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7" r:id="rId20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8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42FE6-E340-41DD-AFDD-170B702AFD13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B03BF-EF42-4CC5-956C-823AF608D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22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UCS310:DBMS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F4B15-81D1-4750-9E07-544B33EFBABF}" type="datetime1">
              <a:rPr lang="en-US" smtClean="0"/>
              <a:t>1/24/2024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UCS310:DBMS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93CAB-2E20-4191-BD63-80E0856E0EF5}" type="datetime1">
              <a:rPr lang="en-US" smtClean="0"/>
              <a:t>1/24/2024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UCS310:DBMS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C31A9-3ED4-4DDE-A0CD-0E9C8CD0C9AD}" type="datetime1">
              <a:rPr lang="en-US" smtClean="0"/>
              <a:t>1/24/2024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UCS310:DBMS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90A71-FCEE-4105-AB18-19DDDAF4DE5A}" type="datetime1">
              <a:rPr lang="en-US" smtClean="0"/>
              <a:t>1/24/2024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UCS310:DBMS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928CD-1107-41FD-AAD1-C3EF8C1B75A9}" type="datetime1">
              <a:rPr lang="en-US" smtClean="0"/>
              <a:t>1/24/2024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0646" y="106426"/>
            <a:ext cx="10890707" cy="635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393" y="1239088"/>
            <a:ext cx="10816590" cy="3684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UCS310:DBMS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5F7F3-3A8D-407C-9B86-5A5F22F7E55E}" type="datetime1">
              <a:rPr lang="en-US" smtClean="0"/>
              <a:t>1/24/2024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32679" y="2397963"/>
            <a:ext cx="141859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45" dirty="0">
                <a:solidFill>
                  <a:srgbClr val="C00000"/>
                </a:solidFill>
              </a:rPr>
              <a:t>Keys</a:t>
            </a:r>
            <a:endParaRPr sz="6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194309"/>
            <a:ext cx="1972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Candidate</a:t>
            </a:r>
            <a:r>
              <a:rPr sz="2400" b="1" spc="-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C00000"/>
                </a:solidFill>
                <a:latin typeface="Calibri"/>
                <a:cs typeface="Calibri"/>
              </a:rPr>
              <a:t>Key?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869696"/>
            <a:ext cx="1029906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Example: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given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table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Stud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ID,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Roll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No,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and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email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candidate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keys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which </a:t>
            </a:r>
            <a:r>
              <a:rPr sz="2400" dirty="0">
                <a:latin typeface="Calibri"/>
                <a:cs typeface="Calibri"/>
              </a:rPr>
              <a:t>help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uniquely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identify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student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record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table.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1850" y="2765431"/>
            <a:ext cx="11201030" cy="212272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5003" y="1066419"/>
            <a:ext cx="8925876" cy="36671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8391" y="174497"/>
            <a:ext cx="11244580" cy="289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Foreign</a:t>
            </a:r>
            <a:r>
              <a:rPr sz="2400" b="1" spc="-1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C00000"/>
                </a:solidFill>
                <a:latin typeface="Calibri"/>
                <a:cs typeface="Calibri"/>
              </a:rPr>
              <a:t>key?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44"/>
              </a:spcBef>
            </a:pP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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foreign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key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column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added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create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relationship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another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table.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5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Foreign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keys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help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maintain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integrity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also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allows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navigation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between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two </a:t>
            </a:r>
            <a:r>
              <a:rPr sz="2400" spc="-20" dirty="0">
                <a:latin typeface="Calibri"/>
                <a:cs typeface="Calibri"/>
              </a:rPr>
              <a:t>different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instances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entity.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445"/>
              </a:spcBef>
              <a:buFont typeface="Wingdings"/>
              <a:buChar char="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Every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relationship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model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needs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supported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foreign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key.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6317" y="3639311"/>
            <a:ext cx="10001994" cy="266736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" marR="508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Calibri"/>
                <a:cs typeface="Calibri"/>
              </a:rPr>
              <a:t>In</a:t>
            </a:r>
            <a:r>
              <a:rPr b="1" spc="-5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this</a:t>
            </a:r>
            <a:r>
              <a:rPr b="1" spc="-5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example,</a:t>
            </a:r>
            <a:r>
              <a:rPr b="1" spc="-55" dirty="0">
                <a:latin typeface="Calibri"/>
                <a:cs typeface="Calibri"/>
              </a:rPr>
              <a:t> </a:t>
            </a:r>
            <a:r>
              <a:rPr dirty="0"/>
              <a:t>we</a:t>
            </a:r>
            <a:r>
              <a:rPr spc="-50" dirty="0"/>
              <a:t> </a:t>
            </a:r>
            <a:r>
              <a:rPr dirty="0"/>
              <a:t>have</a:t>
            </a:r>
            <a:r>
              <a:rPr spc="-35" dirty="0"/>
              <a:t> </a:t>
            </a:r>
            <a:r>
              <a:rPr dirty="0"/>
              <a:t>two</a:t>
            </a:r>
            <a:r>
              <a:rPr spc="-50" dirty="0"/>
              <a:t> </a:t>
            </a:r>
            <a:r>
              <a:rPr dirty="0"/>
              <a:t>table</a:t>
            </a:r>
            <a:r>
              <a:rPr b="1" dirty="0">
                <a:latin typeface="Calibri"/>
                <a:cs typeface="Calibri"/>
              </a:rPr>
              <a:t>,</a:t>
            </a:r>
            <a:r>
              <a:rPr b="1" spc="-4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teacher</a:t>
            </a:r>
            <a:r>
              <a:rPr b="1" spc="-5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and</a:t>
            </a:r>
            <a:r>
              <a:rPr b="1" spc="-4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department</a:t>
            </a:r>
            <a:r>
              <a:rPr b="1" spc="-55" dirty="0">
                <a:latin typeface="Calibri"/>
                <a:cs typeface="Calibri"/>
              </a:rPr>
              <a:t> </a:t>
            </a:r>
            <a:r>
              <a:rPr dirty="0"/>
              <a:t>in</a:t>
            </a:r>
            <a:r>
              <a:rPr spc="-55" dirty="0"/>
              <a:t> </a:t>
            </a:r>
            <a:r>
              <a:rPr dirty="0"/>
              <a:t>a</a:t>
            </a:r>
            <a:r>
              <a:rPr spc="-40" dirty="0"/>
              <a:t> </a:t>
            </a:r>
            <a:r>
              <a:rPr dirty="0"/>
              <a:t>school.</a:t>
            </a:r>
            <a:r>
              <a:rPr spc="-60" dirty="0"/>
              <a:t> </a:t>
            </a:r>
            <a:r>
              <a:rPr spc="-30" dirty="0"/>
              <a:t>However,</a:t>
            </a:r>
            <a:r>
              <a:rPr spc="-40" dirty="0"/>
              <a:t> </a:t>
            </a:r>
            <a:r>
              <a:rPr dirty="0"/>
              <a:t>there</a:t>
            </a:r>
            <a:r>
              <a:rPr spc="-45" dirty="0"/>
              <a:t> </a:t>
            </a:r>
            <a:r>
              <a:rPr dirty="0"/>
              <a:t>is</a:t>
            </a:r>
            <a:r>
              <a:rPr spc="-40" dirty="0"/>
              <a:t> </a:t>
            </a:r>
            <a:r>
              <a:rPr dirty="0"/>
              <a:t>no</a:t>
            </a:r>
            <a:r>
              <a:rPr spc="-60" dirty="0"/>
              <a:t> </a:t>
            </a:r>
            <a:r>
              <a:rPr dirty="0"/>
              <a:t>way</a:t>
            </a:r>
            <a:r>
              <a:rPr spc="-40" dirty="0"/>
              <a:t> </a:t>
            </a:r>
            <a:r>
              <a:rPr dirty="0"/>
              <a:t>to</a:t>
            </a:r>
            <a:r>
              <a:rPr spc="-45" dirty="0"/>
              <a:t> </a:t>
            </a:r>
            <a:r>
              <a:rPr spc="-25" dirty="0"/>
              <a:t>see </a:t>
            </a:r>
            <a:r>
              <a:rPr dirty="0"/>
              <a:t>which</a:t>
            </a:r>
            <a:r>
              <a:rPr spc="-40" dirty="0"/>
              <a:t> </a:t>
            </a:r>
            <a:r>
              <a:rPr dirty="0"/>
              <a:t>search</a:t>
            </a:r>
            <a:r>
              <a:rPr spc="-35" dirty="0"/>
              <a:t> </a:t>
            </a:r>
            <a:r>
              <a:rPr dirty="0"/>
              <a:t>work</a:t>
            </a:r>
            <a:r>
              <a:rPr spc="-35" dirty="0"/>
              <a:t> </a:t>
            </a:r>
            <a:r>
              <a:rPr dirty="0"/>
              <a:t>in</a:t>
            </a:r>
            <a:r>
              <a:rPr spc="-30" dirty="0"/>
              <a:t> </a:t>
            </a:r>
            <a:r>
              <a:rPr dirty="0"/>
              <a:t>which</a:t>
            </a:r>
            <a:r>
              <a:rPr spc="-45" dirty="0"/>
              <a:t> </a:t>
            </a:r>
            <a:r>
              <a:rPr spc="-10" dirty="0"/>
              <a:t>department.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9993" y="1020826"/>
            <a:ext cx="1086294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In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this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table,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adding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foreign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key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Deptcode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Teacher,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create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relationship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between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two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tables.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5200" y="2434020"/>
            <a:ext cx="3982211" cy="354124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5783" y="2757635"/>
            <a:ext cx="5381116" cy="375370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10667" y="2037334"/>
            <a:ext cx="2962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teacher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and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department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tables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22283" y="1852676"/>
            <a:ext cx="2233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Calibri"/>
                <a:cs typeface="Calibri"/>
              </a:rPr>
              <a:t>Teacher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with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DeptCode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2393" y="507872"/>
            <a:ext cx="20218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Composite</a:t>
            </a:r>
            <a:r>
              <a:rPr sz="2400" b="1" spc="-9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C00000"/>
                </a:solidFill>
                <a:latin typeface="Calibri"/>
                <a:cs typeface="Calibri"/>
              </a:rPr>
              <a:t>key?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4965" algn="l"/>
              </a:tabLst>
            </a:pPr>
            <a:r>
              <a:rPr dirty="0"/>
              <a:t>A</a:t>
            </a:r>
            <a:r>
              <a:rPr spc="200" dirty="0"/>
              <a:t> </a:t>
            </a:r>
            <a:r>
              <a:rPr dirty="0"/>
              <a:t>key</a:t>
            </a:r>
            <a:r>
              <a:rPr spc="190" dirty="0"/>
              <a:t> </a:t>
            </a:r>
            <a:r>
              <a:rPr dirty="0"/>
              <a:t>which</a:t>
            </a:r>
            <a:r>
              <a:rPr spc="210" dirty="0"/>
              <a:t> </a:t>
            </a:r>
            <a:r>
              <a:rPr dirty="0"/>
              <a:t>has</a:t>
            </a:r>
            <a:r>
              <a:rPr spc="204" dirty="0"/>
              <a:t> </a:t>
            </a:r>
            <a:r>
              <a:rPr dirty="0"/>
              <a:t>multiple</a:t>
            </a:r>
            <a:r>
              <a:rPr spc="210" dirty="0"/>
              <a:t> </a:t>
            </a:r>
            <a:r>
              <a:rPr dirty="0"/>
              <a:t>attributes</a:t>
            </a:r>
            <a:r>
              <a:rPr spc="200" dirty="0"/>
              <a:t> </a:t>
            </a:r>
            <a:r>
              <a:rPr dirty="0"/>
              <a:t>to</a:t>
            </a:r>
            <a:r>
              <a:rPr spc="204" dirty="0"/>
              <a:t> </a:t>
            </a:r>
            <a:r>
              <a:rPr dirty="0"/>
              <a:t>uniquely</a:t>
            </a:r>
            <a:r>
              <a:rPr spc="200" dirty="0"/>
              <a:t> </a:t>
            </a:r>
            <a:r>
              <a:rPr dirty="0"/>
              <a:t>identify</a:t>
            </a:r>
            <a:r>
              <a:rPr spc="204" dirty="0"/>
              <a:t> </a:t>
            </a:r>
            <a:r>
              <a:rPr dirty="0"/>
              <a:t>rows</a:t>
            </a:r>
            <a:r>
              <a:rPr spc="204" dirty="0"/>
              <a:t> </a:t>
            </a:r>
            <a:r>
              <a:rPr dirty="0"/>
              <a:t>in</a:t>
            </a:r>
            <a:r>
              <a:rPr spc="210" dirty="0"/>
              <a:t> </a:t>
            </a:r>
            <a:r>
              <a:rPr dirty="0"/>
              <a:t>a</a:t>
            </a:r>
            <a:r>
              <a:rPr spc="200" dirty="0"/>
              <a:t> </a:t>
            </a:r>
            <a:r>
              <a:rPr dirty="0"/>
              <a:t>table</a:t>
            </a:r>
            <a:r>
              <a:rPr spc="210" dirty="0"/>
              <a:t> </a:t>
            </a:r>
            <a:r>
              <a:rPr dirty="0"/>
              <a:t>is</a:t>
            </a:r>
            <a:r>
              <a:rPr spc="210" dirty="0"/>
              <a:t> </a:t>
            </a:r>
            <a:r>
              <a:rPr dirty="0"/>
              <a:t>called</a:t>
            </a:r>
            <a:r>
              <a:rPr spc="210" dirty="0"/>
              <a:t> </a:t>
            </a:r>
            <a:r>
              <a:rPr spc="-50" dirty="0"/>
              <a:t>a</a:t>
            </a: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/>
              <a:t>composite</a:t>
            </a:r>
            <a:r>
              <a:rPr spc="-100" dirty="0"/>
              <a:t> </a:t>
            </a:r>
            <a:r>
              <a:rPr spc="-20" dirty="0"/>
              <a:t>key.</a:t>
            </a:r>
          </a:p>
          <a:p>
            <a:pPr marL="355600" marR="5080" indent="-342900">
              <a:lnSpc>
                <a:spcPct val="100000"/>
              </a:lnSpc>
              <a:spcBef>
                <a:spcPts val="2880"/>
              </a:spcBef>
              <a:buFont typeface="Wingdings"/>
              <a:buChar char=""/>
              <a:tabLst>
                <a:tab pos="355600" algn="l"/>
              </a:tabLst>
            </a:pPr>
            <a:r>
              <a:rPr dirty="0"/>
              <a:t>It</a:t>
            </a:r>
            <a:r>
              <a:rPr spc="35" dirty="0"/>
              <a:t> </a:t>
            </a:r>
            <a:r>
              <a:rPr dirty="0"/>
              <a:t>is</a:t>
            </a:r>
            <a:r>
              <a:rPr spc="35" dirty="0"/>
              <a:t> </a:t>
            </a:r>
            <a:r>
              <a:rPr dirty="0"/>
              <a:t>type</a:t>
            </a:r>
            <a:r>
              <a:rPr spc="50" dirty="0"/>
              <a:t> </a:t>
            </a:r>
            <a:r>
              <a:rPr dirty="0"/>
              <a:t>of</a:t>
            </a:r>
            <a:r>
              <a:rPr spc="35" dirty="0"/>
              <a:t> </a:t>
            </a:r>
            <a:r>
              <a:rPr dirty="0"/>
              <a:t>Compound</a:t>
            </a:r>
            <a:r>
              <a:rPr spc="35" dirty="0"/>
              <a:t> </a:t>
            </a:r>
            <a:r>
              <a:rPr dirty="0"/>
              <a:t>key</a:t>
            </a:r>
            <a:r>
              <a:rPr spc="30" dirty="0"/>
              <a:t> </a:t>
            </a:r>
            <a:r>
              <a:rPr dirty="0"/>
              <a:t>has</a:t>
            </a:r>
            <a:r>
              <a:rPr spc="30" dirty="0"/>
              <a:t> </a:t>
            </a:r>
            <a:r>
              <a:rPr dirty="0"/>
              <a:t>many</a:t>
            </a:r>
            <a:r>
              <a:rPr spc="45" dirty="0"/>
              <a:t> </a:t>
            </a:r>
            <a:r>
              <a:rPr dirty="0"/>
              <a:t>fields</a:t>
            </a:r>
            <a:r>
              <a:rPr spc="40" dirty="0"/>
              <a:t> </a:t>
            </a:r>
            <a:r>
              <a:rPr dirty="0"/>
              <a:t>which</a:t>
            </a:r>
            <a:r>
              <a:rPr spc="40" dirty="0"/>
              <a:t> </a:t>
            </a:r>
            <a:r>
              <a:rPr dirty="0"/>
              <a:t>allow</a:t>
            </a:r>
            <a:r>
              <a:rPr spc="45" dirty="0"/>
              <a:t> </a:t>
            </a:r>
            <a:r>
              <a:rPr dirty="0"/>
              <a:t>you</a:t>
            </a:r>
            <a:r>
              <a:rPr spc="20" dirty="0"/>
              <a:t> </a:t>
            </a:r>
            <a:r>
              <a:rPr dirty="0"/>
              <a:t>to</a:t>
            </a:r>
            <a:r>
              <a:rPr spc="35" dirty="0"/>
              <a:t> </a:t>
            </a:r>
            <a:r>
              <a:rPr dirty="0"/>
              <a:t>uniquely</a:t>
            </a:r>
            <a:r>
              <a:rPr spc="40" dirty="0"/>
              <a:t> </a:t>
            </a:r>
            <a:r>
              <a:rPr dirty="0"/>
              <a:t>recognize</a:t>
            </a:r>
            <a:r>
              <a:rPr spc="25" dirty="0"/>
              <a:t> </a:t>
            </a:r>
            <a:r>
              <a:rPr spc="-50" dirty="0"/>
              <a:t>a </a:t>
            </a:r>
            <a:r>
              <a:rPr dirty="0"/>
              <a:t>specific</a:t>
            </a:r>
            <a:r>
              <a:rPr spc="-10" dirty="0"/>
              <a:t> record.</a:t>
            </a:r>
          </a:p>
          <a:p>
            <a:pPr marL="354965" indent="-342265">
              <a:lnSpc>
                <a:spcPct val="100000"/>
              </a:lnSpc>
              <a:spcBef>
                <a:spcPts val="2880"/>
              </a:spcBef>
              <a:buFont typeface="Wingdings"/>
              <a:buChar char=""/>
              <a:tabLst>
                <a:tab pos="354965" algn="l"/>
              </a:tabLst>
            </a:pPr>
            <a:r>
              <a:rPr dirty="0"/>
              <a:t>It</a:t>
            </a:r>
            <a:r>
              <a:rPr spc="-50" dirty="0"/>
              <a:t> </a:t>
            </a:r>
            <a:r>
              <a:rPr dirty="0"/>
              <a:t>is</a:t>
            </a:r>
            <a:r>
              <a:rPr spc="-40" dirty="0"/>
              <a:t> </a:t>
            </a:r>
            <a:r>
              <a:rPr dirty="0"/>
              <a:t>possible</a:t>
            </a:r>
            <a:r>
              <a:rPr spc="-30" dirty="0"/>
              <a:t> </a:t>
            </a:r>
            <a:r>
              <a:rPr dirty="0"/>
              <a:t>that</a:t>
            </a:r>
            <a:r>
              <a:rPr spc="-50" dirty="0"/>
              <a:t> </a:t>
            </a:r>
            <a:r>
              <a:rPr dirty="0"/>
              <a:t>each</a:t>
            </a:r>
            <a:r>
              <a:rPr spc="-45" dirty="0"/>
              <a:t> </a:t>
            </a:r>
            <a:r>
              <a:rPr dirty="0"/>
              <a:t>column</a:t>
            </a:r>
            <a:r>
              <a:rPr spc="-50" dirty="0"/>
              <a:t> </a:t>
            </a:r>
            <a:r>
              <a:rPr dirty="0"/>
              <a:t>may</a:t>
            </a:r>
            <a:r>
              <a:rPr spc="-45" dirty="0"/>
              <a:t> </a:t>
            </a:r>
            <a:r>
              <a:rPr dirty="0"/>
              <a:t>be</a:t>
            </a:r>
            <a:r>
              <a:rPr spc="-35" dirty="0"/>
              <a:t> </a:t>
            </a:r>
            <a:r>
              <a:rPr dirty="0"/>
              <a:t>not</a:t>
            </a:r>
            <a:r>
              <a:rPr spc="-45" dirty="0"/>
              <a:t> </a:t>
            </a:r>
            <a:r>
              <a:rPr dirty="0"/>
              <a:t>unique</a:t>
            </a:r>
            <a:r>
              <a:rPr spc="-30" dirty="0"/>
              <a:t> </a:t>
            </a:r>
            <a:r>
              <a:rPr dirty="0"/>
              <a:t>by</a:t>
            </a:r>
            <a:r>
              <a:rPr spc="-50" dirty="0"/>
              <a:t> </a:t>
            </a:r>
            <a:r>
              <a:rPr dirty="0"/>
              <a:t>itself</a:t>
            </a:r>
            <a:r>
              <a:rPr spc="-30" dirty="0"/>
              <a:t> </a:t>
            </a:r>
            <a:r>
              <a:rPr dirty="0"/>
              <a:t>within</a:t>
            </a:r>
            <a:r>
              <a:rPr spc="-45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spc="-10" dirty="0"/>
              <a:t>database.</a:t>
            </a:r>
          </a:p>
          <a:p>
            <a:pPr marL="355600" marR="9525" indent="-342900">
              <a:lnSpc>
                <a:spcPct val="100000"/>
              </a:lnSpc>
              <a:spcBef>
                <a:spcPts val="2885"/>
              </a:spcBef>
              <a:buFont typeface="Wingdings"/>
              <a:buChar char=""/>
              <a:tabLst>
                <a:tab pos="355600" algn="l"/>
              </a:tabLst>
            </a:pPr>
            <a:r>
              <a:rPr spc="-10" dirty="0"/>
              <a:t>However,</a:t>
            </a:r>
            <a:r>
              <a:rPr spc="285" dirty="0"/>
              <a:t> </a:t>
            </a:r>
            <a:r>
              <a:rPr dirty="0"/>
              <a:t>when</a:t>
            </a:r>
            <a:r>
              <a:rPr spc="295" dirty="0"/>
              <a:t> </a:t>
            </a:r>
            <a:r>
              <a:rPr dirty="0"/>
              <a:t>combined</a:t>
            </a:r>
            <a:r>
              <a:rPr spc="290" dirty="0"/>
              <a:t> </a:t>
            </a:r>
            <a:r>
              <a:rPr dirty="0"/>
              <a:t>with</a:t>
            </a:r>
            <a:r>
              <a:rPr spc="290" dirty="0"/>
              <a:t> </a:t>
            </a:r>
            <a:r>
              <a:rPr dirty="0"/>
              <a:t>the</a:t>
            </a:r>
            <a:r>
              <a:rPr spc="285" dirty="0"/>
              <a:t> </a:t>
            </a:r>
            <a:r>
              <a:rPr dirty="0"/>
              <a:t>other</a:t>
            </a:r>
            <a:r>
              <a:rPr spc="285" dirty="0"/>
              <a:t> </a:t>
            </a:r>
            <a:r>
              <a:rPr dirty="0"/>
              <a:t>column</a:t>
            </a:r>
            <a:r>
              <a:rPr spc="290" dirty="0"/>
              <a:t> </a:t>
            </a:r>
            <a:r>
              <a:rPr dirty="0"/>
              <a:t>or</a:t>
            </a:r>
            <a:r>
              <a:rPr spc="285" dirty="0"/>
              <a:t> </a:t>
            </a:r>
            <a:r>
              <a:rPr dirty="0"/>
              <a:t>columns</a:t>
            </a:r>
            <a:r>
              <a:rPr lang="en-US" dirty="0"/>
              <a:t>,</a:t>
            </a:r>
            <a:r>
              <a:rPr spc="285" dirty="0"/>
              <a:t> </a:t>
            </a:r>
            <a:r>
              <a:rPr dirty="0"/>
              <a:t>the</a:t>
            </a:r>
            <a:r>
              <a:rPr spc="285" dirty="0"/>
              <a:t> </a:t>
            </a:r>
            <a:r>
              <a:rPr dirty="0"/>
              <a:t>combination</a:t>
            </a:r>
            <a:r>
              <a:rPr spc="285" dirty="0"/>
              <a:t> </a:t>
            </a:r>
            <a:r>
              <a:rPr spc="-25" dirty="0"/>
              <a:t>of </a:t>
            </a:r>
            <a:r>
              <a:rPr dirty="0"/>
              <a:t>composite</a:t>
            </a:r>
            <a:r>
              <a:rPr spc="-90" dirty="0"/>
              <a:t> </a:t>
            </a:r>
            <a:r>
              <a:rPr spc="-10" dirty="0"/>
              <a:t>keys</a:t>
            </a:r>
            <a:r>
              <a:rPr spc="-90" dirty="0"/>
              <a:t> </a:t>
            </a:r>
            <a:r>
              <a:rPr dirty="0"/>
              <a:t>become</a:t>
            </a:r>
            <a:r>
              <a:rPr spc="-90" dirty="0"/>
              <a:t> </a:t>
            </a:r>
            <a:r>
              <a:rPr spc="-10" dirty="0"/>
              <a:t>unique.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8221" y="941888"/>
            <a:ext cx="11203213" cy="495482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08126" y="204596"/>
            <a:ext cx="3618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Composite</a:t>
            </a:r>
            <a:r>
              <a:rPr sz="1800" b="1" spc="-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or</a:t>
            </a:r>
            <a:r>
              <a:rPr sz="18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Compound</a:t>
            </a:r>
            <a:r>
              <a:rPr sz="1800" b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key</a:t>
            </a:r>
            <a:r>
              <a:rPr sz="1800" b="1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example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3191" y="622172"/>
            <a:ext cx="10176510" cy="4050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Surrogate</a:t>
            </a:r>
            <a:r>
              <a:rPr sz="2400" b="1" spc="-114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Key/Artificial</a:t>
            </a:r>
            <a:r>
              <a:rPr sz="2400" b="1" spc="-8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key</a:t>
            </a:r>
            <a:r>
              <a:rPr sz="2400" b="1" spc="-10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0" dirty="0">
                <a:solidFill>
                  <a:srgbClr val="C00000"/>
                </a:solidFill>
                <a:latin typeface="Calibri"/>
                <a:cs typeface="Calibri"/>
              </a:rPr>
              <a:t>?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2880"/>
              </a:spcBef>
              <a:buFont typeface="Wingdings"/>
              <a:buChar char=""/>
              <a:tabLst>
                <a:tab pos="354965" algn="l"/>
                <a:tab pos="859790" algn="l"/>
                <a:tab pos="2028825" algn="l"/>
                <a:tab pos="2614295" algn="l"/>
                <a:tab pos="3517900" algn="l"/>
                <a:tab pos="4264660" algn="l"/>
                <a:tab pos="4691380" algn="l"/>
                <a:tab pos="5928995" algn="l"/>
                <a:tab pos="7042150" algn="l"/>
                <a:tab pos="7796530" algn="l"/>
                <a:tab pos="8767445" algn="l"/>
                <a:tab pos="9123680" algn="l"/>
                <a:tab pos="10017125" algn="l"/>
              </a:tabLst>
            </a:pPr>
            <a:r>
              <a:rPr sz="2400" spc="-25" dirty="0">
                <a:latin typeface="Calibri"/>
                <a:cs typeface="Calibri"/>
              </a:rPr>
              <a:t>An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artificial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key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which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0" dirty="0">
                <a:latin typeface="Calibri"/>
                <a:cs typeface="Calibri"/>
              </a:rPr>
              <a:t>aims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uniquely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identify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0" dirty="0">
                <a:latin typeface="Calibri"/>
                <a:cs typeface="Calibri"/>
              </a:rPr>
              <a:t>each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record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is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called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50" dirty="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400" spc="-20" dirty="0">
                <a:latin typeface="Calibri"/>
                <a:cs typeface="Calibri"/>
              </a:rPr>
              <a:t>surrogate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key.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2880"/>
              </a:spcBef>
              <a:buFont typeface="Wingdings"/>
              <a:buChar char="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These</a:t>
            </a:r>
            <a:r>
              <a:rPr sz="2400" spc="20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kind</a:t>
            </a:r>
            <a:r>
              <a:rPr sz="2400" spc="20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key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2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unique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because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they</a:t>
            </a:r>
            <a:r>
              <a:rPr sz="2400" spc="20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created</a:t>
            </a:r>
            <a:r>
              <a:rPr sz="2400" spc="20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when</a:t>
            </a:r>
            <a:r>
              <a:rPr sz="2400" spc="2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you</a:t>
            </a:r>
            <a:r>
              <a:rPr sz="2400" spc="1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don't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have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alibri"/>
                <a:cs typeface="Calibri"/>
              </a:rPr>
              <a:t>any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natural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primary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key.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2880"/>
              </a:spcBef>
              <a:buFont typeface="Wingdings"/>
              <a:buChar char="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They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lend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meaning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table.</a:t>
            </a:r>
            <a:endParaRPr sz="2400">
              <a:latin typeface="Calibri"/>
              <a:cs typeface="Calibri"/>
            </a:endParaRPr>
          </a:p>
          <a:p>
            <a:pPr marL="423545" indent="-410845">
              <a:lnSpc>
                <a:spcPct val="100000"/>
              </a:lnSpc>
              <a:spcBef>
                <a:spcPts val="2880"/>
              </a:spcBef>
              <a:buFont typeface="Wingdings"/>
              <a:buChar char=""/>
              <a:tabLst>
                <a:tab pos="423545" algn="l"/>
              </a:tabLst>
            </a:pPr>
            <a:r>
              <a:rPr sz="2400" spc="-10" dirty="0">
                <a:latin typeface="Calibri"/>
                <a:cs typeface="Calibri"/>
              </a:rPr>
              <a:t>Surrogate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key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usually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integer.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949450" y="3970909"/>
          <a:ext cx="8128634" cy="1482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9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5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Sr_No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Student_Name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Class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Amit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CSE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Amit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CSE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Rohit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ENC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949450" y="1103883"/>
          <a:ext cx="5419090" cy="1476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9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Student_Name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Class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Amit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CSE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Amit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CSE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Rohit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ENC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117217" y="389382"/>
            <a:ext cx="1326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Student</a:t>
            </a:r>
            <a:r>
              <a:rPr sz="1800" b="1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Table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17217" y="3116707"/>
            <a:ext cx="5472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Student</a:t>
            </a:r>
            <a:r>
              <a:rPr sz="1800" b="1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25" dirty="0">
                <a:solidFill>
                  <a:srgbClr val="C00000"/>
                </a:solidFill>
                <a:latin typeface="Calibri"/>
                <a:cs typeface="Calibri"/>
              </a:rPr>
              <a:t>Table</a:t>
            </a:r>
            <a:r>
              <a:rPr sz="1800" b="1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with</a:t>
            </a:r>
            <a:r>
              <a:rPr sz="18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Sr_No</a:t>
            </a:r>
            <a:r>
              <a:rPr sz="1800" b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as</a:t>
            </a:r>
            <a:r>
              <a:rPr sz="18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Surrogate</a:t>
            </a:r>
            <a:r>
              <a:rPr sz="1800" b="1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Key/Artificial</a:t>
            </a:r>
            <a:r>
              <a:rPr sz="1800" b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key</a:t>
            </a:r>
            <a:r>
              <a:rPr sz="1800" b="1" spc="-50" dirty="0">
                <a:solidFill>
                  <a:srgbClr val="C00000"/>
                </a:solidFill>
                <a:latin typeface="Calibri"/>
                <a:cs typeface="Calibri"/>
              </a:rPr>
              <a:t> ?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2089" y="719317"/>
            <a:ext cx="10734477" cy="533364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7571E90-2F3A-46FC-A441-001D1D680E43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828800" y="2286000"/>
            <a:ext cx="8534400" cy="1985367"/>
          </a:xfrm>
        </p:spPr>
        <p:txBody>
          <a:bodyPr/>
          <a:lstStyle/>
          <a:p>
            <a:r>
              <a:rPr lang="en-US" dirty="0"/>
              <a:t>				</a:t>
            </a:r>
            <a:r>
              <a:rPr lang="en-US" sz="2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82315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05120" y="730376"/>
            <a:ext cx="9810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20" dirty="0">
                <a:solidFill>
                  <a:srgbClr val="C00000"/>
                </a:solidFill>
                <a:latin typeface="Calibri"/>
                <a:cs typeface="Calibri"/>
              </a:rPr>
              <a:t>Keys?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8942" y="1706118"/>
            <a:ext cx="10835005" cy="34404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469900" algn="l"/>
              </a:tabLst>
            </a:pPr>
            <a:r>
              <a:rPr sz="3200" dirty="0">
                <a:latin typeface="Calibri"/>
                <a:cs typeface="Calibri"/>
              </a:rPr>
              <a:t>A</a:t>
            </a:r>
            <a:r>
              <a:rPr sz="3200" spc="1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DBMS</a:t>
            </a:r>
            <a:r>
              <a:rPr sz="3200" spc="2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key</a:t>
            </a:r>
            <a:r>
              <a:rPr sz="3200" spc="20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2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</a:t>
            </a:r>
            <a:r>
              <a:rPr sz="3200" spc="2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attribute</a:t>
            </a:r>
            <a:r>
              <a:rPr sz="3200" spc="2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or</a:t>
            </a:r>
            <a:r>
              <a:rPr sz="3200" spc="2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set</a:t>
            </a:r>
            <a:r>
              <a:rPr sz="3200" spc="1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2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</a:t>
            </a:r>
            <a:r>
              <a:rPr sz="3200" spc="20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attribute</a:t>
            </a:r>
            <a:r>
              <a:rPr sz="3200" spc="20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which</a:t>
            </a:r>
            <a:r>
              <a:rPr sz="3200" spc="2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helps </a:t>
            </a:r>
            <a:r>
              <a:rPr sz="3200" dirty="0">
                <a:latin typeface="Calibri"/>
                <a:cs typeface="Calibri"/>
              </a:rPr>
              <a:t>you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identify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row(tuple)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relation(table).</a:t>
            </a:r>
            <a:endParaRPr sz="32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3840"/>
              </a:spcBef>
              <a:buFont typeface="Wingdings"/>
              <a:buChar char=""/>
              <a:tabLst>
                <a:tab pos="469265" algn="l"/>
              </a:tabLst>
            </a:pPr>
            <a:r>
              <a:rPr sz="3200" dirty="0">
                <a:latin typeface="Calibri"/>
                <a:cs typeface="Calibri"/>
              </a:rPr>
              <a:t>They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allow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you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find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relation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between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two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tables.</a:t>
            </a:r>
            <a:endParaRPr sz="3200">
              <a:latin typeface="Calibri"/>
              <a:cs typeface="Calibri"/>
            </a:endParaRPr>
          </a:p>
          <a:p>
            <a:pPr marL="469900" marR="5080" indent="-457200">
              <a:lnSpc>
                <a:spcPct val="100000"/>
              </a:lnSpc>
              <a:spcBef>
                <a:spcPts val="3840"/>
              </a:spcBef>
              <a:buFont typeface="Wingdings"/>
              <a:buChar char=""/>
              <a:tabLst>
                <a:tab pos="469900" algn="l"/>
                <a:tab pos="1469390" algn="l"/>
                <a:tab pos="2447925" algn="l"/>
                <a:tab pos="3313429" algn="l"/>
                <a:tab pos="5001260" algn="l"/>
                <a:tab pos="6517640" algn="l"/>
                <a:tab pos="6968490" algn="l"/>
                <a:tab pos="7865109" algn="l"/>
                <a:tab pos="8427085" algn="l"/>
                <a:tab pos="8879840" algn="l"/>
                <a:tab pos="9974580" algn="l"/>
                <a:tab pos="10626725" algn="l"/>
              </a:tabLst>
            </a:pPr>
            <a:r>
              <a:rPr sz="3200" spc="-20" dirty="0">
                <a:latin typeface="Calibri"/>
                <a:cs typeface="Calibri"/>
              </a:rPr>
              <a:t>Keys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20" dirty="0">
                <a:latin typeface="Calibri"/>
                <a:cs typeface="Calibri"/>
              </a:rPr>
              <a:t>help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25" dirty="0">
                <a:latin typeface="Calibri"/>
                <a:cs typeface="Calibri"/>
              </a:rPr>
              <a:t>you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uniquely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identify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50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25" dirty="0">
                <a:latin typeface="Calibri"/>
                <a:cs typeface="Calibri"/>
              </a:rPr>
              <a:t>row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25" dirty="0">
                <a:latin typeface="Calibri"/>
                <a:cs typeface="Calibri"/>
              </a:rPr>
              <a:t>in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50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table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25" dirty="0">
                <a:latin typeface="Calibri"/>
                <a:cs typeface="Calibri"/>
              </a:rPr>
              <a:t>by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50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combination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one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or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more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columns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that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table.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5706" rIns="0" bIns="0" rtlCol="0">
            <a:spAutoFit/>
          </a:bodyPr>
          <a:lstStyle/>
          <a:p>
            <a:pPr marL="343027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Why</a:t>
            </a:r>
            <a:r>
              <a:rPr sz="3200" b="1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we</a:t>
            </a:r>
            <a:r>
              <a:rPr sz="3200" b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need</a:t>
            </a:r>
            <a:r>
              <a:rPr sz="3200" b="1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3200" b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spc="-20" dirty="0">
                <a:solidFill>
                  <a:srgbClr val="C00000"/>
                </a:solidFill>
                <a:latin typeface="Calibri"/>
                <a:cs typeface="Calibri"/>
              </a:rPr>
              <a:t>Key?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8442" y="1164716"/>
            <a:ext cx="11075670" cy="5391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469265" algn="l"/>
              </a:tabLst>
            </a:pPr>
            <a:r>
              <a:rPr sz="3200" dirty="0">
                <a:latin typeface="Calibri"/>
                <a:cs typeface="Calibri"/>
              </a:rPr>
              <a:t>Keys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help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you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identify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any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row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data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table.</a:t>
            </a:r>
            <a:endParaRPr sz="3200" dirty="0">
              <a:latin typeface="Calibri"/>
              <a:cs typeface="Calibri"/>
            </a:endParaRPr>
          </a:p>
          <a:p>
            <a:pPr marL="468630" marR="5080" indent="-455930" algn="just">
              <a:lnSpc>
                <a:spcPct val="100000"/>
              </a:lnSpc>
              <a:spcBef>
                <a:spcPts val="3840"/>
              </a:spcBef>
              <a:buFont typeface="Arial MT"/>
              <a:buChar char="•"/>
              <a:tabLst>
                <a:tab pos="469900" algn="l"/>
              </a:tabLst>
            </a:pPr>
            <a:r>
              <a:rPr sz="3200" dirty="0">
                <a:latin typeface="Calibri"/>
                <a:cs typeface="Calibri"/>
              </a:rPr>
              <a:t>In</a:t>
            </a:r>
            <a:r>
              <a:rPr sz="3200" spc="2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2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real-</a:t>
            </a:r>
            <a:r>
              <a:rPr sz="3200" dirty="0">
                <a:latin typeface="Calibri"/>
                <a:cs typeface="Calibri"/>
              </a:rPr>
              <a:t>world</a:t>
            </a:r>
            <a:r>
              <a:rPr sz="3200" spc="2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application,</a:t>
            </a:r>
            <a:r>
              <a:rPr sz="3200" spc="25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2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table</a:t>
            </a:r>
            <a:r>
              <a:rPr sz="3200" spc="2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could</a:t>
            </a:r>
            <a:r>
              <a:rPr sz="3200" spc="2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contain</a:t>
            </a:r>
            <a:r>
              <a:rPr sz="3200" spc="25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thousands</a:t>
            </a:r>
            <a:r>
              <a:rPr sz="3200" spc="254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of 	</a:t>
            </a:r>
            <a:r>
              <a:rPr sz="3200" dirty="0">
                <a:latin typeface="Calibri"/>
                <a:cs typeface="Calibri"/>
              </a:rPr>
              <a:t>records.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Moreover,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records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could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be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duplicated.</a:t>
            </a:r>
            <a:endParaRPr sz="3200" dirty="0">
              <a:latin typeface="Calibri"/>
              <a:cs typeface="Calibri"/>
            </a:endParaRPr>
          </a:p>
          <a:p>
            <a:pPr marL="468630" marR="8255" indent="-455930" algn="just">
              <a:lnSpc>
                <a:spcPct val="100000"/>
              </a:lnSpc>
              <a:spcBef>
                <a:spcPts val="3844"/>
              </a:spcBef>
              <a:buFont typeface="Arial MT"/>
              <a:buChar char="•"/>
              <a:tabLst>
                <a:tab pos="469900" algn="l"/>
              </a:tabLst>
            </a:pPr>
            <a:r>
              <a:rPr sz="3200" dirty="0">
                <a:latin typeface="Calibri"/>
                <a:cs typeface="Calibri"/>
              </a:rPr>
              <a:t>Keys</a:t>
            </a:r>
            <a:r>
              <a:rPr sz="3200" spc="13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ensure</a:t>
            </a:r>
            <a:r>
              <a:rPr sz="3200" spc="14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that</a:t>
            </a:r>
            <a:r>
              <a:rPr sz="3200" spc="14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you</a:t>
            </a:r>
            <a:r>
              <a:rPr sz="3200" spc="14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can</a:t>
            </a:r>
            <a:r>
              <a:rPr sz="3200" spc="14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uniquely</a:t>
            </a:r>
            <a:r>
              <a:rPr sz="3200" spc="14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identify</a:t>
            </a:r>
            <a:r>
              <a:rPr sz="3200" spc="13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14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table</a:t>
            </a:r>
            <a:r>
              <a:rPr sz="3200" spc="135" dirty="0">
                <a:latin typeface="Calibri"/>
                <a:cs typeface="Calibri"/>
              </a:rPr>
              <a:t>  </a:t>
            </a:r>
            <a:r>
              <a:rPr sz="3200" spc="-10" dirty="0">
                <a:latin typeface="Calibri"/>
                <a:cs typeface="Calibri"/>
              </a:rPr>
              <a:t>record 	</a:t>
            </a:r>
            <a:r>
              <a:rPr sz="3200" dirty="0">
                <a:latin typeface="Calibri"/>
                <a:cs typeface="Calibri"/>
              </a:rPr>
              <a:t>despite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these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challenges.</a:t>
            </a:r>
            <a:endParaRPr sz="3200" dirty="0">
              <a:latin typeface="Calibri"/>
              <a:cs typeface="Calibri"/>
            </a:endParaRPr>
          </a:p>
          <a:p>
            <a:pPr marL="468630" marR="10160" indent="-455930" algn="just">
              <a:lnSpc>
                <a:spcPct val="100000"/>
              </a:lnSpc>
              <a:spcBef>
                <a:spcPts val="3840"/>
              </a:spcBef>
              <a:buFont typeface="Arial MT"/>
              <a:buChar char="•"/>
              <a:tabLst>
                <a:tab pos="469900" algn="l"/>
              </a:tabLst>
            </a:pPr>
            <a:r>
              <a:rPr sz="3200" dirty="0">
                <a:latin typeface="Calibri"/>
                <a:cs typeface="Calibri"/>
              </a:rPr>
              <a:t>Allows</a:t>
            </a:r>
            <a:r>
              <a:rPr sz="3200" spc="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you</a:t>
            </a:r>
            <a:r>
              <a:rPr sz="3200" spc="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establish</a:t>
            </a:r>
            <a:r>
              <a:rPr sz="3200" spc="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relationship</a:t>
            </a:r>
            <a:r>
              <a:rPr sz="3200" spc="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between</a:t>
            </a:r>
            <a:r>
              <a:rPr sz="3200" spc="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identify</a:t>
            </a:r>
            <a:r>
              <a:rPr sz="3200" spc="10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the 	</a:t>
            </a:r>
            <a:r>
              <a:rPr sz="3200" dirty="0">
                <a:latin typeface="Calibri"/>
                <a:cs typeface="Calibri"/>
              </a:rPr>
              <a:t>relation</a:t>
            </a:r>
            <a:r>
              <a:rPr sz="3200" spc="22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between</a:t>
            </a:r>
            <a:r>
              <a:rPr sz="3200" spc="204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tables</a:t>
            </a:r>
            <a:r>
              <a:rPr lang="en-US" sz="3200" dirty="0">
                <a:latin typeface="Calibri"/>
                <a:cs typeface="Calibri"/>
              </a:rPr>
              <a:t>.</a:t>
            </a:r>
            <a:r>
              <a:rPr sz="3200" spc="22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Help</a:t>
            </a:r>
            <a:r>
              <a:rPr sz="3200" spc="21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you</a:t>
            </a:r>
            <a:r>
              <a:rPr sz="3200" spc="22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22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enforce</a:t>
            </a:r>
            <a:r>
              <a:rPr sz="3200" spc="21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identity</a:t>
            </a:r>
            <a:r>
              <a:rPr sz="3200" spc="215" dirty="0">
                <a:latin typeface="Calibri"/>
                <a:cs typeface="Calibri"/>
              </a:rPr>
              <a:t>  </a:t>
            </a:r>
            <a:r>
              <a:rPr sz="3200" spc="-25" dirty="0">
                <a:latin typeface="Calibri"/>
                <a:cs typeface="Calibri"/>
              </a:rPr>
              <a:t>and 	</a:t>
            </a:r>
            <a:r>
              <a:rPr sz="3200" dirty="0">
                <a:latin typeface="Calibri"/>
                <a:cs typeface="Calibri"/>
              </a:rPr>
              <a:t>integrity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relationship.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0993" y="214629"/>
            <a:ext cx="7426325" cy="52946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29739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Keys</a:t>
            </a:r>
            <a:r>
              <a:rPr sz="2800" b="1" spc="-9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in</a:t>
            </a:r>
            <a:r>
              <a:rPr sz="2800" b="1" spc="-9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C00000"/>
                </a:solidFill>
                <a:latin typeface="Calibri"/>
                <a:cs typeface="Calibri"/>
              </a:rPr>
              <a:t>Database</a:t>
            </a:r>
            <a:r>
              <a:rPr sz="2800" b="1" spc="-8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C00000"/>
                </a:solidFill>
                <a:latin typeface="Calibri"/>
                <a:cs typeface="Calibri"/>
              </a:rPr>
              <a:t>Management</a:t>
            </a:r>
            <a:r>
              <a:rPr sz="2800" b="1" spc="-8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C00000"/>
                </a:solidFill>
                <a:latin typeface="Calibri"/>
                <a:cs typeface="Calibri"/>
              </a:rPr>
              <a:t>System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10"/>
              </a:spcBef>
            </a:pPr>
            <a:endParaRPr sz="28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buFont typeface="Wingdings"/>
              <a:buChar char=""/>
              <a:tabLst>
                <a:tab pos="469265" algn="l"/>
              </a:tabLst>
            </a:pPr>
            <a:r>
              <a:rPr sz="2800" b="1" dirty="0">
                <a:latin typeface="Calibri"/>
                <a:cs typeface="Calibri"/>
              </a:rPr>
              <a:t>Super</a:t>
            </a:r>
            <a:r>
              <a:rPr sz="2800" b="1" spc="-75" dirty="0">
                <a:latin typeface="Calibri"/>
                <a:cs typeface="Calibri"/>
              </a:rPr>
              <a:t> </a:t>
            </a:r>
            <a:r>
              <a:rPr sz="2800" b="1" spc="-25" dirty="0">
                <a:latin typeface="Calibri"/>
                <a:cs typeface="Calibri"/>
              </a:rPr>
              <a:t>Key</a:t>
            </a:r>
            <a:endParaRPr sz="28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1680"/>
              </a:spcBef>
              <a:buFont typeface="Wingdings"/>
              <a:buChar char=""/>
              <a:tabLst>
                <a:tab pos="469265" algn="l"/>
              </a:tabLst>
            </a:pPr>
            <a:r>
              <a:rPr sz="2800" b="1" dirty="0">
                <a:latin typeface="Calibri"/>
                <a:cs typeface="Calibri"/>
              </a:rPr>
              <a:t>Primary</a:t>
            </a:r>
            <a:r>
              <a:rPr sz="2800" b="1" spc="-90" dirty="0">
                <a:latin typeface="Calibri"/>
                <a:cs typeface="Calibri"/>
              </a:rPr>
              <a:t> </a:t>
            </a:r>
            <a:r>
              <a:rPr sz="2800" b="1" spc="-25" dirty="0">
                <a:latin typeface="Calibri"/>
                <a:cs typeface="Calibri"/>
              </a:rPr>
              <a:t>Key</a:t>
            </a:r>
            <a:endParaRPr sz="28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1680"/>
              </a:spcBef>
              <a:buFont typeface="Wingdings"/>
              <a:buChar char=""/>
              <a:tabLst>
                <a:tab pos="469265" algn="l"/>
              </a:tabLst>
            </a:pPr>
            <a:r>
              <a:rPr sz="2800" b="1" dirty="0">
                <a:latin typeface="Calibri"/>
                <a:cs typeface="Calibri"/>
              </a:rPr>
              <a:t>Candidate</a:t>
            </a:r>
            <a:r>
              <a:rPr sz="2800" b="1" spc="-135" dirty="0">
                <a:latin typeface="Calibri"/>
                <a:cs typeface="Calibri"/>
              </a:rPr>
              <a:t> </a:t>
            </a:r>
            <a:r>
              <a:rPr sz="2800" b="1" spc="-25" dirty="0">
                <a:latin typeface="Calibri"/>
                <a:cs typeface="Calibri"/>
              </a:rPr>
              <a:t>Key</a:t>
            </a:r>
            <a:endParaRPr sz="28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1680"/>
              </a:spcBef>
              <a:buFont typeface="Wingdings"/>
              <a:buChar char=""/>
              <a:tabLst>
                <a:tab pos="469265" algn="l"/>
              </a:tabLst>
            </a:pPr>
            <a:r>
              <a:rPr sz="2800" b="1" spc="-10" dirty="0">
                <a:latin typeface="Calibri"/>
                <a:cs typeface="Calibri"/>
              </a:rPr>
              <a:t>Alternate</a:t>
            </a:r>
            <a:r>
              <a:rPr sz="2800" b="1" spc="-80" dirty="0">
                <a:latin typeface="Calibri"/>
                <a:cs typeface="Calibri"/>
              </a:rPr>
              <a:t> </a:t>
            </a:r>
            <a:r>
              <a:rPr sz="2800" b="1" spc="-25" dirty="0">
                <a:latin typeface="Calibri"/>
                <a:cs typeface="Calibri"/>
              </a:rPr>
              <a:t>Key</a:t>
            </a:r>
            <a:endParaRPr sz="28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1680"/>
              </a:spcBef>
              <a:buFont typeface="Wingdings"/>
              <a:buChar char=""/>
              <a:tabLst>
                <a:tab pos="469265" algn="l"/>
              </a:tabLst>
            </a:pPr>
            <a:r>
              <a:rPr sz="2800" b="1" dirty="0">
                <a:latin typeface="Calibri"/>
                <a:cs typeface="Calibri"/>
              </a:rPr>
              <a:t>Foreign</a:t>
            </a:r>
            <a:r>
              <a:rPr sz="2800" b="1" spc="-160" dirty="0">
                <a:latin typeface="Calibri"/>
                <a:cs typeface="Calibri"/>
              </a:rPr>
              <a:t> </a:t>
            </a:r>
            <a:r>
              <a:rPr sz="2800" b="1" spc="-25" dirty="0">
                <a:latin typeface="Calibri"/>
                <a:cs typeface="Calibri"/>
              </a:rPr>
              <a:t>Key</a:t>
            </a:r>
            <a:endParaRPr sz="28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1685"/>
              </a:spcBef>
              <a:buFont typeface="Wingdings"/>
              <a:buChar char=""/>
              <a:tabLst>
                <a:tab pos="469265" algn="l"/>
              </a:tabLst>
            </a:pPr>
            <a:r>
              <a:rPr sz="2800" b="1" dirty="0">
                <a:latin typeface="Calibri"/>
                <a:cs typeface="Calibri"/>
              </a:rPr>
              <a:t>Composite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b="1" spc="-25" dirty="0">
                <a:latin typeface="Calibri"/>
                <a:cs typeface="Calibri"/>
              </a:rPr>
              <a:t>Key</a:t>
            </a:r>
            <a:endParaRPr sz="28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1680"/>
              </a:spcBef>
              <a:buFont typeface="Wingdings"/>
              <a:buChar char=""/>
              <a:tabLst>
                <a:tab pos="469265" algn="l"/>
              </a:tabLst>
            </a:pPr>
            <a:r>
              <a:rPr sz="2800" b="1" spc="-20" dirty="0">
                <a:latin typeface="Calibri"/>
                <a:cs typeface="Calibri"/>
              </a:rPr>
              <a:t>Surrogate</a:t>
            </a:r>
            <a:r>
              <a:rPr sz="2800" b="1" spc="-7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Key/</a:t>
            </a:r>
            <a:r>
              <a:rPr sz="2800" b="1" spc="-9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Artificial</a:t>
            </a:r>
            <a:r>
              <a:rPr sz="2800" b="1" spc="-75" dirty="0">
                <a:latin typeface="Calibri"/>
                <a:cs typeface="Calibri"/>
              </a:rPr>
              <a:t> </a:t>
            </a:r>
            <a:r>
              <a:rPr sz="2800" b="1" spc="-25" dirty="0">
                <a:latin typeface="Calibri"/>
                <a:cs typeface="Calibri"/>
              </a:rPr>
              <a:t>Key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0791" y="133553"/>
            <a:ext cx="10938510" cy="34404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732655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Super</a:t>
            </a:r>
            <a:r>
              <a:rPr sz="2800" b="1" spc="-20" dirty="0">
                <a:solidFill>
                  <a:srgbClr val="C00000"/>
                </a:solidFill>
                <a:latin typeface="Calibri"/>
                <a:cs typeface="Calibri"/>
              </a:rPr>
              <a:t> key?</a:t>
            </a:r>
            <a:endParaRPr sz="2800">
              <a:latin typeface="Calibri"/>
              <a:cs typeface="Calibri"/>
            </a:endParaRPr>
          </a:p>
          <a:p>
            <a:pPr marL="469900" marR="5080" indent="-4572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469900" algn="l"/>
              </a:tabLst>
            </a:pPr>
            <a:r>
              <a:rPr sz="2800" dirty="0">
                <a:latin typeface="Calibri"/>
                <a:cs typeface="Calibri"/>
              </a:rPr>
              <a:t>A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superkey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group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single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multiple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keys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which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identifies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rows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table.</a:t>
            </a:r>
            <a:endParaRPr sz="2800">
              <a:latin typeface="Calibri"/>
              <a:cs typeface="Calibri"/>
            </a:endParaRPr>
          </a:p>
          <a:p>
            <a:pPr marL="469900" marR="835660" indent="-457200">
              <a:lnSpc>
                <a:spcPct val="100000"/>
              </a:lnSpc>
              <a:spcBef>
                <a:spcPts val="3360"/>
              </a:spcBef>
              <a:buFont typeface="Wingdings"/>
              <a:buChar char=""/>
              <a:tabLst>
                <a:tab pos="469900" algn="l"/>
              </a:tabLst>
            </a:pPr>
            <a:r>
              <a:rPr sz="2800" dirty="0">
                <a:latin typeface="Calibri"/>
                <a:cs typeface="Calibri"/>
              </a:rPr>
              <a:t>A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Super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key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may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have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additional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attributes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not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needed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dirty="0">
                <a:latin typeface="Calibri"/>
                <a:cs typeface="Calibri"/>
              </a:rPr>
              <a:t>unique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identification.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365"/>
              </a:spcBef>
            </a:pPr>
            <a:r>
              <a:rPr sz="2800" b="1" dirty="0">
                <a:latin typeface="Calibri"/>
                <a:cs typeface="Calibri"/>
              </a:rPr>
              <a:t>In</a:t>
            </a:r>
            <a:r>
              <a:rPr sz="2800" b="1" spc="-7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this</a:t>
            </a:r>
            <a:r>
              <a:rPr sz="2800" b="1" spc="-7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example,</a:t>
            </a:r>
            <a:r>
              <a:rPr sz="2800" b="1" spc="-3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EmpSSN,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EmpNum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and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Empname</a:t>
            </a:r>
            <a:r>
              <a:rPr sz="2800" b="1" spc="-6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are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superkeys.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6300" y="3865682"/>
            <a:ext cx="9639300" cy="241018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6193" y="272541"/>
            <a:ext cx="10243820" cy="5513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Primary</a:t>
            </a:r>
            <a:r>
              <a:rPr sz="2400" b="1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C00000"/>
                </a:solidFill>
                <a:latin typeface="Calibri"/>
                <a:cs typeface="Calibri"/>
              </a:rPr>
              <a:t>Key?</a:t>
            </a:r>
            <a:endParaRPr sz="24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288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1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column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group</a:t>
            </a:r>
            <a:r>
              <a:rPr sz="2400" spc="1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1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columns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1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table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1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helps</a:t>
            </a:r>
            <a:r>
              <a:rPr sz="2400" spc="1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</a:t>
            </a:r>
            <a:r>
              <a:rPr sz="2400" spc="1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1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uniquely</a:t>
            </a:r>
            <a:r>
              <a:rPr sz="2400" spc="1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identifies </a:t>
            </a:r>
            <a:r>
              <a:rPr sz="2400" dirty="0">
                <a:latin typeface="Calibri"/>
                <a:cs typeface="Calibri"/>
              </a:rPr>
              <a:t>every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row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table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called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primary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key.</a:t>
            </a:r>
            <a:endParaRPr sz="24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288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This</a:t>
            </a:r>
            <a:r>
              <a:rPr sz="2400" spc="1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can't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duplicate.</a:t>
            </a:r>
            <a:r>
              <a:rPr sz="2400" spc="1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same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value</a:t>
            </a:r>
            <a:r>
              <a:rPr sz="2400" spc="1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can't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appear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more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than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once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table.</a:t>
            </a:r>
            <a:endParaRPr sz="24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2885"/>
              </a:spcBef>
              <a:buFont typeface="Wingdings"/>
              <a:buChar char="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Rules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defining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Primary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key:</a:t>
            </a:r>
            <a:endParaRPr sz="24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288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spc="-20" dirty="0">
                <a:latin typeface="Calibri"/>
                <a:cs typeface="Calibri"/>
              </a:rPr>
              <a:t>Two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rows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can't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have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same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primary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key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value.</a:t>
            </a:r>
            <a:endParaRPr sz="24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It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must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every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row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have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primary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key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value.</a:t>
            </a:r>
            <a:endParaRPr sz="24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primary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key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field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cannot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null.</a:t>
            </a:r>
            <a:endParaRPr sz="2400" dirty="0">
              <a:latin typeface="Calibri"/>
              <a:cs typeface="Calibri"/>
            </a:endParaRPr>
          </a:p>
          <a:p>
            <a:pPr marL="355600" marR="6350" indent="-342900">
              <a:lnSpc>
                <a:spcPct val="100000"/>
              </a:lnSpc>
              <a:buFont typeface="Arial MT"/>
              <a:buChar char="•"/>
              <a:tabLst>
                <a:tab pos="355600" algn="l"/>
                <a:tab pos="964565" algn="l"/>
                <a:tab pos="1774189" algn="l"/>
                <a:tab pos="2153285" algn="l"/>
                <a:tab pos="2447925" algn="l"/>
                <a:tab pos="3568065" algn="l"/>
                <a:tab pos="4133215" algn="l"/>
                <a:tab pos="5200650" algn="l"/>
                <a:tab pos="5781040" algn="l"/>
                <a:tab pos="6983730" algn="l"/>
                <a:tab pos="7444105" algn="l"/>
                <a:tab pos="8701405" algn="l"/>
                <a:tab pos="9117330" algn="l"/>
              </a:tabLst>
            </a:pPr>
            <a:r>
              <a:rPr sz="2400" spc="-2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value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in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primary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key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column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can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carefully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be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modified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or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updated, </a:t>
            </a:r>
            <a:r>
              <a:rPr sz="2400" dirty="0">
                <a:latin typeface="Calibri"/>
                <a:cs typeface="Calibri"/>
              </a:rPr>
              <a:t>considering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foreign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key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refers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primary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key.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1662668"/>
            <a:ext cx="10896600" cy="304768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9740" y="408508"/>
            <a:ext cx="6285865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Example: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latin typeface="Calibri"/>
                <a:cs typeface="Calibri"/>
              </a:rPr>
              <a:t>In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the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following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example,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StudID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is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Primary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Key.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8891" y="194309"/>
            <a:ext cx="10368915" cy="35007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Alternate</a:t>
            </a:r>
            <a:r>
              <a:rPr sz="2400" b="1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C00000"/>
                </a:solidFill>
                <a:latin typeface="Calibri"/>
                <a:cs typeface="Calibri"/>
              </a:rPr>
              <a:t>key?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44"/>
              </a:spcBef>
            </a:pP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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All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keys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primary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key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called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alternate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key.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440"/>
              </a:spcBef>
              <a:buFont typeface="Wingdings"/>
              <a:buChar char="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It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candidate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key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currently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primary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key.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445"/>
              </a:spcBef>
              <a:buFont typeface="Wingdings"/>
              <a:buChar char=""/>
              <a:tabLst>
                <a:tab pos="354965" algn="l"/>
              </a:tabLst>
            </a:pPr>
            <a:r>
              <a:rPr sz="2400" spc="-35" dirty="0">
                <a:latin typeface="Calibri"/>
                <a:cs typeface="Calibri"/>
              </a:rPr>
              <a:t>However,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table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have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single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multiple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choices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primary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key.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90"/>
              </a:spcBef>
            </a:pP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Calibri"/>
                <a:cs typeface="Calibri"/>
              </a:rPr>
              <a:t>Example: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table,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StudID,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Roll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No,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Email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qualified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become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primary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key. </a:t>
            </a:r>
            <a:r>
              <a:rPr sz="2400" dirty="0">
                <a:latin typeface="Calibri"/>
                <a:cs typeface="Calibri"/>
              </a:rPr>
              <a:t>But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since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StudID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is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the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primary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key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Roll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No,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Email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becomes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the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alternative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key</a:t>
            </a:r>
            <a:r>
              <a:rPr sz="2400" spc="-2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00" y="4211064"/>
            <a:ext cx="11353800" cy="237001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194309"/>
            <a:ext cx="10943590" cy="6188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Candidate</a:t>
            </a:r>
            <a:r>
              <a:rPr sz="2400" b="1" spc="-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C00000"/>
                </a:solidFill>
                <a:latin typeface="Calibri"/>
                <a:cs typeface="Calibri"/>
              </a:rPr>
              <a:t>Key?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44"/>
              </a:spcBef>
            </a:pP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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super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key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repeated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attribute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called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candidate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key.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ts val="4320"/>
              </a:lnSpc>
              <a:spcBef>
                <a:spcPts val="38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Primary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key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should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selected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candidate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keys.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Every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table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must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have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at </a:t>
            </a:r>
            <a:r>
              <a:rPr sz="2400" dirty="0">
                <a:latin typeface="Calibri"/>
                <a:cs typeface="Calibri"/>
              </a:rPr>
              <a:t>least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single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candidate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key.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450"/>
              </a:spcBef>
              <a:buFont typeface="Wingdings"/>
              <a:buChar char=""/>
            </a:pP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"/>
              <a:tabLst>
                <a:tab pos="354965" algn="l"/>
              </a:tabLst>
            </a:pPr>
            <a:r>
              <a:rPr sz="24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Properties</a:t>
            </a:r>
            <a:r>
              <a:rPr sz="2400" u="sng" spc="-7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of</a:t>
            </a:r>
            <a:r>
              <a:rPr sz="2400" u="sng" spc="-6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Candidate</a:t>
            </a:r>
            <a:r>
              <a:rPr sz="2400" u="sng" spc="-7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key: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It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must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contain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unique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values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Candidate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key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may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have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multiple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attributes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445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Must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contain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null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values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It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should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contain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minimum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fields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ensure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uniqueness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Uniquely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identify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record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table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865</Words>
  <Application>Microsoft Office PowerPoint</Application>
  <PresentationFormat>Widescreen</PresentationFormat>
  <Paragraphs>99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 MT</vt:lpstr>
      <vt:lpstr>Calibri</vt:lpstr>
      <vt:lpstr>Wingdings</vt:lpstr>
      <vt:lpstr>Office Theme</vt:lpstr>
      <vt:lpstr>Keys</vt:lpstr>
      <vt:lpstr>Keys?</vt:lpstr>
      <vt:lpstr>Why we need a Key?</vt:lpstr>
      <vt:lpstr>PowerPoint Presentation</vt:lpstr>
      <vt:lpstr>PowerPoint Presentation</vt:lpstr>
      <vt:lpstr>PowerPoint Presentation</vt:lpstr>
      <vt:lpstr>Example: In the following example, StudID is a Primary Key.</vt:lpstr>
      <vt:lpstr>PowerPoint Presentation</vt:lpstr>
      <vt:lpstr>PowerPoint Presentation</vt:lpstr>
      <vt:lpstr>Candidate Key?</vt:lpstr>
      <vt:lpstr>PowerPoint Presentation</vt:lpstr>
      <vt:lpstr>PowerPoint Presentation</vt:lpstr>
      <vt:lpstr>In this example, we have two table, teacher and department in a school. However, there is no way to see which search work in which department.</vt:lpstr>
      <vt:lpstr>Composite key?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ansul parasher</dc:creator>
  <cp:lastModifiedBy>Rajendra Kumar</cp:lastModifiedBy>
  <cp:revision>8</cp:revision>
  <dcterms:created xsi:type="dcterms:W3CDTF">2024-01-20T09:37:28Z</dcterms:created>
  <dcterms:modified xsi:type="dcterms:W3CDTF">2024-01-24T10:16:22Z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2020-08-18T00:00:00Z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2024-01-20T00:00:00Z</vt:filetime>
  </property>
  <property fmtid="{D5CDD505-2E9C-101B-9397-08002B2CF9AE}" pid="5" name="Producer">
    <vt:lpwstr>Microsoft® PowerPoint® 2019</vt:lpwstr>
  </property>
</Properties>
</file>