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0" r:id="rId18"/>
    <p:sldId id="286" r:id="rId19"/>
    <p:sldId id="287" r:id="rId20"/>
    <p:sldId id="288" r:id="rId21"/>
    <p:sldId id="289" r:id="rId22"/>
    <p:sldId id="290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2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282" r:id="rId48"/>
    <p:sldId id="283" r:id="rId49"/>
    <p:sldId id="284" r:id="rId50"/>
    <p:sldId id="28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9216" y="307924"/>
            <a:ext cx="389356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253" y="142494"/>
            <a:ext cx="558609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720" y="1456182"/>
            <a:ext cx="10922558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561" y="2722879"/>
            <a:ext cx="8494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Relational</a:t>
            </a:r>
            <a:r>
              <a:rPr sz="4000" spc="15" dirty="0"/>
              <a:t> </a:t>
            </a:r>
            <a:r>
              <a:rPr sz="4000" spc="-15" dirty="0"/>
              <a:t>Integrity</a:t>
            </a:r>
            <a:r>
              <a:rPr sz="4000" spc="10" dirty="0"/>
              <a:t> </a:t>
            </a:r>
            <a:r>
              <a:rPr sz="4000" spc="-25" dirty="0"/>
              <a:t>constraints</a:t>
            </a:r>
            <a:r>
              <a:rPr sz="4000" spc="45" dirty="0"/>
              <a:t> </a:t>
            </a:r>
            <a:r>
              <a:rPr sz="4000" spc="-5" dirty="0"/>
              <a:t>or </a:t>
            </a:r>
            <a:r>
              <a:rPr sz="4000" spc="-15" dirty="0"/>
              <a:t>RULES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926" y="1514763"/>
            <a:ext cx="9381093" cy="41170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8336" y="287858"/>
            <a:ext cx="4897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NOT </a:t>
            </a:r>
            <a:r>
              <a:rPr sz="4400" dirty="0"/>
              <a:t>NULL</a:t>
            </a:r>
            <a:r>
              <a:rPr sz="4400" spc="-30" dirty="0"/>
              <a:t> </a:t>
            </a:r>
            <a:r>
              <a:rPr sz="4400" spc="-20" dirty="0"/>
              <a:t>Constraint</a:t>
            </a:r>
            <a:endParaRPr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38" y="736236"/>
            <a:ext cx="9676668" cy="48423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12242"/>
            <a:ext cx="1102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3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44321"/>
            <a:ext cx="34702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5080" indent="-204470">
              <a:lnSpc>
                <a:spcPct val="100000"/>
              </a:lnSpc>
              <a:spcBef>
                <a:spcPts val="100"/>
              </a:spcBef>
              <a:tabLst>
                <a:tab pos="687070" algn="l"/>
              </a:tabLst>
            </a:pPr>
            <a:r>
              <a:rPr sz="2400" spc="-40" dirty="0">
                <a:latin typeface="Calibri"/>
                <a:cs typeface="Calibri"/>
              </a:rPr>
              <a:t>CREATE TABLE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CUSTOMERS(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	</a:t>
            </a:r>
            <a:r>
              <a:rPr sz="2400" spc="-5" dirty="0">
                <a:latin typeface="Calibri"/>
                <a:cs typeface="Calibri"/>
              </a:rPr>
              <a:t>INT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7975" y="1409776"/>
            <a:ext cx="142938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 algn="just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NOT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NULL,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NULL,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NULL,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955" y="1776221"/>
            <a:ext cx="32315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5790">
              <a:lnSpc>
                <a:spcPct val="100000"/>
              </a:lnSpc>
              <a:spcBef>
                <a:spcPts val="100"/>
              </a:spcBef>
              <a:tabLst>
                <a:tab pos="664845" algn="l"/>
              </a:tabLst>
            </a:pPr>
            <a:r>
              <a:rPr sz="2400" dirty="0">
                <a:latin typeface="Calibri"/>
                <a:cs typeface="Calibri"/>
              </a:rPr>
              <a:t>NAME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VARCHAR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(20)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AGE	INT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147445" algn="l"/>
                <a:tab pos="1290955" algn="l"/>
              </a:tabLst>
            </a:pPr>
            <a:r>
              <a:rPr sz="2400" spc="-5" dirty="0">
                <a:latin typeface="Calibri"/>
                <a:cs typeface="Calibri"/>
              </a:rPr>
              <a:t>ADDRESS	CHAR (25)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SALARY	DECIMAL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(18,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2),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 </a:t>
            </a:r>
            <a:r>
              <a:rPr sz="2400" spc="-5" dirty="0">
                <a:latin typeface="Calibri"/>
                <a:cs typeface="Calibri"/>
              </a:rPr>
              <a:t>(ID)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605276"/>
            <a:ext cx="103231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table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already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been </a:t>
            </a:r>
            <a:r>
              <a:rPr sz="2400" b="1" spc="-15" dirty="0">
                <a:latin typeface="Calibri"/>
                <a:cs typeface="Calibri"/>
              </a:rPr>
              <a:t>created, </a:t>
            </a:r>
            <a:r>
              <a:rPr sz="2400" b="1" spc="-5" dirty="0">
                <a:latin typeface="Calibri"/>
                <a:cs typeface="Calibri"/>
              </a:rPr>
              <a:t>then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 a 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NULL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constraint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SALARY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column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" y="5459552"/>
            <a:ext cx="8976360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  <a:tabLst>
                <a:tab pos="5516880" algn="l"/>
              </a:tabLst>
            </a:pPr>
            <a:r>
              <a:rPr sz="2400" b="1" spc="-40" dirty="0">
                <a:latin typeface="Calibri"/>
                <a:cs typeface="Calibri"/>
              </a:rPr>
              <a:t>ALTER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TABLE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MODIFY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SALARY	</a:t>
            </a:r>
            <a:r>
              <a:rPr sz="2400" b="1" spc="-10" dirty="0">
                <a:latin typeface="Calibri"/>
                <a:cs typeface="Calibri"/>
              </a:rPr>
              <a:t>DECIMAL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(18, </a:t>
            </a:r>
            <a:r>
              <a:rPr sz="2400" b="1" dirty="0">
                <a:latin typeface="Calibri"/>
                <a:cs typeface="Calibri"/>
              </a:rPr>
              <a:t>2)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NULL;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888" y="1197686"/>
            <a:ext cx="1118933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527685" algn="l"/>
                <a:tab pos="528320" algn="l"/>
                <a:tab pos="1376680" algn="l"/>
                <a:tab pos="2989580" algn="l"/>
                <a:tab pos="4956810" algn="l"/>
                <a:tab pos="6653530" algn="l"/>
                <a:tab pos="7540625" algn="l"/>
                <a:tab pos="9017635" algn="l"/>
                <a:tab pos="10061575" algn="l"/>
              </a:tabLst>
            </a:pPr>
            <a:r>
              <a:rPr sz="3200" b="1" spc="-5" dirty="0">
                <a:latin typeface="Calibri"/>
                <a:cs typeface="Calibri"/>
              </a:rPr>
              <a:t>Th</a:t>
            </a:r>
            <a:r>
              <a:rPr sz="3200" b="1" dirty="0">
                <a:latin typeface="Calibri"/>
                <a:cs typeface="Calibri"/>
              </a:rPr>
              <a:t>e	UNIQUE	</a:t>
            </a:r>
            <a:r>
              <a:rPr sz="3200" b="1" spc="-5" dirty="0">
                <a:latin typeface="Calibri"/>
                <a:cs typeface="Calibri"/>
              </a:rPr>
              <a:t>Con</a:t>
            </a:r>
            <a:r>
              <a:rPr sz="3200" b="1" spc="-40" dirty="0">
                <a:latin typeface="Calibri"/>
                <a:cs typeface="Calibri"/>
              </a:rPr>
              <a:t>s</a:t>
            </a:r>
            <a:r>
              <a:rPr sz="3200" b="1" dirty="0">
                <a:latin typeface="Calibri"/>
                <a:cs typeface="Calibri"/>
              </a:rPr>
              <a:t>t</a:t>
            </a:r>
            <a:r>
              <a:rPr sz="3200" b="1" spc="-80" dirty="0">
                <a:latin typeface="Calibri"/>
                <a:cs typeface="Calibri"/>
              </a:rPr>
              <a:t>r</a:t>
            </a:r>
            <a:r>
              <a:rPr sz="3200" b="1" spc="-1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i</a:t>
            </a:r>
            <a:r>
              <a:rPr sz="3200" b="1" spc="-40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t	p</a:t>
            </a:r>
            <a:r>
              <a:rPr sz="3200" b="1" spc="-45" dirty="0">
                <a:latin typeface="Calibri"/>
                <a:cs typeface="Calibri"/>
              </a:rPr>
              <a:t>r</a:t>
            </a:r>
            <a:r>
              <a:rPr sz="3200" b="1" spc="-20" dirty="0">
                <a:latin typeface="Calibri"/>
                <a:cs typeface="Calibri"/>
              </a:rPr>
              <a:t>e</a:t>
            </a:r>
            <a:r>
              <a:rPr sz="3200" b="1" spc="-30" dirty="0">
                <a:latin typeface="Calibri"/>
                <a:cs typeface="Calibri"/>
              </a:rPr>
              <a:t>v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50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ts	t</a:t>
            </a:r>
            <a:r>
              <a:rPr sz="3200" b="1" spc="-25" dirty="0">
                <a:latin typeface="Calibri"/>
                <a:cs typeface="Calibri"/>
              </a:rPr>
              <a:t>w</a:t>
            </a:r>
            <a:r>
              <a:rPr sz="3200" b="1" dirty="0">
                <a:latin typeface="Calibri"/>
                <a:cs typeface="Calibri"/>
              </a:rPr>
              <a:t>o	</a:t>
            </a:r>
            <a:r>
              <a:rPr sz="3200" b="1" spc="-35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ec</a:t>
            </a:r>
            <a:r>
              <a:rPr sz="3200" b="1" spc="-20" dirty="0">
                <a:latin typeface="Calibri"/>
                <a:cs typeface="Calibri"/>
              </a:rPr>
              <a:t>o</a:t>
            </a:r>
            <a:r>
              <a:rPr sz="3200" b="1" spc="-35" dirty="0">
                <a:latin typeface="Calibri"/>
                <a:cs typeface="Calibri"/>
              </a:rPr>
              <a:t>r</a:t>
            </a:r>
            <a:r>
              <a:rPr sz="3200" b="1" spc="-15" dirty="0">
                <a:latin typeface="Calibri"/>
                <a:cs typeface="Calibri"/>
              </a:rPr>
              <a:t>d</a:t>
            </a:r>
            <a:r>
              <a:rPr sz="3200" b="1" dirty="0">
                <a:latin typeface="Calibri"/>
                <a:cs typeface="Calibri"/>
              </a:rPr>
              <a:t>s	</a:t>
            </a:r>
            <a:r>
              <a:rPr sz="3200" b="1" spc="-5" dirty="0">
                <a:latin typeface="Calibri"/>
                <a:cs typeface="Calibri"/>
              </a:rPr>
              <a:t>f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om	h</a:t>
            </a:r>
            <a:r>
              <a:rPr sz="3200" b="1" spc="-50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vi</a:t>
            </a:r>
            <a:r>
              <a:rPr sz="3200" b="1" spc="-25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g  </a:t>
            </a:r>
            <a:r>
              <a:rPr sz="3200" b="1" spc="-5" dirty="0">
                <a:latin typeface="Calibri"/>
                <a:cs typeface="Calibri"/>
              </a:rPr>
              <a:t>identical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values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 column.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3100">
              <a:latin typeface="Calibri"/>
              <a:cs typeface="Calibri"/>
            </a:endParaRPr>
          </a:p>
          <a:p>
            <a:pPr marL="527685" marR="12700" indent="-5156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27685" algn="l"/>
                <a:tab pos="528320" algn="l"/>
                <a:tab pos="1274445" algn="l"/>
                <a:tab pos="1737995" algn="l"/>
                <a:tab pos="2435860" algn="l"/>
                <a:tab pos="4650740" algn="l"/>
                <a:tab pos="5735955" algn="l"/>
                <a:tab pos="6351905" algn="l"/>
                <a:tab pos="7994650" algn="l"/>
                <a:tab pos="8749030" algn="l"/>
                <a:tab pos="9852660" algn="l"/>
                <a:tab pos="10828020" algn="l"/>
              </a:tabLst>
            </a:pP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.</a:t>
            </a:r>
            <a:r>
              <a:rPr sz="3200" spc="1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.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the	</a:t>
            </a:r>
            <a:r>
              <a:rPr sz="3200" spc="-5" dirty="0">
                <a:latin typeface="Calibri"/>
                <a:cs typeface="Calibri"/>
              </a:rPr>
              <a:t>CU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9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OME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able,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ample,	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mig</a:t>
            </a:r>
            <a:r>
              <a:rPr sz="3200" spc="-3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45" dirty="0">
                <a:latin typeface="Calibri"/>
                <a:cs typeface="Calibri"/>
              </a:rPr>
              <a:t>to  </a:t>
            </a:r>
            <a:r>
              <a:rPr sz="3200" spc="-20" dirty="0">
                <a:latin typeface="Calibri"/>
                <a:cs typeface="Calibri"/>
              </a:rPr>
              <a:t>prevent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dirty="0">
                <a:latin typeface="Calibri"/>
                <a:cs typeface="Calibri"/>
              </a:rPr>
              <a:t> 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people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having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identical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age.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0915" y="283210"/>
            <a:ext cx="4042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UNIQUE</a:t>
            </a:r>
            <a:r>
              <a:rPr sz="4000" spc="-25" dirty="0"/>
              <a:t> Constraint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617" y="4100057"/>
            <a:ext cx="9793970" cy="2264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980" y="431941"/>
            <a:ext cx="9753969" cy="53722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291" y="471932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30" dirty="0"/>
              <a:t>x</a:t>
            </a:r>
            <a:r>
              <a:rPr dirty="0"/>
              <a:t>a</a:t>
            </a:r>
            <a:r>
              <a:rPr spc="5" dirty="0"/>
              <a:t>m</a:t>
            </a:r>
            <a:r>
              <a:rPr dirty="0"/>
              <a:t>p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291" y="1203452"/>
            <a:ext cx="10697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SQL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-15" dirty="0">
                <a:latin typeface="Calibri"/>
                <a:cs typeface="Calibri"/>
              </a:rPr>
              <a:t>creates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20" dirty="0">
                <a:latin typeface="Calibri"/>
                <a:cs typeface="Calibri"/>
              </a:rPr>
              <a:t>CUSTOMERS </a:t>
            </a:r>
            <a:r>
              <a:rPr sz="2400" dirty="0">
                <a:latin typeface="Calibri"/>
                <a:cs typeface="Calibri"/>
              </a:rPr>
              <a:t>and adds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914" y="1961007"/>
            <a:ext cx="10645140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400" spc="-10" dirty="0">
                <a:latin typeface="Calibri"/>
                <a:cs typeface="Calibri"/>
              </a:rPr>
              <a:t>Here,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" dirty="0">
                <a:latin typeface="Calibri"/>
                <a:cs typeface="Calibri"/>
              </a:rPr>
              <a:t>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UNIQUE,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15" dirty="0">
                <a:latin typeface="Calibri"/>
                <a:cs typeface="Calibri"/>
              </a:rPr>
              <a:t>records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914" y="2332863"/>
            <a:ext cx="1243965" cy="3657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30"/>
              </a:lnSpc>
            </a:pP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291" y="3398646"/>
            <a:ext cx="45961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1063625" indent="-204470">
              <a:lnSpc>
                <a:spcPct val="100000"/>
              </a:lnSpc>
              <a:spcBef>
                <a:spcPts val="100"/>
              </a:spcBef>
              <a:tabLst>
                <a:tab pos="695960" algn="l"/>
                <a:tab pos="2082800" algn="l"/>
              </a:tabLst>
            </a:pPr>
            <a:r>
              <a:rPr sz="2400" b="1" spc="-40" dirty="0">
                <a:latin typeface="Calibri"/>
                <a:cs typeface="Calibri"/>
              </a:rPr>
              <a:t>CREATE TABLE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CUSTOMERS(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ID	INT	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NULL,</a:t>
            </a:r>
            <a:endParaRPr sz="240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  <a:tabLst>
                <a:tab pos="3221355" algn="l"/>
              </a:tabLst>
            </a:pPr>
            <a:r>
              <a:rPr sz="2400" b="1" dirty="0">
                <a:latin typeface="Calibri"/>
                <a:cs typeface="Calibri"/>
              </a:rPr>
              <a:t>NAME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VARCHAR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(20)	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NULL,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8130" y="4521327"/>
            <a:ext cx="4509770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  <a:tabLst>
                <a:tab pos="659130" algn="l"/>
                <a:tab pos="2049145" algn="l"/>
              </a:tabLst>
            </a:pPr>
            <a:r>
              <a:rPr sz="2400" b="1" spc="-15" dirty="0">
                <a:latin typeface="Calibri"/>
                <a:cs typeface="Calibri"/>
              </a:rPr>
              <a:t>AGE	</a:t>
            </a:r>
            <a:r>
              <a:rPr sz="2400" b="1" dirty="0">
                <a:latin typeface="Calibri"/>
                <a:cs typeface="Calibri"/>
              </a:rPr>
              <a:t>INT	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NULL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UNIQUE,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291" y="4861941"/>
            <a:ext cx="35032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5080">
              <a:lnSpc>
                <a:spcPct val="100000"/>
              </a:lnSpc>
              <a:spcBef>
                <a:spcPts val="100"/>
              </a:spcBef>
              <a:tabLst>
                <a:tab pos="1384935" algn="l"/>
                <a:tab pos="1529080" algn="l"/>
              </a:tabLst>
            </a:pPr>
            <a:r>
              <a:rPr sz="2400" b="1" spc="-5" dirty="0">
                <a:latin typeface="Calibri"/>
                <a:cs typeface="Calibri"/>
              </a:rPr>
              <a:t>ADDRESS	CHAR (25) </a:t>
            </a:r>
            <a:r>
              <a:rPr sz="2400" b="1" dirty="0">
                <a:latin typeface="Calibri"/>
                <a:cs typeface="Calibri"/>
              </a:rPr>
              <a:t>,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SALARY	</a:t>
            </a:r>
            <a:r>
              <a:rPr sz="2400" b="1" spc="-10" dirty="0">
                <a:latin typeface="Calibri"/>
                <a:cs typeface="Calibri"/>
              </a:rPr>
              <a:t>DECIMAL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(18,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2),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PRIMARY</a:t>
            </a:r>
            <a:r>
              <a:rPr sz="2400" b="1" spc="-5" dirty="0">
                <a:latin typeface="Calibri"/>
                <a:cs typeface="Calibri"/>
              </a:rPr>
              <a:t> KEY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(ID)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886" y="906134"/>
            <a:ext cx="9130489" cy="50947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851738"/>
            <a:ext cx="266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Adding</a:t>
            </a:r>
            <a:r>
              <a:rPr sz="2800" spc="-40" dirty="0"/>
              <a:t> </a:t>
            </a:r>
            <a:r>
              <a:rPr sz="2800" spc="-20" dirty="0"/>
              <a:t>Constraint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740" y="1705736"/>
            <a:ext cx="936307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CUSTOMERS</a:t>
            </a:r>
            <a:endParaRPr sz="28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myUniqueConstraint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UNIQUE(AGE, </a:t>
            </a:r>
            <a:r>
              <a:rPr sz="2800" spc="-10" dirty="0">
                <a:latin typeface="Calibri"/>
                <a:cs typeface="Calibri"/>
              </a:rPr>
              <a:t>SALARY);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DROP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 UNIQUE</a:t>
            </a:r>
            <a:r>
              <a:rPr sz="28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Constraint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drop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query.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" y="5147055"/>
            <a:ext cx="3703320" cy="4343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45"/>
              </a:lnSpc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CUSTOMERS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" y="5581396"/>
            <a:ext cx="6184900" cy="4267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41935">
              <a:lnSpc>
                <a:spcPts val="3185"/>
              </a:lnSpc>
            </a:pPr>
            <a:r>
              <a:rPr sz="2800" spc="-15" dirty="0">
                <a:latin typeface="Calibri"/>
                <a:cs typeface="Calibri"/>
              </a:rPr>
              <a:t>DROP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myUniqueConstraint;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44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754" y="498093"/>
            <a:ext cx="808964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Entity</a:t>
            </a:r>
            <a:r>
              <a:rPr sz="3200" spc="5" dirty="0"/>
              <a:t> </a:t>
            </a:r>
            <a:r>
              <a:rPr sz="3200" spc="-15" dirty="0"/>
              <a:t>Integrity</a:t>
            </a:r>
            <a:r>
              <a:rPr sz="3200" spc="20" dirty="0"/>
              <a:t> </a:t>
            </a:r>
            <a:r>
              <a:rPr sz="3200" spc="-5" dirty="0"/>
              <a:t>OR </a:t>
            </a:r>
            <a:r>
              <a:rPr sz="3200" spc="-10" dirty="0"/>
              <a:t>Key/Primary</a:t>
            </a:r>
            <a:r>
              <a:rPr sz="3200" spc="30" dirty="0"/>
              <a:t> </a:t>
            </a:r>
            <a:r>
              <a:rPr sz="3200" spc="-35" dirty="0"/>
              <a:t>Key</a:t>
            </a:r>
            <a:r>
              <a:rPr sz="3200" spc="20" dirty="0"/>
              <a:t> </a:t>
            </a:r>
            <a:r>
              <a:rPr sz="3200" spc="-15" dirty="0"/>
              <a:t>constraints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675841"/>
            <a:ext cx="1077849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An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attribute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that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uniquely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identify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tuple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in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relation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called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key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attribute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tuples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unique.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Entity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integrity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constraints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rules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primary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primary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key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cannot </a:t>
            </a:r>
            <a:r>
              <a:rPr sz="2400" b="1" spc="-15" dirty="0">
                <a:latin typeface="Calibri"/>
                <a:cs typeface="Calibri"/>
              </a:rPr>
              <a:t>have</a:t>
            </a:r>
            <a:r>
              <a:rPr sz="2400" b="1" dirty="0">
                <a:latin typeface="Calibri"/>
                <a:cs typeface="Calibri"/>
              </a:rPr>
              <a:t> a</a:t>
            </a:r>
            <a:r>
              <a:rPr sz="2400" b="1" spc="-5" dirty="0">
                <a:latin typeface="Calibri"/>
                <a:cs typeface="Calibri"/>
              </a:rPr>
              <a:t> null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5760"/>
              </a:lnSpc>
              <a:spcBef>
                <a:spcPts val="4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If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primary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key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composite</a:t>
            </a:r>
            <a:r>
              <a:rPr sz="2400" b="1" spc="190" dirty="0">
                <a:latin typeface="Calibri"/>
                <a:cs typeface="Calibri"/>
              </a:rPr>
              <a:t> </a:t>
            </a:r>
            <a:r>
              <a:rPr sz="2400" b="1" spc="-65" dirty="0">
                <a:latin typeface="Calibri"/>
                <a:cs typeface="Calibri"/>
              </a:rPr>
              <a:t>key,</a:t>
            </a:r>
            <a:r>
              <a:rPr sz="2400" b="1" spc="1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none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fields</a:t>
            </a:r>
            <a:r>
              <a:rPr sz="2400" b="1" spc="1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</a:t>
            </a:r>
            <a:r>
              <a:rPr sz="2400" b="1" spc="2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key</a:t>
            </a:r>
            <a:r>
              <a:rPr sz="2400" b="1" spc="1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can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contain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null</a:t>
            </a:r>
            <a:r>
              <a:rPr sz="2400" b="1" spc="-10" dirty="0">
                <a:latin typeface="Calibri"/>
                <a:cs typeface="Calibri"/>
              </a:rPr>
              <a:t> value.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26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387172"/>
            <a:ext cx="10892307" cy="263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                               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Entity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Integrity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Key/Primary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r>
              <a:rPr sz="28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constraints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5" dirty="0">
                <a:latin typeface="Calibri"/>
                <a:cs typeface="Calibri"/>
              </a:rPr>
              <a:t> table,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key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Customer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15" dirty="0">
                <a:latin typeface="Calibri"/>
                <a:cs typeface="Calibri"/>
              </a:rPr>
              <a:t>likely to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25" dirty="0">
                <a:latin typeface="Calibri"/>
                <a:cs typeface="Calibri"/>
              </a:rPr>
              <a:t>key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30" dirty="0">
                <a:latin typeface="Calibri"/>
                <a:cs typeface="Calibri"/>
              </a:rPr>
              <a:t>customer, </a:t>
            </a:r>
            <a:r>
              <a:rPr sz="2400" spc="-10" dirty="0">
                <a:latin typeface="Calibri"/>
                <a:cs typeface="Calibri"/>
              </a:rPr>
              <a:t>CustomerID </a:t>
            </a:r>
            <a:r>
              <a:rPr sz="2400" spc="-5" dirty="0">
                <a:latin typeface="Calibri"/>
                <a:cs typeface="Calibri"/>
              </a:rPr>
              <a:t>=1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CustomerName </a:t>
            </a:r>
            <a:r>
              <a:rPr sz="2400" spc="-5" dirty="0">
                <a:latin typeface="Calibri"/>
                <a:cs typeface="Calibri"/>
              </a:rPr>
              <a:t>=" Google".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08250" y="4206875"/>
          <a:ext cx="6858000" cy="2105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CustomerID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F78FD"/>
                      </a:solidFill>
                      <a:prstDash val="solid"/>
                    </a:lnL>
                    <a:lnR w="12700">
                      <a:solidFill>
                        <a:srgbClr val="0F85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CustomerName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F85FD"/>
                      </a:solidFill>
                      <a:prstDash val="solid"/>
                    </a:lnL>
                    <a:lnR w="12700">
                      <a:solidFill>
                        <a:srgbClr val="AF82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Status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AF82FD"/>
                      </a:solidFill>
                      <a:prstDash val="solid"/>
                    </a:lnL>
                    <a:lnR w="12700">
                      <a:solidFill>
                        <a:srgbClr val="907C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F83FD"/>
                      </a:solidFill>
                      <a:prstDash val="solid"/>
                    </a:lnL>
                    <a:lnR w="12700">
                      <a:solidFill>
                        <a:srgbClr val="AF8D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Google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AF8DFD"/>
                      </a:solidFill>
                      <a:prstDash val="solid"/>
                    </a:lnL>
                    <a:lnR w="12700">
                      <a:solidFill>
                        <a:srgbClr val="5089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Active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089FD"/>
                      </a:solidFill>
                      <a:prstDash val="solid"/>
                    </a:lnL>
                    <a:lnR w="12700">
                      <a:solidFill>
                        <a:srgbClr val="D083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1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08FFD"/>
                      </a:solidFill>
                      <a:prstDash val="solid"/>
                    </a:lnL>
                    <a:lnR w="12700">
                      <a:solidFill>
                        <a:srgbClr val="D094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Amazon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D094FD"/>
                      </a:solidFill>
                      <a:prstDash val="solid"/>
                    </a:lnL>
                    <a:lnR w="12700">
                      <a:solidFill>
                        <a:srgbClr val="6F91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Active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6F91FD"/>
                      </a:solidFill>
                      <a:prstDash val="solid"/>
                    </a:lnL>
                    <a:lnR w="12700">
                      <a:solidFill>
                        <a:srgbClr val="6F87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2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F9DFD"/>
                      </a:solidFill>
                      <a:prstDash val="solid"/>
                    </a:lnL>
                    <a:lnR w="12700">
                      <a:solidFill>
                        <a:srgbClr val="EF9A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5092F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Apple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F9AFD"/>
                      </a:solidFill>
                      <a:prstDash val="solid"/>
                    </a:lnL>
                    <a:lnR w="12700">
                      <a:solidFill>
                        <a:srgbClr val="EF95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5092F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Inactive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F95FD"/>
                      </a:solidFill>
                      <a:prstDash val="solid"/>
                    </a:lnL>
                    <a:lnR w="12700">
                      <a:solidFill>
                        <a:srgbClr val="6F91FD"/>
                      </a:solidFill>
                      <a:prstDash val="solid"/>
                    </a:lnR>
                    <a:lnT w="635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5092F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4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468" y="0"/>
            <a:ext cx="10935335" cy="38665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347085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Concept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Null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Unknown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Value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Null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an </a:t>
            </a:r>
            <a:r>
              <a:rPr sz="2400" spc="-15" dirty="0">
                <a:latin typeface="Calibri"/>
                <a:cs typeface="Calibri"/>
              </a:rPr>
              <a:t>attribute</a:t>
            </a:r>
            <a:r>
              <a:rPr sz="2400" spc="-10" dirty="0">
                <a:latin typeface="Calibri"/>
                <a:cs typeface="Calibri"/>
              </a:rPr>
              <a:t> that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unknown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applicable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Null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25" dirty="0">
                <a:latin typeface="Calibri"/>
                <a:cs typeface="Calibri"/>
              </a:rPr>
              <a:t>zero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 </a:t>
            </a:r>
            <a:r>
              <a:rPr sz="2400" spc="-5" dirty="0">
                <a:latin typeface="Calibri"/>
                <a:cs typeface="Calibri"/>
              </a:rPr>
              <a:t>absence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355600" marR="377825" indent="-34290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423545" algn="l"/>
                <a:tab pos="424180" algn="l"/>
              </a:tabLst>
            </a:pPr>
            <a:r>
              <a:rPr dirty="0"/>
              <a:t>	</a:t>
            </a:r>
            <a:r>
              <a:rPr sz="2400" spc="-30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particular </a:t>
            </a:r>
            <a:r>
              <a:rPr sz="2400" dirty="0">
                <a:latin typeface="Calibri"/>
                <a:cs typeface="Calibri"/>
              </a:rPr>
              <a:t>time the </a:t>
            </a:r>
            <a:r>
              <a:rPr sz="2400" spc="-10" dirty="0">
                <a:latin typeface="Calibri"/>
                <a:cs typeface="Calibri"/>
              </a:rPr>
              <a:t>following table </a:t>
            </a:r>
            <a:r>
              <a:rPr sz="2400" spc="-5" dirty="0">
                <a:latin typeface="Calibri"/>
                <a:cs typeface="Calibri"/>
              </a:rPr>
              <a:t>might not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age </a:t>
            </a:r>
            <a:r>
              <a:rPr sz="2400" spc="-5" dirty="0">
                <a:latin typeface="Calibri"/>
                <a:cs typeface="Calibri"/>
              </a:rPr>
              <a:t>(of Rajesh)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Job </a:t>
            </a:r>
            <a:r>
              <a:rPr sz="2400" spc="-5" dirty="0">
                <a:latin typeface="Calibri"/>
                <a:cs typeface="Calibri"/>
              </a:rPr>
              <a:t>(of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Raja)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9400" y="4260850"/>
          <a:ext cx="8128634" cy="1483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Rajesh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Clerk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Raja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Sales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005" y="818425"/>
            <a:ext cx="9085478" cy="48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381" y="557325"/>
            <a:ext cx="10028516" cy="57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87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064" y="594065"/>
            <a:ext cx="10163907" cy="52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6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0" y="862583"/>
            <a:ext cx="10972443" cy="48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7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64" y="923585"/>
            <a:ext cx="10973532" cy="51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10" y="645685"/>
            <a:ext cx="9954845" cy="551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3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91" y="606298"/>
            <a:ext cx="10493375" cy="1552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Example</a:t>
            </a:r>
            <a:endParaRPr sz="2800"/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For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example,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following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program creates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new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table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called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CUSTOMERS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and adds </a:t>
            </a:r>
            <a:r>
              <a:rPr b="0" spc="-5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five columns. Here,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we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add a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CHECK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with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AGE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column,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so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that you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cannot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have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any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CUSTOMER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below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18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years.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091" y="2499486"/>
            <a:ext cx="4596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1063625" indent="-204470">
              <a:lnSpc>
                <a:spcPct val="100000"/>
              </a:lnSpc>
              <a:spcBef>
                <a:spcPts val="100"/>
              </a:spcBef>
              <a:tabLst>
                <a:tab pos="696595" algn="l"/>
                <a:tab pos="2082800" algn="l"/>
              </a:tabLst>
            </a:pPr>
            <a:r>
              <a:rPr sz="2400" b="1" spc="-40" dirty="0">
                <a:latin typeface="Calibri"/>
                <a:cs typeface="Calibri"/>
              </a:rPr>
              <a:t>CREATE TABLE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CUSTOMERS(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ID	</a:t>
            </a:r>
            <a:r>
              <a:rPr sz="2400" b="1" spc="-5" dirty="0">
                <a:latin typeface="Calibri"/>
                <a:cs typeface="Calibri"/>
              </a:rPr>
              <a:t>INT	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NULL,</a:t>
            </a:r>
            <a:endParaRPr sz="240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  <a:tabLst>
                <a:tab pos="3221355" algn="l"/>
              </a:tabLst>
            </a:pPr>
            <a:r>
              <a:rPr sz="2400" b="1" dirty="0">
                <a:latin typeface="Calibri"/>
                <a:cs typeface="Calibri"/>
              </a:rPr>
              <a:t>NAME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VARCHAR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(20)	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NULL,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715" y="3622547"/>
            <a:ext cx="6032500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ts val="2780"/>
              </a:lnSpc>
              <a:tabLst>
                <a:tab pos="863600" algn="l"/>
                <a:tab pos="2253615" algn="l"/>
              </a:tabLst>
            </a:pPr>
            <a:r>
              <a:rPr sz="2400" b="1" spc="-15" dirty="0">
                <a:latin typeface="Calibri"/>
                <a:cs typeface="Calibri"/>
              </a:rPr>
              <a:t>AGE	</a:t>
            </a:r>
            <a:r>
              <a:rPr sz="2400" b="1" dirty="0">
                <a:latin typeface="Calibri"/>
                <a:cs typeface="Calibri"/>
              </a:rPr>
              <a:t>INT	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NULL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CHECK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(AGE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&gt;=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18),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091" y="3962780"/>
            <a:ext cx="35045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5080">
              <a:lnSpc>
                <a:spcPct val="100000"/>
              </a:lnSpc>
              <a:spcBef>
                <a:spcPts val="100"/>
              </a:spcBef>
              <a:tabLst>
                <a:tab pos="1384935" algn="l"/>
                <a:tab pos="1529080" algn="l"/>
              </a:tabLst>
            </a:pPr>
            <a:r>
              <a:rPr sz="2400" b="1" spc="-5" dirty="0">
                <a:latin typeface="Calibri"/>
                <a:cs typeface="Calibri"/>
              </a:rPr>
              <a:t>ADDRESS	CHAR (25) </a:t>
            </a:r>
            <a:r>
              <a:rPr sz="2400" b="1" dirty="0">
                <a:latin typeface="Calibri"/>
                <a:cs typeface="Calibri"/>
              </a:rPr>
              <a:t>,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SALARY	</a:t>
            </a:r>
            <a:r>
              <a:rPr sz="2400" b="1" spc="-10" dirty="0">
                <a:latin typeface="Calibri"/>
                <a:cs typeface="Calibri"/>
              </a:rPr>
              <a:t>DECIMAL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(18,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2),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PRIMARY</a:t>
            </a:r>
            <a:r>
              <a:rPr sz="2400" b="1" spc="-5" dirty="0">
                <a:latin typeface="Calibri"/>
                <a:cs typeface="Calibri"/>
              </a:rPr>
              <a:t> KEY </a:t>
            </a:r>
            <a:r>
              <a:rPr sz="2400" b="1" dirty="0">
                <a:latin typeface="Calibri"/>
                <a:cs typeface="Calibri"/>
              </a:rPr>
              <a:t>(ID)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);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96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991" y="847471"/>
            <a:ext cx="107029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</a:t>
            </a:r>
            <a:r>
              <a:rPr sz="2400" b="1" spc="-10" dirty="0">
                <a:latin typeface="Calibri"/>
                <a:cs typeface="Calibri"/>
              </a:rPr>
              <a:t> table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has </a:t>
            </a:r>
            <a:r>
              <a:rPr sz="2400" b="1" spc="-5" dirty="0">
                <a:latin typeface="Calibri"/>
                <a:cs typeface="Calibri"/>
              </a:rPr>
              <a:t>already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been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created, </a:t>
            </a:r>
            <a:r>
              <a:rPr sz="2400" b="1" spc="-5" dirty="0">
                <a:latin typeface="Calibri"/>
                <a:cs typeface="Calibri"/>
              </a:rPr>
              <a:t>then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add a</a:t>
            </a:r>
            <a:r>
              <a:rPr sz="2400" b="1" spc="-10" dirty="0">
                <a:latin typeface="Calibri"/>
                <a:cs typeface="Calibri"/>
              </a:rPr>
              <a:t> CHECK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constraint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AGE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column,</a:t>
            </a:r>
            <a:r>
              <a:rPr sz="2400" b="1" spc="-10" dirty="0">
                <a:latin typeface="Calibri"/>
                <a:cs typeface="Calibri"/>
              </a:rPr>
              <a:t> you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would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write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statement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like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 </a:t>
            </a:r>
            <a:r>
              <a:rPr sz="2400" b="1" spc="-10" dirty="0">
                <a:latin typeface="Calibri"/>
                <a:cs typeface="Calibri"/>
              </a:rPr>
              <a:t>given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below.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615" y="1970913"/>
            <a:ext cx="32404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400" b="1" spc="-40" dirty="0">
                <a:latin typeface="Calibri"/>
                <a:cs typeface="Calibri"/>
              </a:rPr>
              <a:t>ALTER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TABLE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615" y="2342769"/>
            <a:ext cx="6262370" cy="3657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ts val="2730"/>
              </a:lnSpc>
            </a:pPr>
            <a:r>
              <a:rPr sz="2400" b="1" spc="-5" dirty="0">
                <a:latin typeface="Calibri"/>
                <a:cs typeface="Calibri"/>
              </a:rPr>
              <a:t>MODIFY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AGE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CHECK (AGE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&gt;= 18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991" y="2676220"/>
            <a:ext cx="340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615" y="3068192"/>
            <a:ext cx="32404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sz="2400" b="1" spc="-40" dirty="0">
                <a:latin typeface="Calibri"/>
                <a:cs typeface="Calibri"/>
              </a:rPr>
              <a:t>ALTER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TABLE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615" y="3440048"/>
            <a:ext cx="7444740" cy="3657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ts val="2730"/>
              </a:lnSpc>
            </a:pPr>
            <a:r>
              <a:rPr sz="2400" b="1" dirty="0">
                <a:latin typeface="Calibri"/>
                <a:cs typeface="Calibri"/>
              </a:rPr>
              <a:t>ADD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CONSTRAINT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myCheckConstraint</a:t>
            </a:r>
            <a:r>
              <a:rPr sz="2400" b="1" spc="-15" dirty="0">
                <a:latin typeface="Calibri"/>
                <a:cs typeface="Calibri"/>
              </a:rPr>
              <a:t> CHECK(AGE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&gt;=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18);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991" y="4139641"/>
            <a:ext cx="3244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DROP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CHECK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Constraint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615" y="4896992"/>
            <a:ext cx="32404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sz="2400" b="1" spc="-40" dirty="0">
                <a:latin typeface="Calibri"/>
                <a:cs typeface="Calibri"/>
              </a:rPr>
              <a:t>ALTER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TABLE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615" y="5268848"/>
            <a:ext cx="5258435" cy="3657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ts val="2735"/>
              </a:lnSpc>
            </a:pPr>
            <a:r>
              <a:rPr sz="2400" b="1" spc="-10" dirty="0">
                <a:latin typeface="Calibri"/>
                <a:cs typeface="Calibri"/>
              </a:rPr>
              <a:t>DROP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CONSTRAINT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myCheckConstraint;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732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895" y="1462859"/>
            <a:ext cx="9230043" cy="31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58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111" y="1805314"/>
            <a:ext cx="9153525" cy="38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7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Difference</a:t>
            </a:r>
            <a:r>
              <a:rPr spc="5" dirty="0"/>
              <a:t> </a:t>
            </a:r>
            <a:r>
              <a:rPr spc="-10" dirty="0"/>
              <a:t>between</a:t>
            </a:r>
            <a:r>
              <a:rPr dirty="0"/>
              <a:t> </a:t>
            </a:r>
            <a:r>
              <a:rPr spc="-5" dirty="0"/>
              <a:t>Null</a:t>
            </a:r>
            <a:r>
              <a:rPr spc="-20" dirty="0"/>
              <a:t> </a:t>
            </a:r>
            <a:r>
              <a:rPr dirty="0"/>
              <a:t>and Not</a:t>
            </a:r>
            <a:r>
              <a:rPr spc="-20" dirty="0"/>
              <a:t> </a:t>
            </a:r>
            <a:r>
              <a:rPr spc="-5" dirty="0"/>
              <a:t>Applicable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508741"/>
            <a:ext cx="1065657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Blank </a:t>
            </a:r>
            <a:r>
              <a:rPr sz="2400" spc="-15" dirty="0">
                <a:latin typeface="Calibri"/>
                <a:cs typeface="Calibri"/>
              </a:rPr>
              <a:t>against </a:t>
            </a:r>
            <a:r>
              <a:rPr sz="2400" dirty="0">
                <a:latin typeface="Calibri"/>
                <a:cs typeface="Calibri"/>
              </a:rPr>
              <a:t>Amit </a:t>
            </a:r>
            <a:r>
              <a:rPr sz="2400" spc="-5" dirty="0">
                <a:latin typeface="Calibri"/>
                <a:cs typeface="Calibri"/>
              </a:rPr>
              <a:t>might </a:t>
            </a:r>
            <a:r>
              <a:rPr sz="2400" spc="-10" dirty="0">
                <a:latin typeface="Calibri"/>
                <a:cs typeface="Calibri"/>
              </a:rPr>
              <a:t>indicate that </a:t>
            </a:r>
            <a:r>
              <a:rPr sz="2400" spc="-5" dirty="0">
                <a:latin typeface="Calibri"/>
                <a:cs typeface="Calibri"/>
              </a:rPr>
              <a:t>pension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not applicable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employee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firm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policy.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8400" y="2136775"/>
          <a:ext cx="81280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Pension_Date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Rajesh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Clerk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Raja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01/01/1999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Sales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3150" y="4767453"/>
          <a:ext cx="8128000" cy="1483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Pension_Date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Rajesh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Clerk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Raja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01/01/1999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Sales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Applicable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45894" y="3875989"/>
            <a:ext cx="2646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Best 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way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to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represent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048" y="829318"/>
            <a:ext cx="9142947" cy="46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90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85064"/>
            <a:ext cx="7848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Referential</a:t>
            </a:r>
            <a:r>
              <a:rPr sz="4000" spc="5" dirty="0"/>
              <a:t> </a:t>
            </a:r>
            <a:r>
              <a:rPr sz="4000" spc="-15" dirty="0"/>
              <a:t>integrity</a:t>
            </a:r>
            <a:r>
              <a:rPr sz="4000" spc="-5" dirty="0"/>
              <a:t> </a:t>
            </a:r>
            <a:r>
              <a:rPr sz="4000" spc="-15" dirty="0"/>
              <a:t>constraints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pc="-20" dirty="0"/>
              <a:t>Referential</a:t>
            </a:r>
            <a:r>
              <a:rPr spc="-10" dirty="0"/>
              <a:t> integrity</a:t>
            </a:r>
            <a:r>
              <a:rPr spc="-15" dirty="0"/>
              <a:t> constraints </a:t>
            </a:r>
            <a:r>
              <a:rPr dirty="0"/>
              <a:t>is</a:t>
            </a:r>
            <a:r>
              <a:rPr spc="-5" dirty="0"/>
              <a:t> base</a:t>
            </a:r>
            <a:r>
              <a:rPr spc="5" dirty="0"/>
              <a:t> </a:t>
            </a:r>
            <a:r>
              <a:rPr spc="-5" dirty="0"/>
              <a:t>on</a:t>
            </a:r>
            <a:r>
              <a:rPr dirty="0"/>
              <a:t> the</a:t>
            </a:r>
            <a:r>
              <a:rPr spc="5" dirty="0"/>
              <a:t> </a:t>
            </a:r>
            <a:r>
              <a:rPr b="1" spc="-5" dirty="0">
                <a:latin typeface="Calibri"/>
                <a:cs typeface="Calibri"/>
              </a:rPr>
              <a:t>concept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Foreign</a:t>
            </a:r>
            <a:r>
              <a:rPr b="1" spc="-20" dirty="0">
                <a:latin typeface="Calibri"/>
                <a:cs typeface="Calibri"/>
              </a:rPr>
              <a:t> Keys.</a:t>
            </a:r>
          </a:p>
          <a:p>
            <a:pPr marL="635"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500" dirty="0">
              <a:latin typeface="Calibri"/>
              <a:cs typeface="Calibri"/>
            </a:endParaRPr>
          </a:p>
          <a:p>
            <a:pPr marL="356235" marR="5080" indent="-343535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357505" algn="l"/>
              </a:tabLst>
            </a:pPr>
            <a:r>
              <a:rPr dirty="0"/>
              <a:t>A</a:t>
            </a:r>
            <a:r>
              <a:rPr spc="210" dirty="0"/>
              <a:t> </a:t>
            </a:r>
            <a:r>
              <a:rPr spc="-15" dirty="0"/>
              <a:t>foreign</a:t>
            </a:r>
            <a:r>
              <a:rPr spc="215" dirty="0"/>
              <a:t> </a:t>
            </a:r>
            <a:r>
              <a:rPr spc="-35" dirty="0"/>
              <a:t>key</a:t>
            </a:r>
            <a:r>
              <a:rPr spc="215" dirty="0"/>
              <a:t> </a:t>
            </a:r>
            <a:r>
              <a:rPr dirty="0"/>
              <a:t>is</a:t>
            </a:r>
            <a:r>
              <a:rPr spc="210" dirty="0"/>
              <a:t> </a:t>
            </a:r>
            <a:r>
              <a:rPr dirty="0"/>
              <a:t>an</a:t>
            </a:r>
            <a:r>
              <a:rPr spc="210" dirty="0"/>
              <a:t> </a:t>
            </a:r>
            <a:r>
              <a:rPr spc="-10" dirty="0"/>
              <a:t>important</a:t>
            </a:r>
            <a:r>
              <a:rPr spc="195" dirty="0"/>
              <a:t> </a:t>
            </a:r>
            <a:r>
              <a:rPr spc="-15" dirty="0"/>
              <a:t>attribute</a:t>
            </a:r>
            <a:r>
              <a:rPr spc="220" dirty="0"/>
              <a:t> </a:t>
            </a:r>
            <a:r>
              <a:rPr spc="-5" dirty="0"/>
              <a:t>of</a:t>
            </a:r>
            <a:r>
              <a:rPr spc="210" dirty="0"/>
              <a:t> </a:t>
            </a:r>
            <a:r>
              <a:rPr dirty="0"/>
              <a:t>a</a:t>
            </a:r>
            <a:r>
              <a:rPr spc="215" dirty="0"/>
              <a:t> </a:t>
            </a:r>
            <a:r>
              <a:rPr spc="-10" dirty="0"/>
              <a:t>relation</a:t>
            </a:r>
            <a:r>
              <a:rPr spc="200" dirty="0"/>
              <a:t> </a:t>
            </a:r>
            <a:r>
              <a:rPr b="1" spc="-5" dirty="0">
                <a:latin typeface="Calibri"/>
                <a:cs typeface="Calibri"/>
              </a:rPr>
              <a:t>which</a:t>
            </a:r>
            <a:r>
              <a:rPr b="1" spc="2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should</a:t>
            </a:r>
            <a:r>
              <a:rPr b="1" spc="204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be</a:t>
            </a:r>
            <a:r>
              <a:rPr b="1" spc="2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referred</a:t>
            </a:r>
            <a:r>
              <a:rPr b="1" spc="2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to</a:t>
            </a:r>
            <a:r>
              <a:rPr b="1" spc="2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in </a:t>
            </a:r>
            <a:r>
              <a:rPr b="1" spc="-5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other</a:t>
            </a:r>
            <a:r>
              <a:rPr b="1" spc="-10" dirty="0">
                <a:latin typeface="Calibri"/>
                <a:cs typeface="Calibri"/>
              </a:rPr>
              <a:t> relationships.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5914" y="4199890"/>
            <a:ext cx="4156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Referential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integrity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constraint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9401" y="4225416"/>
            <a:ext cx="6751320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80"/>
              </a:lnSpc>
            </a:pPr>
            <a:r>
              <a:rPr sz="2400" spc="-25" dirty="0">
                <a:latin typeface="Calibri"/>
                <a:cs typeface="Calibri"/>
              </a:rPr>
              <a:t>state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happens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refers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552" y="4774057"/>
            <a:ext cx="3790950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relation.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000" y="4748910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9432" y="4774057"/>
            <a:ext cx="440499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80"/>
              </a:lnSpc>
            </a:pP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1" y="225678"/>
            <a:ext cx="5392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Referential</a:t>
            </a:r>
            <a:r>
              <a:rPr sz="3600" u="heavy" spc="-40" dirty="0"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dirty="0"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Integrity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9942" y="847471"/>
            <a:ext cx="420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64583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Referential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1402" y="898016"/>
            <a:ext cx="6469380" cy="3384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580"/>
              </a:lnSpc>
            </a:pPr>
            <a:r>
              <a:rPr sz="2400" dirty="0">
                <a:latin typeface="Times New Roman"/>
                <a:cs typeface="Times New Roman"/>
              </a:rPr>
              <a:t>avoid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inconsistency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9002" y="1446657"/>
            <a:ext cx="2131060" cy="3384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942" y="1835764"/>
            <a:ext cx="10906125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95"/>
              </a:spcBef>
              <a:buClr>
                <a:srgbClr val="FFCC00"/>
              </a:buClr>
              <a:buSzPct val="64583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In a relational database, </a:t>
            </a:r>
            <a:r>
              <a:rPr sz="2400" b="1" spc="-10" dirty="0">
                <a:latin typeface="Times New Roman"/>
                <a:cs typeface="Times New Roman"/>
              </a:rPr>
              <a:t>referential </a:t>
            </a:r>
            <a:r>
              <a:rPr sz="2400" b="1" dirty="0">
                <a:latin typeface="Times New Roman"/>
                <a:cs typeface="Times New Roman"/>
              </a:rPr>
              <a:t>integrity </a:t>
            </a:r>
            <a:r>
              <a:rPr sz="2400" b="1" spc="-5" dirty="0">
                <a:latin typeface="Times New Roman"/>
                <a:cs typeface="Times New Roman"/>
              </a:rPr>
              <a:t>means </a:t>
            </a:r>
            <a:r>
              <a:rPr sz="2400" b="1" dirty="0">
                <a:latin typeface="Times New Roman"/>
                <a:cs typeface="Times New Roman"/>
              </a:rPr>
              <a:t>that a </a:t>
            </a:r>
            <a:r>
              <a:rPr sz="2400" b="1" spc="-10" dirty="0">
                <a:latin typeface="Times New Roman"/>
                <a:cs typeface="Times New Roman"/>
              </a:rPr>
              <a:t>foreign </a:t>
            </a:r>
            <a:r>
              <a:rPr sz="2400" b="1" dirty="0">
                <a:latin typeface="Times New Roman"/>
                <a:cs typeface="Times New Roman"/>
              </a:rPr>
              <a:t>key value </a:t>
            </a:r>
            <a:r>
              <a:rPr sz="2400" b="1" spc="-5" dirty="0">
                <a:latin typeface="Times New Roman"/>
                <a:cs typeface="Times New Roman"/>
              </a:rPr>
              <a:t>cannot </a:t>
            </a:r>
            <a:r>
              <a:rPr sz="2400" b="1" dirty="0">
                <a:latin typeface="Times New Roman"/>
                <a:cs typeface="Times New Roman"/>
              </a:rPr>
              <a:t> be </a:t>
            </a:r>
            <a:r>
              <a:rPr sz="2400" b="1" spc="-10" dirty="0">
                <a:latin typeface="Times New Roman"/>
                <a:cs typeface="Times New Roman"/>
              </a:rPr>
              <a:t>entered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 one table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unless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matches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existing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primary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key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another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942" y="3295650"/>
            <a:ext cx="18288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FFCC00"/>
                </a:solidFill>
                <a:latin typeface="Wingdings"/>
                <a:cs typeface="Wingdings"/>
              </a:rPr>
              <a:t>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002" y="3238880"/>
            <a:ext cx="8636635" cy="3384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sz="2400" spc="-85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primary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7116" y="3917441"/>
            <a:ext cx="18288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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8289" y="3860672"/>
            <a:ext cx="6870700" cy="3384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foreign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dirty="0">
                <a:latin typeface="Times New Roman"/>
                <a:cs typeface="Times New Roman"/>
              </a:rPr>
              <a:t> record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9942" y="4432807"/>
            <a:ext cx="333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64583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Referential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integrity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8817" y="4482465"/>
            <a:ext cx="7169150" cy="3384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deletion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</a:t>
            </a:r>
            <a:r>
              <a:rPr sz="2400" spc="-5" dirty="0">
                <a:latin typeface="Times New Roman"/>
                <a:cs typeface="Times New Roman"/>
              </a:rPr>
              <a:t> 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primary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9002" y="5031104"/>
            <a:ext cx="4636135" cy="3384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spc="-5" dirty="0">
                <a:latin typeface="Times New Roman"/>
                <a:cs typeface="Times New Roman"/>
              </a:rPr>
              <a:t>matches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foreign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872" y="242315"/>
            <a:ext cx="8310372" cy="39197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5591" y="4680280"/>
            <a:ext cx="110534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In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above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relations, Customer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Billing.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858519" algn="l"/>
                <a:tab pos="1385570" algn="l"/>
                <a:tab pos="3022600" algn="l"/>
                <a:tab pos="3502660" algn="l"/>
                <a:tab pos="3865245" algn="l"/>
                <a:tab pos="5386705" algn="l"/>
                <a:tab pos="6229350" algn="l"/>
                <a:tab pos="6633209" algn="l"/>
                <a:tab pos="7221855" algn="l"/>
                <a:tab pos="8354059" algn="l"/>
                <a:tab pos="9351010" algn="l"/>
                <a:tab pos="9824720" algn="l"/>
                <a:tab pos="10364470" algn="l"/>
              </a:tabLst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upl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Cu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-5" dirty="0">
                <a:latin typeface="Calibri"/>
                <a:cs typeface="Calibri"/>
              </a:rPr>
              <a:t>omerI</a:t>
            </a:r>
            <a:r>
              <a:rPr sz="2400" dirty="0">
                <a:latin typeface="Calibri"/>
                <a:cs typeface="Calibri"/>
              </a:rPr>
              <a:t>D	=1	is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ed	tw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	in	the	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	B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.	So	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kn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  </a:t>
            </a:r>
            <a:r>
              <a:rPr sz="2400" spc="-10" dirty="0">
                <a:latin typeface="Calibri"/>
                <a:cs typeface="Calibri"/>
              </a:rPr>
              <a:t>CustomerName=Google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billing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$300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1232714"/>
            <a:ext cx="8991600" cy="52486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7208" y="491354"/>
            <a:ext cx="5410857" cy="4339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940" y="337995"/>
            <a:ext cx="9671517" cy="627311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643" y="870914"/>
            <a:ext cx="9474811" cy="513870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589" y="562108"/>
            <a:ext cx="10513144" cy="534635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61" y="556912"/>
            <a:ext cx="10025810" cy="57112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39" y="775664"/>
            <a:ext cx="10250608" cy="5393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890" y="1109468"/>
            <a:ext cx="9728218" cy="415280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983" y="647700"/>
            <a:ext cx="10032594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666" y="479423"/>
            <a:ext cx="9001803" cy="536968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2" y="815685"/>
            <a:ext cx="9973056" cy="520868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2383" y="651713"/>
            <a:ext cx="9001471" cy="552963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844" y="516051"/>
            <a:ext cx="10201656" cy="564473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530" y="1032473"/>
            <a:ext cx="10355269" cy="509677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441" y="462466"/>
            <a:ext cx="10295858" cy="571591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793" y="1010564"/>
            <a:ext cx="104222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65" dirty="0">
                <a:latin typeface="Calibri"/>
                <a:cs typeface="Calibri"/>
              </a:rPr>
              <a:t>DEFAULT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constraint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provides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default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column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when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INSERT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INTO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statement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does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not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provide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specific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149216" y="307924"/>
            <a:ext cx="568058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5"/>
              </a:spcBef>
            </a:pPr>
            <a:r>
              <a:rPr sz="3600" spc="-70" dirty="0"/>
              <a:t>DEFAULT</a:t>
            </a:r>
            <a:r>
              <a:rPr sz="3600" spc="-75" dirty="0"/>
              <a:t> </a:t>
            </a:r>
            <a:r>
              <a:rPr sz="3600" spc="-15" dirty="0"/>
              <a:t>constraint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357" y="2566416"/>
            <a:ext cx="9325998" cy="40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70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277" y="905277"/>
            <a:ext cx="10401350" cy="54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0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793" y="1076960"/>
            <a:ext cx="11066145" cy="447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 marL="12700" marR="641350">
              <a:lnSpc>
                <a:spcPct val="100000"/>
              </a:lnSpc>
              <a:spcBef>
                <a:spcPts val="30"/>
              </a:spcBef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SQL </a:t>
            </a:r>
            <a:r>
              <a:rPr sz="2400" spc="-15" dirty="0">
                <a:latin typeface="Calibri"/>
                <a:cs typeface="Calibri"/>
              </a:rPr>
              <a:t>creates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20" dirty="0">
                <a:latin typeface="Calibri"/>
                <a:cs typeface="Calibri"/>
              </a:rPr>
              <a:t>CUSTOMERS </a:t>
            </a:r>
            <a:r>
              <a:rPr sz="2400" dirty="0">
                <a:latin typeface="Calibri"/>
                <a:cs typeface="Calibri"/>
              </a:rPr>
              <a:t>and adds </a:t>
            </a:r>
            <a:r>
              <a:rPr sz="2400" spc="-15" dirty="0">
                <a:latin typeface="Calibri"/>
                <a:cs typeface="Calibri"/>
              </a:rPr>
              <a:t>five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columns.</a:t>
            </a:r>
            <a:endParaRPr sz="2400">
              <a:latin typeface="Calibri"/>
              <a:cs typeface="Calibri"/>
            </a:endParaRPr>
          </a:p>
          <a:p>
            <a:pPr marL="12700" marR="5080" indent="6858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Here,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SALARY </a:t>
            </a:r>
            <a:r>
              <a:rPr sz="2400" b="1" spc="-5" dirty="0">
                <a:latin typeface="Calibri"/>
                <a:cs typeface="Calibri"/>
              </a:rPr>
              <a:t>column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set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5000.00 </a:t>
            </a:r>
            <a:r>
              <a:rPr sz="2400" b="1" spc="-10" dirty="0">
                <a:latin typeface="Calibri"/>
                <a:cs typeface="Calibri"/>
              </a:rPr>
              <a:t>by default,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case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INSERT </a:t>
            </a:r>
            <a:r>
              <a:rPr sz="2400" spc="-25" dirty="0">
                <a:latin typeface="Calibri"/>
                <a:cs typeface="Calibri"/>
              </a:rPr>
              <a:t>INTO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column,</a:t>
            </a:r>
            <a:r>
              <a:rPr sz="2400" dirty="0">
                <a:latin typeface="Calibri"/>
                <a:cs typeface="Calibri"/>
              </a:rPr>
              <a:t> then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column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5000.00.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216535" marR="7533640" indent="-204470">
              <a:lnSpc>
                <a:spcPct val="100000"/>
              </a:lnSpc>
              <a:tabLst>
                <a:tab pos="695960" algn="l"/>
                <a:tab pos="2082800" algn="l"/>
              </a:tabLst>
            </a:pPr>
            <a:r>
              <a:rPr sz="2400" b="1" spc="-40" dirty="0">
                <a:latin typeface="Calibri"/>
                <a:cs typeface="Calibri"/>
              </a:rPr>
              <a:t>CREATE TABLE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CUSTOMERS(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ID	INT	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NULL,</a:t>
            </a:r>
            <a:endParaRPr sz="2400">
              <a:latin typeface="Calibri"/>
              <a:cs typeface="Calibri"/>
            </a:endParaRPr>
          </a:p>
          <a:p>
            <a:pPr marL="216535" marR="6474460">
              <a:lnSpc>
                <a:spcPct val="100000"/>
              </a:lnSpc>
              <a:tabLst>
                <a:tab pos="876300" algn="l"/>
                <a:tab pos="1529080" algn="l"/>
                <a:tab pos="2266315" algn="l"/>
                <a:tab pos="3221990" algn="l"/>
              </a:tabLst>
            </a:pPr>
            <a:r>
              <a:rPr sz="2400" b="1" dirty="0">
                <a:latin typeface="Calibri"/>
                <a:cs typeface="Calibri"/>
              </a:rPr>
              <a:t>NAME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VARCHAR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(20)	</a:t>
            </a:r>
            <a:r>
              <a:rPr sz="2400" b="1" spc="-20" dirty="0">
                <a:latin typeface="Calibri"/>
                <a:cs typeface="Calibri"/>
              </a:rPr>
              <a:t>NOT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NULL,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AGE	</a:t>
            </a:r>
            <a:r>
              <a:rPr sz="2400" b="1" dirty="0">
                <a:latin typeface="Calibri"/>
                <a:cs typeface="Calibri"/>
              </a:rPr>
              <a:t>INT		</a:t>
            </a:r>
            <a:r>
              <a:rPr sz="2400" b="1" spc="-20" dirty="0">
                <a:latin typeface="Calibri"/>
                <a:cs typeface="Calibri"/>
              </a:rPr>
              <a:t>NOT </a:t>
            </a:r>
            <a:r>
              <a:rPr sz="2400" b="1" spc="5" dirty="0">
                <a:latin typeface="Calibri"/>
                <a:cs typeface="Calibri"/>
              </a:rPr>
              <a:t>NULL, 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ADDRESS	CHAR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(25)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80" y="5556148"/>
            <a:ext cx="5514340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  <a:tabLst>
                <a:tab pos="1167765" algn="l"/>
              </a:tabLst>
            </a:pPr>
            <a:r>
              <a:rPr sz="2400" b="1" spc="-15" dirty="0">
                <a:latin typeface="Calibri"/>
                <a:cs typeface="Calibri"/>
              </a:rPr>
              <a:t>SALARY	</a:t>
            </a:r>
            <a:r>
              <a:rPr sz="2400" b="1" spc="-10" dirty="0">
                <a:latin typeface="Calibri"/>
                <a:cs typeface="Calibri"/>
              </a:rPr>
              <a:t>DECIMAL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(18,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2)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DEFAULT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5000.00,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793" y="5896457"/>
            <a:ext cx="24936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PRIMARY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KEY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(ID)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61103" y="307924"/>
            <a:ext cx="377329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70" dirty="0"/>
              <a:t>DEFAULT</a:t>
            </a:r>
            <a:r>
              <a:rPr sz="3600" spc="-75" dirty="0"/>
              <a:t> </a:t>
            </a:r>
            <a:r>
              <a:rPr sz="3600" spc="-15" dirty="0"/>
              <a:t>constraint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58988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442" y="69883"/>
            <a:ext cx="10650220" cy="2464435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398780" algn="ctr">
              <a:lnSpc>
                <a:spcPct val="100000"/>
              </a:lnSpc>
              <a:spcBef>
                <a:spcPts val="2300"/>
              </a:spcBef>
            </a:pPr>
            <a:r>
              <a:rPr sz="3200" spc="-10" dirty="0"/>
              <a:t>Relational</a:t>
            </a:r>
            <a:r>
              <a:rPr sz="3200" spc="-35" dirty="0"/>
              <a:t> </a:t>
            </a:r>
            <a:r>
              <a:rPr sz="3200" spc="-10" dirty="0"/>
              <a:t>Integrity</a:t>
            </a:r>
            <a:r>
              <a:rPr sz="3200" spc="-35" dirty="0"/>
              <a:t> </a:t>
            </a:r>
            <a:r>
              <a:rPr sz="3200" spc="-15" dirty="0"/>
              <a:t>constraints/RULES</a:t>
            </a:r>
            <a:endParaRPr sz="3200"/>
          </a:p>
          <a:p>
            <a:pPr marL="12700" marR="5080" algn="just">
              <a:lnSpc>
                <a:spcPct val="150000"/>
              </a:lnSpc>
              <a:spcBef>
                <a:spcPts val="200"/>
              </a:spcBef>
            </a:pPr>
            <a:r>
              <a:rPr spc="-10" dirty="0">
                <a:solidFill>
                  <a:srgbClr val="000000"/>
                </a:solidFill>
              </a:rPr>
              <a:t>Relational </a:t>
            </a:r>
            <a:r>
              <a:rPr spc="-15" dirty="0">
                <a:solidFill>
                  <a:srgbClr val="000000"/>
                </a:solidFill>
              </a:rPr>
              <a:t>Integrity constraints </a:t>
            </a:r>
            <a:r>
              <a:rPr spc="-5" dirty="0">
                <a:solidFill>
                  <a:srgbClr val="000000"/>
                </a:solidFill>
              </a:rPr>
              <a:t>is </a:t>
            </a:r>
            <a:r>
              <a:rPr spc="-15" dirty="0">
                <a:solidFill>
                  <a:srgbClr val="000000"/>
                </a:solidFill>
              </a:rPr>
              <a:t>referred to </a:t>
            </a:r>
            <a:r>
              <a:rPr spc="-5" dirty="0">
                <a:solidFill>
                  <a:srgbClr val="000000"/>
                </a:solidFill>
              </a:rPr>
              <a:t>conditions which </a:t>
            </a:r>
            <a:r>
              <a:rPr spc="-10" dirty="0">
                <a:solidFill>
                  <a:srgbClr val="000000"/>
                </a:solidFill>
              </a:rPr>
              <a:t>must </a:t>
            </a:r>
            <a:r>
              <a:rPr dirty="0">
                <a:solidFill>
                  <a:srgbClr val="000000"/>
                </a:solidFill>
              </a:rPr>
              <a:t>be </a:t>
            </a:r>
            <a:r>
              <a:rPr spc="-15" dirty="0">
                <a:solidFill>
                  <a:srgbClr val="000000"/>
                </a:solidFill>
              </a:rPr>
              <a:t>present for 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valid relation.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These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integrity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constraints are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derived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from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the rules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that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database </a:t>
            </a:r>
            <a:r>
              <a:rPr b="0" spc="-5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represents.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442" y="3056716"/>
            <a:ext cx="10460355" cy="331914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integrity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constraints. Constraints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mostly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divided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three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Domain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constraints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Entity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integrity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Key/primary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key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constraints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5" dirty="0">
                <a:latin typeface="Calibri"/>
                <a:cs typeface="Calibri"/>
              </a:rPr>
              <a:t>Referential </a:t>
            </a:r>
            <a:r>
              <a:rPr sz="2400" b="1" spc="-10" dirty="0">
                <a:latin typeface="Calibri"/>
                <a:cs typeface="Calibri"/>
              </a:rPr>
              <a:t>integrity</a:t>
            </a:r>
            <a:r>
              <a:rPr sz="2400" b="1" spc="-15" dirty="0">
                <a:latin typeface="Calibri"/>
                <a:cs typeface="Calibri"/>
              </a:rPr>
              <a:t> constraints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42" y="673353"/>
            <a:ext cx="109683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</a:t>
            </a:r>
            <a:r>
              <a:rPr sz="2400" b="1" spc="-10" dirty="0">
                <a:latin typeface="Calibri"/>
                <a:cs typeface="Calibri"/>
              </a:rPr>
              <a:t> table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has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already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been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created,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add 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DEFAULT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constraint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SALARY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column, </a:t>
            </a:r>
            <a:r>
              <a:rPr sz="2400" b="1" spc="-10" dirty="0">
                <a:latin typeface="Calibri"/>
                <a:cs typeface="Calibri"/>
              </a:rPr>
              <a:t>you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would</a:t>
            </a:r>
            <a:r>
              <a:rPr sz="2400" b="1" spc="-10" dirty="0">
                <a:latin typeface="Calibri"/>
                <a:cs typeface="Calibri"/>
              </a:rPr>
              <a:t> write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query </a:t>
            </a:r>
            <a:r>
              <a:rPr sz="2400" b="1" spc="-20" dirty="0">
                <a:latin typeface="Calibri"/>
                <a:cs typeface="Calibri"/>
              </a:rPr>
              <a:t>like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which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shown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 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code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block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below.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390" y="2162682"/>
            <a:ext cx="32404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400" b="1" spc="-40" dirty="0">
                <a:latin typeface="Calibri"/>
                <a:cs typeface="Calibri"/>
              </a:rPr>
              <a:t>ALTER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TABLE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390" y="2534539"/>
            <a:ext cx="6575425" cy="3657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30"/>
              </a:lnSpc>
              <a:tabLst>
                <a:tab pos="2211705" algn="l"/>
              </a:tabLst>
            </a:pPr>
            <a:r>
              <a:rPr sz="2400" b="1" spc="-5" dirty="0">
                <a:latin typeface="Calibri"/>
                <a:cs typeface="Calibri"/>
              </a:rPr>
              <a:t>MODIFY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SALARY	</a:t>
            </a:r>
            <a:r>
              <a:rPr sz="2400" b="1" spc="-10" dirty="0">
                <a:latin typeface="Calibri"/>
                <a:cs typeface="Calibri"/>
              </a:rPr>
              <a:t>DECIMAL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(18, 2)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5" dirty="0">
                <a:latin typeface="Calibri"/>
                <a:cs typeface="Calibri"/>
              </a:rPr>
              <a:t>DEFAULT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5000.00;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842" y="3234309"/>
            <a:ext cx="72777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Drop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Default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Constraint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drop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DEFAULT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constraint,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-5" dirty="0">
                <a:latin typeface="Calibri"/>
                <a:cs typeface="Calibri"/>
              </a:rPr>
              <a:t> SQL </a:t>
            </a:r>
            <a:r>
              <a:rPr sz="2400" spc="-30" dirty="0">
                <a:latin typeface="Calibri"/>
                <a:cs typeface="Calibri"/>
              </a:rPr>
              <a:t>query.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90" y="4723003"/>
            <a:ext cx="32404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sz="2400" b="1" spc="-40" dirty="0">
                <a:latin typeface="Calibri"/>
                <a:cs typeface="Calibri"/>
              </a:rPr>
              <a:t>ALTER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TABLE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CUSTOMERS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390" y="5094859"/>
            <a:ext cx="5269230" cy="3657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ts val="2735"/>
              </a:lnSpc>
            </a:pPr>
            <a:r>
              <a:rPr sz="2400" b="1" spc="-40" dirty="0">
                <a:latin typeface="Calibri"/>
                <a:cs typeface="Calibri"/>
              </a:rPr>
              <a:t>ALTER</a:t>
            </a:r>
            <a:r>
              <a:rPr sz="2400" b="1" spc="-15" dirty="0">
                <a:latin typeface="Calibri"/>
                <a:cs typeface="Calibri"/>
              </a:rPr>
              <a:t> COLUMN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SALARY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DROP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60" dirty="0">
                <a:latin typeface="Calibri"/>
                <a:cs typeface="Calibri"/>
              </a:rPr>
              <a:t>DEFAULT;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7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367" y="424655"/>
            <a:ext cx="9615332" cy="54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29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275843"/>
            <a:ext cx="9771888" cy="6306311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583" y="105153"/>
            <a:ext cx="9704832" cy="664768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0"/>
            <a:ext cx="11865864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" y="242315"/>
            <a:ext cx="11990832" cy="637336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7716" y="367284"/>
            <a:ext cx="9116568" cy="612343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432816"/>
            <a:ext cx="9686544" cy="599236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783" y="681227"/>
            <a:ext cx="9552432" cy="5495544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E0EA3-FBF2-414F-A4B8-2FA4BEBB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720" y="2819400"/>
            <a:ext cx="10922558" cy="1676400"/>
          </a:xfrm>
        </p:spPr>
        <p:txBody>
          <a:bodyPr/>
          <a:lstStyle/>
          <a:p>
            <a:r>
              <a:rPr lang="en-US" dirty="0"/>
              <a:t>					</a:t>
            </a: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64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05" y="1234178"/>
            <a:ext cx="10761318" cy="36844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6482" y="150622"/>
            <a:ext cx="8494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Relational</a:t>
            </a:r>
            <a:r>
              <a:rPr sz="4000" spc="15" dirty="0"/>
              <a:t> </a:t>
            </a:r>
            <a:r>
              <a:rPr sz="4000" spc="-15" dirty="0"/>
              <a:t>Integrity</a:t>
            </a:r>
            <a:r>
              <a:rPr sz="4000" spc="10" dirty="0"/>
              <a:t> </a:t>
            </a:r>
            <a:r>
              <a:rPr sz="4000" spc="-25" dirty="0"/>
              <a:t>constraints</a:t>
            </a:r>
            <a:r>
              <a:rPr sz="4000" spc="45" dirty="0"/>
              <a:t> </a:t>
            </a:r>
            <a:r>
              <a:rPr sz="4000" spc="-5" dirty="0"/>
              <a:t>or </a:t>
            </a:r>
            <a:r>
              <a:rPr sz="4000" spc="-15" dirty="0"/>
              <a:t>RULES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409" y="1345790"/>
            <a:ext cx="9419970" cy="45228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75" y="1709912"/>
            <a:ext cx="4581525" cy="29714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652" y="1492757"/>
            <a:ext cx="1034796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default,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column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hold</a:t>
            </a:r>
            <a:r>
              <a:rPr sz="3200" dirty="0">
                <a:latin typeface="Calibri"/>
                <a:cs typeface="Calibri"/>
              </a:rPr>
              <a:t> NULL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1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If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want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column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have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NULL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14" y="2986151"/>
            <a:ext cx="3796665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3200" spc="-5" dirty="0">
                <a:latin typeface="Calibri"/>
                <a:cs typeface="Calibri"/>
              </a:rPr>
              <a:t>need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such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8785" y="2986151"/>
            <a:ext cx="6162040" cy="4972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704"/>
              </a:lnSpc>
            </a:pPr>
            <a:r>
              <a:rPr sz="3200" spc="-20" dirty="0">
                <a:latin typeface="Calibri"/>
                <a:cs typeface="Calibri"/>
              </a:rPr>
              <a:t>constraint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column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specifying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514" y="3482975"/>
            <a:ext cx="7607300" cy="4876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35"/>
              </a:lnSpc>
            </a:pP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NULL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now not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allowed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column.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652" y="4907026"/>
            <a:ext cx="1035177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  <a:tab pos="869315" algn="l"/>
                <a:tab pos="1901189" algn="l"/>
                <a:tab pos="2320290" algn="l"/>
                <a:tab pos="3049905" algn="l"/>
                <a:tab pos="3769360" algn="l"/>
                <a:tab pos="4816475" algn="l"/>
                <a:tab pos="5336540" algn="l"/>
                <a:tab pos="5930900" algn="l"/>
                <a:tab pos="6931025" algn="l"/>
                <a:tab pos="8181975" algn="l"/>
                <a:tab pos="8576945" algn="l"/>
              </a:tabLst>
            </a:pPr>
            <a:r>
              <a:rPr sz="3200" dirty="0">
                <a:latin typeface="Calibri"/>
                <a:cs typeface="Calibri"/>
              </a:rPr>
              <a:t>A	N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	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sam</a:t>
            </a:r>
            <a:r>
              <a:rPr sz="3200" dirty="0">
                <a:latin typeface="Calibri"/>
                <a:cs typeface="Calibri"/>
              </a:rPr>
              <a:t>e	as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a,	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  </a:t>
            </a:r>
            <a:r>
              <a:rPr sz="3200" spc="-5" dirty="0">
                <a:latin typeface="Calibri"/>
                <a:cs typeface="Calibri"/>
              </a:rPr>
              <a:t>unknown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8336" y="287858"/>
            <a:ext cx="4897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NOT </a:t>
            </a:r>
            <a:r>
              <a:rPr sz="4400" dirty="0"/>
              <a:t>NULL</a:t>
            </a:r>
            <a:r>
              <a:rPr sz="4400" spc="-30" dirty="0"/>
              <a:t> </a:t>
            </a:r>
            <a:r>
              <a:rPr sz="4400" spc="-20" dirty="0"/>
              <a:t>Constraint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1315</Words>
  <Application>Microsoft Office PowerPoint</Application>
  <PresentationFormat>Widescreen</PresentationFormat>
  <Paragraphs>193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MT</vt:lpstr>
      <vt:lpstr>Calibri</vt:lpstr>
      <vt:lpstr>Times New Roman</vt:lpstr>
      <vt:lpstr>Wingdings</vt:lpstr>
      <vt:lpstr>Office Theme</vt:lpstr>
      <vt:lpstr>Relational Integrity constraints or RULES</vt:lpstr>
      <vt:lpstr>PowerPoint Presentation</vt:lpstr>
      <vt:lpstr>Difference between Null and Not Applicable</vt:lpstr>
      <vt:lpstr>PowerPoint Presentation</vt:lpstr>
      <vt:lpstr>Relational Integrity constraints/RULES Relational Integrity constraints is referred to conditions which must be present for a  valid relation. These integrity constraints are derived from the rules that the database  represents.</vt:lpstr>
      <vt:lpstr>Relational Integrity constraints or RULES</vt:lpstr>
      <vt:lpstr>PowerPoint Presentation</vt:lpstr>
      <vt:lpstr>PowerPoint Presentation</vt:lpstr>
      <vt:lpstr>NOT NULL Constraint</vt:lpstr>
      <vt:lpstr>NOT NULL Constraint</vt:lpstr>
      <vt:lpstr>PowerPoint Presentation</vt:lpstr>
      <vt:lpstr>Example</vt:lpstr>
      <vt:lpstr>UNIQUE Constraint</vt:lpstr>
      <vt:lpstr>PowerPoint Presentation</vt:lpstr>
      <vt:lpstr>Example</vt:lpstr>
      <vt:lpstr>PowerPoint Presentation</vt:lpstr>
      <vt:lpstr>Adding Constraint</vt:lpstr>
      <vt:lpstr>Entity Integrity OR Key/Primary Key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For example, the following program creates a new table called CUSTOMERS and adds  five columns. Here, we add a CHECK with AGE column, so that you cannot have any  CUSTOMER who is below 18 years.</vt:lpstr>
      <vt:lpstr>PowerPoint Presentation</vt:lpstr>
      <vt:lpstr>PowerPoint Presentation</vt:lpstr>
      <vt:lpstr>PowerPoint Presentation</vt:lpstr>
      <vt:lpstr>PowerPoint Presentation</vt:lpstr>
      <vt:lpstr>Referential integrity constraints</vt:lpstr>
      <vt:lpstr>Referential Integrity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DEFAULT constraint</vt:lpstr>
      <vt:lpstr>PowerPoint Presentation</vt:lpstr>
      <vt:lpstr>DEFAULT constraint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Integrity constraints or RULES</dc:title>
  <cp:lastModifiedBy>Rajendra Kumar</cp:lastModifiedBy>
  <cp:revision>13</cp:revision>
  <dcterms:created xsi:type="dcterms:W3CDTF">2024-01-20T09:38:06Z</dcterms:created>
  <dcterms:modified xsi:type="dcterms:W3CDTF">2024-01-25T16:20:05Z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2021-03-08T00:00:00Z</vt:filetime>
  </property>
  <property fmtid="{D5CDD505-2E9C-101B-9397-08002B2CF9AE}" pid="3" name="Creator">
    <vt:lpwstr>PDFium</vt:lpwstr>
  </property>
  <property fmtid="{D5CDD505-2E9C-101B-9397-08002B2CF9AE}" pid="4" name="LastSaved">
    <vt:filetime>2024-01-20T00:00:00Z</vt:filetime>
  </property>
</Properties>
</file>