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09" r:id="rId1"/>
  </p:sldMasterIdLst>
  <p:notesMasterIdLst>
    <p:notesMasterId r:id="rId83"/>
  </p:notesMasterIdLst>
  <p:handoutMasterIdLst>
    <p:handoutMasterId r:id="rId84"/>
  </p:handoutMasterIdLst>
  <p:sldIdLst>
    <p:sldId id="256" r:id="rId2"/>
    <p:sldId id="257" r:id="rId3"/>
    <p:sldId id="316" r:id="rId4"/>
    <p:sldId id="407" r:id="rId5"/>
    <p:sldId id="387" r:id="rId6"/>
    <p:sldId id="388" r:id="rId7"/>
    <p:sldId id="389" r:id="rId8"/>
    <p:sldId id="390" r:id="rId9"/>
    <p:sldId id="374" r:id="rId10"/>
    <p:sldId id="375" r:id="rId11"/>
    <p:sldId id="391" r:id="rId12"/>
    <p:sldId id="392" r:id="rId13"/>
    <p:sldId id="393" r:id="rId14"/>
    <p:sldId id="394" r:id="rId15"/>
    <p:sldId id="395" r:id="rId16"/>
    <p:sldId id="396" r:id="rId17"/>
    <p:sldId id="397" r:id="rId18"/>
    <p:sldId id="398" r:id="rId19"/>
    <p:sldId id="399" r:id="rId20"/>
    <p:sldId id="400" r:id="rId21"/>
    <p:sldId id="378" r:id="rId22"/>
    <p:sldId id="401" r:id="rId23"/>
    <p:sldId id="402" r:id="rId24"/>
    <p:sldId id="403" r:id="rId25"/>
    <p:sldId id="404" r:id="rId26"/>
    <p:sldId id="405" r:id="rId27"/>
    <p:sldId id="406" r:id="rId28"/>
    <p:sldId id="330" r:id="rId29"/>
    <p:sldId id="260" r:id="rId30"/>
    <p:sldId id="337" r:id="rId31"/>
    <p:sldId id="339" r:id="rId32"/>
    <p:sldId id="340" r:id="rId33"/>
    <p:sldId id="341" r:id="rId34"/>
    <p:sldId id="342" r:id="rId35"/>
    <p:sldId id="379" r:id="rId36"/>
    <p:sldId id="323" r:id="rId37"/>
    <p:sldId id="343" r:id="rId38"/>
    <p:sldId id="345" r:id="rId39"/>
    <p:sldId id="348" r:id="rId40"/>
    <p:sldId id="346" r:id="rId41"/>
    <p:sldId id="350" r:id="rId42"/>
    <p:sldId id="352" r:id="rId43"/>
    <p:sldId id="351" r:id="rId44"/>
    <p:sldId id="380" r:id="rId45"/>
    <p:sldId id="381" r:id="rId46"/>
    <p:sldId id="382" r:id="rId47"/>
    <p:sldId id="383" r:id="rId48"/>
    <p:sldId id="384" r:id="rId49"/>
    <p:sldId id="289" r:id="rId50"/>
    <p:sldId id="303" r:id="rId51"/>
    <p:sldId id="307" r:id="rId52"/>
    <p:sldId id="385" r:id="rId53"/>
    <p:sldId id="310" r:id="rId54"/>
    <p:sldId id="311" r:id="rId55"/>
    <p:sldId id="368" r:id="rId56"/>
    <p:sldId id="386" r:id="rId57"/>
    <p:sldId id="369" r:id="rId58"/>
    <p:sldId id="370" r:id="rId59"/>
    <p:sldId id="304" r:id="rId60"/>
    <p:sldId id="372" r:id="rId61"/>
    <p:sldId id="305" r:id="rId62"/>
    <p:sldId id="373" r:id="rId63"/>
    <p:sldId id="275" r:id="rId64"/>
    <p:sldId id="309" r:id="rId65"/>
    <p:sldId id="308" r:id="rId66"/>
    <p:sldId id="276" r:id="rId67"/>
    <p:sldId id="312" r:id="rId68"/>
    <p:sldId id="325" r:id="rId69"/>
    <p:sldId id="354" r:id="rId70"/>
    <p:sldId id="357" r:id="rId71"/>
    <p:sldId id="355" r:id="rId72"/>
    <p:sldId id="358" r:id="rId73"/>
    <p:sldId id="359" r:id="rId74"/>
    <p:sldId id="360" r:id="rId75"/>
    <p:sldId id="361" r:id="rId76"/>
    <p:sldId id="363" r:id="rId77"/>
    <p:sldId id="362" r:id="rId78"/>
    <p:sldId id="364" r:id="rId79"/>
    <p:sldId id="365" r:id="rId80"/>
    <p:sldId id="408" r:id="rId81"/>
    <p:sldId id="336" r:id="rId8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20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FF6699"/>
    <a:srgbClr val="FF66FF"/>
    <a:srgbClr val="FFFFFF"/>
    <a:srgbClr val="FFFF99"/>
    <a:srgbClr val="99CCFF"/>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912"/>
        <p:guide pos="20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42"/>
    </p:cViewPr>
  </p:sorterViewPr>
  <p:notesViewPr>
    <p:cSldViewPr snapToGrid="0">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effectLst/>
                <a:latin typeface="+mn-lt"/>
                <a:ea typeface="新細明體" pitchFamily="2" charset="-120"/>
              </a:defRPr>
            </a:lvl1pPr>
          </a:lstStyle>
          <a:p>
            <a:pPr>
              <a:defRPr/>
            </a:pPr>
            <a:endParaRPr lang="zh-TW" alt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effectLst/>
                <a:latin typeface="+mn-lt"/>
                <a:ea typeface="新細明體" pitchFamily="2" charset="-120"/>
              </a:defRPr>
            </a:lvl1pPr>
          </a:lstStyle>
          <a:p>
            <a:pPr>
              <a:defRPr/>
            </a:pPr>
            <a:endParaRPr lang="zh-TW" alt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effectLst/>
                <a:latin typeface="+mn-lt"/>
                <a:ea typeface="新細明體" pitchFamily="2" charset="-120"/>
              </a:defRPr>
            </a:lvl1pPr>
          </a:lstStyle>
          <a:p>
            <a:pPr>
              <a:defRPr/>
            </a:pPr>
            <a:endParaRPr lang="zh-TW" alt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A85C0486-6672-484B-B940-B32900D5A04E}"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kumimoji="0" sz="1200">
                <a:effectLst/>
                <a:latin typeface="+mn-lt"/>
                <a:ea typeface="新細明體" pitchFamily="2" charset="-120"/>
              </a:defRPr>
            </a:lvl1pPr>
          </a:lstStyle>
          <a:p>
            <a:pPr>
              <a:defRPr/>
            </a:pPr>
            <a:endParaRPr lang="zh-TW" altLang="en-US"/>
          </a:p>
        </p:txBody>
      </p:sp>
      <p:sp>
        <p:nvSpPr>
          <p:cNvPr id="4099"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zh-TW" altLang="zh-TW" noProof="0"/>
          </a:p>
        </p:txBody>
      </p:sp>
      <p:sp>
        <p:nvSpPr>
          <p:cNvPr id="2053" name="Rectangle 5"/>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kumimoji="0" sz="1200">
                <a:effectLst/>
                <a:latin typeface="+mn-lt"/>
                <a:ea typeface="新細明體" pitchFamily="2" charset="-120"/>
              </a:defRPr>
            </a:lvl1pPr>
          </a:lstStyle>
          <a:p>
            <a:pPr>
              <a:defRPr/>
            </a:pPr>
            <a:endParaRPr lang="zh-TW" alt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kumimoji="0" sz="1200">
                <a:effectLst/>
                <a:latin typeface="+mn-lt"/>
                <a:ea typeface="新細明體" pitchFamily="2" charset="-120"/>
              </a:defRPr>
            </a:lvl1pPr>
          </a:lstStyle>
          <a:p>
            <a:pPr>
              <a:defRPr/>
            </a:pPr>
            <a:endParaRPr lang="zh-TW"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A3BCBBA9-E06E-49E0-96B4-115C8B10E4E7}"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2"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2"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2"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2"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2"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F0414105-CBF7-4068-B1A8-3B73BC654D89}" type="slidenum">
              <a:rPr lang="zh-TW" altLang="en-US"/>
              <a:pPr/>
              <a:t>28</a:t>
            </a:fld>
            <a:endParaRPr lang="zh-TW"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979360C2-6B03-4EC3-B915-A770885A066D}" type="slidenum">
              <a:rPr lang="zh-TW" altLang="en-US"/>
              <a:pPr/>
              <a:t>44</a:t>
            </a:fld>
            <a:endParaRPr lang="zh-TW"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2F2D6BE4-5F67-47C1-99FC-6A950BCC0273}" type="slidenum">
              <a:rPr lang="zh-TW" altLang="en-US"/>
              <a:pPr/>
              <a:t>45</a:t>
            </a:fld>
            <a:endParaRPr lang="zh-TW"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60430B55-380A-4F4F-B368-061BCE6D6E10}" type="slidenum">
              <a:rPr lang="zh-TW" altLang="en-US"/>
              <a:pPr/>
              <a:t>46</a:t>
            </a:fld>
            <a:endParaRPr lang="zh-TW"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8FB6266B-7891-4542-A500-DD9E302EA914}" type="slidenum">
              <a:rPr lang="zh-TW" altLang="en-US"/>
              <a:pPr/>
              <a:t>47</a:t>
            </a:fld>
            <a:endParaRPr lang="zh-TW"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3CA012E1-27C2-4D85-AF7A-3E5F8033EC7D}" type="slidenum">
              <a:rPr lang="zh-TW" altLang="en-US"/>
              <a:pPr/>
              <a:t>49</a:t>
            </a:fld>
            <a:endParaRPr lang="zh-TW"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ECEDBF54-95C9-417B-A639-1BB4138AAF91}" type="slidenum">
              <a:rPr lang="zh-TW" altLang="en-US"/>
              <a:pPr/>
              <a:t>50</a:t>
            </a:fld>
            <a:endParaRPr lang="zh-TW"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2A3655AB-2C3A-4818-9E9F-FD0DD0F278CE}" type="slidenum">
              <a:rPr lang="zh-TW" altLang="en-US"/>
              <a:pPr/>
              <a:t>55</a:t>
            </a:fld>
            <a:endParaRPr lang="zh-TW"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D9C45277-4D43-46DF-BAC8-480EA27CFD17}" type="slidenum">
              <a:rPr lang="zh-TW" altLang="en-US"/>
              <a:pPr/>
              <a:t>56</a:t>
            </a:fld>
            <a:endParaRPr lang="zh-TW"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266C12C8-43BB-4228-9AE2-F0655AF53700}" type="slidenum">
              <a:rPr lang="zh-TW" altLang="en-US"/>
              <a:pPr/>
              <a:t>57</a:t>
            </a:fld>
            <a:endParaRPr lang="zh-TW"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3DC2B027-7E29-4EC1-89BB-8EF10E7262FA}" type="slidenum">
              <a:rPr lang="zh-TW" altLang="en-US"/>
              <a:pPr/>
              <a:t>58</a:t>
            </a:fld>
            <a:endParaRPr lang="zh-TW"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7B5C8744-17CD-4DEA-86E7-3F21DFC03756}" type="slidenum">
              <a:rPr lang="zh-TW" altLang="en-US"/>
              <a:pPr/>
              <a:t>36</a:t>
            </a:fld>
            <a:endParaRPr lang="zh-TW"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445BEC5D-18C7-4592-86D8-7B3138DC1A5A}" type="slidenum">
              <a:rPr lang="zh-TW" altLang="en-US"/>
              <a:pPr/>
              <a:t>59</a:t>
            </a:fld>
            <a:endParaRPr lang="zh-TW"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D712AEE4-0E82-45AD-A362-D413F2FD62A0}" type="slidenum">
              <a:rPr lang="zh-TW" altLang="en-US"/>
              <a:pPr/>
              <a:t>60</a:t>
            </a:fld>
            <a:endParaRPr lang="zh-TW"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29D668A3-44EB-4945-AFD4-234C6F37FA92}" type="slidenum">
              <a:rPr lang="zh-TW" altLang="en-US"/>
              <a:pPr/>
              <a:t>61</a:t>
            </a:fld>
            <a:endParaRPr lang="zh-TW"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07A9998B-5F84-453B-98A5-6CDC3934E5EB}" type="slidenum">
              <a:rPr lang="zh-TW" altLang="en-US"/>
              <a:pPr/>
              <a:t>62</a:t>
            </a:fld>
            <a:endParaRPr lang="zh-TW"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FB23E356-7008-4C98-BCF5-6A27C9A9331E}" type="slidenum">
              <a:rPr lang="zh-TW" altLang="en-US"/>
              <a:pPr/>
              <a:t>63</a:t>
            </a:fld>
            <a:endParaRPr lang="zh-TW"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0B3744DD-1169-4720-9A7C-CEFBC53F1954}" type="slidenum">
              <a:rPr lang="zh-TW" altLang="en-US"/>
              <a:pPr/>
              <a:t>65</a:t>
            </a:fld>
            <a:endParaRPr lang="zh-TW"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A351204A-A835-4A7B-9E3F-2681511687CC}" type="slidenum">
              <a:rPr lang="zh-TW" altLang="en-US"/>
              <a:pPr/>
              <a:t>66</a:t>
            </a:fld>
            <a:endParaRPr lang="zh-TW"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524F97B4-7667-45EF-A82A-0CB3918E2CE6}" type="slidenum">
              <a:rPr lang="zh-TW" altLang="en-US"/>
              <a:pPr/>
              <a:t>68</a:t>
            </a:fld>
            <a:endParaRPr lang="zh-TW" altLang="en-US"/>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FFB768D0-1B7E-4165-B01E-6B372F9785CA}" type="slidenum">
              <a:rPr lang="zh-TW" altLang="en-US"/>
              <a:pPr/>
              <a:t>69</a:t>
            </a:fld>
            <a:endParaRPr lang="zh-TW"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C9B7C199-D97E-49FA-90B7-17AEEDCC4EF2}" type="slidenum">
              <a:rPr lang="zh-TW" altLang="en-US"/>
              <a:pPr/>
              <a:t>70</a:t>
            </a:fld>
            <a:endParaRPr lang="zh-TW"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B767371B-3F5D-4F1C-9661-C70BCC3F430E}" type="slidenum">
              <a:rPr lang="zh-TW" altLang="en-US"/>
              <a:pPr/>
              <a:t>37</a:t>
            </a:fld>
            <a:endParaRPr lang="zh-TW"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B54FE51D-DA02-41A2-8196-9075AD10F737}" type="slidenum">
              <a:rPr lang="zh-TW" altLang="en-US"/>
              <a:pPr/>
              <a:t>71</a:t>
            </a:fld>
            <a:endParaRPr lang="zh-TW"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2D11F02A-310A-4434-B2B8-65AB9E7FF5C0}" type="slidenum">
              <a:rPr lang="zh-TW" altLang="en-US"/>
              <a:pPr/>
              <a:t>72</a:t>
            </a:fld>
            <a:endParaRPr lang="zh-TW"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B07318DE-0B3E-4243-B27A-ECA37F406014}" type="slidenum">
              <a:rPr lang="zh-TW" altLang="en-US"/>
              <a:pPr/>
              <a:t>73</a:t>
            </a:fld>
            <a:endParaRPr lang="zh-TW"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EAE03377-99FD-44CA-81EA-779A9282CFED}" type="slidenum">
              <a:rPr lang="zh-TW" altLang="en-US"/>
              <a:pPr/>
              <a:t>74</a:t>
            </a:fld>
            <a:endParaRPr lang="zh-TW"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F53CFCB1-A06D-4B27-8E48-AB84C5908DC7}" type="slidenum">
              <a:rPr lang="zh-TW" altLang="en-US"/>
              <a:pPr/>
              <a:t>75</a:t>
            </a:fld>
            <a:endParaRPr lang="zh-TW"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8C51C353-E0A3-4CDB-AEC5-6C8C2D4458A2}" type="slidenum">
              <a:rPr lang="zh-TW" altLang="en-US"/>
              <a:pPr/>
              <a:t>76</a:t>
            </a:fld>
            <a:endParaRPr lang="zh-TW"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51F27C29-7561-48DF-B4C5-FBE0A333FFA1}" type="slidenum">
              <a:rPr lang="zh-TW" altLang="en-US"/>
              <a:pPr/>
              <a:t>77</a:t>
            </a:fld>
            <a:endParaRPr lang="zh-TW"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9F73692E-9007-45F1-90E7-42D655FD3ACF}" type="slidenum">
              <a:rPr lang="zh-TW" altLang="en-US"/>
              <a:pPr/>
              <a:t>78</a:t>
            </a:fld>
            <a:endParaRPr lang="zh-TW"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5382A151-8707-4AF5-9335-BBC0E89B7A75}" type="slidenum">
              <a:rPr lang="zh-TW" altLang="en-US"/>
              <a:pPr/>
              <a:t>79</a:t>
            </a:fld>
            <a:endParaRPr lang="zh-TW"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E6ECD535-97D3-420D-9542-5EC5BF306C46}" type="slidenum">
              <a:rPr lang="zh-TW" altLang="en-US"/>
              <a:pPr/>
              <a:t>38</a:t>
            </a:fld>
            <a:endParaRPr lang="zh-TW"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B11D0118-8DEF-44EF-8A10-13FC953C8F9A}" type="slidenum">
              <a:rPr lang="zh-TW" altLang="en-US"/>
              <a:pPr/>
              <a:t>39</a:t>
            </a:fld>
            <a:endParaRPr lang="zh-TW"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5A0647A8-68C6-4408-BD92-45CF96A669C2}" type="slidenum">
              <a:rPr lang="zh-TW" altLang="en-US"/>
              <a:pPr/>
              <a:t>40</a:t>
            </a:fld>
            <a:endParaRPr lang="zh-TW"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782969C6-4553-4F87-B3DD-E7B5C10B5FFF}" type="slidenum">
              <a:rPr lang="zh-TW" altLang="en-US"/>
              <a:pPr/>
              <a:t>41</a:t>
            </a:fld>
            <a:endParaRPr lang="zh-TW"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B9A81136-DE2F-4369-A446-9EAD0A52CD30}" type="slidenum">
              <a:rPr lang="zh-TW" altLang="en-US"/>
              <a:pPr/>
              <a:t>42</a:t>
            </a:fld>
            <a:endParaRPr lang="zh-TW"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a:solidFill>
                  <a:schemeClr val="tx1"/>
                </a:solidFill>
                <a:latin typeface="Times New Roman" panose="02020603050405020304" pitchFamily="18" charset="0"/>
              </a:defRPr>
            </a:lvl9pPr>
          </a:lstStyle>
          <a:p>
            <a:fld id="{10908E7B-4A84-48C5-AB0E-CC6B05BDB40A}" type="slidenum">
              <a:rPr lang="zh-TW" altLang="en-US"/>
              <a:pPr/>
              <a:t>43</a:t>
            </a:fld>
            <a:endParaRPr lang="zh-TW"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6" name="Slide Number Placeholder 5"/>
          <p:cNvSpPr>
            <a:spLocks noGrp="1"/>
          </p:cNvSpPr>
          <p:nvPr>
            <p:ph type="sldNum" sz="quarter" idx="12"/>
          </p:nvPr>
        </p:nvSpPr>
        <p:spPr/>
        <p:txBody>
          <a:bodyPr/>
          <a:lstStyle>
            <a:lvl1pPr>
              <a:defRPr/>
            </a:lvl1pPr>
          </a:lstStyle>
          <a:p>
            <a:fld id="{33F24708-BFDD-402A-9479-8AA97EC8B6B2}" type="slidenum">
              <a:rPr lang="zh-TW" altLang="en-US"/>
              <a:pPr/>
              <a:t>‹#›</a:t>
            </a:fld>
            <a:endParaRPr lang="zh-TW" altLang="en-US"/>
          </a:p>
        </p:txBody>
      </p:sp>
    </p:spTree>
    <p:extLst>
      <p:ext uri="{BB962C8B-B14F-4D97-AF65-F5344CB8AC3E}">
        <p14:creationId xmlns:p14="http://schemas.microsoft.com/office/powerpoint/2010/main" val="13333298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6" name="Slide Number Placeholder 5"/>
          <p:cNvSpPr>
            <a:spLocks noGrp="1"/>
          </p:cNvSpPr>
          <p:nvPr>
            <p:ph type="sldNum" sz="quarter" idx="12"/>
          </p:nvPr>
        </p:nvSpPr>
        <p:spPr/>
        <p:txBody>
          <a:bodyPr/>
          <a:lstStyle>
            <a:lvl1pPr>
              <a:defRPr/>
            </a:lvl1pPr>
          </a:lstStyle>
          <a:p>
            <a:fld id="{5821DF12-6631-42AF-B6DD-C50C8CA6F8F2}" type="slidenum">
              <a:rPr lang="zh-TW" altLang="en-US"/>
              <a:pPr/>
              <a:t>‹#›</a:t>
            </a:fld>
            <a:endParaRPr lang="zh-TW" altLang="en-US"/>
          </a:p>
        </p:txBody>
      </p:sp>
    </p:spTree>
    <p:extLst>
      <p:ext uri="{BB962C8B-B14F-4D97-AF65-F5344CB8AC3E}">
        <p14:creationId xmlns:p14="http://schemas.microsoft.com/office/powerpoint/2010/main" val="40991462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6" name="Slide Number Placeholder 5"/>
          <p:cNvSpPr>
            <a:spLocks noGrp="1"/>
          </p:cNvSpPr>
          <p:nvPr>
            <p:ph type="sldNum" sz="quarter" idx="12"/>
          </p:nvPr>
        </p:nvSpPr>
        <p:spPr/>
        <p:txBody>
          <a:bodyPr/>
          <a:lstStyle>
            <a:lvl1pPr>
              <a:defRPr/>
            </a:lvl1pPr>
          </a:lstStyle>
          <a:p>
            <a:fld id="{8F8C3F58-462E-4844-8379-C8F0435EB768}" type="slidenum">
              <a:rPr lang="zh-TW" altLang="en-US"/>
              <a:pPr/>
              <a:t>‹#›</a:t>
            </a:fld>
            <a:endParaRPr lang="zh-TW" altLang="en-US"/>
          </a:p>
        </p:txBody>
      </p:sp>
    </p:spTree>
    <p:extLst>
      <p:ext uri="{BB962C8B-B14F-4D97-AF65-F5344CB8AC3E}">
        <p14:creationId xmlns:p14="http://schemas.microsoft.com/office/powerpoint/2010/main" val="13323795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xfrm>
            <a:off x="3200400" y="6399213"/>
            <a:ext cx="2895600" cy="457200"/>
          </a:xfrm>
        </p:spPr>
        <p:txBody>
          <a:bodyPr/>
          <a:lstStyle>
            <a:lvl1pPr>
              <a:defRPr/>
            </a:lvl1pPr>
          </a:lstStyle>
          <a:p>
            <a:pPr>
              <a:defRPr/>
            </a:pPr>
            <a:r>
              <a:rPr lang="en-US" altLang="zh-TW"/>
              <a:t>UCS310-Database Management System</a:t>
            </a:r>
            <a:endParaRPr lang="zh-TW" altLang="en-US"/>
          </a:p>
        </p:txBody>
      </p:sp>
      <p:sp>
        <p:nvSpPr>
          <p:cNvPr id="3" name="Rectangle 11"/>
          <p:cNvSpPr>
            <a:spLocks noGrp="1" noChangeArrowheads="1"/>
          </p:cNvSpPr>
          <p:nvPr>
            <p:ph type="sldNum" sz="quarter" idx="11"/>
          </p:nvPr>
        </p:nvSpPr>
        <p:spPr/>
        <p:txBody>
          <a:bodyPr/>
          <a:lstStyle>
            <a:lvl1pPr>
              <a:defRPr/>
            </a:lvl1pPr>
          </a:lstStyle>
          <a:p>
            <a:fld id="{C05DD3E8-280C-4996-849F-937D0607FB83}" type="slidenum">
              <a:rPr lang="zh-TW" altLang="en-US"/>
              <a:pPr/>
              <a:t>‹#›</a:t>
            </a:fld>
            <a:endParaRPr lang="zh-TW" altLang="en-US"/>
          </a:p>
        </p:txBody>
      </p:sp>
    </p:spTree>
    <p:extLst>
      <p:ext uri="{BB962C8B-B14F-4D97-AF65-F5344CB8AC3E}">
        <p14:creationId xmlns:p14="http://schemas.microsoft.com/office/powerpoint/2010/main" val="15596646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6" name="Slide Number Placeholder 5"/>
          <p:cNvSpPr>
            <a:spLocks noGrp="1"/>
          </p:cNvSpPr>
          <p:nvPr>
            <p:ph type="sldNum" sz="quarter" idx="12"/>
          </p:nvPr>
        </p:nvSpPr>
        <p:spPr/>
        <p:txBody>
          <a:bodyPr/>
          <a:lstStyle>
            <a:lvl1pPr>
              <a:defRPr/>
            </a:lvl1pPr>
          </a:lstStyle>
          <a:p>
            <a:fld id="{0BAE773B-6DD2-446B-922A-02E2E094BA37}" type="slidenum">
              <a:rPr lang="zh-TW" altLang="en-US"/>
              <a:pPr/>
              <a:t>‹#›</a:t>
            </a:fld>
            <a:endParaRPr lang="zh-TW" altLang="en-US"/>
          </a:p>
        </p:txBody>
      </p:sp>
    </p:spTree>
    <p:extLst>
      <p:ext uri="{BB962C8B-B14F-4D97-AF65-F5344CB8AC3E}">
        <p14:creationId xmlns:p14="http://schemas.microsoft.com/office/powerpoint/2010/main" val="32442598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6" name="Slide Number Placeholder 5"/>
          <p:cNvSpPr>
            <a:spLocks noGrp="1"/>
          </p:cNvSpPr>
          <p:nvPr>
            <p:ph type="sldNum" sz="quarter" idx="12"/>
          </p:nvPr>
        </p:nvSpPr>
        <p:spPr/>
        <p:txBody>
          <a:bodyPr/>
          <a:lstStyle>
            <a:lvl1pPr>
              <a:defRPr/>
            </a:lvl1pPr>
          </a:lstStyle>
          <a:p>
            <a:fld id="{588B31E9-DD1C-47D2-932B-DA558433B469}" type="slidenum">
              <a:rPr lang="zh-TW" altLang="en-US"/>
              <a:pPr/>
              <a:t>‹#›</a:t>
            </a:fld>
            <a:endParaRPr lang="zh-TW" altLang="en-US"/>
          </a:p>
        </p:txBody>
      </p:sp>
    </p:spTree>
    <p:extLst>
      <p:ext uri="{BB962C8B-B14F-4D97-AF65-F5344CB8AC3E}">
        <p14:creationId xmlns:p14="http://schemas.microsoft.com/office/powerpoint/2010/main" val="15907567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7" name="Slide Number Placeholder 5"/>
          <p:cNvSpPr>
            <a:spLocks noGrp="1"/>
          </p:cNvSpPr>
          <p:nvPr>
            <p:ph type="sldNum" sz="quarter" idx="12"/>
          </p:nvPr>
        </p:nvSpPr>
        <p:spPr/>
        <p:txBody>
          <a:bodyPr/>
          <a:lstStyle>
            <a:lvl1pPr>
              <a:defRPr/>
            </a:lvl1pPr>
          </a:lstStyle>
          <a:p>
            <a:fld id="{68177F29-22A7-4B76-85E9-D41AD919F65D}" type="slidenum">
              <a:rPr lang="zh-TW" altLang="en-US"/>
              <a:pPr/>
              <a:t>‹#›</a:t>
            </a:fld>
            <a:endParaRPr lang="zh-TW" altLang="en-US"/>
          </a:p>
        </p:txBody>
      </p:sp>
    </p:spTree>
    <p:extLst>
      <p:ext uri="{BB962C8B-B14F-4D97-AF65-F5344CB8AC3E}">
        <p14:creationId xmlns:p14="http://schemas.microsoft.com/office/powerpoint/2010/main" val="10183426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9" name="Slide Number Placeholder 5"/>
          <p:cNvSpPr>
            <a:spLocks noGrp="1"/>
          </p:cNvSpPr>
          <p:nvPr>
            <p:ph type="sldNum" sz="quarter" idx="12"/>
          </p:nvPr>
        </p:nvSpPr>
        <p:spPr/>
        <p:txBody>
          <a:bodyPr/>
          <a:lstStyle>
            <a:lvl1pPr>
              <a:defRPr/>
            </a:lvl1pPr>
          </a:lstStyle>
          <a:p>
            <a:fld id="{1F208857-E5A7-4ACB-8D81-A5FB50FB0844}" type="slidenum">
              <a:rPr lang="zh-TW" altLang="en-US"/>
              <a:pPr/>
              <a:t>‹#›</a:t>
            </a:fld>
            <a:endParaRPr lang="zh-TW" altLang="en-US"/>
          </a:p>
        </p:txBody>
      </p:sp>
    </p:spTree>
    <p:extLst>
      <p:ext uri="{BB962C8B-B14F-4D97-AF65-F5344CB8AC3E}">
        <p14:creationId xmlns:p14="http://schemas.microsoft.com/office/powerpoint/2010/main" val="23422557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5" name="Slide Number Placeholder 5"/>
          <p:cNvSpPr>
            <a:spLocks noGrp="1"/>
          </p:cNvSpPr>
          <p:nvPr>
            <p:ph type="sldNum" sz="quarter" idx="12"/>
          </p:nvPr>
        </p:nvSpPr>
        <p:spPr/>
        <p:txBody>
          <a:bodyPr/>
          <a:lstStyle>
            <a:lvl1pPr>
              <a:defRPr/>
            </a:lvl1pPr>
          </a:lstStyle>
          <a:p>
            <a:fld id="{D921C4B2-70D1-4AEC-927B-089E95803742}" type="slidenum">
              <a:rPr lang="zh-TW" altLang="en-US"/>
              <a:pPr/>
              <a:t>‹#›</a:t>
            </a:fld>
            <a:endParaRPr lang="zh-TW" altLang="en-US"/>
          </a:p>
        </p:txBody>
      </p:sp>
    </p:spTree>
    <p:extLst>
      <p:ext uri="{BB962C8B-B14F-4D97-AF65-F5344CB8AC3E}">
        <p14:creationId xmlns:p14="http://schemas.microsoft.com/office/powerpoint/2010/main" val="5260733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4" name="Slide Number Placeholder 5"/>
          <p:cNvSpPr>
            <a:spLocks noGrp="1"/>
          </p:cNvSpPr>
          <p:nvPr>
            <p:ph type="sldNum" sz="quarter" idx="12"/>
          </p:nvPr>
        </p:nvSpPr>
        <p:spPr/>
        <p:txBody>
          <a:bodyPr/>
          <a:lstStyle>
            <a:lvl1pPr>
              <a:defRPr/>
            </a:lvl1pPr>
          </a:lstStyle>
          <a:p>
            <a:fld id="{EBFD80D1-9BFC-4BCB-9988-B1C3312DC7B9}" type="slidenum">
              <a:rPr lang="zh-TW" altLang="en-US"/>
              <a:pPr/>
              <a:t>‹#›</a:t>
            </a:fld>
            <a:endParaRPr lang="zh-TW" altLang="en-US"/>
          </a:p>
        </p:txBody>
      </p:sp>
    </p:spTree>
    <p:extLst>
      <p:ext uri="{BB962C8B-B14F-4D97-AF65-F5344CB8AC3E}">
        <p14:creationId xmlns:p14="http://schemas.microsoft.com/office/powerpoint/2010/main" val="41428706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zh-TW"/>
              <a:t>UCS310-Database Management System</a:t>
            </a:r>
            <a:endParaRPr lang="zh-TW" altLang="en-US"/>
          </a:p>
        </p:txBody>
      </p:sp>
      <p:sp>
        <p:nvSpPr>
          <p:cNvPr id="7" name="Slide Number Placeholder 5"/>
          <p:cNvSpPr>
            <a:spLocks noGrp="1"/>
          </p:cNvSpPr>
          <p:nvPr>
            <p:ph type="sldNum" sz="quarter" idx="12"/>
          </p:nvPr>
        </p:nvSpPr>
        <p:spPr/>
        <p:txBody>
          <a:bodyPr/>
          <a:lstStyle>
            <a:lvl1pPr>
              <a:defRPr/>
            </a:lvl1pPr>
          </a:lstStyle>
          <a:p>
            <a:fld id="{44289D97-B177-4B88-9F6F-28B4E3DF26B8}" type="slidenum">
              <a:rPr lang="zh-TW" altLang="en-US"/>
              <a:pPr/>
              <a:t>‹#›</a:t>
            </a:fld>
            <a:endParaRPr lang="zh-TW" altLang="en-US"/>
          </a:p>
        </p:txBody>
      </p:sp>
    </p:spTree>
    <p:extLst>
      <p:ext uri="{BB962C8B-B14F-4D97-AF65-F5344CB8AC3E}">
        <p14:creationId xmlns:p14="http://schemas.microsoft.com/office/powerpoint/2010/main" val="17447066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UCS310-Database Management System</a:t>
            </a:r>
          </a:p>
        </p:txBody>
      </p:sp>
      <p:sp>
        <p:nvSpPr>
          <p:cNvPr id="7" name="Slide Number Placeholder 6"/>
          <p:cNvSpPr>
            <a:spLocks noGrp="1"/>
          </p:cNvSpPr>
          <p:nvPr>
            <p:ph type="sldNum" sz="quarter" idx="12"/>
          </p:nvPr>
        </p:nvSpPr>
        <p:spPr/>
        <p:txBody>
          <a:bodyPr/>
          <a:lstStyle>
            <a:lvl1pPr>
              <a:defRPr/>
            </a:lvl1pPr>
          </a:lstStyle>
          <a:p>
            <a:fld id="{5B2E60F6-9ECB-4330-AB7D-4548A0C0E91E}" type="slidenum">
              <a:rPr lang="zh-TW" altLang="en-US"/>
              <a:pPr/>
              <a:t>‹#›</a:t>
            </a:fld>
            <a:endParaRPr lang="zh-TW" altLang="en-US"/>
          </a:p>
        </p:txBody>
      </p:sp>
    </p:spTree>
    <p:extLst>
      <p:ext uri="{BB962C8B-B14F-4D97-AF65-F5344CB8AC3E}">
        <p14:creationId xmlns:p14="http://schemas.microsoft.com/office/powerpoint/2010/main" val="7427319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ltLang="zh-TW"/>
              <a:t>UCS310-Database Management System</a:t>
            </a:r>
            <a:endParaRPr lang="zh-TW"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新細明體" pitchFamily="2" charset="-120"/>
              </a:defRPr>
            </a:lvl1pPr>
          </a:lstStyle>
          <a:p>
            <a:fld id="{AEDA6A49-5BBD-4255-87F4-015D9ED931A5}"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4" r:id="rId9"/>
    <p:sldLayoutId id="2147484172" r:id="rId10"/>
    <p:sldLayoutId id="2147484173" r:id="rId11"/>
    <p:sldLayoutId id="2147484175" r:id="rId12"/>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oracle.com/en/database/oracle/oracle-database/19/sqlrf/Data-Types.html#GUID-7B72E154-677A-4342-A1EA-C74C1EA928E6"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8406F969-64E4-4514-8288-238D56C1A001}" type="slidenum">
              <a:rPr lang="zh-TW" altLang="en-US" sz="1000">
                <a:solidFill>
                  <a:srgbClr val="A7A399"/>
                </a:solidFill>
                <a:ea typeface="細明體" pitchFamily="49" charset="-128"/>
              </a:rPr>
              <a:pPr>
                <a:lnSpc>
                  <a:spcPct val="100000"/>
                </a:lnSpc>
                <a:spcBef>
                  <a:spcPct val="0"/>
                </a:spcBef>
                <a:buFontTx/>
                <a:buNone/>
              </a:pPr>
              <a:t>1</a:t>
            </a:fld>
            <a:endParaRPr lang="zh-TW" altLang="en-US" sz="1000">
              <a:solidFill>
                <a:srgbClr val="A7A399"/>
              </a:solidFill>
              <a:ea typeface="細明體" pitchFamily="49" charset="-128"/>
            </a:endParaRPr>
          </a:p>
        </p:txBody>
      </p:sp>
      <p:sp>
        <p:nvSpPr>
          <p:cNvPr id="6147" name="Rectangle 3"/>
          <p:cNvSpPr>
            <a:spLocks noGrp="1"/>
          </p:cNvSpPr>
          <p:nvPr>
            <p:ph type="subTitle" idx="4294967295"/>
          </p:nvPr>
        </p:nvSpPr>
        <p:spPr>
          <a:xfrm>
            <a:off x="1293813" y="1930400"/>
            <a:ext cx="7011987" cy="2411413"/>
          </a:xfrm>
          <a:noFill/>
        </p:spPr>
        <p:txBody>
          <a:bodyPr lIns="92075" tIns="46038" rIns="92075" bIns="46038" anchor="ctr"/>
          <a:lstStyle/>
          <a:p>
            <a:pPr marL="0" indent="0" algn="ctr" eaLnBrk="1" hangingPunct="1">
              <a:buFont typeface="Arial" panose="020B0604020202020204" pitchFamily="34" charset="0"/>
              <a:buNone/>
            </a:pPr>
            <a:r>
              <a:rPr lang="en-US" altLang="zh-TW" sz="4000" b="1">
                <a:solidFill>
                  <a:srgbClr val="000000"/>
                </a:solidFill>
                <a:ea typeface="標楷體" pitchFamily="49" charset="-128"/>
              </a:rPr>
              <a:t>     Structured Query Language</a:t>
            </a:r>
          </a:p>
          <a:p>
            <a:pPr marL="0" indent="0" algn="ctr" eaLnBrk="1" hangingPunct="1">
              <a:buFont typeface="Arial" panose="020B0604020202020204" pitchFamily="34" charset="0"/>
              <a:buNone/>
            </a:pPr>
            <a:r>
              <a:rPr lang="en-US" altLang="zh-TW" sz="4000" b="1">
                <a:solidFill>
                  <a:srgbClr val="000000"/>
                </a:solidFill>
                <a:ea typeface="標楷體" pitchFamily="49" charset="-128"/>
              </a:rPr>
              <a:t>(SQL)</a:t>
            </a:r>
          </a:p>
          <a:p>
            <a:pPr marL="0" indent="0" algn="ctr" eaLnBrk="1" hangingPunct="1">
              <a:buFont typeface="Arial" panose="020B0604020202020204" pitchFamily="34" charset="0"/>
              <a:buNone/>
            </a:pPr>
            <a:endParaRPr lang="zh-TW" altLang="en-US" b="1">
              <a:ea typeface="標楷體" pitchFamily="49" charset="-128"/>
            </a:endParaRPr>
          </a:p>
        </p:txBody>
      </p:sp>
      <p:sp>
        <p:nvSpPr>
          <p:cNvPr id="6148" name="WordArt 4"/>
          <p:cNvSpPr>
            <a:spLocks noChangeArrowheads="1" noChangeShapeType="1" noTextEdit="1"/>
          </p:cNvSpPr>
          <p:nvPr/>
        </p:nvSpPr>
        <p:spPr bwMode="auto">
          <a:xfrm>
            <a:off x="1905000" y="1524000"/>
            <a:ext cx="5791200" cy="2641600"/>
          </a:xfrm>
          <a:prstGeom prst="rect">
            <a:avLst/>
          </a:prstGeom>
        </p:spPr>
        <p:txBody>
          <a:bodyPr wrap="none" fromWordArt="1">
            <a:prstTxWarp prst="textCascadeUp">
              <a:avLst>
                <a:gd name="adj" fmla="val 70731"/>
              </a:avLst>
            </a:prstTxWarp>
            <a:scene3d>
              <a:camera prst="legacyPerspectiveFront">
                <a:rot lat="20519966" lon="1080000" rev="0"/>
              </a:camera>
              <a:lightRig rig="legacyHarsh2" dir="b"/>
            </a:scene3d>
            <a:sp3d extrusionH="430200" prstMaterial="legacyMatte">
              <a:extrusionClr>
                <a:srgbClr val="FF6600"/>
              </a:extrusionClr>
              <a:contourClr>
                <a:srgbClr val="FFE701"/>
              </a:contourClr>
            </a:sp3d>
          </a:bodyPr>
          <a:lstStyle/>
          <a:p>
            <a:pPr algn="ctr"/>
            <a:endParaRPr lang="en-IN" sz="9600" kern="10">
              <a:ln w="9525">
                <a:round/>
                <a:headEnd/>
                <a:tailEnd/>
              </a:ln>
              <a:gradFill rotWithShape="1">
                <a:gsLst>
                  <a:gs pos="0">
                    <a:srgbClr val="FFE701"/>
                  </a:gs>
                  <a:gs pos="100000">
                    <a:srgbClr val="FE3E02"/>
                  </a:gs>
                </a:gsLst>
                <a:lin ang="5400000" scaled="1"/>
              </a:gradFill>
              <a:effectLst>
                <a:outerShdw dist="38100" dir="2700000" algn="tl" rotWithShape="0">
                  <a:srgbClr val="000000">
                    <a:alpha val="43137"/>
                  </a:srgbClr>
                </a:outerShdw>
              </a:effectLst>
              <a:latin typeface="Arial Black" panose="020B0A04020102020204" pitchFamily="34" charset="0"/>
            </a:endParaRPr>
          </a:p>
        </p:txBody>
      </p:sp>
      <p:sp>
        <p:nvSpPr>
          <p:cNvPr id="2" name="Footer Placeholder 1"/>
          <p:cNvSpPr>
            <a:spLocks noGrp="1"/>
          </p:cNvSpPr>
          <p:nvPr>
            <p:ph type="ftr" sz="quarter" idx="10"/>
          </p:nvPr>
        </p:nvSpPr>
        <p:spPr/>
        <p:txBody>
          <a:bodyPr/>
          <a:lstStyle/>
          <a:p>
            <a:pPr>
              <a:defRPr/>
            </a:pPr>
            <a:r>
              <a:rPr lang="en-US" altLang="zh-TW"/>
              <a:t>UCS310-Database Management System</a:t>
            </a:r>
            <a:endParaRPr lang="zh-TW" altLang="en-US"/>
          </a:p>
        </p:txBody>
      </p:sp>
      <p:sp>
        <p:nvSpPr>
          <p:cNvPr id="3" name="Rectangle 2"/>
          <p:cNvSpPr/>
          <p:nvPr/>
        </p:nvSpPr>
        <p:spPr>
          <a:xfrm>
            <a:off x="1783280" y="5769255"/>
            <a:ext cx="5729840" cy="410882"/>
          </a:xfrm>
          <a:prstGeom prst="rect">
            <a:avLst/>
          </a:prstGeom>
        </p:spPr>
        <p:txBody>
          <a:bodyPr wrap="square">
            <a:spAutoFit/>
          </a:bodyPr>
          <a:lstStyle/>
          <a:p>
            <a:pPr>
              <a:lnSpc>
                <a:spcPct val="115000"/>
              </a:lnSpc>
              <a:spcAft>
                <a:spcPts val="1000"/>
              </a:spcAft>
            </a:pPr>
            <a:r>
              <a:rPr lang="en-US" b="1" dirty="0">
                <a:solidFill>
                  <a:srgbClr val="000000"/>
                </a:solidFill>
                <a:ea typeface="Calibri" panose="020F0502020204030204" pitchFamily="34" charset="0"/>
                <a:cs typeface="inherit"/>
              </a:rPr>
              <a:t>Data Types: </a:t>
            </a:r>
            <a:r>
              <a:rPr lang="en-US" b="1" dirty="0">
                <a:solidFill>
                  <a:srgbClr val="000000"/>
                </a:solidFill>
                <a:ea typeface="Calibri" panose="020F0502020204030204" pitchFamily="34" charset="0"/>
                <a:cs typeface="inherit"/>
                <a:hlinkClick r:id="rId2"/>
              </a:rPr>
              <a:t>Click here to Read Oracle’s Data Types</a:t>
            </a:r>
            <a:endParaRPr lang="en-US" b="1" dirty="0">
              <a:solidFill>
                <a:srgbClr val="000000"/>
              </a:solidFill>
              <a:ea typeface="Calibri" panose="020F0502020204030204" pitchFamily="34" charset="0"/>
              <a:cs typeface="inherit"/>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a:r>
              <a:rPr lang="en-US" altLang="en-US" sz="4000" b="1"/>
              <a:t>Data Definition Language</a:t>
            </a:r>
          </a:p>
        </p:txBody>
      </p:sp>
      <p:sp>
        <p:nvSpPr>
          <p:cNvPr id="11267" name="Content Placeholder 2"/>
          <p:cNvSpPr>
            <a:spLocks noGrp="1"/>
          </p:cNvSpPr>
          <p:nvPr>
            <p:ph idx="1"/>
          </p:nvPr>
        </p:nvSpPr>
        <p:spPr/>
        <p:txBody>
          <a:bodyPr/>
          <a:lstStyle/>
          <a:p>
            <a:pPr marL="0" indent="0">
              <a:buFont typeface="Arial" panose="020B0604020202020204" pitchFamily="34" charset="0"/>
              <a:buNone/>
            </a:pPr>
            <a:r>
              <a:rPr lang="en-US" altLang="en-US"/>
              <a:t>Create: It is used to create a table</a:t>
            </a:r>
          </a:p>
          <a:p>
            <a:pPr marL="0" indent="0">
              <a:buFont typeface="Arial" panose="020B0604020202020204" pitchFamily="34" charset="0"/>
              <a:buNone/>
            </a:pPr>
            <a:r>
              <a:rPr lang="en-US" altLang="en-US"/>
              <a:t>Syntax: Create table tablename (column1 data_type (size), column2 data_type (size)…);</a:t>
            </a:r>
          </a:p>
          <a:p>
            <a:pPr marL="0" indent="0">
              <a:buFont typeface="Arial" panose="020B0604020202020204" pitchFamily="34" charset="0"/>
              <a:buNone/>
            </a:pPr>
            <a:r>
              <a:rPr lang="en-US" altLang="en-US"/>
              <a:t>Query:</a:t>
            </a:r>
          </a:p>
          <a:p>
            <a:pPr marL="0" indent="0">
              <a:buFont typeface="Arial" panose="020B0604020202020204" pitchFamily="34" charset="0"/>
              <a:buNone/>
            </a:pPr>
            <a:r>
              <a:rPr lang="en-US" altLang="en-US"/>
              <a:t>Create table Customer (CustomerId number, CustomerName char(20), ContactNo number, address varchar (20), city char(20), Postalcode varchar(20), country char (20);  </a:t>
            </a:r>
          </a:p>
        </p:txBody>
      </p:sp>
      <p:sp>
        <p:nvSpPr>
          <p:cNvPr id="11268"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480D99B2-7706-43B6-AF78-E4319DE991A8}" type="slidenum">
              <a:rPr lang="zh-TW" altLang="en-US" sz="1200">
                <a:solidFill>
                  <a:srgbClr val="898989"/>
                </a:solidFill>
              </a:rPr>
              <a:pPr>
                <a:lnSpc>
                  <a:spcPct val="100000"/>
                </a:lnSpc>
                <a:spcBef>
                  <a:spcPct val="0"/>
                </a:spcBef>
                <a:buFontTx/>
                <a:buNone/>
              </a:pPr>
              <a:t>10</a:t>
            </a:fld>
            <a:endParaRPr lang="zh-TW" altLang="en-US" sz="1200">
              <a:solidFill>
                <a:srgbClr val="898989"/>
              </a:solidFill>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11</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551793" y="1232994"/>
            <a:ext cx="8254070" cy="345479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750"/>
              </a:spcAft>
            </a:pPr>
            <a:r>
              <a:rPr lang="en-US" sz="2800" b="1" i="1" dirty="0">
                <a:solidFill>
                  <a:srgbClr val="000000"/>
                </a:solidFill>
                <a:ea typeface="Calibri" panose="020F0502020204030204" pitchFamily="34" charset="0"/>
                <a:cs typeface="Arial" panose="020B0604020202020204" pitchFamily="34" charset="0"/>
              </a:rPr>
              <a:t>alter</a:t>
            </a:r>
            <a:r>
              <a:rPr lang="en-US" sz="2800" dirty="0">
                <a:solidFill>
                  <a:srgbClr val="000000"/>
                </a:solidFill>
                <a:ea typeface="Calibri" panose="020F0502020204030204" pitchFamily="34" charset="0"/>
                <a:cs typeface="Arial" panose="020B0604020202020204" pitchFamily="34" charset="0"/>
              </a:rPr>
              <a:t> command is used for alteration of table structures. There are various uses of </a:t>
            </a:r>
            <a:r>
              <a:rPr lang="en-US" sz="2800" b="1" i="1" dirty="0">
                <a:solidFill>
                  <a:srgbClr val="000000"/>
                </a:solidFill>
                <a:ea typeface="Calibri" panose="020F0502020204030204" pitchFamily="34" charset="0"/>
                <a:cs typeface="Arial" panose="020B0604020202020204" pitchFamily="34" charset="0"/>
              </a:rPr>
              <a:t>alter</a:t>
            </a:r>
            <a:r>
              <a:rPr lang="en-US" sz="2800" dirty="0">
                <a:solidFill>
                  <a:srgbClr val="000000"/>
                </a:solidFill>
                <a:ea typeface="Calibri" panose="020F0502020204030204" pitchFamily="34" charset="0"/>
                <a:cs typeface="Arial" panose="020B0604020202020204" pitchFamily="34" charset="0"/>
              </a:rPr>
              <a:t> command, such as,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Bef>
                <a:spcPts val="500"/>
              </a:spcBef>
              <a:spcAft>
                <a:spcPts val="500"/>
              </a:spcAft>
              <a:buFont typeface="Arial" panose="020B0604020202020204" pitchFamily="34" charset="0"/>
              <a:buChar char="*"/>
              <a:tabLst>
                <a:tab pos="457200" algn="l"/>
              </a:tabLst>
            </a:pPr>
            <a:r>
              <a:rPr lang="en-US" sz="2400" dirty="0">
                <a:solidFill>
                  <a:srgbClr val="000000"/>
                </a:solidFill>
                <a:ea typeface="Calibri" panose="020F0502020204030204" pitchFamily="34" charset="0"/>
                <a:cs typeface="Arial" panose="020B0604020202020204" pitchFamily="34" charset="0"/>
              </a:rPr>
              <a:t>to add a column to existing table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Bef>
                <a:spcPts val="500"/>
              </a:spcBef>
              <a:spcAft>
                <a:spcPts val="500"/>
              </a:spcAft>
              <a:buFont typeface="Arial" panose="020B0604020202020204" pitchFamily="34" charset="0"/>
              <a:buChar char="*"/>
              <a:tabLst>
                <a:tab pos="457200" algn="l"/>
              </a:tabLst>
            </a:pPr>
            <a:r>
              <a:rPr lang="en-US" sz="2400" dirty="0">
                <a:solidFill>
                  <a:srgbClr val="000000"/>
                </a:solidFill>
                <a:ea typeface="Calibri" panose="020F0502020204030204" pitchFamily="34" charset="0"/>
                <a:cs typeface="Arial" panose="020B0604020202020204" pitchFamily="34" charset="0"/>
              </a:rPr>
              <a:t>to rename any existing column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Bef>
                <a:spcPts val="500"/>
              </a:spcBef>
              <a:spcAft>
                <a:spcPts val="500"/>
              </a:spcAft>
              <a:buFont typeface="Arial" panose="020B0604020202020204" pitchFamily="34" charset="0"/>
              <a:buChar char="*"/>
              <a:tabLst>
                <a:tab pos="457200" algn="l"/>
              </a:tabLst>
            </a:pPr>
            <a:r>
              <a:rPr lang="en-US" sz="2400" dirty="0">
                <a:solidFill>
                  <a:srgbClr val="000000"/>
                </a:solidFill>
                <a:ea typeface="Calibri" panose="020F0502020204030204" pitchFamily="34" charset="0"/>
                <a:cs typeface="Arial" panose="020B0604020202020204" pitchFamily="34" charset="0"/>
              </a:rPr>
              <a:t>to change datatype of any column or to modify its size.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Bef>
                <a:spcPts val="500"/>
              </a:spcBef>
              <a:spcAft>
                <a:spcPts val="500"/>
              </a:spcAft>
              <a:buFont typeface="Arial" panose="020B0604020202020204" pitchFamily="34" charset="0"/>
              <a:buChar char="*"/>
              <a:tabLst>
                <a:tab pos="457200" algn="l"/>
              </a:tabLst>
            </a:pPr>
            <a:r>
              <a:rPr lang="en-US" sz="2400" i="1" dirty="0">
                <a:solidFill>
                  <a:srgbClr val="000000"/>
                </a:solidFill>
                <a:ea typeface="Calibri" panose="020F0502020204030204" pitchFamily="34" charset="0"/>
                <a:cs typeface="Arial" panose="020B0604020202020204" pitchFamily="34" charset="0"/>
              </a:rPr>
              <a:t>alter</a:t>
            </a:r>
            <a:r>
              <a:rPr lang="en-US" sz="2400" dirty="0">
                <a:solidFill>
                  <a:srgbClr val="000000"/>
                </a:solidFill>
                <a:ea typeface="Calibri" panose="020F0502020204030204" pitchFamily="34" charset="0"/>
                <a:cs typeface="Arial" panose="020B0604020202020204" pitchFamily="34" charset="0"/>
              </a:rPr>
              <a:t> is also used to drop a column.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4648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12</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25" name="Rectangle 22"/>
          <p:cNvSpPr>
            <a:spLocks noChangeArrowheads="1"/>
          </p:cNvSpPr>
          <p:nvPr/>
        </p:nvSpPr>
        <p:spPr bwMode="auto">
          <a:xfrm>
            <a:off x="1233515" y="53332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p:nvPr/>
        </p:nvSpPr>
        <p:spPr>
          <a:xfrm>
            <a:off x="551793" y="1232994"/>
            <a:ext cx="8254070" cy="66954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p:cNvSpPr txBox="1">
            <a:spLocks noChangeArrowheads="1"/>
          </p:cNvSpPr>
          <p:nvPr/>
        </p:nvSpPr>
        <p:spPr bwMode="auto">
          <a:xfrm>
            <a:off x="823475" y="4410053"/>
            <a:ext cx="6596829" cy="461665"/>
          </a:xfrm>
          <a:prstGeom prst="rect">
            <a:avLst/>
          </a:prstGeom>
          <a:solidFill>
            <a:srgbClr val="FFFFFF"/>
          </a:solidFill>
          <a:ln w="19050">
            <a:solidFill>
              <a:srgbClr val="0D0D0D"/>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alter table Students add (address varchar(50));</a:t>
            </a:r>
            <a:endParaRPr kumimoji="1" lang="en-US" altLang="en-US" sz="44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7" name="Text Box 2"/>
          <p:cNvSpPr txBox="1">
            <a:spLocks noChangeArrowheads="1"/>
          </p:cNvSpPr>
          <p:nvPr/>
        </p:nvSpPr>
        <p:spPr bwMode="auto">
          <a:xfrm>
            <a:off x="823475" y="2999263"/>
            <a:ext cx="6565297" cy="355600"/>
          </a:xfrm>
          <a:prstGeom prst="rect">
            <a:avLst/>
          </a:prstGeom>
          <a:solidFill>
            <a:srgbClr val="FFFFFF"/>
          </a:solidFill>
          <a:ln w="19050">
            <a:solidFill>
              <a:srgbClr val="0D0D0D"/>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alter</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add(</a:t>
            </a: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column-name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datatype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8" name="Rectangle 3"/>
          <p:cNvSpPr>
            <a:spLocks noChangeArrowheads="1"/>
          </p:cNvSpPr>
          <p:nvPr/>
        </p:nvSpPr>
        <p:spPr bwMode="auto">
          <a:xfrm>
            <a:off x="756800" y="1790300"/>
            <a:ext cx="75411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To Add Column to existing Table</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1" name="Rectangle 5"/>
          <p:cNvSpPr>
            <a:spLocks noChangeArrowheads="1"/>
          </p:cNvSpPr>
          <p:nvPr/>
        </p:nvSpPr>
        <p:spPr bwMode="auto">
          <a:xfrm>
            <a:off x="764738" y="2175020"/>
            <a:ext cx="754117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Using alter command we can add a column to an existing table. Following is the Syntax,</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2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2" name="Rectangle 7"/>
          <p:cNvSpPr>
            <a:spLocks noChangeArrowheads="1"/>
          </p:cNvSpPr>
          <p:nvPr/>
        </p:nvSpPr>
        <p:spPr bwMode="auto">
          <a:xfrm>
            <a:off x="551793" y="3517386"/>
            <a:ext cx="75411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Here is an Example for this,</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4" name="Rectangle 13"/>
          <p:cNvSpPr/>
          <p:nvPr/>
        </p:nvSpPr>
        <p:spPr>
          <a:xfrm>
            <a:off x="764737" y="4825439"/>
            <a:ext cx="7831137" cy="504625"/>
          </a:xfrm>
          <a:prstGeom prst="rect">
            <a:avLst/>
          </a:prstGeom>
        </p:spPr>
        <p:txBody>
          <a:bodyPr wrap="square">
            <a:spAutoFit/>
          </a:bodyPr>
          <a:lstStyle/>
          <a:p>
            <a:pPr>
              <a:lnSpc>
                <a:spcPct val="150000"/>
              </a:lnSpc>
              <a:spcAft>
                <a:spcPts val="750"/>
              </a:spcAft>
            </a:pPr>
            <a:r>
              <a:rPr lang="en-US" dirty="0">
                <a:solidFill>
                  <a:srgbClr val="000000"/>
                </a:solidFill>
                <a:ea typeface="Calibri" panose="020F0502020204030204" pitchFamily="34" charset="0"/>
                <a:cs typeface="Arial" panose="020B0604020202020204" pitchFamily="34" charset="0"/>
              </a:rPr>
              <a:t>This command will add a new column </a:t>
            </a:r>
            <a:r>
              <a:rPr lang="en-US" i="1" dirty="0">
                <a:solidFill>
                  <a:srgbClr val="000000"/>
                </a:solidFill>
                <a:ea typeface="Calibri" panose="020F0502020204030204" pitchFamily="34" charset="0"/>
                <a:cs typeface="Arial" panose="020B0604020202020204" pitchFamily="34" charset="0"/>
              </a:rPr>
              <a:t>address</a:t>
            </a:r>
            <a:r>
              <a:rPr lang="en-US" dirty="0">
                <a:solidFill>
                  <a:srgbClr val="000000"/>
                </a:solidFill>
                <a:ea typeface="Calibri" panose="020F0502020204030204" pitchFamily="34" charset="0"/>
                <a:cs typeface="Arial" panose="020B0604020202020204" pitchFamily="34" charset="0"/>
              </a:rPr>
              <a:t> to the </a:t>
            </a:r>
            <a:r>
              <a:rPr lang="en-US" b="1" dirty="0">
                <a:solidFill>
                  <a:srgbClr val="000000"/>
                </a:solidFill>
                <a:ea typeface="Calibri" panose="020F0502020204030204" pitchFamily="34" charset="0"/>
                <a:cs typeface="Arial" panose="020B0604020202020204" pitchFamily="34" charset="0"/>
              </a:rPr>
              <a:t>Students</a:t>
            </a:r>
            <a:r>
              <a:rPr lang="en-US" dirty="0">
                <a:solidFill>
                  <a:srgbClr val="000000"/>
                </a:solidFill>
                <a:ea typeface="Calibri" panose="020F0502020204030204" pitchFamily="34" charset="0"/>
                <a:cs typeface="Arial" panose="020B0604020202020204" pitchFamily="34" charset="0"/>
              </a:rPr>
              <a:t>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4094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13</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551793" y="1232994"/>
            <a:ext cx="8254070" cy="66954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2"/>
          <p:cNvSpPr txBox="1">
            <a:spLocks noChangeArrowheads="1"/>
          </p:cNvSpPr>
          <p:nvPr/>
        </p:nvSpPr>
        <p:spPr bwMode="auto">
          <a:xfrm>
            <a:off x="1339041" y="4160571"/>
            <a:ext cx="6165768" cy="355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alter table students add (</a:t>
            </a:r>
            <a:r>
              <a:rPr kumimoji="1" lang="en-US" altLang="en-US" sz="1800" b="0" i="0" u="none" strike="noStrike" cap="none" normalizeH="0" baseline="0" dirty="0" err="1">
                <a:ln>
                  <a:noFill/>
                </a:ln>
                <a:solidFill>
                  <a:schemeClr val="tx1"/>
                </a:solidFill>
                <a:effectLst/>
                <a:latin typeface="Calibri" panose="020F0502020204030204" pitchFamily="34" charset="0"/>
                <a:ea typeface="細明體" pitchFamily="49" charset="-128"/>
                <a:cs typeface="Times New Roman" panose="02020603050405020304" pitchFamily="18" charset="0"/>
              </a:rPr>
              <a:t>dob</a:t>
            </a:r>
            <a:r>
              <a:rPr kumimoji="1" lang="en-US" altLang="en-US"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n</a:t>
            </a:r>
            <a:r>
              <a:rPr kumimoji="1" lang="en-US" altLang="en-US" sz="18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umber(10), city varchar(10));</a:t>
            </a:r>
            <a:endParaRPr kumimoji="1" lang="en-US" altLang="en-US" sz="36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5" name="Text Box 324"/>
          <p:cNvSpPr txBox="1">
            <a:spLocks noChangeArrowheads="1"/>
          </p:cNvSpPr>
          <p:nvPr/>
        </p:nvSpPr>
        <p:spPr bwMode="auto">
          <a:xfrm>
            <a:off x="823475" y="2941999"/>
            <a:ext cx="7772400" cy="344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alter</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add(</a:t>
            </a: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column-name1</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datatype1</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a:t>
            </a: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column-name2</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datatype2</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3" name="Rectangle 3"/>
          <p:cNvSpPr>
            <a:spLocks noChangeArrowheads="1"/>
          </p:cNvSpPr>
          <p:nvPr/>
        </p:nvSpPr>
        <p:spPr bwMode="auto">
          <a:xfrm>
            <a:off x="467710" y="1894128"/>
            <a:ext cx="4318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To Add Multiple Column to existing Table</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5" name="Rectangle 5"/>
          <p:cNvSpPr>
            <a:spLocks noChangeArrowheads="1"/>
          </p:cNvSpPr>
          <p:nvPr/>
        </p:nvSpPr>
        <p:spPr bwMode="auto">
          <a:xfrm>
            <a:off x="495186" y="2148283"/>
            <a:ext cx="7853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Using alter command we can even add multiple columns to an existing table. Following is the Syntax,</a:t>
            </a:r>
            <a:endParaRPr kumimoji="1" lang="en-US" altLang="en-US" sz="8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6" name="Rectangle 7"/>
          <p:cNvSpPr>
            <a:spLocks noChangeArrowheads="1"/>
          </p:cNvSpPr>
          <p:nvPr/>
        </p:nvSpPr>
        <p:spPr bwMode="auto">
          <a:xfrm>
            <a:off x="495186" y="3607143"/>
            <a:ext cx="3494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Here is an Example for this,</a:t>
            </a: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Tree>
    <p:extLst>
      <p:ext uri="{BB962C8B-B14F-4D97-AF65-F5344CB8AC3E}">
        <p14:creationId xmlns:p14="http://schemas.microsoft.com/office/powerpoint/2010/main" val="2555120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14</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551793" y="1232994"/>
            <a:ext cx="8254070" cy="66954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p:cNvSpPr txBox="1">
            <a:spLocks noChangeArrowheads="1"/>
          </p:cNvSpPr>
          <p:nvPr/>
        </p:nvSpPr>
        <p:spPr bwMode="auto">
          <a:xfrm>
            <a:off x="1324004" y="4456730"/>
            <a:ext cx="6196832" cy="36933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alter table students add (branch varchar(10) default ‘COE');</a:t>
            </a:r>
            <a:endParaRPr kumimoji="1" lang="en-US" altLang="en-US" sz="36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7" name="Text Box 1"/>
          <p:cNvSpPr txBox="1">
            <a:spLocks noChangeArrowheads="1"/>
          </p:cNvSpPr>
          <p:nvPr/>
        </p:nvSpPr>
        <p:spPr bwMode="auto">
          <a:xfrm>
            <a:off x="1076189" y="3472760"/>
            <a:ext cx="6444647" cy="344488"/>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alter</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add(</a:t>
            </a: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column-name1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datatype1 </a:t>
            </a: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default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data</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8" name="Rectangle 3"/>
          <p:cNvSpPr>
            <a:spLocks noChangeArrowheads="1"/>
          </p:cNvSpPr>
          <p:nvPr/>
        </p:nvSpPr>
        <p:spPr bwMode="auto">
          <a:xfrm>
            <a:off x="650383" y="2280532"/>
            <a:ext cx="79268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To Add column with Default Value</a:t>
            </a: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Alter command can add a new column to an existing table with default values. Following is the Syntax. </a:t>
            </a: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1" name="Rectangle 6"/>
          <p:cNvSpPr>
            <a:spLocks noChangeArrowheads="1"/>
          </p:cNvSpPr>
          <p:nvPr/>
        </p:nvSpPr>
        <p:spPr bwMode="auto">
          <a:xfrm>
            <a:off x="553381" y="26748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595329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15</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551793" y="1232994"/>
            <a:ext cx="8254070" cy="66954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6"/>
          <p:cNvSpPr>
            <a:spLocks noChangeArrowheads="1"/>
          </p:cNvSpPr>
          <p:nvPr/>
        </p:nvSpPr>
        <p:spPr bwMode="auto">
          <a:xfrm>
            <a:off x="553381" y="26748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Box 2"/>
          <p:cNvSpPr txBox="1">
            <a:spLocks noChangeArrowheads="1"/>
          </p:cNvSpPr>
          <p:nvPr/>
        </p:nvSpPr>
        <p:spPr bwMode="auto">
          <a:xfrm>
            <a:off x="1101880" y="4354666"/>
            <a:ext cx="6887032" cy="764834"/>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alter table students modify (address char(30));</a:t>
            </a:r>
            <a:endParaRPr kumimoji="1" lang="en-US" altLang="en-US" sz="44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5" name="Text Box 2"/>
          <p:cNvSpPr txBox="1">
            <a:spLocks noChangeArrowheads="1"/>
          </p:cNvSpPr>
          <p:nvPr/>
        </p:nvSpPr>
        <p:spPr bwMode="auto">
          <a:xfrm>
            <a:off x="1544364" y="2897915"/>
            <a:ext cx="6002064" cy="379413"/>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alter</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modify(</a:t>
            </a: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column-name </a:t>
            </a:r>
            <a:r>
              <a:rPr kumimoji="1" lang="en-US" altLang="en-US" sz="1800" b="0" i="1"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datatype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2" name="Rectangle 3"/>
          <p:cNvSpPr>
            <a:spLocks noChangeArrowheads="1"/>
          </p:cNvSpPr>
          <p:nvPr/>
        </p:nvSpPr>
        <p:spPr bwMode="auto">
          <a:xfrm>
            <a:off x="720780" y="1876511"/>
            <a:ext cx="31771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To Modify an existing Column</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3" name="Rectangle 5"/>
          <p:cNvSpPr>
            <a:spLocks noChangeArrowheads="1"/>
          </p:cNvSpPr>
          <p:nvPr/>
        </p:nvSpPr>
        <p:spPr bwMode="auto">
          <a:xfrm>
            <a:off x="614855" y="2263682"/>
            <a:ext cx="8127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alter command is used to modify data type of an existing column . Following is the Syntax,</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4" name="Rectangle 7"/>
          <p:cNvSpPr>
            <a:spLocks noChangeArrowheads="1"/>
          </p:cNvSpPr>
          <p:nvPr/>
        </p:nvSpPr>
        <p:spPr bwMode="auto">
          <a:xfrm>
            <a:off x="904711" y="3793452"/>
            <a:ext cx="638946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Here is an Example for this,</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0" i="0" u="none" strike="noStrike" cap="none" normalizeH="0" baseline="0" dirty="0">
                <a:ln>
                  <a:noFill/>
                </a:ln>
                <a:solidFill>
                  <a:srgbClr val="000000"/>
                </a:solidFill>
                <a:effectLst/>
                <a:cs typeface="Times New Roman" panose="02020603050405020304" pitchFamily="18" charset="0"/>
              </a:rPr>
              <a:t>The above command will modify </a:t>
            </a:r>
            <a:r>
              <a:rPr kumimoji="1" lang="en-US" altLang="en-US" b="0" i="1" u="none" strike="noStrike" cap="none" normalizeH="0" baseline="0" dirty="0">
                <a:ln>
                  <a:noFill/>
                </a:ln>
                <a:solidFill>
                  <a:srgbClr val="000000"/>
                </a:solidFill>
                <a:effectLst/>
                <a:cs typeface="Times New Roman" panose="02020603050405020304" pitchFamily="18" charset="0"/>
              </a:rPr>
              <a:t>address</a:t>
            </a:r>
            <a:r>
              <a:rPr kumimoji="1" lang="en-US" altLang="en-US" b="0" i="0" u="none" strike="noStrike" cap="none" normalizeH="0" baseline="0" dirty="0">
                <a:ln>
                  <a:noFill/>
                </a:ln>
                <a:solidFill>
                  <a:srgbClr val="000000"/>
                </a:solidFill>
                <a:effectLst/>
                <a:cs typeface="Times New Roman" panose="02020603050405020304" pitchFamily="18" charset="0"/>
              </a:rPr>
              <a:t> column of the </a:t>
            </a:r>
            <a:r>
              <a:rPr kumimoji="1" lang="en-US" altLang="en-US" b="1" i="0" u="none" strike="noStrike" cap="none" normalizeH="0" baseline="0" dirty="0">
                <a:ln>
                  <a:noFill/>
                </a:ln>
                <a:solidFill>
                  <a:srgbClr val="000000"/>
                </a:solidFill>
                <a:effectLst/>
                <a:cs typeface="Times New Roman" panose="02020603050405020304" pitchFamily="18" charset="0"/>
              </a:rPr>
              <a:t>Students table</a:t>
            </a:r>
            <a:endParaRPr kumimoji="1" lang="en-US" altLang="en-US" sz="36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Tree>
    <p:extLst>
      <p:ext uri="{BB962C8B-B14F-4D97-AF65-F5344CB8AC3E}">
        <p14:creationId xmlns:p14="http://schemas.microsoft.com/office/powerpoint/2010/main" val="23633084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16</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551793" y="1232994"/>
            <a:ext cx="8254070" cy="66954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6"/>
          <p:cNvSpPr>
            <a:spLocks noChangeArrowheads="1"/>
          </p:cNvSpPr>
          <p:nvPr/>
        </p:nvSpPr>
        <p:spPr bwMode="auto">
          <a:xfrm>
            <a:off x="553381" y="26748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423863" y="2079870"/>
            <a:ext cx="8382000" cy="3398366"/>
          </a:xfrm>
          <a:prstGeom prst="rect">
            <a:avLst/>
          </a:prstGeom>
        </p:spPr>
        <p:txBody>
          <a:bodyPr wrap="square">
            <a:spAutoFit/>
          </a:bodyPr>
          <a:lstStyle/>
          <a:p>
            <a:pPr>
              <a:lnSpc>
                <a:spcPts val="1500"/>
              </a:lnSpc>
              <a:spcBef>
                <a:spcPts val="750"/>
              </a:spcBef>
              <a:spcAft>
                <a:spcPts val="750"/>
              </a:spcAft>
            </a:pPr>
            <a:r>
              <a:rPr lang="en-US" sz="2400" b="1" u="sng" dirty="0">
                <a:solidFill>
                  <a:srgbClr val="A52A2A"/>
                </a:solidFill>
                <a:highlight>
                  <a:srgbClr val="FFFFFF"/>
                </a:highlight>
                <a:ea typeface="Calibri" panose="020F0502020204030204" pitchFamily="34" charset="0"/>
                <a:cs typeface="inherit"/>
              </a:rPr>
              <a:t>To Rename a column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750"/>
              </a:spcAft>
            </a:pPr>
            <a:r>
              <a:rPr lang="en-US" sz="2400" dirty="0">
                <a:solidFill>
                  <a:srgbClr val="000000"/>
                </a:solidFill>
                <a:ea typeface="Calibri" panose="020F0502020204030204" pitchFamily="34" charset="0"/>
                <a:cs typeface="Arial" panose="020B0604020202020204" pitchFamily="34" charset="0"/>
              </a:rPr>
              <a:t>Using alter command you can rename an existing column. Following is the Syntax,</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FF"/>
                </a:solidFill>
                <a:highlight>
                  <a:srgbClr val="FFFFFF"/>
                </a:highlight>
                <a:ea typeface="Calibri" panose="020F0502020204030204" pitchFamily="34" charset="0"/>
                <a:cs typeface="Consolas" panose="020B0609020204030204" pitchFamily="49" charset="0"/>
              </a:rPr>
              <a:t>alter</a:t>
            </a:r>
            <a:r>
              <a:rPr lang="en-US" sz="2000" dirty="0">
                <a:solidFill>
                  <a:srgbClr val="111111"/>
                </a:solidFill>
                <a:highlight>
                  <a:srgbClr val="FFFFFF"/>
                </a:highlight>
                <a:ea typeface="Calibri" panose="020F0502020204030204" pitchFamily="34" charset="0"/>
                <a:cs typeface="Consolas" panose="020B0609020204030204" pitchFamily="49" charset="0"/>
              </a:rPr>
              <a:t> table </a:t>
            </a:r>
            <a:r>
              <a:rPr lang="en-US" sz="2000" i="1" dirty="0">
                <a:solidFill>
                  <a:srgbClr val="008000"/>
                </a:solidFill>
                <a:highlight>
                  <a:srgbClr val="FFFFFF"/>
                </a:highlight>
                <a:ea typeface="Calibri" panose="020F0502020204030204" pitchFamily="34" charset="0"/>
                <a:cs typeface="Consolas" panose="020B0609020204030204" pitchFamily="49" charset="0"/>
              </a:rPr>
              <a:t>table-name </a:t>
            </a:r>
            <a:r>
              <a:rPr lang="en-US" sz="2000" b="1" dirty="0">
                <a:solidFill>
                  <a:srgbClr val="0000FF"/>
                </a:solidFill>
                <a:highlight>
                  <a:srgbClr val="FFFFFF"/>
                </a:highlight>
                <a:ea typeface="Calibri" panose="020F0502020204030204" pitchFamily="34" charset="0"/>
                <a:cs typeface="Consolas" panose="020B0609020204030204" pitchFamily="49" charset="0"/>
              </a:rPr>
              <a:t>rename</a:t>
            </a:r>
            <a:r>
              <a:rPr lang="en-US" sz="2000" dirty="0">
                <a:solidFill>
                  <a:srgbClr val="111111"/>
                </a:solidFill>
                <a:highlight>
                  <a:srgbClr val="FFFFFF"/>
                </a:highlight>
                <a:ea typeface="Calibri" panose="020F0502020204030204" pitchFamily="34" charset="0"/>
                <a:cs typeface="Consolas" panose="020B0609020204030204" pitchFamily="49" charset="0"/>
              </a:rPr>
              <a:t> column old-column-name to column-name;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750"/>
              </a:spcAft>
            </a:pPr>
            <a:r>
              <a:rPr lang="en-US" sz="2400" dirty="0">
                <a:solidFill>
                  <a:srgbClr val="000000"/>
                </a:solidFill>
                <a:ea typeface="Calibri" panose="020F0502020204030204" pitchFamily="34" charset="0"/>
                <a:cs typeface="Arial" panose="020B0604020202020204" pitchFamily="34" charset="0"/>
              </a:rPr>
              <a:t>Here is an Example for this,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111111"/>
                </a:solidFill>
                <a:highlight>
                  <a:srgbClr val="FFFFFF"/>
                </a:highlight>
                <a:ea typeface="Calibri" panose="020F0502020204030204" pitchFamily="34" charset="0"/>
                <a:cs typeface="Consolas" panose="020B0609020204030204" pitchFamily="49" charset="0"/>
              </a:rPr>
              <a:t>alter table Student rename address to Location;</a:t>
            </a:r>
            <a:r>
              <a:rPr lang="en-US" sz="2400" dirty="0">
                <a:solidFill>
                  <a:srgbClr val="111111"/>
                </a:solidFill>
                <a:highlight>
                  <a:srgbClr val="FFFFFF"/>
                </a:highlight>
                <a:ea typeface="Calibri" panose="020F0502020204030204" pitchFamily="34" charset="0"/>
                <a:cs typeface="Consolas" panose="020B0609020204030204" pitchFamily="49"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750"/>
              </a:spcAft>
            </a:pPr>
            <a:r>
              <a:rPr lang="en-US" sz="2400" dirty="0">
                <a:solidFill>
                  <a:srgbClr val="000000"/>
                </a:solidFill>
                <a:ea typeface="Calibri" panose="020F0502020204030204" pitchFamily="34" charset="0"/>
                <a:cs typeface="Arial" panose="020B0604020202020204" pitchFamily="34" charset="0"/>
              </a:rPr>
              <a:t>The above command will rename </a:t>
            </a:r>
            <a:r>
              <a:rPr lang="en-US" sz="2400" i="1" dirty="0">
                <a:solidFill>
                  <a:srgbClr val="000000"/>
                </a:solidFill>
                <a:ea typeface="Calibri" panose="020F0502020204030204" pitchFamily="34" charset="0"/>
                <a:cs typeface="Arial" panose="020B0604020202020204" pitchFamily="34" charset="0"/>
              </a:rPr>
              <a:t>address</a:t>
            </a:r>
            <a:r>
              <a:rPr lang="en-US" sz="2400" dirty="0">
                <a:solidFill>
                  <a:srgbClr val="000000"/>
                </a:solidFill>
                <a:ea typeface="Calibri" panose="020F0502020204030204" pitchFamily="34" charset="0"/>
                <a:cs typeface="Arial" panose="020B0604020202020204" pitchFamily="34" charset="0"/>
              </a:rPr>
              <a:t> column to </a:t>
            </a:r>
            <a:r>
              <a:rPr lang="en-US" sz="2400" i="1" dirty="0">
                <a:solidFill>
                  <a:srgbClr val="000000"/>
                </a:solidFill>
                <a:ea typeface="Calibri" panose="020F0502020204030204" pitchFamily="34" charset="0"/>
                <a:cs typeface="Arial" panose="020B0604020202020204" pitchFamily="34" charset="0"/>
              </a:rPr>
              <a:t>Location</a:t>
            </a:r>
            <a:r>
              <a:rPr lang="en-US" sz="2400" dirty="0">
                <a:solidFill>
                  <a:srgbClr val="000000"/>
                </a:solidFill>
                <a:ea typeface="Calibri" panose="020F0502020204030204" pitchFamily="34" charset="0"/>
                <a:cs typeface="Arial" panose="020B0604020202020204" pitchFamily="34"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264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17</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551793" y="1232994"/>
            <a:ext cx="8254070" cy="669542"/>
          </a:xfrm>
          <a:prstGeom prst="rect">
            <a:avLst/>
          </a:prstGeom>
        </p:spPr>
        <p:txBody>
          <a:bodyPr wrap="square">
            <a:spAutoFit/>
          </a:bodyPr>
          <a:lstStyle/>
          <a:p>
            <a:pPr>
              <a:lnSpc>
                <a:spcPct val="150000"/>
              </a:lnSpc>
              <a:spcAft>
                <a:spcPts val="750"/>
              </a:spcAft>
            </a:pPr>
            <a:r>
              <a:rPr lang="en-US" sz="2800" b="1" u="sng" dirty="0">
                <a:solidFill>
                  <a:srgbClr val="000000"/>
                </a:solidFill>
                <a:ea typeface="Calibri" panose="020F0502020204030204" pitchFamily="34" charset="0"/>
                <a:cs typeface="inherit"/>
              </a:rPr>
              <a:t>Alter command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6"/>
          <p:cNvSpPr>
            <a:spLocks noChangeArrowheads="1"/>
          </p:cNvSpPr>
          <p:nvPr/>
        </p:nvSpPr>
        <p:spPr bwMode="auto">
          <a:xfrm>
            <a:off x="553381" y="26748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Box 2"/>
          <p:cNvSpPr txBox="1">
            <a:spLocks noChangeArrowheads="1"/>
          </p:cNvSpPr>
          <p:nvPr/>
        </p:nvSpPr>
        <p:spPr bwMode="auto">
          <a:xfrm>
            <a:off x="1415941" y="4863479"/>
            <a:ext cx="5205576" cy="338554"/>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alter table Students drop (address);</a:t>
            </a: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5" name="Text Box 2"/>
          <p:cNvSpPr txBox="1">
            <a:spLocks noChangeArrowheads="1"/>
          </p:cNvSpPr>
          <p:nvPr/>
        </p:nvSpPr>
        <p:spPr bwMode="auto">
          <a:xfrm>
            <a:off x="1182412" y="3372813"/>
            <a:ext cx="6742387" cy="53612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1" i="0" u="none" strike="noStrike" cap="none" normalizeH="0" baseline="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alter</a:t>
            </a:r>
            <a:r>
              <a:rPr kumimoji="1" lang="en-US" altLang="en-US" b="0" i="0" u="none" strike="noStrike" cap="none" normalizeH="0" baseline="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b="0" i="1" u="none" strike="noStrike" cap="none" normalizeH="0" baseline="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r>
              <a:rPr kumimoji="1" lang="en-US" altLang="en-US" b="0" i="0" u="none" strike="noStrike" cap="none" normalizeH="0" baseline="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drop(column-name);</a:t>
            </a:r>
            <a:endParaRPr kumimoji="1" lang="en-US" altLang="en-US" sz="3600" b="0" i="0" u="none" strike="noStrike" cap="none" normalizeH="0" baseline="0">
              <a:ln>
                <a:noFill/>
              </a:ln>
              <a:solidFill>
                <a:schemeClr val="tx1"/>
              </a:solidFill>
              <a:effectLst/>
              <a:latin typeface="Times New Roman" panose="02020603050405020304" pitchFamily="18" charset="0"/>
              <a:ea typeface="細明體" pitchFamily="49" charset="-128"/>
            </a:endParaRPr>
          </a:p>
        </p:txBody>
      </p:sp>
      <p:sp>
        <p:nvSpPr>
          <p:cNvPr id="7" name="Rectangle 3"/>
          <p:cNvSpPr>
            <a:spLocks noChangeArrowheads="1"/>
          </p:cNvSpPr>
          <p:nvPr/>
        </p:nvSpPr>
        <p:spPr bwMode="auto">
          <a:xfrm>
            <a:off x="709448" y="1831053"/>
            <a:ext cx="52183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To Drop a Column</a:t>
            </a:r>
            <a:endParaRPr kumimoji="1" lang="en-US" altLang="en-US" sz="4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8" name="Rectangle 5"/>
          <p:cNvSpPr>
            <a:spLocks noChangeArrowheads="1"/>
          </p:cNvSpPr>
          <p:nvPr/>
        </p:nvSpPr>
        <p:spPr bwMode="auto">
          <a:xfrm>
            <a:off x="640344" y="2244563"/>
            <a:ext cx="79555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2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alter command is also used to drop columns also. Following is the Syntax,</a:t>
            </a:r>
            <a:endParaRPr kumimoji="1" lang="en-US" altLang="en-US" sz="11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2" name="Rectangle 7"/>
          <p:cNvSpPr>
            <a:spLocks noChangeArrowheads="1"/>
          </p:cNvSpPr>
          <p:nvPr/>
        </p:nvSpPr>
        <p:spPr bwMode="auto">
          <a:xfrm>
            <a:off x="640344" y="4063044"/>
            <a:ext cx="40157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Here is an Example for this,</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Tree>
    <p:extLst>
      <p:ext uri="{BB962C8B-B14F-4D97-AF65-F5344CB8AC3E}">
        <p14:creationId xmlns:p14="http://schemas.microsoft.com/office/powerpoint/2010/main" val="33430419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18</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53381" y="26748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 Box 2"/>
          <p:cNvSpPr txBox="1">
            <a:spLocks noChangeArrowheads="1"/>
          </p:cNvSpPr>
          <p:nvPr/>
        </p:nvSpPr>
        <p:spPr bwMode="auto">
          <a:xfrm>
            <a:off x="1144895" y="3049586"/>
            <a:ext cx="4782939" cy="472195"/>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truncate</a:t>
            </a:r>
            <a:r>
              <a:rPr kumimoji="1" lang="en-US" altLang="en-US"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b="0" i="0"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6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3" name="Text Box 1"/>
          <p:cNvSpPr txBox="1">
            <a:spLocks noChangeArrowheads="1"/>
          </p:cNvSpPr>
          <p:nvPr/>
        </p:nvSpPr>
        <p:spPr bwMode="auto">
          <a:xfrm>
            <a:off x="769280" y="4628301"/>
            <a:ext cx="3729147" cy="37941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truncate</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0"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students;</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4" name="Rectangle 3"/>
          <p:cNvSpPr>
            <a:spLocks noChangeArrowheads="1"/>
          </p:cNvSpPr>
          <p:nvPr/>
        </p:nvSpPr>
        <p:spPr bwMode="auto">
          <a:xfrm>
            <a:off x="437767" y="1335085"/>
            <a:ext cx="31812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8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Truncate command</a:t>
            </a:r>
            <a:endParaRPr kumimoji="1" lang="en-US" altLang="en-US" sz="11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5" name="Rectangle 5"/>
          <p:cNvSpPr>
            <a:spLocks noChangeArrowheads="1"/>
          </p:cNvSpPr>
          <p:nvPr/>
        </p:nvSpPr>
        <p:spPr bwMode="auto">
          <a:xfrm>
            <a:off x="534769" y="1827984"/>
            <a:ext cx="804249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b="0" i="1"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Truncate</a:t>
            </a: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 command removes all records from a table. But this command will not destroy the table's structure. When we apply truncate command on a table its Primary key is initialized. Following is its Syntax,</a:t>
            </a: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6" name="Rectangle 7"/>
          <p:cNvSpPr>
            <a:spLocks noChangeArrowheads="1"/>
          </p:cNvSpPr>
          <p:nvPr/>
        </p:nvSpPr>
        <p:spPr bwMode="auto">
          <a:xfrm>
            <a:off x="437767" y="4010093"/>
            <a:ext cx="5820824"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dirty="0">
                <a:ln>
                  <a:noFill/>
                </a:ln>
                <a:solidFill>
                  <a:srgbClr val="000000"/>
                </a:solidFill>
                <a:effectLst/>
                <a:cs typeface="Times New Roman" panose="02020603050405020304" pitchFamily="18" charset="0"/>
              </a:rPr>
              <a:t>Here is an Example explaining it.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800" dirty="0">
              <a:solidFill>
                <a:srgbClr val="00000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18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800" dirty="0">
              <a:solidFill>
                <a:srgbClr val="00000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The above query will delete all the records of </a:t>
            </a:r>
            <a:r>
              <a:rPr kumimoji="1" lang="en-US" altLang="en-US" sz="1800" b="1"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students</a:t>
            </a: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 table.</a:t>
            </a: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Tree>
    <p:extLst>
      <p:ext uri="{BB962C8B-B14F-4D97-AF65-F5344CB8AC3E}">
        <p14:creationId xmlns:p14="http://schemas.microsoft.com/office/powerpoint/2010/main" val="31792189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953814" y="328702"/>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19</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74402" y="26328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 Box 2"/>
          <p:cNvSpPr txBox="1">
            <a:spLocks noChangeArrowheads="1"/>
          </p:cNvSpPr>
          <p:nvPr/>
        </p:nvSpPr>
        <p:spPr bwMode="auto">
          <a:xfrm>
            <a:off x="1280885" y="3900430"/>
            <a:ext cx="3033767" cy="37941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drop</a:t>
            </a:r>
            <a:r>
              <a:rPr kumimoji="1" lang="en-US" altLang="en-US" sz="18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0"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students;</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4" name="Text Box 2"/>
          <p:cNvSpPr txBox="1">
            <a:spLocks noChangeArrowheads="1"/>
          </p:cNvSpPr>
          <p:nvPr/>
        </p:nvSpPr>
        <p:spPr bwMode="auto">
          <a:xfrm>
            <a:off x="1359557" y="2750283"/>
            <a:ext cx="4168884" cy="37941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1" i="0" u="none" strike="noStrike" cap="none" normalizeH="0" baseline="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drop</a:t>
            </a:r>
            <a:r>
              <a:rPr kumimoji="1" lang="en-US" altLang="en-US" sz="1800" b="0" i="0" u="none" strike="noStrike" cap="none" normalizeH="0" baseline="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table </a:t>
            </a:r>
            <a:r>
              <a:rPr kumimoji="1" lang="en-US" altLang="en-US" sz="1800" b="0" i="0" u="none" strike="noStrike" cap="none" normalizeH="0" baseline="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table-name</a:t>
            </a:r>
            <a:r>
              <a:rPr kumimoji="1" lang="en-US" altLang="en-US" sz="1800" b="0" i="1" u="none" strike="noStrike" cap="none" normalizeH="0" baseline="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900" b="0" i="0" u="none" strike="noStrike" cap="none" normalizeH="0" baseline="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900" b="0" i="0" u="none" strike="noStrike" cap="none" normalizeH="0" baseline="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3200" b="0" i="0" u="none" strike="noStrike" cap="none" normalizeH="0" baseline="0">
              <a:ln>
                <a:noFill/>
              </a:ln>
              <a:solidFill>
                <a:schemeClr val="tx1"/>
              </a:solidFill>
              <a:effectLst/>
              <a:latin typeface="Times New Roman" panose="02020603050405020304" pitchFamily="18" charset="0"/>
              <a:ea typeface="細明體" pitchFamily="49" charset="-128"/>
            </a:endParaRPr>
          </a:p>
        </p:txBody>
      </p:sp>
      <p:sp>
        <p:nvSpPr>
          <p:cNvPr id="5" name="Rectangle 3"/>
          <p:cNvSpPr>
            <a:spLocks noChangeArrowheads="1"/>
          </p:cNvSpPr>
          <p:nvPr/>
        </p:nvSpPr>
        <p:spPr bwMode="auto">
          <a:xfrm>
            <a:off x="420195" y="1228058"/>
            <a:ext cx="792846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8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Drop command</a:t>
            </a:r>
            <a:endParaRPr kumimoji="1" lang="en-US" altLang="en-US" sz="11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lvl="0"/>
            <a:r>
              <a:rPr kumimoji="1" lang="en-US" altLang="en-US" b="0" i="1"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Drop</a:t>
            </a: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 query completely removes a table from database. This command will also destroy the </a:t>
            </a:r>
            <a:r>
              <a:rPr lang="en-US" altLang="en-US" dirty="0">
                <a:solidFill>
                  <a:srgbClr val="000000"/>
                </a:solidFill>
                <a:cs typeface="Times New Roman" panose="02020603050405020304" pitchFamily="18" charset="0"/>
              </a:rPr>
              <a:t>table structure. </a:t>
            </a: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7" name="Rectangle 5"/>
          <p:cNvSpPr>
            <a:spLocks noChangeArrowheads="1"/>
          </p:cNvSpPr>
          <p:nvPr/>
        </p:nvSpPr>
        <p:spPr bwMode="auto">
          <a:xfrm>
            <a:off x="420195" y="2323483"/>
            <a:ext cx="237757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Following is its Syntax,</a:t>
            </a: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8" name="Rectangle 7"/>
          <p:cNvSpPr>
            <a:spLocks noChangeArrowheads="1"/>
          </p:cNvSpPr>
          <p:nvPr/>
        </p:nvSpPr>
        <p:spPr bwMode="auto">
          <a:xfrm>
            <a:off x="420195" y="3387290"/>
            <a:ext cx="8208798"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en-US" b="0" i="0" u="none" strike="noStrike" cap="none" normalizeH="0" baseline="0" dirty="0">
                <a:ln>
                  <a:noFill/>
                </a:ln>
                <a:solidFill>
                  <a:srgbClr val="000000"/>
                </a:solidFill>
                <a:effectLst/>
                <a:cs typeface="Times New Roman" panose="02020603050405020304" pitchFamily="18" charset="0"/>
              </a:rPr>
              <a:t>Here is an Example explaining it.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1" lang="en-US" altLang="en-US" sz="10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The above query will delete the </a:t>
            </a:r>
            <a:r>
              <a:rPr kumimoji="1" lang="en-US" altLang="en-US" b="1"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students</a:t>
            </a:r>
            <a:r>
              <a:rPr kumimoji="1" lang="en-US" altLang="en-US"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 table completely. It can also be used on Databases. For Example, to drop a database,</a:t>
            </a:r>
            <a:endParaRPr kumimoji="1" lang="en-US" altLang="en-US" sz="36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7" name="Rectangle 16"/>
          <p:cNvSpPr/>
          <p:nvPr/>
        </p:nvSpPr>
        <p:spPr>
          <a:xfrm>
            <a:off x="682160" y="5271139"/>
            <a:ext cx="7404538" cy="695062"/>
          </a:xfrm>
          <a:prstGeom prst="rect">
            <a:avLst/>
          </a:prstGeom>
        </p:spPr>
        <p:txBody>
          <a:bodyPr wrap="square">
            <a:spAutoFit/>
          </a:bodyPr>
          <a:lstStyle/>
          <a:p>
            <a:pPr>
              <a:lnSpc>
                <a:spcPts val="15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111111"/>
                </a:solidFill>
                <a:highlight>
                  <a:srgbClr val="FFFFFF"/>
                </a:highlight>
                <a:ea typeface="Calibri" panose="020F0502020204030204" pitchFamily="34" charset="0"/>
                <a:cs typeface="Consolas" panose="020B0609020204030204" pitchFamily="49" charset="0"/>
              </a:rPr>
              <a:t>drop database Test;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Calibri" panose="020F0502020204030204" pitchFamily="34" charset="0"/>
                <a:cs typeface="Arial" panose="020B0604020202020204" pitchFamily="34" charset="0"/>
              </a:rPr>
              <a:t>The above query will drop a database named </a:t>
            </a:r>
            <a:r>
              <a:rPr lang="en-US" b="1" dirty="0">
                <a:solidFill>
                  <a:srgbClr val="000000"/>
                </a:solidFill>
                <a:ea typeface="Calibri" panose="020F0502020204030204" pitchFamily="34" charset="0"/>
                <a:cs typeface="Arial" panose="020B0604020202020204" pitchFamily="34" charset="0"/>
              </a:rPr>
              <a:t>Test</a:t>
            </a:r>
            <a:r>
              <a:rPr lang="en-US" dirty="0">
                <a:solidFill>
                  <a:srgbClr val="000000"/>
                </a:solidFill>
                <a:ea typeface="Calibri" panose="020F0502020204030204" pitchFamily="34" charset="0"/>
                <a:cs typeface="Arial" panose="020B0604020202020204" pitchFamily="34" charset="0"/>
              </a:rPr>
              <a:t> from the system</a:t>
            </a:r>
            <a:endParaRPr lang="en-IN" dirty="0"/>
          </a:p>
        </p:txBody>
      </p:sp>
    </p:spTree>
    <p:extLst>
      <p:ext uri="{BB962C8B-B14F-4D97-AF65-F5344CB8AC3E}">
        <p14:creationId xmlns:p14="http://schemas.microsoft.com/office/powerpoint/2010/main" val="26602392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90600" y="277813"/>
            <a:ext cx="7772400" cy="1143000"/>
          </a:xfrm>
        </p:spPr>
        <p:txBody>
          <a:bodyPr lIns="92075" tIns="46038" rIns="92075" bIns="46038"/>
          <a:lstStyle/>
          <a:p>
            <a:pPr algn="ctr" eaLnBrk="1" hangingPunct="1">
              <a:lnSpc>
                <a:spcPct val="150000"/>
              </a:lnSpc>
            </a:pPr>
            <a:r>
              <a:rPr lang="en-US" altLang="zh-TW" sz="4000" b="1">
                <a:ea typeface="細明體" pitchFamily="49" charset="-128"/>
                <a:cs typeface="Times New Roman" panose="02020603050405020304" pitchFamily="18" charset="0"/>
              </a:rPr>
              <a:t>Introduction to SQL</a:t>
            </a:r>
            <a:endParaRPr lang="zh-TW" altLang="zh-TW" sz="4000" b="1">
              <a:ea typeface="細明體" pitchFamily="49" charset="-128"/>
              <a:cs typeface="Times New Roman" panose="02020603050405020304" pitchFamily="18" charset="0"/>
            </a:endParaRPr>
          </a:p>
        </p:txBody>
      </p:sp>
      <p:sp>
        <p:nvSpPr>
          <p:cNvPr id="5123" name="Rectangle 3"/>
          <p:cNvSpPr>
            <a:spLocks noGrp="1"/>
          </p:cNvSpPr>
          <p:nvPr>
            <p:ph idx="1"/>
          </p:nvPr>
        </p:nvSpPr>
        <p:spPr>
          <a:xfrm>
            <a:off x="990600" y="1524000"/>
            <a:ext cx="7315200" cy="725488"/>
          </a:xfrm>
        </p:spPr>
        <p:txBody>
          <a:bodyPr lIns="92075" tIns="46038" rIns="92075" bIns="46038"/>
          <a:lstStyle/>
          <a:p>
            <a:pPr lvl="1" eaLnBrk="1" hangingPunct="1">
              <a:lnSpc>
                <a:spcPct val="150000"/>
              </a:lnSpc>
              <a:spcBef>
                <a:spcPts val="600"/>
              </a:spcBef>
              <a:buFont typeface="Arial" panose="020B0604020202020204" pitchFamily="34" charset="0"/>
              <a:buNone/>
              <a:defRPr/>
            </a:pPr>
            <a:r>
              <a:rPr lang="en-US" altLang="zh-TW" sz="2800" dirty="0">
                <a:solidFill>
                  <a:srgbClr val="FF3300"/>
                </a:solidFill>
                <a:latin typeface="+mj-lt"/>
                <a:ea typeface="標楷體" pitchFamily="49" charset="-128"/>
                <a:cs typeface="Times New Roman" panose="02020603050405020304" pitchFamily="18" charset="0"/>
              </a:rPr>
              <a:t>What is SQL?</a:t>
            </a:r>
            <a:endParaRPr lang="en-US" altLang="zh-TW" sz="2800" u="sng" dirty="0">
              <a:solidFill>
                <a:srgbClr val="FF3300"/>
              </a:solidFill>
              <a:latin typeface="+mj-lt"/>
              <a:ea typeface="標楷體" pitchFamily="49" charset="-128"/>
              <a:cs typeface="Times New Roman" panose="02020603050405020304" pitchFamily="18" charset="0"/>
            </a:endParaRPr>
          </a:p>
        </p:txBody>
      </p:sp>
      <p:sp>
        <p:nvSpPr>
          <p:cNvPr id="717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50000"/>
              </a:lnSpc>
              <a:spcBef>
                <a:spcPct val="0"/>
              </a:spcBef>
              <a:buFontTx/>
              <a:buNone/>
            </a:pPr>
            <a:fld id="{4B10A386-3AA4-436F-9DDE-37C69DAADE73}" type="slidenum">
              <a:rPr lang="zh-TW" altLang="en-US" sz="2000">
                <a:solidFill>
                  <a:srgbClr val="A7A399"/>
                </a:solidFill>
                <a:ea typeface="細明體" pitchFamily="49" charset="-128"/>
                <a:cs typeface="Times New Roman" panose="02020603050405020304" pitchFamily="18" charset="0"/>
              </a:rPr>
              <a:pPr>
                <a:lnSpc>
                  <a:spcPct val="150000"/>
                </a:lnSpc>
                <a:spcBef>
                  <a:spcPct val="0"/>
                </a:spcBef>
                <a:buFontTx/>
                <a:buNone/>
              </a:pPr>
              <a:t>2</a:t>
            </a:fld>
            <a:endParaRPr lang="zh-TW" altLang="en-US" sz="2000">
              <a:solidFill>
                <a:srgbClr val="A7A399"/>
              </a:solidFill>
              <a:ea typeface="細明體" pitchFamily="49" charset="-128"/>
              <a:cs typeface="Times New Roman" panose="02020603050405020304" pitchFamily="18" charset="0"/>
            </a:endParaRPr>
          </a:p>
        </p:txBody>
      </p:sp>
      <p:sp>
        <p:nvSpPr>
          <p:cNvPr id="5127" name="Rectangle 7"/>
          <p:cNvSpPr>
            <a:spLocks noChangeArrowheads="1"/>
          </p:cNvSpPr>
          <p:nvPr/>
        </p:nvSpPr>
        <p:spPr bwMode="auto">
          <a:xfrm>
            <a:off x="990600" y="2352675"/>
            <a:ext cx="7315200" cy="1219200"/>
          </a:xfrm>
          <a:prstGeom prst="rect">
            <a:avLst/>
          </a:prstGeom>
          <a:noFill/>
          <a:ln>
            <a:noFill/>
          </a:ln>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50000"/>
              </a:lnSpc>
              <a:spcBef>
                <a:spcPct val="20000"/>
              </a:spcBef>
              <a:buFontTx/>
              <a:buChar char="–"/>
              <a:defRPr/>
            </a:pPr>
            <a:r>
              <a:rPr kumimoji="1" lang="en-US" altLang="en-US" sz="2000" dirty="0">
                <a:latin typeface="+mj-lt"/>
                <a:ea typeface="細明體" pitchFamily="49" charset="-128"/>
              </a:rPr>
              <a:t>SQL stands for Structured Query Language. </a:t>
            </a:r>
          </a:p>
          <a:p>
            <a:pPr lvl="1" eaLnBrk="1" hangingPunct="1">
              <a:lnSpc>
                <a:spcPct val="150000"/>
              </a:lnSpc>
              <a:spcBef>
                <a:spcPct val="20000"/>
              </a:spcBef>
              <a:buFontTx/>
              <a:buChar char="–"/>
              <a:defRPr/>
            </a:pPr>
            <a:r>
              <a:rPr kumimoji="1" lang="en-US" altLang="en-US" sz="2000" dirty="0">
                <a:latin typeface="+mj-lt"/>
                <a:ea typeface="細明體" pitchFamily="49" charset="-128"/>
              </a:rPr>
              <a:t>SQL is used to create, remove, alter the database and database objects in a database management system and to store, retrieve, update the data in a database.</a:t>
            </a:r>
          </a:p>
          <a:p>
            <a:pPr lvl="1" eaLnBrk="1" hangingPunct="1">
              <a:lnSpc>
                <a:spcPct val="150000"/>
              </a:lnSpc>
              <a:spcBef>
                <a:spcPct val="20000"/>
              </a:spcBef>
              <a:buFontTx/>
              <a:buChar char="–"/>
              <a:defRPr/>
            </a:pPr>
            <a:r>
              <a:rPr kumimoji="1" lang="en-US" altLang="en-US" sz="2000" dirty="0">
                <a:latin typeface="+mj-lt"/>
                <a:ea typeface="細明體" pitchFamily="49" charset="-128"/>
              </a:rPr>
              <a:t> SQL is a standard language for creating, accessing, manipulating database management system.</a:t>
            </a:r>
            <a:endParaRPr kumimoji="1" lang="zh-TW" altLang="zh-TW" sz="2000" dirty="0">
              <a:latin typeface="+mj-lt"/>
              <a:ea typeface="標楷體" pitchFamily="49" charset="-128"/>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953814" y="328702"/>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20</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74402" y="26328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 Box 2"/>
          <p:cNvSpPr txBox="1">
            <a:spLocks noChangeArrowheads="1"/>
          </p:cNvSpPr>
          <p:nvPr/>
        </p:nvSpPr>
        <p:spPr bwMode="auto">
          <a:xfrm>
            <a:off x="1681107" y="4576135"/>
            <a:ext cx="4026009" cy="338554"/>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dirty="0">
                <a:ln>
                  <a:noFill/>
                </a:ln>
                <a:solidFill>
                  <a:schemeClr val="tx1"/>
                </a:solidFill>
                <a:effectLst/>
                <a:latin typeface="Calibri" panose="020F0502020204030204" pitchFamily="34" charset="0"/>
                <a:ea typeface="細明體" pitchFamily="49" charset="-128"/>
                <a:cs typeface="Times New Roman" panose="02020603050405020304" pitchFamily="18" charset="0"/>
              </a:rPr>
              <a:t>rename students to people;</a:t>
            </a:r>
            <a:endParaRPr kumimoji="1" lang="en-US" altLang="en-US" sz="32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2" name="Text Box 2"/>
          <p:cNvSpPr txBox="1">
            <a:spLocks noChangeArrowheads="1"/>
          </p:cNvSpPr>
          <p:nvPr/>
        </p:nvSpPr>
        <p:spPr bwMode="auto">
          <a:xfrm>
            <a:off x="953814" y="2412182"/>
            <a:ext cx="6729248" cy="491248"/>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2400" b="1" i="0" u="none" strike="noStrike" cap="none" normalizeH="0" baseline="0" dirty="0">
                <a:ln>
                  <a:noFill/>
                </a:ln>
                <a:solidFill>
                  <a:srgbClr val="0000FF"/>
                </a:solidFill>
                <a:effectLst/>
                <a:latin typeface="Times New Roman" panose="02020603050405020304" pitchFamily="18" charset="0"/>
                <a:ea typeface="細明體" pitchFamily="49" charset="-128"/>
                <a:cs typeface="Times New Roman" panose="02020603050405020304" pitchFamily="18" charset="0"/>
              </a:rPr>
              <a:t>rename</a:t>
            </a:r>
            <a:r>
              <a:rPr kumimoji="1" lang="en-US" altLang="en-US" sz="24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a:t>
            </a:r>
            <a:r>
              <a:rPr kumimoji="1" lang="en-US" altLang="en-US" sz="2400" b="0" i="0" u="none" strike="noStrike" cap="none" normalizeH="0" baseline="0" dirty="0" err="1">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old_table</a:t>
            </a:r>
            <a:r>
              <a:rPr lang="en-US" altLang="en-US" sz="2400" dirty="0" err="1">
                <a:solidFill>
                  <a:srgbClr val="008000"/>
                </a:solidFill>
                <a:cs typeface="Times New Roman" panose="02020603050405020304" pitchFamily="18" charset="0"/>
              </a:rPr>
              <a:t>_</a:t>
            </a:r>
            <a:r>
              <a:rPr kumimoji="1" lang="en-US" altLang="en-US" sz="2400" b="0" i="0" u="none" strike="noStrike" cap="none" normalizeH="0" baseline="0" dirty="0" err="1">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name</a:t>
            </a:r>
            <a:r>
              <a:rPr kumimoji="1" lang="en-US" altLang="en-US" sz="2400" b="0" i="0" u="none" strike="noStrike" cap="none" normalizeH="0" baseline="0" dirty="0">
                <a:ln>
                  <a:noFill/>
                </a:ln>
                <a:solidFill>
                  <a:srgbClr val="111111"/>
                </a:solidFill>
                <a:effectLst/>
                <a:latin typeface="Times New Roman" panose="02020603050405020304" pitchFamily="18" charset="0"/>
                <a:ea typeface="細明體" pitchFamily="49" charset="-128"/>
                <a:cs typeface="Times New Roman" panose="02020603050405020304" pitchFamily="18" charset="0"/>
              </a:rPr>
              <a:t> to </a:t>
            </a:r>
            <a:r>
              <a:rPr kumimoji="1" lang="en-US" altLang="en-US" sz="2400" b="0" i="0" u="none" strike="noStrike" cap="none" normalizeH="0" baseline="0" dirty="0" err="1">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new_table</a:t>
            </a:r>
            <a:r>
              <a:rPr lang="en-US" altLang="en-US" sz="2400" dirty="0" err="1">
                <a:solidFill>
                  <a:srgbClr val="008000"/>
                </a:solidFill>
                <a:cs typeface="Times New Roman" panose="02020603050405020304" pitchFamily="18" charset="0"/>
              </a:rPr>
              <a:t>_</a:t>
            </a:r>
            <a:r>
              <a:rPr kumimoji="1" lang="en-US" altLang="en-US" sz="2400" b="0" i="0" u="none" strike="noStrike" cap="none" normalizeH="0" baseline="0" dirty="0" err="1">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name</a:t>
            </a:r>
            <a:r>
              <a:rPr kumimoji="1" lang="en-US" altLang="en-US" sz="2400" b="0" i="0" u="none" strike="noStrike" cap="none" normalizeH="0" baseline="0" dirty="0">
                <a:ln>
                  <a:noFill/>
                </a:ln>
                <a:solidFill>
                  <a:srgbClr val="008000"/>
                </a:solidFill>
                <a:effectLst/>
                <a:latin typeface="Times New Roman" panose="02020603050405020304" pitchFamily="18" charset="0"/>
                <a:ea typeface="細明體" pitchFamily="49" charset="-128"/>
                <a:cs typeface="Times New Roman" panose="02020603050405020304" pitchFamily="18" charset="0"/>
              </a:rPr>
              <a:t>;</a:t>
            </a:r>
            <a:endParaRPr kumimoji="1" lang="en-US" altLang="en-US" sz="105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40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3" name="Rectangle 3"/>
          <p:cNvSpPr>
            <a:spLocks noChangeArrowheads="1"/>
          </p:cNvSpPr>
          <p:nvPr/>
        </p:nvSpPr>
        <p:spPr bwMode="auto">
          <a:xfrm>
            <a:off x="562623" y="1209689"/>
            <a:ext cx="24288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800" b="1" i="0" u="sng" strike="noStrike" cap="none" normalizeH="0" baseline="0" dirty="0">
                <a:ln>
                  <a:noFill/>
                </a:ln>
                <a:solidFill>
                  <a:srgbClr val="A52A2A"/>
                </a:solidFill>
                <a:effectLst/>
                <a:latin typeface="Times New Roman" panose="02020603050405020304" pitchFamily="18" charset="0"/>
                <a:ea typeface="細明體" pitchFamily="49" charset="-128"/>
                <a:cs typeface="Times New Roman" panose="02020603050405020304" pitchFamily="18" charset="0"/>
              </a:rPr>
              <a:t>Rename query</a:t>
            </a:r>
            <a:endParaRPr kumimoji="1" lang="en-US" altLang="en-US" sz="11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
        <p:nvSpPr>
          <p:cNvPr id="14" name="Rectangle 5"/>
          <p:cNvSpPr>
            <a:spLocks noChangeArrowheads="1"/>
          </p:cNvSpPr>
          <p:nvPr/>
        </p:nvSpPr>
        <p:spPr bwMode="auto">
          <a:xfrm>
            <a:off x="388883" y="18971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200" b="1" i="0" u="none" strike="noStrike" cap="none" normalizeH="0" baseline="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Rename</a:t>
            </a:r>
            <a:r>
              <a:rPr kumimoji="1" lang="en-US" altLang="en-US" sz="1200" b="0" i="0" u="none" strike="noStrike" cap="none" normalizeH="0" baseline="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 command is used to rename a table. Following is its Syntax,</a:t>
            </a:r>
            <a:endParaRPr kumimoji="1" lang="en-US" altLang="en-US" sz="600" b="0" i="0" u="none" strike="noStrike" cap="none" normalizeH="0" baseline="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2000" b="0" i="0" u="none" strike="noStrike" cap="none" normalizeH="0" baseline="0">
              <a:ln>
                <a:noFill/>
              </a:ln>
              <a:solidFill>
                <a:schemeClr val="tx1"/>
              </a:solidFill>
              <a:effectLst/>
              <a:latin typeface="Times New Roman" panose="02020603050405020304" pitchFamily="18" charset="0"/>
              <a:ea typeface="細明體" pitchFamily="49" charset="-128"/>
            </a:endParaRPr>
          </a:p>
        </p:txBody>
      </p:sp>
      <p:sp>
        <p:nvSpPr>
          <p:cNvPr id="15" name="Rectangle 7"/>
          <p:cNvSpPr>
            <a:spLocks noChangeArrowheads="1"/>
          </p:cNvSpPr>
          <p:nvPr/>
        </p:nvSpPr>
        <p:spPr bwMode="auto">
          <a:xfrm>
            <a:off x="953814" y="3421973"/>
            <a:ext cx="53206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kumimoji="1" sz="2000">
                <a:solidFill>
                  <a:schemeClr val="tx1"/>
                </a:solidFill>
                <a:latin typeface="Times New Roman" panose="02020603050405020304" pitchFamily="18" charset="0"/>
                <a:ea typeface="細明體" pitchFamily="49"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18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dirty="0">
                <a:ln>
                  <a:noFill/>
                </a:ln>
                <a:solidFill>
                  <a:srgbClr val="000000"/>
                </a:solidFill>
                <a:effectLst/>
                <a:cs typeface="Times New Roman" panose="02020603050405020304" pitchFamily="18" charset="0"/>
              </a:rPr>
              <a:t>Here is an Example explaining it.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800" dirty="0">
              <a:solidFill>
                <a:srgbClr val="00000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18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800" dirty="0">
              <a:solidFill>
                <a:srgbClr val="00000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18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The above query will rename </a:t>
            </a:r>
            <a:r>
              <a:rPr kumimoji="1" lang="en-US" altLang="en-US" sz="1800" b="1"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Students</a:t>
            </a:r>
            <a:r>
              <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 table to </a:t>
            </a:r>
            <a:r>
              <a:rPr kumimoji="1" lang="en-US" altLang="en-US" sz="1800" b="1" i="0" u="none" strike="noStrike" cap="none" normalizeH="0" baseline="0" dirty="0">
                <a:ln>
                  <a:noFill/>
                </a:ln>
                <a:solidFill>
                  <a:srgbClr val="000000"/>
                </a:solidFill>
                <a:effectLst/>
                <a:latin typeface="Times New Roman" panose="02020603050405020304" pitchFamily="18" charset="0"/>
                <a:ea typeface="細明體" pitchFamily="49" charset="-128"/>
                <a:cs typeface="Times New Roman" panose="02020603050405020304" pitchFamily="18" charset="0"/>
              </a:rPr>
              <a:t>People.</a:t>
            </a:r>
            <a:endParaRPr kumimoji="1" lang="en-US" altLang="en-US" sz="1800" b="0" i="0" u="none" strike="noStrike" cap="none" normalizeH="0" baseline="0" dirty="0">
              <a:ln>
                <a:noFill/>
              </a:ln>
              <a:solidFill>
                <a:srgbClr val="000000"/>
              </a:solidFill>
              <a:effectLst/>
              <a:latin typeface="Times New Roman" panose="02020603050405020304" pitchFamily="18" charset="0"/>
              <a:ea typeface="細明體" pitchFamily="49" charset="-128"/>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altLang="en-US" sz="900" b="0" i="0" u="none" strike="noStrike" cap="none" normalizeH="0" baseline="0" dirty="0">
              <a:ln>
                <a:noFill/>
              </a:ln>
              <a:solidFill>
                <a:schemeClr val="tx1"/>
              </a:solidFill>
              <a:effectLst/>
              <a:latin typeface="Times New Roman" panose="02020603050405020304" pitchFamily="18" charset="0"/>
              <a:ea typeface="細明體" pitchFamily="49" charset="-128"/>
            </a:endParaRPr>
          </a:p>
        </p:txBody>
      </p:sp>
    </p:spTree>
    <p:extLst>
      <p:ext uri="{BB962C8B-B14F-4D97-AF65-F5344CB8AC3E}">
        <p14:creationId xmlns:p14="http://schemas.microsoft.com/office/powerpoint/2010/main" val="919901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altLang="en-US" sz="4000" b="1"/>
              <a:t>Data Manipulation Language</a:t>
            </a:r>
          </a:p>
        </p:txBody>
      </p:sp>
      <p:sp>
        <p:nvSpPr>
          <p:cNvPr id="3" name="Content Placeholder 2"/>
          <p:cNvSpPr>
            <a:spLocks noGrp="1"/>
          </p:cNvSpPr>
          <p:nvPr>
            <p:ph idx="1"/>
          </p:nvPr>
        </p:nvSpPr>
        <p:spPr/>
        <p:txBody>
          <a:bodyPr/>
          <a:lstStyle/>
          <a:p>
            <a:pPr algn="just">
              <a:defRPr/>
            </a:pPr>
            <a:r>
              <a:rPr lang="en-US" dirty="0"/>
              <a:t>The SQL commands that deals with the manipulation of data present in the database.</a:t>
            </a:r>
          </a:p>
          <a:p>
            <a:pPr algn="just">
              <a:defRPr/>
            </a:pPr>
            <a:r>
              <a:rPr lang="en-US" dirty="0"/>
              <a:t>Insert, select, select distinct, update are DML commands.</a:t>
            </a:r>
          </a:p>
          <a:p>
            <a:pPr algn="just">
              <a:defRPr/>
            </a:pPr>
            <a:r>
              <a:rPr lang="en-US" dirty="0"/>
              <a:t>Insert: Insert is used to insert values in the created table</a:t>
            </a:r>
          </a:p>
          <a:p>
            <a:pPr marL="0" indent="0" algn="just">
              <a:buFont typeface="Arial" panose="020B0604020202020204" pitchFamily="34" charset="0"/>
              <a:buNone/>
              <a:defRPr/>
            </a:pPr>
            <a:r>
              <a:rPr lang="en-US" dirty="0"/>
              <a:t>Syntax: Insert into </a:t>
            </a:r>
            <a:r>
              <a:rPr lang="en-US" dirty="0" err="1"/>
              <a:t>tablename</a:t>
            </a:r>
            <a:r>
              <a:rPr lang="en-US" dirty="0"/>
              <a:t> values (column1, column2,…column);</a:t>
            </a:r>
          </a:p>
          <a:p>
            <a:pPr marL="0" indent="0" eaLnBrk="1" fontAlgn="t" hangingPunct="1">
              <a:buFont typeface="Arial" panose="020B0604020202020204" pitchFamily="34" charset="0"/>
              <a:buNone/>
              <a:defRPr/>
            </a:pPr>
            <a:r>
              <a:rPr lang="en-US" dirty="0"/>
              <a:t>Query: Insert into customer values(1, ‘</a:t>
            </a:r>
            <a:r>
              <a:rPr lang="en-US" dirty="0" err="1"/>
              <a:t>Aman</a:t>
            </a:r>
            <a:r>
              <a:rPr lang="en-US" dirty="0"/>
              <a:t> Sharma’, ‘</a:t>
            </a:r>
            <a:r>
              <a:rPr lang="en-US" dirty="0" err="1"/>
              <a:t>Obere</a:t>
            </a:r>
            <a:r>
              <a:rPr lang="en-US" dirty="0"/>
              <a:t> Str. 57’,’Berlin’,12209,’Germany’);</a:t>
            </a:r>
          </a:p>
          <a:p>
            <a:pPr marL="0" indent="0" algn="just">
              <a:buFont typeface="Arial" panose="020B0604020202020204" pitchFamily="34" charset="0"/>
              <a:buNone/>
              <a:defRPr/>
            </a:pPr>
            <a:endParaRPr lang="en-US" dirty="0"/>
          </a:p>
          <a:p>
            <a:pPr marL="0" indent="0">
              <a:buFont typeface="Arial" panose="020B0604020202020204" pitchFamily="34" charset="0"/>
              <a:buNone/>
              <a:defRPr/>
            </a:pPr>
            <a:endParaRPr lang="en-US" dirty="0"/>
          </a:p>
        </p:txBody>
      </p:sp>
      <p:sp>
        <p:nvSpPr>
          <p:cNvPr id="14340"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4BC88F74-DF2E-4328-8A04-281695786D72}" type="slidenum">
              <a:rPr lang="zh-TW" altLang="en-US" sz="1200">
                <a:solidFill>
                  <a:srgbClr val="898989"/>
                </a:solidFill>
              </a:rPr>
              <a:pPr>
                <a:lnSpc>
                  <a:spcPct val="100000"/>
                </a:lnSpc>
                <a:spcBef>
                  <a:spcPct val="0"/>
                </a:spcBef>
                <a:buFontTx/>
                <a:buNone/>
              </a:pPr>
              <a:t>21</a:t>
            </a:fld>
            <a:endParaRPr lang="zh-TW" altLang="en-US" sz="1200">
              <a:solidFill>
                <a:srgbClr val="898989"/>
              </a:solidFill>
            </a:endParaRPr>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953814" y="328702"/>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Manipulation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22</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74402" y="26328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 Box 2"/>
          <p:cNvSpPr txBox="1">
            <a:spLocks noChangeArrowheads="1"/>
          </p:cNvSpPr>
          <p:nvPr/>
        </p:nvSpPr>
        <p:spPr bwMode="auto">
          <a:xfrm>
            <a:off x="1258324" y="4285969"/>
            <a:ext cx="4804340" cy="114006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insert into Students values(1, 'mani',22);</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insert into Students values(2, 'mahi',24);</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insert into Students values(3, 'appy',20);</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 Box 2"/>
          <p:cNvSpPr txBox="1">
            <a:spLocks noChangeArrowheads="1"/>
          </p:cNvSpPr>
          <p:nvPr/>
        </p:nvSpPr>
        <p:spPr bwMode="auto">
          <a:xfrm>
            <a:off x="796213" y="2698957"/>
            <a:ext cx="6014895" cy="49341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1" i="0" u="none" strike="noStrike" cap="none" normalizeH="0" baseline="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INSERT</a:t>
            </a:r>
            <a:r>
              <a:rPr kumimoji="0" lang="en-US" altLang="en-US" sz="2400" b="0" i="0" u="none" strike="noStrike" cap="none" normalizeH="0" baseline="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into </a:t>
            </a:r>
            <a:r>
              <a:rPr kumimoji="0" lang="en-US" altLang="en-US" sz="2400" b="0" i="1" u="none" strike="noStrike" cap="none" normalizeH="0" baseline="0">
                <a:ln>
                  <a:noFill/>
                </a:ln>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table-name</a:t>
            </a:r>
            <a:r>
              <a:rPr kumimoji="0" lang="en-US" altLang="en-US" sz="2400" b="0" i="0" u="none" strike="noStrike" cap="none" normalizeH="0" baseline="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values(data1,data2,..)</a:t>
            </a: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715108" y="1186155"/>
            <a:ext cx="302640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1) INSERT command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6" name="Rectangle 5"/>
          <p:cNvSpPr>
            <a:spLocks noChangeArrowheads="1"/>
          </p:cNvSpPr>
          <p:nvPr/>
        </p:nvSpPr>
        <p:spPr bwMode="auto">
          <a:xfrm>
            <a:off x="715108" y="1943790"/>
            <a:ext cx="74324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 command is used to insert data into a table. Following is its general syntax,</a:t>
            </a:r>
            <a:endParaRPr kumimoji="0" lang="en-US" altLang="en-US" sz="1000" b="0" i="0" u="none" strike="noStrike" cap="none" normalizeH="0" baseline="0" dirty="0">
              <a:ln>
                <a:noFill/>
              </a:ln>
              <a:solidFill>
                <a:schemeClr val="tx1"/>
              </a:solidFill>
              <a:effectLst/>
            </a:endParaRPr>
          </a:p>
        </p:txBody>
      </p:sp>
      <p:sp>
        <p:nvSpPr>
          <p:cNvPr id="17" name="Rectangle 7"/>
          <p:cNvSpPr>
            <a:spLocks noChangeArrowheads="1"/>
          </p:cNvSpPr>
          <p:nvPr/>
        </p:nvSpPr>
        <p:spPr bwMode="auto">
          <a:xfrm>
            <a:off x="796213" y="3391333"/>
            <a:ext cx="51058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Consider a table </a:t>
            </a: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 following fields. </a:t>
            </a:r>
            <a:b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Students(Roll,</a:t>
            </a:r>
            <a:r>
              <a:rPr kumimoji="0" lang="en-US" altLang="en-US" b="0" i="0" u="none" strike="noStrike" cap="none" normalizeH="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Name, Age)</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884768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953814" y="328702"/>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Manipulation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23</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74402" y="26328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p:cNvSpPr>
            <a:spLocks noChangeArrowheads="1"/>
          </p:cNvSpPr>
          <p:nvPr/>
        </p:nvSpPr>
        <p:spPr bwMode="auto">
          <a:xfrm>
            <a:off x="715108" y="1186155"/>
            <a:ext cx="302640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1) INSERT command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74402" y="1632540"/>
            <a:ext cx="5853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Example to Insert NULL value to a column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Text Box 2"/>
          <p:cNvSpPr txBox="1">
            <a:spLocks noChangeArrowheads="1"/>
          </p:cNvSpPr>
          <p:nvPr/>
        </p:nvSpPr>
        <p:spPr bwMode="auto">
          <a:xfrm>
            <a:off x="953814" y="3200356"/>
            <a:ext cx="4110555" cy="52233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insert into students values(4,'padm',null);</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654172" y="1923565"/>
            <a:ext cx="643596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statements below will insert NULL value into </a:t>
            </a: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age</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 of the Student table.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5830671" y="2663188"/>
            <a:ext cx="2171888" cy="1653683"/>
          </a:xfrm>
          <a:prstGeom prst="rect">
            <a:avLst/>
          </a:prstGeom>
        </p:spPr>
      </p:pic>
      <p:sp>
        <p:nvSpPr>
          <p:cNvPr id="14" name="Rectangle 6"/>
          <p:cNvSpPr>
            <a:spLocks noChangeArrowheads="1"/>
          </p:cNvSpPr>
          <p:nvPr/>
        </p:nvSpPr>
        <p:spPr bwMode="auto">
          <a:xfrm>
            <a:off x="525218" y="4347217"/>
            <a:ext cx="65649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Example to Insert Default value to a column</a:t>
            </a:r>
            <a:endParaRPr kumimoji="0" lang="en-US" altLang="en-US" sz="1000" b="0" i="0" u="none" strike="noStrike" cap="none" normalizeH="0" baseline="0" dirty="0">
              <a:ln>
                <a:noFill/>
              </a:ln>
              <a:solidFill>
                <a:schemeClr val="tx1"/>
              </a:solidFill>
              <a:effectLst/>
            </a:endParaRPr>
          </a:p>
        </p:txBody>
      </p:sp>
      <p:sp>
        <p:nvSpPr>
          <p:cNvPr id="15" name="Text Box 2"/>
          <p:cNvSpPr txBox="1">
            <a:spLocks noChangeArrowheads="1"/>
          </p:cNvSpPr>
          <p:nvPr/>
        </p:nvSpPr>
        <p:spPr bwMode="auto">
          <a:xfrm>
            <a:off x="654172" y="4747327"/>
            <a:ext cx="5265982" cy="646331"/>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insert into students values(5,'rahul', default);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525218" y="5329376"/>
            <a:ext cx="81240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Suppose the </a:t>
            </a:r>
            <a:r>
              <a:rPr kumimoji="0" lang="en-US" altLang="en-US" sz="1800" b="1"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age</a:t>
            </a:r>
            <a:r>
              <a:rPr kumimoji="0" lang="en-US" altLang="en-US" sz="1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 column of student table has default value of 18,</a:t>
            </a:r>
            <a:r>
              <a:rPr kumimoji="0" lang="en-US" altLang="en-US" sz="1800" b="0" i="0" u="none" strike="noStrike" cap="none" normalizeH="0" dirty="0">
                <a:ln>
                  <a:noFill/>
                </a:ln>
                <a:solidFill>
                  <a:srgbClr val="000000"/>
                </a:solidFill>
                <a:effectLst/>
                <a:ea typeface="Calibri" panose="020F0502020204030204" pitchFamily="34" charset="0"/>
                <a:cs typeface="Times New Roman" panose="02020603050405020304" pitchFamily="18" charset="0"/>
              </a:rPr>
              <a:t> then for the age field 18 value wi</a:t>
            </a:r>
            <a:r>
              <a:rPr kumimoji="0" lang="en-US" altLang="en-US" sz="1800" dirty="0">
                <a:solidFill>
                  <a:srgbClr val="000000"/>
                </a:solidFill>
                <a:ea typeface="Calibri" panose="020F0502020204030204" pitchFamily="34" charset="0"/>
                <a:cs typeface="Times New Roman" panose="02020603050405020304" pitchFamily="18" charset="0"/>
              </a:rPr>
              <a:t>ll ne added in  new record.</a:t>
            </a:r>
            <a:r>
              <a:rPr kumimoji="0" lang="en-US" altLang="en-US" sz="18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892962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953814" y="328702"/>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Manipulation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24</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74402" y="26328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 Box 2"/>
          <p:cNvSpPr txBox="1">
            <a:spLocks noChangeArrowheads="1"/>
          </p:cNvSpPr>
          <p:nvPr/>
        </p:nvSpPr>
        <p:spPr bwMode="auto">
          <a:xfrm>
            <a:off x="1099537" y="4006103"/>
            <a:ext cx="5143608" cy="49688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 students set age=22 where id=4;</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7" name="Text Box 2"/>
          <p:cNvSpPr txBox="1">
            <a:spLocks noChangeArrowheads="1"/>
          </p:cNvSpPr>
          <p:nvPr/>
        </p:nvSpPr>
        <p:spPr bwMode="auto">
          <a:xfrm>
            <a:off x="657754" y="2554235"/>
            <a:ext cx="7361639" cy="493765"/>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UPDATE</a:t>
            </a:r>
            <a:r>
              <a:rPr kumimoji="0" lang="en-US" altLang="en-US" b="0" i="1" u="none" strike="noStrike" cap="none" normalizeH="0" baseline="0">
                <a:ln>
                  <a:noFill/>
                </a:ln>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table-name</a:t>
            </a:r>
            <a:r>
              <a:rPr kumimoji="0" lang="en-US" altLang="en-US" b="0" i="0" u="none" strike="noStrike" cap="none" normalizeH="0" baseline="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set column-name = value </a:t>
            </a:r>
            <a:r>
              <a:rPr kumimoji="0" lang="en-US" altLang="en-US" b="0" i="1" u="none" strike="noStrike" cap="none" normalizeH="0" baseline="0">
                <a:ln>
                  <a:noFill/>
                </a:ln>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where </a:t>
            </a:r>
            <a:r>
              <a:rPr kumimoji="0" lang="en-US" altLang="en-US" b="1" i="0" u="none" strike="noStrike" cap="none" normalizeH="0" baseline="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condition</a:t>
            </a:r>
            <a:r>
              <a:rPr kumimoji="0" lang="en-US" altLang="en-US" b="0" i="0" u="none" strike="noStrike" cap="none" normalizeH="0" baseline="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574402" y="966472"/>
            <a:ext cx="3138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2) UPDATE command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6" name="Rectangle 5"/>
          <p:cNvSpPr>
            <a:spLocks noChangeArrowheads="1"/>
          </p:cNvSpPr>
          <p:nvPr/>
        </p:nvSpPr>
        <p:spPr bwMode="auto">
          <a:xfrm>
            <a:off x="560775" y="1306233"/>
            <a:ext cx="703577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 command is used to update a row of a table. Following is its general syntax,</a:t>
            </a:r>
            <a:endParaRPr kumimoji="0" lang="en-US" altLang="en-US" sz="1200" b="0" i="0" u="none" strike="noStrike" cap="none" normalizeH="0" baseline="0" dirty="0">
              <a:ln>
                <a:noFill/>
              </a:ln>
              <a:solidFill>
                <a:schemeClr val="tx1"/>
              </a:solidFill>
              <a:effectLst/>
            </a:endParaRPr>
          </a:p>
        </p:txBody>
      </p:sp>
      <p:sp>
        <p:nvSpPr>
          <p:cNvPr id="17" name="Rectangle 7"/>
          <p:cNvSpPr>
            <a:spLocks noChangeArrowheads="1"/>
          </p:cNvSpPr>
          <p:nvPr/>
        </p:nvSpPr>
        <p:spPr bwMode="auto">
          <a:xfrm>
            <a:off x="657754" y="3145825"/>
            <a:ext cx="21082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Lets see an example,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0" name="Rectangle 9"/>
          <p:cNvSpPr>
            <a:spLocks noChangeArrowheads="1"/>
          </p:cNvSpPr>
          <p:nvPr/>
        </p:nvSpPr>
        <p:spPr bwMode="auto">
          <a:xfrm>
            <a:off x="560775" y="4654988"/>
            <a:ext cx="7098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Example to Update multiple columns</a:t>
            </a:r>
            <a:endParaRPr kumimoji="0" lang="en-US" altLang="en-US" sz="1000" b="0" i="0" u="none" strike="noStrike" cap="none" normalizeH="0" baseline="0" dirty="0">
              <a:ln>
                <a:noFill/>
              </a:ln>
              <a:solidFill>
                <a:schemeClr val="tx1"/>
              </a:solidFill>
              <a:effectLst/>
            </a:endParaRPr>
          </a:p>
        </p:txBody>
      </p:sp>
      <p:sp>
        <p:nvSpPr>
          <p:cNvPr id="21" name="Text Box 2"/>
          <p:cNvSpPr txBox="1">
            <a:spLocks noChangeArrowheads="1"/>
          </p:cNvSpPr>
          <p:nvPr/>
        </p:nvSpPr>
        <p:spPr bwMode="auto">
          <a:xfrm>
            <a:off x="668867" y="5270998"/>
            <a:ext cx="5216926" cy="481833"/>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 students set name='pri',age=25 where id=5;</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2" name="Rectangle 11"/>
          <p:cNvSpPr>
            <a:spLocks noChangeArrowheads="1"/>
          </p:cNvSpPr>
          <p:nvPr/>
        </p:nvSpPr>
        <p:spPr bwMode="auto">
          <a:xfrm>
            <a:off x="657754" y="533767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40192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953814" y="328702"/>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Data Manipulation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25</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11" name="Rectangle 6"/>
          <p:cNvSpPr>
            <a:spLocks noChangeArrowheads="1"/>
          </p:cNvSpPr>
          <p:nvPr/>
        </p:nvSpPr>
        <p:spPr bwMode="auto">
          <a:xfrm>
            <a:off x="574402" y="26328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p:cNvSpPr>
            <a:spLocks noChangeArrowheads="1"/>
          </p:cNvSpPr>
          <p:nvPr/>
        </p:nvSpPr>
        <p:spPr bwMode="auto">
          <a:xfrm>
            <a:off x="425451" y="1124688"/>
            <a:ext cx="815181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3) Delete command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Delete command is used to delete data from a table. Delete command can also be used with condition to delete a particular row. Following is its general syntax,</a:t>
            </a:r>
            <a:endParaRPr kumimoji="0" lang="en-US" altLang="en-US" sz="1000" b="0" i="0" u="none" strike="noStrike" cap="none" normalizeH="0" baseline="0" dirty="0">
              <a:ln>
                <a:noFill/>
              </a:ln>
              <a:solidFill>
                <a:schemeClr val="tx1"/>
              </a:solidFill>
              <a:effectLst/>
            </a:endParaRPr>
          </a:p>
        </p:txBody>
      </p:sp>
      <p:sp>
        <p:nvSpPr>
          <p:cNvPr id="4" name="Text Box 2"/>
          <p:cNvSpPr txBox="1">
            <a:spLocks noChangeArrowheads="1"/>
          </p:cNvSpPr>
          <p:nvPr/>
        </p:nvSpPr>
        <p:spPr bwMode="auto">
          <a:xfrm>
            <a:off x="1792870" y="2302183"/>
            <a:ext cx="4807625" cy="47660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DELETE</a:t>
            </a:r>
            <a:r>
              <a:rPr kumimoji="0" lang="en-US" altLang="en-US"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from </a:t>
            </a:r>
            <a:r>
              <a:rPr kumimoji="0" lang="en-US" altLang="en-US" b="0" i="1" u="none" strike="noStrike" cap="none" normalizeH="0" baseline="0" dirty="0">
                <a:ln>
                  <a:noFill/>
                </a:ln>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table-name</a:t>
            </a:r>
            <a:r>
              <a:rPr kumimoji="0" lang="en-US" altLang="en-US"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670454" y="20579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6"/>
          <p:cNvSpPr>
            <a:spLocks noChangeArrowheads="1"/>
          </p:cNvSpPr>
          <p:nvPr/>
        </p:nvSpPr>
        <p:spPr bwMode="auto">
          <a:xfrm>
            <a:off x="377424" y="2956233"/>
            <a:ext cx="7971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52A2A"/>
                </a:solidFill>
                <a:effectLst/>
                <a:latin typeface="Times New Roman" panose="02020603050405020304" pitchFamily="18" charset="0"/>
                <a:ea typeface="Calibri" panose="020F0502020204030204" pitchFamily="34" charset="0"/>
                <a:cs typeface="Times New Roman" panose="02020603050405020304" pitchFamily="18" charset="0"/>
              </a:rPr>
              <a:t>Example to Delete all Records from a Table</a:t>
            </a:r>
            <a:endParaRPr kumimoji="0" lang="en-US" altLang="en-US" sz="900" b="0" i="0" u="none" strike="noStrike" cap="none" normalizeH="0" baseline="0" dirty="0">
              <a:ln>
                <a:noFill/>
              </a:ln>
              <a:solidFill>
                <a:schemeClr val="tx1"/>
              </a:solidFill>
              <a:effectLst/>
            </a:endParaRPr>
          </a:p>
        </p:txBody>
      </p:sp>
      <p:sp>
        <p:nvSpPr>
          <p:cNvPr id="14" name="Text Box 2"/>
          <p:cNvSpPr txBox="1">
            <a:spLocks noChangeArrowheads="1"/>
          </p:cNvSpPr>
          <p:nvPr/>
        </p:nvSpPr>
        <p:spPr bwMode="auto">
          <a:xfrm>
            <a:off x="1361946" y="3374267"/>
            <a:ext cx="3767102" cy="42980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111111"/>
                </a:solidFill>
                <a:effectLst/>
                <a:latin typeface="Calibri" panose="020F0502020204030204" pitchFamily="34" charset="0"/>
                <a:ea typeface="Calibri" panose="020F0502020204030204" pitchFamily="34" charset="0"/>
                <a:cs typeface="Consolas" panose="020B0609020204030204" pitchFamily="49" charset="0"/>
              </a:rPr>
              <a:t>delete from </a:t>
            </a:r>
            <a:r>
              <a:rPr kumimoji="0" lang="en-US" altLang="en-US" b="0" i="1" u="none" strike="noStrike" cap="none" normalizeH="0" baseline="0" dirty="0">
                <a:ln>
                  <a:noFill/>
                </a:ln>
                <a:solidFill>
                  <a:srgbClr val="111111"/>
                </a:solidFill>
                <a:effectLst/>
                <a:latin typeface="Calibri" panose="020F0502020204030204" pitchFamily="34" charset="0"/>
                <a:ea typeface="Calibri" panose="020F0502020204030204" pitchFamily="34" charset="0"/>
                <a:cs typeface="Consolas" panose="020B0609020204030204" pitchFamily="49" charset="0"/>
              </a:rPr>
              <a:t>students</a:t>
            </a:r>
            <a:r>
              <a:rPr kumimoji="0" lang="en-US" altLang="en-US" b="0" i="0" u="none" strike="noStrike" cap="none" normalizeH="0" baseline="0" dirty="0">
                <a:ln>
                  <a:noFill/>
                </a:ln>
                <a:solidFill>
                  <a:srgbClr val="111111"/>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5" name="Rectangle 8"/>
          <p:cNvSpPr>
            <a:spLocks noChangeArrowheads="1"/>
          </p:cNvSpPr>
          <p:nvPr/>
        </p:nvSpPr>
        <p:spPr bwMode="auto">
          <a:xfrm>
            <a:off x="907264" y="3981727"/>
            <a:ext cx="71881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above command will delete all the records from </a:t>
            </a: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Students</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table.</a:t>
            </a:r>
            <a:endParaRPr kumimoji="0" lang="en-US" altLang="en-US" sz="1000" b="0" i="0" u="none" strike="noStrike" cap="none" normalizeH="0" baseline="0" dirty="0">
              <a:ln>
                <a:noFill/>
              </a:ln>
              <a:solidFill>
                <a:schemeClr val="tx1"/>
              </a:solidFill>
              <a:effectLst/>
            </a:endParaRPr>
          </a:p>
        </p:txBody>
      </p:sp>
      <p:sp>
        <p:nvSpPr>
          <p:cNvPr id="19" name="Rectangle 18"/>
          <p:cNvSpPr/>
          <p:nvPr/>
        </p:nvSpPr>
        <p:spPr>
          <a:xfrm>
            <a:off x="463095" y="4527226"/>
            <a:ext cx="6768022" cy="284693"/>
          </a:xfrm>
          <a:prstGeom prst="rect">
            <a:avLst/>
          </a:prstGeom>
        </p:spPr>
        <p:txBody>
          <a:bodyPr wrap="square">
            <a:spAutoFit/>
          </a:bodyPr>
          <a:lstStyle/>
          <a:p>
            <a:pPr>
              <a:lnSpc>
                <a:spcPts val="1500"/>
              </a:lnSpc>
              <a:spcBef>
                <a:spcPts val="750"/>
              </a:spcBef>
              <a:spcAft>
                <a:spcPts val="750"/>
              </a:spcAft>
            </a:pPr>
            <a:r>
              <a:rPr lang="en-US" b="1" dirty="0">
                <a:solidFill>
                  <a:srgbClr val="A52A2A"/>
                </a:solidFill>
                <a:highlight>
                  <a:srgbClr val="FFFFFF"/>
                </a:highlight>
                <a:ea typeface="Calibri" panose="020F0502020204030204" pitchFamily="34" charset="0"/>
                <a:cs typeface="inherit"/>
              </a:rPr>
              <a:t>Example to Delete a particular Record from a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
          <p:cNvSpPr txBox="1">
            <a:spLocks noChangeArrowheads="1"/>
          </p:cNvSpPr>
          <p:nvPr/>
        </p:nvSpPr>
        <p:spPr bwMode="auto">
          <a:xfrm>
            <a:off x="1050936" y="4957308"/>
            <a:ext cx="4729754" cy="421654"/>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delete from students where id=5;</a:t>
            </a:r>
            <a:endParaRPr lang="en-IN">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425451" y="5387779"/>
            <a:ext cx="8380411" cy="553998"/>
          </a:xfrm>
          <a:prstGeom prst="rect">
            <a:avLst/>
          </a:prstGeom>
        </p:spPr>
        <p:txBody>
          <a:bodyPr wrap="square">
            <a:spAutoFit/>
          </a:bodyPr>
          <a:lstStyle/>
          <a:p>
            <a:pPr>
              <a:lnSpc>
                <a:spcPct val="150000"/>
              </a:lnSpc>
              <a:spcAft>
                <a:spcPts val="750"/>
              </a:spcAft>
            </a:pPr>
            <a:r>
              <a:rPr lang="en-US" dirty="0">
                <a:solidFill>
                  <a:srgbClr val="000000"/>
                </a:solidFill>
                <a:ea typeface="Calibri" panose="020F0502020204030204" pitchFamily="34" charset="0"/>
                <a:cs typeface="Arial" panose="020B0604020202020204" pitchFamily="34" charset="0"/>
              </a:rPr>
              <a:t>The above command will delete the record where id is 5 from </a:t>
            </a:r>
            <a:r>
              <a:rPr lang="en-US" b="1" dirty="0">
                <a:solidFill>
                  <a:srgbClr val="000000"/>
                </a:solidFill>
                <a:ea typeface="Calibri" panose="020F0502020204030204" pitchFamily="34" charset="0"/>
                <a:cs typeface="Arial" panose="020B0604020202020204" pitchFamily="34" charset="0"/>
              </a:rPr>
              <a:t>Students</a:t>
            </a:r>
            <a:r>
              <a:rPr lang="en-US" dirty="0">
                <a:solidFill>
                  <a:srgbClr val="000000"/>
                </a:solidFill>
                <a:ea typeface="Calibri" panose="020F0502020204030204" pitchFamily="34" charset="0"/>
                <a:cs typeface="Arial" panose="020B0604020202020204" pitchFamily="34" charset="0"/>
              </a:rPr>
              <a:t>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1119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
        <p:nvSpPr>
          <p:cNvPr id="5" name="Slide Number Placeholder 4"/>
          <p:cNvSpPr>
            <a:spLocks noGrp="1"/>
          </p:cNvSpPr>
          <p:nvPr>
            <p:ph type="sldNum" sz="quarter" idx="12"/>
          </p:nvPr>
        </p:nvSpPr>
        <p:spPr/>
        <p:txBody>
          <a:bodyPr/>
          <a:lstStyle/>
          <a:p>
            <a:pPr>
              <a:defRPr/>
            </a:pPr>
            <a:fld id="{1A55DAF3-3C1F-40FC-BBB9-06A6A6735BAE}" type="slidenum">
              <a:rPr lang="zh-TW" altLang="en-US" smtClean="0"/>
              <a:pPr>
                <a:defRPr/>
              </a:pPr>
              <a:t>26</a:t>
            </a:fld>
            <a:endParaRPr lang="zh-TW" altLang="en-US"/>
          </a:p>
        </p:txBody>
      </p:sp>
      <p:sp>
        <p:nvSpPr>
          <p:cNvPr id="7" name="Rectangle 6"/>
          <p:cNvSpPr/>
          <p:nvPr/>
        </p:nvSpPr>
        <p:spPr>
          <a:xfrm>
            <a:off x="2126268" y="433194"/>
            <a:ext cx="4570482" cy="646331"/>
          </a:xfrm>
          <a:prstGeom prst="rect">
            <a:avLst/>
          </a:prstGeom>
        </p:spPr>
        <p:txBody>
          <a:bodyPr wrap="none">
            <a:spAutoFit/>
          </a:bodyPr>
          <a:lstStyle/>
          <a:p>
            <a:r>
              <a:rPr lang="en-US" sz="3600" b="1" dirty="0">
                <a:highlight>
                  <a:srgbClr val="FFFFFF"/>
                </a:highlight>
                <a:ea typeface="Calibri" panose="020F0502020204030204" pitchFamily="34" charset="0"/>
                <a:cs typeface="inherit"/>
              </a:rPr>
              <a:t>Data Query Language</a:t>
            </a:r>
            <a:endParaRPr lang="en-IN" sz="3600" dirty="0"/>
          </a:p>
        </p:txBody>
      </p:sp>
      <p:sp>
        <p:nvSpPr>
          <p:cNvPr id="9" name="Rectangle 8"/>
          <p:cNvSpPr/>
          <p:nvPr/>
        </p:nvSpPr>
        <p:spPr>
          <a:xfrm>
            <a:off x="814551" y="1569228"/>
            <a:ext cx="7534112" cy="2395528"/>
          </a:xfrm>
          <a:prstGeom prst="rect">
            <a:avLst/>
          </a:prstGeom>
        </p:spPr>
        <p:txBody>
          <a:bodyPr wrap="square">
            <a:spAutoFit/>
          </a:bodyPr>
          <a:lstStyle/>
          <a:p>
            <a:pPr>
              <a:lnSpc>
                <a:spcPts val="3000"/>
              </a:lnSpc>
              <a:spcBef>
                <a:spcPts val="375"/>
              </a:spcBef>
              <a:spcAft>
                <a:spcPts val="375"/>
              </a:spcAft>
            </a:pPr>
            <a:r>
              <a:rPr lang="en-US" sz="2400" b="1" u="sng" dirty="0">
                <a:solidFill>
                  <a:srgbClr val="000000"/>
                </a:solidFill>
                <a:ea typeface="Calibri" panose="020F0502020204030204" pitchFamily="34" charset="0"/>
                <a:cs typeface="inherit"/>
              </a:rPr>
              <a:t>SQL Query: SELECT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750"/>
              </a:spcAft>
              <a:buFont typeface="Wingdings" panose="05000000000000000000" pitchFamily="2" charset="2"/>
              <a:buChar char="ü"/>
            </a:pPr>
            <a:r>
              <a:rPr lang="en-US" dirty="0">
                <a:solidFill>
                  <a:srgbClr val="000000"/>
                </a:solidFill>
                <a:ea typeface="Calibri" panose="020F0502020204030204" pitchFamily="34" charset="0"/>
                <a:cs typeface="Arial" panose="020B0604020202020204" pitchFamily="34" charset="0"/>
              </a:rPr>
              <a:t>Select query is used to retrieve data from a tables. </a:t>
            </a:r>
          </a:p>
          <a:p>
            <a:pPr marL="342900" indent="-342900">
              <a:lnSpc>
                <a:spcPct val="150000"/>
              </a:lnSpc>
              <a:spcAft>
                <a:spcPts val="750"/>
              </a:spcAft>
              <a:buFont typeface="Wingdings" panose="05000000000000000000" pitchFamily="2" charset="2"/>
              <a:buChar char="ü"/>
            </a:pPr>
            <a:r>
              <a:rPr lang="en-US" dirty="0">
                <a:solidFill>
                  <a:srgbClr val="000000"/>
                </a:solidFill>
                <a:ea typeface="Calibri" panose="020F0502020204030204" pitchFamily="34" charset="0"/>
                <a:cs typeface="Arial" panose="020B0604020202020204" pitchFamily="34" charset="0"/>
              </a:rPr>
              <a:t>It is the most used SQL query. </a:t>
            </a:r>
          </a:p>
          <a:p>
            <a:pPr marL="342900" indent="-342900">
              <a:lnSpc>
                <a:spcPct val="150000"/>
              </a:lnSpc>
              <a:spcAft>
                <a:spcPts val="750"/>
              </a:spcAft>
              <a:buFont typeface="Wingdings" panose="05000000000000000000" pitchFamily="2" charset="2"/>
              <a:buChar char="ü"/>
            </a:pPr>
            <a:r>
              <a:rPr lang="en-US" dirty="0">
                <a:solidFill>
                  <a:srgbClr val="000000"/>
                </a:solidFill>
                <a:ea typeface="Calibri" panose="020F0502020204030204" pitchFamily="34" charset="0"/>
                <a:cs typeface="Arial" panose="020B0604020202020204" pitchFamily="34" charset="0"/>
              </a:rPr>
              <a:t>We can retrieve complete tables, or partial by mentioning conditions using WHERE clause.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6609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70013" y="247650"/>
            <a:ext cx="7772400" cy="1143000"/>
          </a:xfrm>
          <a:ln>
            <a:miter lim="800000"/>
            <a:headEnd/>
            <a:tailEnd/>
          </a:ln>
        </p:spPr>
        <p:txBody>
          <a:bodyPr lIns="92075" tIns="46038" rIns="92075" bIns="46038" rtlCol="0">
            <a:normAutofit fontScale="90000"/>
          </a:bodyPr>
          <a:lstStyle/>
          <a:p>
            <a:pPr eaLnBrk="1" fontAlgn="auto" hangingPunct="1">
              <a:spcAft>
                <a:spcPts val="0"/>
              </a:spcAft>
              <a:defRPr/>
            </a:pPr>
            <a:br>
              <a:rPr lang="zh-TW" altLang="zh-TW" b="1" dirty="0">
                <a:ea typeface="細明體" pitchFamily="49" charset="-120"/>
              </a:rPr>
            </a:br>
            <a:r>
              <a:rPr lang="en-US" altLang="zh-TW" b="1" dirty="0">
                <a:ea typeface="細明體" pitchFamily="49" charset="-120"/>
              </a:rPr>
              <a:t>Basic structure of an SQL query</a:t>
            </a:r>
            <a:endParaRPr lang="zh-TW" altLang="zh-TW" b="1" dirty="0">
              <a:ea typeface="細明體" pitchFamily="49" charset="-120"/>
            </a:endParaRPr>
          </a:p>
        </p:txBody>
      </p:sp>
      <p:sp>
        <p:nvSpPr>
          <p:cNvPr id="92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4087467A-B37E-49E9-AA8B-FD144DBDFE88}" type="slidenum">
              <a:rPr lang="zh-TW" altLang="en-US" sz="1000">
                <a:solidFill>
                  <a:srgbClr val="A7A399"/>
                </a:solidFill>
                <a:ea typeface="細明體" pitchFamily="49" charset="-128"/>
              </a:rPr>
              <a:pPr>
                <a:lnSpc>
                  <a:spcPct val="100000"/>
                </a:lnSpc>
                <a:spcBef>
                  <a:spcPct val="0"/>
                </a:spcBef>
                <a:buFontTx/>
                <a:buNone/>
              </a:pPr>
              <a:t>27</a:t>
            </a:fld>
            <a:endParaRPr lang="zh-TW" altLang="en-US" sz="1000">
              <a:solidFill>
                <a:srgbClr val="A7A399"/>
              </a:solidFill>
              <a:ea typeface="細明體" pitchFamily="49" charset="-128"/>
            </a:endParaRPr>
          </a:p>
        </p:txBody>
      </p:sp>
      <p:graphicFrame>
        <p:nvGraphicFramePr>
          <p:cNvPr id="24587" name="Object 11"/>
          <p:cNvGraphicFramePr>
            <a:graphicFrameLocks noChangeAspect="1"/>
          </p:cNvGraphicFramePr>
          <p:nvPr/>
        </p:nvGraphicFramePr>
        <p:xfrm>
          <a:off x="1404938" y="1730375"/>
          <a:ext cx="7380287" cy="4932363"/>
        </p:xfrm>
        <a:graphic>
          <a:graphicData uri="http://schemas.openxmlformats.org/presentationml/2006/ole">
            <mc:AlternateContent xmlns:mc="http://schemas.openxmlformats.org/markup-compatibility/2006">
              <mc:Choice xmlns:v="urn:schemas-microsoft-com:vml" Requires="v">
                <p:oleObj name="Document" r:id="rId2" imgW="7563277" imgH="5059779" progId="Word.Document.8">
                  <p:embed/>
                </p:oleObj>
              </mc:Choice>
              <mc:Fallback>
                <p:oleObj name="Document" r:id="rId2" imgW="7563277" imgH="5059779" progId="Word.Document.8">
                  <p:embed/>
                  <p:pic>
                    <p:nvPicPr>
                      <p:cNvPr id="24587"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730375"/>
                        <a:ext cx="7380287"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extLst>
      <p:ext uri="{BB962C8B-B14F-4D97-AF65-F5344CB8AC3E}">
        <p14:creationId xmlns:p14="http://schemas.microsoft.com/office/powerpoint/2010/main" val="34749820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8"/>
          <p:cNvSpPr>
            <a:spLocks noChangeArrowheads="1"/>
          </p:cNvSpPr>
          <p:nvPr/>
        </p:nvSpPr>
        <p:spPr bwMode="auto">
          <a:xfrm>
            <a:off x="1090613" y="155575"/>
            <a:ext cx="7772400" cy="11430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lIns="92075" tIns="46038" rIns="92075" bIns="46038" anchor="b"/>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lgn="ctr" eaLnBrk="1" fontAlgn="auto" hangingPunct="1">
              <a:spcBef>
                <a:spcPts val="0"/>
              </a:spcBef>
              <a:spcAft>
                <a:spcPts val="0"/>
              </a:spcAft>
              <a:defRPr/>
            </a:pPr>
            <a:r>
              <a:rPr lang="en-US" altLang="zh-TW" sz="4000" b="1" dirty="0">
                <a:ln w="0"/>
                <a:ea typeface="標楷體" pitchFamily="49" charset="-128"/>
              </a:rPr>
              <a:t>Example: North wind Sample Dataset (Customer Table)</a:t>
            </a:r>
            <a:endParaRPr lang="zh-TW" altLang="zh-TW" sz="4000" b="1" dirty="0">
              <a:ln w="0"/>
              <a:ea typeface="標楷體" pitchFamily="49" charset="-128"/>
            </a:endParaRPr>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464D2637-3B69-4639-82F2-281CCC35957D}" type="slidenum">
              <a:rPr lang="zh-TW" altLang="en-US" sz="1000">
                <a:solidFill>
                  <a:srgbClr val="A7A399"/>
                </a:solidFill>
                <a:ea typeface="細明體" pitchFamily="49" charset="-128"/>
              </a:rPr>
              <a:pPr>
                <a:lnSpc>
                  <a:spcPct val="100000"/>
                </a:lnSpc>
                <a:spcBef>
                  <a:spcPct val="0"/>
                </a:spcBef>
                <a:buFontTx/>
                <a:buNone/>
              </a:pPr>
              <a:t>28</a:t>
            </a:fld>
            <a:endParaRPr lang="zh-TW" altLang="en-US" sz="1000">
              <a:solidFill>
                <a:srgbClr val="A7A399"/>
              </a:solidFill>
              <a:ea typeface="細明體" pitchFamily="49" charset="-128"/>
            </a:endParaRPr>
          </a:p>
        </p:txBody>
      </p:sp>
      <p:graphicFrame>
        <p:nvGraphicFramePr>
          <p:cNvPr id="2" name="Table 1"/>
          <p:cNvGraphicFramePr>
            <a:graphicFrameLocks noGrp="1"/>
          </p:cNvGraphicFramePr>
          <p:nvPr/>
        </p:nvGraphicFramePr>
        <p:xfrm>
          <a:off x="831850" y="1312863"/>
          <a:ext cx="7683500" cy="3821111"/>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268">
                <a:tc>
                  <a:txBody>
                    <a:bodyPr/>
                    <a:lstStyle/>
                    <a:p>
                      <a:pPr algn="l" fontAlgn="t"/>
                      <a:r>
                        <a:rPr lang="en-US" sz="1400" b="1" dirty="0" err="1">
                          <a:effectLst/>
                        </a:rPr>
                        <a:t>CustomerID</a:t>
                      </a:r>
                      <a:endParaRPr lang="en-US" sz="1400" b="1" dirty="0">
                        <a:effectLst/>
                      </a:endParaRPr>
                    </a:p>
                  </a:txBody>
                  <a:tcPr marL="91435" marR="91435" marT="45730" marB="45730"/>
                </a:tc>
                <a:tc>
                  <a:txBody>
                    <a:bodyPr/>
                    <a:lstStyle/>
                    <a:p>
                      <a:pPr algn="l" fontAlgn="t"/>
                      <a:r>
                        <a:rPr lang="en-US" sz="1400" b="1" dirty="0" err="1">
                          <a:effectLst/>
                        </a:rPr>
                        <a:t>CustomerName</a:t>
                      </a:r>
                      <a:endParaRPr lang="en-US" sz="1400" b="1" dirty="0">
                        <a:effectLst/>
                      </a:endParaRPr>
                    </a:p>
                  </a:txBody>
                  <a:tcPr marL="91435" marR="91435" marT="45730" marB="45730"/>
                </a:tc>
                <a:tc>
                  <a:txBody>
                    <a:bodyPr/>
                    <a:lstStyle/>
                    <a:p>
                      <a:pPr algn="l" fontAlgn="t"/>
                      <a:r>
                        <a:rPr lang="en-US" sz="1400" b="1">
                          <a:effectLst/>
                        </a:rPr>
                        <a:t>ContactName</a:t>
                      </a:r>
                    </a:p>
                  </a:txBody>
                  <a:tcPr marL="91435" marR="91435" marT="45730" marB="45730"/>
                </a:tc>
                <a:tc>
                  <a:txBody>
                    <a:bodyPr/>
                    <a:lstStyle/>
                    <a:p>
                      <a:pPr algn="l" fontAlgn="t"/>
                      <a:r>
                        <a:rPr lang="en-US" sz="1400" b="1">
                          <a:effectLst/>
                        </a:rPr>
                        <a:t>Address</a:t>
                      </a:r>
                    </a:p>
                  </a:txBody>
                  <a:tcPr marL="91435" marR="91435" marT="45730" marB="45730"/>
                </a:tc>
                <a:tc>
                  <a:txBody>
                    <a:bodyPr/>
                    <a:lstStyle/>
                    <a:p>
                      <a:pPr algn="l" fontAlgn="t"/>
                      <a:r>
                        <a:rPr lang="en-US" sz="1400" b="1">
                          <a:effectLst/>
                        </a:rPr>
                        <a:t>City</a:t>
                      </a:r>
                    </a:p>
                  </a:txBody>
                  <a:tcPr marL="91435" marR="91435" marT="45730" marB="45730"/>
                </a:tc>
                <a:tc>
                  <a:txBody>
                    <a:bodyPr/>
                    <a:lstStyle/>
                    <a:p>
                      <a:pPr algn="l" fontAlgn="t"/>
                      <a:r>
                        <a:rPr lang="en-US" sz="1400" b="1">
                          <a:effectLst/>
                        </a:rPr>
                        <a:t>PostalCode</a:t>
                      </a:r>
                    </a:p>
                  </a:txBody>
                  <a:tcPr marL="91435" marR="91435" marT="45730" marB="45730"/>
                </a:tc>
                <a:tc>
                  <a:txBody>
                    <a:bodyPr/>
                    <a:lstStyle/>
                    <a:p>
                      <a:pPr algn="l" fontAlgn="t"/>
                      <a:r>
                        <a:rPr lang="en-US" sz="1400" b="1" dirty="0">
                          <a:effectLst/>
                        </a:rPr>
                        <a:t>Country</a:t>
                      </a:r>
                    </a:p>
                  </a:txBody>
                  <a:tcPr marL="91435" marR="91435" marT="45730" marB="45730"/>
                </a:tc>
                <a:extLst>
                  <a:ext uri="{0D108BD9-81ED-4DB2-BD59-A6C34878D82A}">
                    <a16:rowId xmlns:a16="http://schemas.microsoft.com/office/drawing/2014/main" val="10000"/>
                  </a:ext>
                </a:extLst>
              </a:tr>
              <a:tr h="498098">
                <a:tc>
                  <a:txBody>
                    <a:bodyPr/>
                    <a:lstStyle/>
                    <a:p>
                      <a:pPr algn="l" fontAlgn="t"/>
                      <a:r>
                        <a:rPr lang="en-US" sz="1400" dirty="0">
                          <a:effectLst/>
                        </a:rPr>
                        <a:t>1</a:t>
                      </a:r>
                    </a:p>
                  </a:txBody>
                  <a:tcPr marL="91435" marR="91435" marT="45730" marB="45730"/>
                </a:tc>
                <a:tc>
                  <a:txBody>
                    <a:bodyPr/>
                    <a:lstStyle/>
                    <a:p>
                      <a:pPr algn="l" fontAlgn="t"/>
                      <a:r>
                        <a:rPr lang="en-US" sz="1400" dirty="0" err="1">
                          <a:effectLst/>
                        </a:rPr>
                        <a:t>Aman</a:t>
                      </a:r>
                      <a:endParaRPr lang="en-US" sz="1400" dirty="0">
                        <a:effectLst/>
                      </a:endParaRPr>
                    </a:p>
                  </a:txBody>
                  <a:tcPr marL="91435" marR="91435" marT="45730" marB="45730"/>
                </a:tc>
                <a:tc>
                  <a:txBody>
                    <a:bodyPr/>
                    <a:lstStyle/>
                    <a:p>
                      <a:pPr algn="l" fontAlgn="t"/>
                      <a:r>
                        <a:rPr lang="en-US" sz="1400" dirty="0">
                          <a:effectLst/>
                        </a:rPr>
                        <a:t>Sharma</a:t>
                      </a:r>
                    </a:p>
                  </a:txBody>
                  <a:tcPr marL="91435" marR="91435" marT="45730" marB="45730"/>
                </a:tc>
                <a:tc>
                  <a:txBody>
                    <a:bodyPr/>
                    <a:lstStyle/>
                    <a:p>
                      <a:pPr algn="l" fontAlgn="t"/>
                      <a:r>
                        <a:rPr lang="en-US" sz="1400" dirty="0" err="1">
                          <a:effectLst/>
                        </a:rPr>
                        <a:t>Obere</a:t>
                      </a:r>
                      <a:r>
                        <a:rPr lang="en-US" sz="1400" dirty="0">
                          <a:effectLst/>
                        </a:rPr>
                        <a:t> Str. 57</a:t>
                      </a:r>
                    </a:p>
                  </a:txBody>
                  <a:tcPr marL="91435" marR="91435" marT="45730" marB="45730"/>
                </a:tc>
                <a:tc>
                  <a:txBody>
                    <a:bodyPr/>
                    <a:lstStyle/>
                    <a:p>
                      <a:pPr algn="l" fontAlgn="t"/>
                      <a:r>
                        <a:rPr lang="en-US" sz="1400" dirty="0">
                          <a:effectLst/>
                        </a:rPr>
                        <a:t>Berlin</a:t>
                      </a:r>
                    </a:p>
                  </a:txBody>
                  <a:tcPr marL="91435" marR="91435" marT="45730" marB="45730"/>
                </a:tc>
                <a:tc>
                  <a:txBody>
                    <a:bodyPr/>
                    <a:lstStyle/>
                    <a:p>
                      <a:pPr algn="l" fontAlgn="t"/>
                      <a:r>
                        <a:rPr lang="en-US" sz="1400" dirty="0">
                          <a:effectLst/>
                        </a:rPr>
                        <a:t>12209</a:t>
                      </a:r>
                    </a:p>
                  </a:txBody>
                  <a:tcPr marL="91435" marR="91435" marT="45730" marB="45730"/>
                </a:tc>
                <a:tc>
                  <a:txBody>
                    <a:bodyPr/>
                    <a:lstStyle/>
                    <a:p>
                      <a:pPr algn="l" fontAlgn="t"/>
                      <a:r>
                        <a:rPr lang="en-US" sz="1400" dirty="0">
                          <a:effectLst/>
                        </a:rPr>
                        <a:t>Germany</a:t>
                      </a:r>
                    </a:p>
                  </a:txBody>
                  <a:tcPr marL="91435" marR="91435" marT="45730" marB="45730"/>
                </a:tc>
                <a:extLst>
                  <a:ext uri="{0D108BD9-81ED-4DB2-BD59-A6C34878D82A}">
                    <a16:rowId xmlns:a16="http://schemas.microsoft.com/office/drawing/2014/main" val="10001"/>
                  </a:ext>
                </a:extLst>
              </a:tr>
              <a:tr h="731673">
                <a:tc>
                  <a:txBody>
                    <a:bodyPr/>
                    <a:lstStyle/>
                    <a:p>
                      <a:pPr algn="l" fontAlgn="t"/>
                      <a:r>
                        <a:rPr lang="en-US" sz="1400" dirty="0">
                          <a:effectLst/>
                        </a:rPr>
                        <a:t>2</a:t>
                      </a:r>
                    </a:p>
                  </a:txBody>
                  <a:tcPr marL="91435" marR="91435" marT="45730" marB="45730"/>
                </a:tc>
                <a:tc>
                  <a:txBody>
                    <a:bodyPr/>
                    <a:lstStyle/>
                    <a:p>
                      <a:pPr algn="l" fontAlgn="t"/>
                      <a:r>
                        <a:rPr lang="es-ES" sz="1400" dirty="0" err="1">
                          <a:effectLst/>
                        </a:rPr>
                        <a:t>Rohan</a:t>
                      </a:r>
                      <a:endParaRPr lang="es-ES" sz="1400" dirty="0">
                        <a:effectLst/>
                      </a:endParaRPr>
                    </a:p>
                  </a:txBody>
                  <a:tcPr marL="91435" marR="91435" marT="45730" marB="45730"/>
                </a:tc>
                <a:tc>
                  <a:txBody>
                    <a:bodyPr/>
                    <a:lstStyle/>
                    <a:p>
                      <a:pPr algn="l" fontAlgn="t"/>
                      <a:r>
                        <a:rPr lang="en-US" sz="1400" dirty="0">
                          <a:effectLst/>
                        </a:rPr>
                        <a:t>Garg</a:t>
                      </a:r>
                    </a:p>
                  </a:txBody>
                  <a:tcPr marL="91435" marR="91435" marT="45730" marB="45730"/>
                </a:tc>
                <a:tc>
                  <a:txBody>
                    <a:bodyPr/>
                    <a:lstStyle/>
                    <a:p>
                      <a:pPr algn="l" fontAlgn="t"/>
                      <a:r>
                        <a:rPr lang="es-ES" sz="1400">
                          <a:effectLst/>
                        </a:rPr>
                        <a:t>Avda. de la Constitución 2222</a:t>
                      </a:r>
                    </a:p>
                  </a:txBody>
                  <a:tcPr marL="91435" marR="91435" marT="45730" marB="45730"/>
                </a:tc>
                <a:tc>
                  <a:txBody>
                    <a:bodyPr/>
                    <a:lstStyle/>
                    <a:p>
                      <a:pPr algn="l" fontAlgn="t"/>
                      <a:r>
                        <a:rPr lang="en-US" sz="1400">
                          <a:effectLst/>
                        </a:rPr>
                        <a:t>México D.F.</a:t>
                      </a:r>
                    </a:p>
                  </a:txBody>
                  <a:tcPr marL="91435" marR="91435" marT="45730" marB="45730"/>
                </a:tc>
                <a:tc>
                  <a:txBody>
                    <a:bodyPr/>
                    <a:lstStyle/>
                    <a:p>
                      <a:pPr algn="l" fontAlgn="t"/>
                      <a:r>
                        <a:rPr lang="en-US" sz="1400">
                          <a:effectLst/>
                        </a:rPr>
                        <a:t>05021</a:t>
                      </a:r>
                    </a:p>
                  </a:txBody>
                  <a:tcPr marL="91435" marR="91435" marT="45730" marB="45730"/>
                </a:tc>
                <a:tc>
                  <a:txBody>
                    <a:bodyPr/>
                    <a:lstStyle/>
                    <a:p>
                      <a:pPr algn="l" fontAlgn="t"/>
                      <a:r>
                        <a:rPr lang="en-US" sz="1400">
                          <a:effectLst/>
                        </a:rPr>
                        <a:t>Mexico</a:t>
                      </a:r>
                    </a:p>
                  </a:txBody>
                  <a:tcPr marL="91435" marR="91435" marT="45730" marB="45730"/>
                </a:tc>
                <a:extLst>
                  <a:ext uri="{0D108BD9-81ED-4DB2-BD59-A6C34878D82A}">
                    <a16:rowId xmlns:a16="http://schemas.microsoft.com/office/drawing/2014/main" val="10002"/>
                  </a:ext>
                </a:extLst>
              </a:tr>
              <a:tr h="518268">
                <a:tc>
                  <a:txBody>
                    <a:bodyPr/>
                    <a:lstStyle/>
                    <a:p>
                      <a:pPr algn="l" fontAlgn="t"/>
                      <a:r>
                        <a:rPr lang="en-US" sz="1400" dirty="0">
                          <a:effectLst/>
                        </a:rPr>
                        <a:t>3</a:t>
                      </a:r>
                    </a:p>
                  </a:txBody>
                  <a:tcPr marL="91435" marR="91435" marT="45730" marB="45730"/>
                </a:tc>
                <a:tc>
                  <a:txBody>
                    <a:bodyPr/>
                    <a:lstStyle/>
                    <a:p>
                      <a:pPr algn="l" fontAlgn="t"/>
                      <a:r>
                        <a:rPr lang="en-US" sz="1400" dirty="0">
                          <a:effectLst/>
                        </a:rPr>
                        <a:t>Mohan</a:t>
                      </a:r>
                    </a:p>
                  </a:txBody>
                  <a:tcPr marL="91435" marR="91435" marT="45730" marB="45730"/>
                </a:tc>
                <a:tc>
                  <a:txBody>
                    <a:bodyPr/>
                    <a:lstStyle/>
                    <a:p>
                      <a:pPr algn="l" fontAlgn="t"/>
                      <a:r>
                        <a:rPr lang="en-US" sz="1400" dirty="0" err="1">
                          <a:effectLst/>
                        </a:rPr>
                        <a:t>Goel</a:t>
                      </a:r>
                      <a:endParaRPr lang="en-US" sz="1400" dirty="0">
                        <a:effectLst/>
                      </a:endParaRPr>
                    </a:p>
                  </a:txBody>
                  <a:tcPr marL="91435" marR="91435" marT="45730" marB="45730"/>
                </a:tc>
                <a:tc>
                  <a:txBody>
                    <a:bodyPr/>
                    <a:lstStyle/>
                    <a:p>
                      <a:pPr algn="l" fontAlgn="t"/>
                      <a:r>
                        <a:rPr lang="en-US" sz="1400">
                          <a:effectLst/>
                        </a:rPr>
                        <a:t>Mataderos 2312</a:t>
                      </a:r>
                    </a:p>
                  </a:txBody>
                  <a:tcPr marL="91435" marR="91435" marT="45730" marB="45730"/>
                </a:tc>
                <a:tc>
                  <a:txBody>
                    <a:bodyPr/>
                    <a:lstStyle/>
                    <a:p>
                      <a:pPr algn="l" fontAlgn="t"/>
                      <a:r>
                        <a:rPr lang="en-US" sz="1400">
                          <a:effectLst/>
                        </a:rPr>
                        <a:t>México D.F.</a:t>
                      </a:r>
                    </a:p>
                  </a:txBody>
                  <a:tcPr marL="91435" marR="91435" marT="45730" marB="45730"/>
                </a:tc>
                <a:tc>
                  <a:txBody>
                    <a:bodyPr/>
                    <a:lstStyle/>
                    <a:p>
                      <a:pPr algn="l" fontAlgn="t"/>
                      <a:r>
                        <a:rPr lang="en-US" sz="1400">
                          <a:effectLst/>
                        </a:rPr>
                        <a:t>05023</a:t>
                      </a:r>
                    </a:p>
                  </a:txBody>
                  <a:tcPr marL="91435" marR="91435" marT="45730" marB="45730"/>
                </a:tc>
                <a:tc>
                  <a:txBody>
                    <a:bodyPr/>
                    <a:lstStyle/>
                    <a:p>
                      <a:pPr algn="l" fontAlgn="t"/>
                      <a:r>
                        <a:rPr lang="en-US" sz="1400">
                          <a:effectLst/>
                        </a:rPr>
                        <a:t>Mexico</a:t>
                      </a:r>
                    </a:p>
                  </a:txBody>
                  <a:tcPr marL="91435" marR="91435" marT="45730" marB="45730"/>
                </a:tc>
                <a:extLst>
                  <a:ext uri="{0D108BD9-81ED-4DB2-BD59-A6C34878D82A}">
                    <a16:rowId xmlns:a16="http://schemas.microsoft.com/office/drawing/2014/main" val="10003"/>
                  </a:ext>
                </a:extLst>
              </a:tr>
              <a:tr h="518268">
                <a:tc>
                  <a:txBody>
                    <a:bodyPr/>
                    <a:lstStyle/>
                    <a:p>
                      <a:pPr algn="l" fontAlgn="t"/>
                      <a:r>
                        <a:rPr lang="en-US" sz="1400" dirty="0">
                          <a:effectLst/>
                        </a:rPr>
                        <a:t>4</a:t>
                      </a:r>
                      <a:br>
                        <a:rPr lang="en-US" sz="1400" dirty="0">
                          <a:effectLst/>
                        </a:rPr>
                      </a:br>
                      <a:endParaRPr lang="en-US" sz="1400" dirty="0">
                        <a:effectLst/>
                      </a:endParaRPr>
                    </a:p>
                  </a:txBody>
                  <a:tcPr marL="91435" marR="91435" marT="45730" marB="45730"/>
                </a:tc>
                <a:tc>
                  <a:txBody>
                    <a:bodyPr/>
                    <a:lstStyle/>
                    <a:p>
                      <a:pPr algn="l" fontAlgn="t"/>
                      <a:r>
                        <a:rPr lang="en-US" sz="1400" dirty="0" err="1">
                          <a:effectLst/>
                        </a:rPr>
                        <a:t>Sohan</a:t>
                      </a:r>
                      <a:endParaRPr lang="en-US" sz="1400" dirty="0">
                        <a:effectLst/>
                      </a:endParaRPr>
                    </a:p>
                  </a:txBody>
                  <a:tcPr marL="91435" marR="91435" marT="45730" marB="45730"/>
                </a:tc>
                <a:tc>
                  <a:txBody>
                    <a:bodyPr/>
                    <a:lstStyle/>
                    <a:p>
                      <a:pPr algn="l" fontAlgn="t"/>
                      <a:r>
                        <a:rPr lang="en-US" sz="1400" dirty="0" err="1">
                          <a:effectLst/>
                        </a:rPr>
                        <a:t>wadhwa</a:t>
                      </a:r>
                      <a:endParaRPr lang="en-US" sz="1400" dirty="0">
                        <a:effectLst/>
                      </a:endParaRPr>
                    </a:p>
                  </a:txBody>
                  <a:tcPr marL="91435" marR="91435" marT="45730" marB="45730"/>
                </a:tc>
                <a:tc>
                  <a:txBody>
                    <a:bodyPr/>
                    <a:lstStyle/>
                    <a:p>
                      <a:pPr algn="l" fontAlgn="t"/>
                      <a:r>
                        <a:rPr lang="en-US" sz="1400" dirty="0">
                          <a:effectLst/>
                        </a:rPr>
                        <a:t>120 Hanover Sq.</a:t>
                      </a:r>
                    </a:p>
                  </a:txBody>
                  <a:tcPr marL="91435" marR="91435" marT="45730" marB="45730"/>
                </a:tc>
                <a:tc>
                  <a:txBody>
                    <a:bodyPr/>
                    <a:lstStyle/>
                    <a:p>
                      <a:pPr algn="l" fontAlgn="t"/>
                      <a:r>
                        <a:rPr lang="en-US" sz="1400" dirty="0">
                          <a:effectLst/>
                        </a:rPr>
                        <a:t>London</a:t>
                      </a:r>
                    </a:p>
                  </a:txBody>
                  <a:tcPr marL="91435" marR="91435" marT="45730" marB="45730"/>
                </a:tc>
                <a:tc>
                  <a:txBody>
                    <a:bodyPr/>
                    <a:lstStyle/>
                    <a:p>
                      <a:pPr algn="l" fontAlgn="t"/>
                      <a:r>
                        <a:rPr lang="en-US" sz="1400" dirty="0">
                          <a:effectLst/>
                        </a:rPr>
                        <a:t>WA1 1DP</a:t>
                      </a:r>
                    </a:p>
                  </a:txBody>
                  <a:tcPr marL="91435" marR="91435" marT="45730" marB="45730"/>
                </a:tc>
                <a:tc>
                  <a:txBody>
                    <a:bodyPr/>
                    <a:lstStyle/>
                    <a:p>
                      <a:pPr algn="l" fontAlgn="t"/>
                      <a:r>
                        <a:rPr lang="en-US" sz="1400" dirty="0">
                          <a:effectLst/>
                        </a:rPr>
                        <a:t>UK</a:t>
                      </a:r>
                    </a:p>
                  </a:txBody>
                  <a:tcPr marL="91435" marR="91435" marT="45730" marB="45730"/>
                </a:tc>
                <a:extLst>
                  <a:ext uri="{0D108BD9-81ED-4DB2-BD59-A6C34878D82A}">
                    <a16:rowId xmlns:a16="http://schemas.microsoft.com/office/drawing/2014/main" val="10004"/>
                  </a:ext>
                </a:extLst>
              </a:tr>
              <a:tr h="518268">
                <a:tc>
                  <a:txBody>
                    <a:bodyPr/>
                    <a:lstStyle/>
                    <a:p>
                      <a:pPr algn="l" fontAlgn="t"/>
                      <a:r>
                        <a:rPr lang="en-US" sz="1400">
                          <a:effectLst/>
                        </a:rPr>
                        <a:t>5</a:t>
                      </a:r>
                    </a:p>
                  </a:txBody>
                  <a:tcPr marL="91435" marR="91435" marT="45730" marB="45730"/>
                </a:tc>
                <a:tc>
                  <a:txBody>
                    <a:bodyPr/>
                    <a:lstStyle/>
                    <a:p>
                      <a:pPr algn="l" fontAlgn="t"/>
                      <a:r>
                        <a:rPr lang="en-US" sz="1400" dirty="0" err="1">
                          <a:effectLst/>
                        </a:rPr>
                        <a:t>Kawal</a:t>
                      </a:r>
                      <a:endParaRPr lang="en-US" sz="1400" dirty="0">
                        <a:effectLst/>
                      </a:endParaRPr>
                    </a:p>
                  </a:txBody>
                  <a:tcPr marL="91435" marR="91435" marT="45730" marB="45730"/>
                </a:tc>
                <a:tc>
                  <a:txBody>
                    <a:bodyPr/>
                    <a:lstStyle/>
                    <a:p>
                      <a:pPr algn="l" fontAlgn="t"/>
                      <a:r>
                        <a:rPr lang="en-US" sz="1400" dirty="0" err="1">
                          <a:effectLst/>
                        </a:rPr>
                        <a:t>Sahni</a:t>
                      </a:r>
                      <a:endParaRPr lang="en-US" sz="1400" dirty="0">
                        <a:effectLst/>
                      </a:endParaRPr>
                    </a:p>
                  </a:txBody>
                  <a:tcPr marL="91435" marR="91435" marT="45730" marB="45730"/>
                </a:tc>
                <a:tc>
                  <a:txBody>
                    <a:bodyPr/>
                    <a:lstStyle/>
                    <a:p>
                      <a:pPr algn="l" fontAlgn="t"/>
                      <a:r>
                        <a:rPr lang="en-US" sz="1400">
                          <a:effectLst/>
                        </a:rPr>
                        <a:t>Berguvsvägen 8</a:t>
                      </a:r>
                    </a:p>
                  </a:txBody>
                  <a:tcPr marL="91435" marR="91435" marT="45730" marB="45730"/>
                </a:tc>
                <a:tc>
                  <a:txBody>
                    <a:bodyPr/>
                    <a:lstStyle/>
                    <a:p>
                      <a:pPr algn="l" fontAlgn="t"/>
                      <a:r>
                        <a:rPr lang="en-US" sz="1400">
                          <a:effectLst/>
                        </a:rPr>
                        <a:t>Luleå</a:t>
                      </a:r>
                    </a:p>
                  </a:txBody>
                  <a:tcPr marL="91435" marR="91435" marT="45730" marB="45730"/>
                </a:tc>
                <a:tc>
                  <a:txBody>
                    <a:bodyPr/>
                    <a:lstStyle/>
                    <a:p>
                      <a:pPr algn="l" fontAlgn="t"/>
                      <a:r>
                        <a:rPr lang="en-US" sz="1400">
                          <a:effectLst/>
                        </a:rPr>
                        <a:t>S-958 22</a:t>
                      </a:r>
                    </a:p>
                  </a:txBody>
                  <a:tcPr marL="91435" marR="91435" marT="45730" marB="45730"/>
                </a:tc>
                <a:tc>
                  <a:txBody>
                    <a:bodyPr/>
                    <a:lstStyle/>
                    <a:p>
                      <a:pPr algn="l" fontAlgn="t"/>
                      <a:r>
                        <a:rPr lang="en-US" sz="1400" dirty="0">
                          <a:effectLst/>
                        </a:rPr>
                        <a:t>Sweden</a:t>
                      </a:r>
                    </a:p>
                    <a:p>
                      <a:pPr algn="l" fontAlgn="t"/>
                      <a:endParaRPr lang="en-US" sz="1400" dirty="0">
                        <a:effectLst/>
                      </a:endParaRPr>
                    </a:p>
                  </a:txBody>
                  <a:tcPr marL="91435" marR="91435" marT="45730" marB="45730"/>
                </a:tc>
                <a:extLst>
                  <a:ext uri="{0D108BD9-81ED-4DB2-BD59-A6C34878D82A}">
                    <a16:rowId xmlns:a16="http://schemas.microsoft.com/office/drawing/2014/main" val="10005"/>
                  </a:ext>
                </a:extLst>
              </a:tr>
              <a:tr h="518268">
                <a:tc>
                  <a:txBody>
                    <a:bodyPr/>
                    <a:lstStyle/>
                    <a:p>
                      <a:pPr algn="l" fontAlgn="t"/>
                      <a:r>
                        <a:rPr lang="en-US" sz="1400" dirty="0">
                          <a:effectLst/>
                        </a:rPr>
                        <a:t>6</a:t>
                      </a:r>
                      <a:br>
                        <a:rPr lang="en-US" sz="1400" dirty="0">
                          <a:effectLst/>
                        </a:rPr>
                      </a:br>
                      <a:endParaRPr lang="en-US" sz="1400" dirty="0">
                        <a:effectLst/>
                      </a:endParaRPr>
                    </a:p>
                  </a:txBody>
                  <a:tcPr marL="91435" marR="91435" marT="45730" marB="45730"/>
                </a:tc>
                <a:tc>
                  <a:txBody>
                    <a:bodyPr/>
                    <a:lstStyle/>
                    <a:p>
                      <a:pPr algn="l" fontAlgn="t"/>
                      <a:r>
                        <a:rPr lang="en-US" sz="1400" dirty="0" err="1">
                          <a:effectLst/>
                        </a:rPr>
                        <a:t>Aarohan</a:t>
                      </a:r>
                      <a:endParaRPr lang="en-US" sz="1400" dirty="0">
                        <a:effectLst/>
                      </a:endParaRPr>
                    </a:p>
                  </a:txBody>
                  <a:tcPr marL="91435" marR="91435" marT="45730" marB="45730"/>
                </a:tc>
                <a:tc>
                  <a:txBody>
                    <a:bodyPr/>
                    <a:lstStyle/>
                    <a:p>
                      <a:pPr algn="l" fontAlgn="t"/>
                      <a:r>
                        <a:rPr lang="en-US" sz="1400" dirty="0" err="1">
                          <a:effectLst/>
                        </a:rPr>
                        <a:t>Verma</a:t>
                      </a:r>
                      <a:endParaRPr lang="en-US" sz="1400" dirty="0">
                        <a:effectLst/>
                      </a:endParaRPr>
                    </a:p>
                  </a:txBody>
                  <a:tcPr marL="91435" marR="91435" marT="45730" marB="45730"/>
                </a:tc>
                <a:tc>
                  <a:txBody>
                    <a:bodyPr/>
                    <a:lstStyle/>
                    <a:p>
                      <a:pPr algn="l" fontAlgn="t"/>
                      <a:r>
                        <a:rPr lang="en-US" sz="1400" dirty="0">
                          <a:effectLst/>
                        </a:rPr>
                        <a:t>125 Hanover Sq.</a:t>
                      </a:r>
                    </a:p>
                  </a:txBody>
                  <a:tcPr marL="91435" marR="91435" marT="45730" marB="45730"/>
                </a:tc>
                <a:tc>
                  <a:txBody>
                    <a:bodyPr/>
                    <a:lstStyle/>
                    <a:p>
                      <a:pPr algn="l" fontAlgn="t"/>
                      <a:r>
                        <a:rPr lang="en-US" sz="1400" dirty="0">
                          <a:effectLst/>
                        </a:rPr>
                        <a:t>London</a:t>
                      </a:r>
                    </a:p>
                  </a:txBody>
                  <a:tcPr marL="91435" marR="91435" marT="45730" marB="45730"/>
                </a:tc>
                <a:tc>
                  <a:txBody>
                    <a:bodyPr/>
                    <a:lstStyle/>
                    <a:p>
                      <a:pPr algn="l" fontAlgn="t"/>
                      <a:r>
                        <a:rPr lang="en-US" sz="1400" dirty="0">
                          <a:effectLst/>
                        </a:rPr>
                        <a:t>WA1 1DP</a:t>
                      </a:r>
                    </a:p>
                  </a:txBody>
                  <a:tcPr marL="91435" marR="91435" marT="45730" marB="45730"/>
                </a:tc>
                <a:tc>
                  <a:txBody>
                    <a:bodyPr/>
                    <a:lstStyle/>
                    <a:p>
                      <a:pPr algn="l" fontAlgn="t"/>
                      <a:r>
                        <a:rPr lang="en-US" sz="1400" dirty="0">
                          <a:effectLst/>
                        </a:rPr>
                        <a:t>UK</a:t>
                      </a:r>
                    </a:p>
                  </a:txBody>
                  <a:tcPr marL="91435" marR="91435" marT="45730" marB="45730"/>
                </a:tc>
                <a:extLst>
                  <a:ext uri="{0D108BD9-81ED-4DB2-BD59-A6C34878D82A}">
                    <a16:rowId xmlns:a16="http://schemas.microsoft.com/office/drawing/2014/main" val="10006"/>
                  </a:ext>
                </a:extLst>
              </a:tr>
            </a:tbl>
          </a:graphicData>
        </a:graphic>
      </p:graphicFrame>
      <p:sp>
        <p:nvSpPr>
          <p:cNvPr id="15430" name="TextBox 2"/>
          <p:cNvSpPr txBox="1">
            <a:spLocks noChangeArrowheads="1"/>
          </p:cNvSpPr>
          <p:nvPr/>
        </p:nvSpPr>
        <p:spPr bwMode="auto">
          <a:xfrm>
            <a:off x="1016000" y="553720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just" eaLnBrk="1" hangingPunct="1">
              <a:lnSpc>
                <a:spcPct val="100000"/>
              </a:lnSpc>
              <a:spcBef>
                <a:spcPct val="0"/>
              </a:spcBef>
              <a:buFontTx/>
              <a:buNone/>
            </a:pPr>
            <a:r>
              <a:rPr lang="en-US" altLang="en-US" sz="1800"/>
              <a:t>The table above contains six records and seven columns (CustomerID, CustomerName, ContactName, Address, City, PostalCode, and Country).</a:t>
            </a:r>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44563" y="304800"/>
            <a:ext cx="7772400" cy="762000"/>
          </a:xfrm>
          <a:ln>
            <a:miter lim="800000"/>
            <a:headEnd/>
            <a:tailEnd/>
          </a:ln>
        </p:spPr>
        <p:txBody>
          <a:bodyPr lIns="92075" tIns="46038" rIns="92075" bIns="46038" rtlCol="0">
            <a:normAutofit fontScale="90000"/>
          </a:bodyPr>
          <a:lstStyle/>
          <a:p>
            <a:pPr eaLnBrk="1" fontAlgn="auto" hangingPunct="1">
              <a:spcAft>
                <a:spcPts val="0"/>
              </a:spcAft>
              <a:defRPr/>
            </a:pPr>
            <a:r>
              <a:rPr lang="en-US" altLang="zh-TW" sz="4000" b="1" dirty="0">
                <a:ea typeface="細明體" pitchFamily="49" charset="-120"/>
              </a:rPr>
              <a:t>General Structure: Select Statement</a:t>
            </a:r>
            <a:endParaRPr lang="zh-TW" altLang="zh-TW" sz="4000" b="1" dirty="0">
              <a:ea typeface="細明體" pitchFamily="49" charset="-120"/>
            </a:endParaRPr>
          </a:p>
        </p:txBody>
      </p:sp>
      <p:sp>
        <p:nvSpPr>
          <p:cNvPr id="1741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385A6D48-D7D6-414C-A1BA-614F69FFDC74}" type="slidenum">
              <a:rPr lang="zh-TW" altLang="en-US" sz="1000">
                <a:solidFill>
                  <a:srgbClr val="A7A399"/>
                </a:solidFill>
                <a:ea typeface="細明體" pitchFamily="49" charset="-128"/>
              </a:rPr>
              <a:pPr>
                <a:lnSpc>
                  <a:spcPct val="100000"/>
                </a:lnSpc>
                <a:spcBef>
                  <a:spcPct val="0"/>
                </a:spcBef>
                <a:buFontTx/>
                <a:buNone/>
              </a:pPr>
              <a:t>29</a:t>
            </a:fld>
            <a:endParaRPr lang="zh-TW" altLang="en-US" sz="1000">
              <a:solidFill>
                <a:srgbClr val="A7A399"/>
              </a:solidFill>
              <a:ea typeface="細明體" pitchFamily="49" charset="-128"/>
            </a:endParaRPr>
          </a:p>
        </p:txBody>
      </p:sp>
      <p:sp>
        <p:nvSpPr>
          <p:cNvPr id="2" name="TextBox 1"/>
          <p:cNvSpPr txBox="1"/>
          <p:nvPr/>
        </p:nvSpPr>
        <p:spPr>
          <a:xfrm>
            <a:off x="944563" y="1066800"/>
            <a:ext cx="7570787" cy="5448300"/>
          </a:xfrm>
          <a:prstGeom prst="rect">
            <a:avLst/>
          </a:prstGeom>
          <a:noFill/>
        </p:spPr>
        <p:txBody>
          <a:bodyPr>
            <a:spAutoFit/>
          </a:bodyPr>
          <a:lstStyle/>
          <a:p>
            <a:pPr eaLnBrk="1" fontAlgn="auto" hangingPunct="1">
              <a:lnSpc>
                <a:spcPct val="150000"/>
              </a:lnSpc>
              <a:spcBef>
                <a:spcPts val="0"/>
              </a:spcBef>
              <a:spcAft>
                <a:spcPts val="0"/>
              </a:spcAft>
              <a:defRPr/>
            </a:pPr>
            <a:r>
              <a:rPr lang="en-US" sz="2000" b="1" dirty="0">
                <a:latin typeface="+mn-lt"/>
              </a:rPr>
              <a:t>Select:</a:t>
            </a:r>
            <a:r>
              <a:rPr lang="en-US" sz="2000" dirty="0">
                <a:latin typeface="+mn-lt"/>
              </a:rPr>
              <a:t> It is used to extract data from a database.</a:t>
            </a:r>
          </a:p>
          <a:p>
            <a:pPr eaLnBrk="1" fontAlgn="auto" hangingPunct="1">
              <a:lnSpc>
                <a:spcPct val="150000"/>
              </a:lnSpc>
              <a:spcBef>
                <a:spcPts val="0"/>
              </a:spcBef>
              <a:spcAft>
                <a:spcPts val="0"/>
              </a:spcAft>
              <a:defRPr/>
            </a:pPr>
            <a:r>
              <a:rPr lang="en-US" sz="2000" b="1" dirty="0">
                <a:latin typeface="+mn-lt"/>
              </a:rPr>
              <a:t>Syntax: </a:t>
            </a:r>
            <a:r>
              <a:rPr lang="en-US" altLang="zh-TW" sz="2000" dirty="0">
                <a:solidFill>
                  <a:srgbClr val="000000"/>
                </a:solidFill>
                <a:latin typeface="+mn-lt"/>
                <a:ea typeface="細明體" panose="02020509000000000000" pitchFamily="49" charset="-120"/>
              </a:rPr>
              <a:t>SELECT [* / DISTINCT] expr1 [col1], expr2 [col2] FROM </a:t>
            </a:r>
            <a:r>
              <a:rPr lang="en-US" altLang="zh-TW" sz="2000" i="1" dirty="0" err="1">
                <a:solidFill>
                  <a:srgbClr val="000000"/>
                </a:solidFill>
                <a:latin typeface="+mn-lt"/>
                <a:ea typeface="細明體" panose="02020509000000000000" pitchFamily="49" charset="-120"/>
              </a:rPr>
              <a:t>tablename</a:t>
            </a:r>
            <a:r>
              <a:rPr lang="en-US" altLang="zh-TW" sz="2000" dirty="0">
                <a:solidFill>
                  <a:srgbClr val="000000"/>
                </a:solidFill>
                <a:latin typeface="+mn-lt"/>
                <a:ea typeface="細明體" panose="02020509000000000000" pitchFamily="49" charset="-120"/>
              </a:rPr>
              <a:t> WHERE </a:t>
            </a:r>
            <a:r>
              <a:rPr lang="en-US" altLang="zh-TW" sz="2000" i="1" dirty="0">
                <a:solidFill>
                  <a:srgbClr val="000000"/>
                </a:solidFill>
                <a:latin typeface="+mn-lt"/>
                <a:ea typeface="細明體" panose="02020509000000000000" pitchFamily="49" charset="-120"/>
              </a:rPr>
              <a:t>condition;</a:t>
            </a:r>
          </a:p>
          <a:p>
            <a:pPr marL="285750" indent="-285750" eaLnBrk="1" fontAlgn="auto" hangingPunct="1">
              <a:lnSpc>
                <a:spcPct val="150000"/>
              </a:lnSpc>
              <a:spcBef>
                <a:spcPts val="0"/>
              </a:spcBef>
              <a:spcAft>
                <a:spcPts val="0"/>
              </a:spcAft>
              <a:buFontTx/>
              <a:buChar char="-"/>
              <a:defRPr/>
            </a:pPr>
            <a:r>
              <a:rPr lang="en-US" altLang="zh-TW" sz="2000" dirty="0">
                <a:solidFill>
                  <a:srgbClr val="000000"/>
                </a:solidFill>
                <a:latin typeface="+mn-lt"/>
                <a:ea typeface="細明體" panose="02020509000000000000" pitchFamily="49" charset="-120"/>
              </a:rPr>
              <a:t>* will extract all columns of table  including duplicates values.</a:t>
            </a:r>
          </a:p>
          <a:p>
            <a:pPr marL="285750" indent="-285750" eaLnBrk="1" fontAlgn="auto" hangingPunct="1">
              <a:lnSpc>
                <a:spcPct val="150000"/>
              </a:lnSpc>
              <a:spcBef>
                <a:spcPts val="0"/>
              </a:spcBef>
              <a:spcAft>
                <a:spcPts val="0"/>
              </a:spcAft>
              <a:buFontTx/>
              <a:buChar char="-"/>
              <a:defRPr/>
            </a:pPr>
            <a:r>
              <a:rPr lang="en-US" altLang="zh-TW" sz="2000" dirty="0">
                <a:solidFill>
                  <a:srgbClr val="000000"/>
                </a:solidFill>
                <a:latin typeface="+mn-lt"/>
                <a:ea typeface="細明體" panose="02020509000000000000" pitchFamily="49" charset="-120"/>
              </a:rPr>
              <a:t>DISTINCT will extract only the value which are unique.</a:t>
            </a:r>
          </a:p>
          <a:p>
            <a:pPr marL="285750" indent="-285750" eaLnBrk="1" fontAlgn="auto" hangingPunct="1">
              <a:lnSpc>
                <a:spcPct val="150000"/>
              </a:lnSpc>
              <a:spcBef>
                <a:spcPts val="0"/>
              </a:spcBef>
              <a:spcAft>
                <a:spcPts val="0"/>
              </a:spcAft>
              <a:buFontTx/>
              <a:buChar char="-"/>
              <a:defRPr/>
            </a:pPr>
            <a:r>
              <a:rPr lang="en-US" altLang="zh-TW" sz="2000" dirty="0">
                <a:solidFill>
                  <a:srgbClr val="000000"/>
                </a:solidFill>
                <a:latin typeface="+mn-lt"/>
                <a:ea typeface="細明體" panose="02020509000000000000" pitchFamily="49" charset="-120"/>
              </a:rPr>
              <a:t>expr1, expr2 can be a column name or any expression of a function.</a:t>
            </a:r>
          </a:p>
          <a:p>
            <a:pPr marL="285750" indent="-285750" eaLnBrk="1" fontAlgn="auto" hangingPunct="1">
              <a:lnSpc>
                <a:spcPct val="150000"/>
              </a:lnSpc>
              <a:spcBef>
                <a:spcPts val="0"/>
              </a:spcBef>
              <a:spcAft>
                <a:spcPts val="0"/>
              </a:spcAft>
              <a:buFontTx/>
              <a:buChar char="-"/>
              <a:defRPr/>
            </a:pPr>
            <a:r>
              <a:rPr lang="en-US" altLang="zh-TW" sz="2000" dirty="0">
                <a:solidFill>
                  <a:srgbClr val="000000"/>
                </a:solidFill>
                <a:latin typeface="+mn-lt"/>
                <a:ea typeface="細明體" panose="02020509000000000000" pitchFamily="49" charset="-120"/>
              </a:rPr>
              <a:t>col1 and col2 are the particular column names you want to extract.</a:t>
            </a:r>
          </a:p>
          <a:p>
            <a:pPr marL="285750" indent="-285750" eaLnBrk="1" fontAlgn="auto" hangingPunct="1">
              <a:lnSpc>
                <a:spcPct val="150000"/>
              </a:lnSpc>
              <a:spcBef>
                <a:spcPts val="0"/>
              </a:spcBef>
              <a:spcAft>
                <a:spcPts val="0"/>
              </a:spcAft>
              <a:buFontTx/>
              <a:buChar char="-"/>
              <a:defRPr/>
            </a:pPr>
            <a:r>
              <a:rPr lang="en-US" altLang="zh-TW" sz="2000" dirty="0" err="1">
                <a:solidFill>
                  <a:srgbClr val="000000"/>
                </a:solidFill>
                <a:latin typeface="+mn-lt"/>
                <a:ea typeface="細明體" panose="02020509000000000000" pitchFamily="49" charset="-120"/>
              </a:rPr>
              <a:t>tablename</a:t>
            </a:r>
            <a:r>
              <a:rPr lang="en-US" altLang="zh-TW" sz="2000" dirty="0">
                <a:solidFill>
                  <a:srgbClr val="000000"/>
                </a:solidFill>
                <a:latin typeface="+mn-lt"/>
                <a:ea typeface="細明體" panose="02020509000000000000" pitchFamily="49" charset="-120"/>
              </a:rPr>
              <a:t> is the name of the table from which you want to extract the values.</a:t>
            </a:r>
          </a:p>
          <a:p>
            <a:pPr marL="285750" indent="-285750" algn="just" eaLnBrk="1" fontAlgn="auto" hangingPunct="1">
              <a:lnSpc>
                <a:spcPct val="150000"/>
              </a:lnSpc>
              <a:spcBef>
                <a:spcPts val="0"/>
              </a:spcBef>
              <a:spcAft>
                <a:spcPts val="0"/>
              </a:spcAft>
              <a:buFontTx/>
              <a:buChar char="-"/>
              <a:defRPr/>
            </a:pPr>
            <a:r>
              <a:rPr lang="en-US" altLang="zh-TW" sz="2000" dirty="0">
                <a:solidFill>
                  <a:srgbClr val="000000"/>
                </a:solidFill>
                <a:latin typeface="+mn-lt"/>
                <a:ea typeface="細明體" panose="02020509000000000000" pitchFamily="49" charset="-120"/>
              </a:rPr>
              <a:t>Where clause is used where you want to extract columns of some specific value.</a:t>
            </a:r>
            <a:endParaRPr lang="zh-TW" altLang="en-US" dirty="0">
              <a:solidFill>
                <a:srgbClr val="000000"/>
              </a:solidFill>
              <a:latin typeface="+mn-lt"/>
              <a:ea typeface="細明體" panose="02020509000000000000" pitchFamily="49" charset="-120"/>
            </a:endParaRPr>
          </a:p>
          <a:p>
            <a:pPr eaLnBrk="1" fontAlgn="auto" hangingPunct="1">
              <a:spcBef>
                <a:spcPts val="0"/>
              </a:spcBef>
              <a:spcAft>
                <a:spcPts val="0"/>
              </a:spcAft>
              <a:defRPr/>
            </a:pPr>
            <a:endParaRPr lang="en-US" b="1" dirty="0">
              <a:latin typeface="+mn-lt"/>
            </a:endParaRPr>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050"/>
          <p:cNvSpPr>
            <a:spLocks noGrp="1"/>
          </p:cNvSpPr>
          <p:nvPr>
            <p:ph type="title"/>
          </p:nvPr>
        </p:nvSpPr>
        <p:spPr>
          <a:xfrm>
            <a:off x="990600" y="304800"/>
            <a:ext cx="7772400" cy="1143000"/>
          </a:xfrm>
        </p:spPr>
        <p:txBody>
          <a:bodyPr lIns="92075" tIns="46038" rIns="92075" bIns="46038"/>
          <a:lstStyle/>
          <a:p>
            <a:pPr algn="ctr" eaLnBrk="1" hangingPunct="1">
              <a:lnSpc>
                <a:spcPct val="150000"/>
              </a:lnSpc>
            </a:pPr>
            <a:r>
              <a:rPr lang="en-US" altLang="zh-TW" sz="4000" b="1">
                <a:ea typeface="細明體" pitchFamily="49" charset="-128"/>
                <a:cs typeface="Times New Roman" panose="02020603050405020304" pitchFamily="18" charset="0"/>
              </a:rPr>
              <a:t>Introduction to SQL</a:t>
            </a:r>
            <a:endParaRPr lang="zh-TW" altLang="zh-TW" sz="4000" b="1">
              <a:ea typeface="細明體" pitchFamily="49" charset="-128"/>
              <a:cs typeface="Times New Roman" panose="02020603050405020304" pitchFamily="18" charset="0"/>
            </a:endParaRPr>
          </a:p>
        </p:txBody>
      </p:sp>
      <p:sp>
        <p:nvSpPr>
          <p:cNvPr id="158723" name="Rectangle 2051"/>
          <p:cNvSpPr>
            <a:spLocks noGrp="1"/>
          </p:cNvSpPr>
          <p:nvPr>
            <p:ph idx="1"/>
          </p:nvPr>
        </p:nvSpPr>
        <p:spPr>
          <a:xfrm>
            <a:off x="990600" y="1524000"/>
            <a:ext cx="7315200" cy="725488"/>
          </a:xfrm>
        </p:spPr>
        <p:txBody>
          <a:bodyPr lIns="92075" tIns="46038" rIns="92075" bIns="46038" rtlCol="0">
            <a:noAutofit/>
          </a:bodyPr>
          <a:lstStyle/>
          <a:p>
            <a:pPr lvl="1" eaLnBrk="1" fontAlgn="auto" hangingPunct="1">
              <a:lnSpc>
                <a:spcPct val="150000"/>
              </a:lnSpc>
              <a:spcBef>
                <a:spcPts val="600"/>
              </a:spcBef>
              <a:spcAft>
                <a:spcPts val="0"/>
              </a:spcAft>
              <a:buFont typeface="Arial" panose="020B0604020202020204" pitchFamily="34" charset="0"/>
              <a:buNone/>
              <a:defRPr/>
            </a:pPr>
            <a:r>
              <a:rPr lang="en-US" altLang="zh-TW" sz="2800" dirty="0">
                <a:solidFill>
                  <a:srgbClr val="FF3300"/>
                </a:solidFill>
                <a:latin typeface="+mj-lt"/>
                <a:ea typeface="標楷體" pitchFamily="49" charset="-128"/>
              </a:rPr>
              <a:t>Concept of SQL</a:t>
            </a:r>
            <a:endParaRPr lang="en-US" altLang="zh-TW" sz="2800" dirty="0">
              <a:latin typeface="+mj-lt"/>
              <a:ea typeface="標楷體" pitchFamily="49" charset="-128"/>
            </a:endParaRPr>
          </a:p>
        </p:txBody>
      </p:sp>
      <p:sp>
        <p:nvSpPr>
          <p:cNvPr id="8196"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50000"/>
              </a:lnSpc>
              <a:spcBef>
                <a:spcPct val="0"/>
              </a:spcBef>
              <a:buFontTx/>
              <a:buNone/>
            </a:pPr>
            <a:fld id="{E158F13A-FC05-412B-B2CB-324FB55199DA}" type="slidenum">
              <a:rPr lang="zh-TW" altLang="en-US" sz="2000">
                <a:solidFill>
                  <a:srgbClr val="A7A399"/>
                </a:solidFill>
                <a:ea typeface="細明體" pitchFamily="49" charset="-128"/>
              </a:rPr>
              <a:pPr>
                <a:lnSpc>
                  <a:spcPct val="150000"/>
                </a:lnSpc>
                <a:spcBef>
                  <a:spcPct val="0"/>
                </a:spcBef>
                <a:buFontTx/>
                <a:buNone/>
              </a:pPr>
              <a:t>3</a:t>
            </a:fld>
            <a:endParaRPr lang="zh-TW" altLang="en-US" sz="2000">
              <a:solidFill>
                <a:srgbClr val="A7A399"/>
              </a:solidFill>
              <a:ea typeface="細明體" pitchFamily="49" charset="-128"/>
            </a:endParaRPr>
          </a:p>
        </p:txBody>
      </p:sp>
      <p:sp>
        <p:nvSpPr>
          <p:cNvPr id="158724" name="Rectangle 2052"/>
          <p:cNvSpPr>
            <a:spLocks noChangeArrowheads="1"/>
          </p:cNvSpPr>
          <p:nvPr/>
        </p:nvSpPr>
        <p:spPr bwMode="auto">
          <a:xfrm>
            <a:off x="725488" y="2524125"/>
            <a:ext cx="7315200" cy="655638"/>
          </a:xfrm>
          <a:prstGeom prst="rect">
            <a:avLst/>
          </a:prstGeom>
          <a:noFill/>
          <a:ln>
            <a:noFill/>
          </a:ln>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50000"/>
              </a:lnSpc>
              <a:spcBef>
                <a:spcPct val="20000"/>
              </a:spcBef>
              <a:buFontTx/>
              <a:buChar char="–"/>
              <a:defRPr/>
            </a:pPr>
            <a:r>
              <a:rPr kumimoji="1" lang="en-US" altLang="zh-TW" sz="2000" dirty="0">
                <a:latin typeface="+mj-lt"/>
                <a:ea typeface="標楷體" pitchFamily="49" charset="-128"/>
              </a:rPr>
              <a:t>The user specifies a certain condition.</a:t>
            </a:r>
          </a:p>
        </p:txBody>
      </p:sp>
      <p:sp>
        <p:nvSpPr>
          <p:cNvPr id="158726" name="Rectangle 2054"/>
          <p:cNvSpPr>
            <a:spLocks noChangeArrowheads="1"/>
          </p:cNvSpPr>
          <p:nvPr/>
        </p:nvSpPr>
        <p:spPr bwMode="auto">
          <a:xfrm>
            <a:off x="725488" y="4984750"/>
            <a:ext cx="7315200" cy="1219200"/>
          </a:xfrm>
          <a:prstGeom prst="rect">
            <a:avLst/>
          </a:prstGeom>
          <a:noFill/>
          <a:ln>
            <a:noFill/>
          </a:ln>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50000"/>
              </a:lnSpc>
              <a:spcBef>
                <a:spcPct val="20000"/>
              </a:spcBef>
              <a:buFontTx/>
              <a:buChar char="–"/>
              <a:defRPr/>
            </a:pPr>
            <a:r>
              <a:rPr kumimoji="1" lang="en-US" altLang="zh-TW" sz="2000" dirty="0">
                <a:latin typeface="+mj-lt"/>
                <a:ea typeface="標楷體" pitchFamily="49" charset="-128"/>
              </a:rPr>
              <a:t>The result of the query will then be stored in form of a table.</a:t>
            </a:r>
            <a:endParaRPr kumimoji="1" lang="zh-TW" altLang="zh-TW" sz="2000" dirty="0">
              <a:latin typeface="+mj-lt"/>
              <a:ea typeface="標楷體" pitchFamily="49" charset="-128"/>
            </a:endParaRPr>
          </a:p>
        </p:txBody>
      </p:sp>
      <p:sp>
        <p:nvSpPr>
          <p:cNvPr id="158727" name="Rectangle 2055"/>
          <p:cNvSpPr>
            <a:spLocks noChangeArrowheads="1"/>
          </p:cNvSpPr>
          <p:nvPr/>
        </p:nvSpPr>
        <p:spPr bwMode="auto">
          <a:xfrm>
            <a:off x="725488" y="4432300"/>
            <a:ext cx="7686675" cy="795338"/>
          </a:xfrm>
          <a:prstGeom prst="rect">
            <a:avLst/>
          </a:prstGeom>
          <a:noFill/>
          <a:ln>
            <a:noFill/>
          </a:ln>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50000"/>
              </a:lnSpc>
              <a:spcBef>
                <a:spcPct val="20000"/>
              </a:spcBef>
              <a:buFontTx/>
              <a:buChar char="–"/>
              <a:defRPr/>
            </a:pPr>
            <a:r>
              <a:rPr kumimoji="1" lang="en-US" altLang="zh-TW" sz="2000">
                <a:latin typeface="+mj-lt"/>
                <a:ea typeface="標楷體" pitchFamily="49" charset="-128"/>
              </a:rPr>
              <a:t>Statistical information of the data.</a:t>
            </a:r>
            <a:endParaRPr kumimoji="1" lang="zh-TW" altLang="zh-TW" sz="2000">
              <a:latin typeface="+mj-lt"/>
              <a:ea typeface="標楷體" pitchFamily="49" charset="-128"/>
            </a:endParaRPr>
          </a:p>
        </p:txBody>
      </p:sp>
      <p:sp>
        <p:nvSpPr>
          <p:cNvPr id="158728" name="Rectangle 2056"/>
          <p:cNvSpPr>
            <a:spLocks noChangeArrowheads="1"/>
          </p:cNvSpPr>
          <p:nvPr/>
        </p:nvSpPr>
        <p:spPr bwMode="auto">
          <a:xfrm>
            <a:off x="725488" y="3067050"/>
            <a:ext cx="7580312" cy="1466850"/>
          </a:xfrm>
          <a:prstGeom prst="rect">
            <a:avLst/>
          </a:prstGeom>
          <a:noFill/>
          <a:ln>
            <a:noFill/>
          </a:ln>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50000"/>
              </a:lnSpc>
              <a:spcBef>
                <a:spcPct val="20000"/>
              </a:spcBef>
              <a:buFontTx/>
              <a:buChar char="–"/>
              <a:defRPr/>
            </a:pPr>
            <a:r>
              <a:rPr kumimoji="1" lang="en-US" altLang="zh-TW" sz="2000" dirty="0">
                <a:latin typeface="+mj-lt"/>
                <a:ea typeface="標楷體" pitchFamily="49" charset="-128"/>
              </a:rPr>
              <a:t>The program will go through all the records in the database file and select those records that satisfy the condition (searching).</a:t>
            </a:r>
            <a:endParaRPr kumimoji="1" lang="zh-TW" altLang="zh-TW" sz="2000" dirty="0">
              <a:latin typeface="+mj-lt"/>
              <a:ea typeface="標楷體" pitchFamily="49" charset="-128"/>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371600" y="304800"/>
            <a:ext cx="7772400" cy="762000"/>
          </a:xfrm>
        </p:spPr>
        <p:txBody>
          <a:bodyPr lIns="92075" tIns="46038" rIns="92075" bIns="46038"/>
          <a:lstStyle/>
          <a:p>
            <a:pPr eaLnBrk="1" hangingPunct="1"/>
            <a:r>
              <a:rPr lang="en-US" altLang="zh-TW" sz="4000" b="1">
                <a:ea typeface="細明體" pitchFamily="49" charset="-128"/>
              </a:rPr>
              <a:t>Examples: Select Statement</a:t>
            </a:r>
            <a:endParaRPr lang="zh-TW" altLang="zh-TW" sz="4000" b="1">
              <a:ea typeface="細明體" pitchFamily="49" charset="-128"/>
            </a:endParaRPr>
          </a:p>
        </p:txBody>
      </p:sp>
      <p:sp>
        <p:nvSpPr>
          <p:cNvPr id="1843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5DB88797-E0C2-441C-BC36-6FFFAB367462}" type="slidenum">
              <a:rPr lang="zh-TW" altLang="en-US" sz="1000">
                <a:solidFill>
                  <a:srgbClr val="A7A399"/>
                </a:solidFill>
                <a:ea typeface="細明體" pitchFamily="49" charset="-128"/>
              </a:rPr>
              <a:pPr>
                <a:lnSpc>
                  <a:spcPct val="100000"/>
                </a:lnSpc>
                <a:spcBef>
                  <a:spcPct val="0"/>
                </a:spcBef>
                <a:buFontTx/>
                <a:buNone/>
              </a:pPr>
              <a:t>30</a:t>
            </a:fld>
            <a:endParaRPr lang="zh-TW" altLang="en-US" sz="1000">
              <a:solidFill>
                <a:srgbClr val="A7A399"/>
              </a:solidFill>
              <a:ea typeface="細明體" pitchFamily="49" charset="-128"/>
            </a:endParaRPr>
          </a:p>
        </p:txBody>
      </p:sp>
      <p:sp>
        <p:nvSpPr>
          <p:cNvPr id="18436" name="TextBox 1"/>
          <p:cNvSpPr txBox="1">
            <a:spLocks noChangeArrowheads="1"/>
          </p:cNvSpPr>
          <p:nvPr/>
        </p:nvSpPr>
        <p:spPr bwMode="auto">
          <a:xfrm>
            <a:off x="944563" y="1066800"/>
            <a:ext cx="7570787"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lnSpc>
                <a:spcPct val="150000"/>
              </a:lnSpc>
              <a:spcBef>
                <a:spcPct val="0"/>
              </a:spcBef>
              <a:buFontTx/>
              <a:buNone/>
            </a:pPr>
            <a:r>
              <a:rPr lang="en-US" altLang="zh-TW" sz="2000">
                <a:solidFill>
                  <a:srgbClr val="FF0000"/>
                </a:solidFill>
                <a:ea typeface="細明體" pitchFamily="49" charset="-128"/>
              </a:rPr>
              <a:t>Note: We are using the Customer Table for all the examples.</a:t>
            </a:r>
          </a:p>
          <a:p>
            <a:pPr eaLnBrk="1" hangingPunct="1">
              <a:lnSpc>
                <a:spcPct val="150000"/>
              </a:lnSpc>
              <a:spcBef>
                <a:spcPct val="0"/>
              </a:spcBef>
              <a:buFontTx/>
              <a:buNone/>
            </a:pPr>
            <a:r>
              <a:rPr lang="en-US" altLang="zh-TW" sz="2000">
                <a:ea typeface="細明體" pitchFamily="49" charset="-128"/>
              </a:rPr>
              <a:t>eg 1.</a:t>
            </a:r>
            <a:r>
              <a:rPr lang="en-US" altLang="zh-TW" sz="2000">
                <a:solidFill>
                  <a:srgbClr val="FF0000"/>
                </a:solidFill>
                <a:ea typeface="細明體" pitchFamily="49" charset="-128"/>
              </a:rPr>
              <a:t> </a:t>
            </a:r>
            <a:r>
              <a:rPr lang="en-US" altLang="zh-TW" sz="2000">
                <a:ea typeface="細明體" pitchFamily="49" charset="-128"/>
              </a:rPr>
              <a:t>Select all values from customer </a:t>
            </a:r>
          </a:p>
          <a:p>
            <a:pPr eaLnBrk="1" hangingPunct="1">
              <a:lnSpc>
                <a:spcPct val="150000"/>
              </a:lnSpc>
              <a:spcBef>
                <a:spcPct val="0"/>
              </a:spcBef>
              <a:buFontTx/>
              <a:buNone/>
            </a:pPr>
            <a:r>
              <a:rPr lang="en-US" altLang="zh-TW" sz="2000" b="1">
                <a:ea typeface="細明體" pitchFamily="49" charset="-128"/>
              </a:rPr>
              <a:t>Query:  </a:t>
            </a:r>
            <a:r>
              <a:rPr lang="en-US" altLang="zh-TW" sz="2000">
                <a:ea typeface="細明體" pitchFamily="49" charset="-128"/>
              </a:rPr>
              <a:t>Select * from Customer;</a:t>
            </a:r>
          </a:p>
          <a:p>
            <a:pPr eaLnBrk="1" hangingPunct="1">
              <a:lnSpc>
                <a:spcPct val="150000"/>
              </a:lnSpc>
              <a:spcBef>
                <a:spcPct val="0"/>
              </a:spcBef>
              <a:buFontTx/>
              <a:buNone/>
            </a:pPr>
            <a:r>
              <a:rPr lang="en-US" altLang="zh-TW" sz="2000" b="1">
                <a:ea typeface="細明體" pitchFamily="49" charset="-128"/>
              </a:rPr>
              <a:t>Output:</a:t>
            </a:r>
            <a:r>
              <a:rPr lang="en-US" altLang="zh-TW" sz="2000">
                <a:ea typeface="細明體" pitchFamily="49" charset="-128"/>
              </a:rPr>
              <a:t> </a:t>
            </a:r>
          </a:p>
          <a:p>
            <a:pPr eaLnBrk="1" hangingPunct="1">
              <a:lnSpc>
                <a:spcPct val="150000"/>
              </a:lnSpc>
              <a:spcBef>
                <a:spcPct val="0"/>
              </a:spcBef>
              <a:buFontTx/>
              <a:buNone/>
            </a:pPr>
            <a:endParaRPr lang="en-US" altLang="zh-TW" sz="2000">
              <a:ea typeface="細明體" pitchFamily="49" charset="-128"/>
            </a:endParaRPr>
          </a:p>
          <a:p>
            <a:pPr algn="ctr" eaLnBrk="1" hangingPunct="1">
              <a:lnSpc>
                <a:spcPct val="100000"/>
              </a:lnSpc>
              <a:spcBef>
                <a:spcPct val="0"/>
              </a:spcBef>
              <a:buFontTx/>
              <a:buNone/>
            </a:pPr>
            <a:endParaRPr lang="zh-TW" altLang="en-US" sz="2000">
              <a:ea typeface="細明體" pitchFamily="49" charset="-128"/>
            </a:endParaRPr>
          </a:p>
          <a:p>
            <a:pPr eaLnBrk="1" hangingPunct="1">
              <a:lnSpc>
                <a:spcPct val="100000"/>
              </a:lnSpc>
              <a:spcBef>
                <a:spcPct val="0"/>
              </a:spcBef>
              <a:buFontTx/>
              <a:buNone/>
            </a:pPr>
            <a:endParaRPr lang="en-US" altLang="en-US" sz="2000"/>
          </a:p>
        </p:txBody>
      </p:sp>
      <p:pic>
        <p:nvPicPr>
          <p:cNvPr id="1843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3044825"/>
            <a:ext cx="7256463"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371600" y="304800"/>
            <a:ext cx="7772400" cy="762000"/>
          </a:xfrm>
        </p:spPr>
        <p:txBody>
          <a:bodyPr lIns="92075" tIns="46038" rIns="92075" bIns="46038"/>
          <a:lstStyle/>
          <a:p>
            <a:pPr eaLnBrk="1" hangingPunct="1"/>
            <a:r>
              <a:rPr lang="en-US" altLang="zh-TW" sz="4000" b="1">
                <a:ea typeface="細明體" pitchFamily="49" charset="-128"/>
              </a:rPr>
              <a:t>Examples: Select Statement</a:t>
            </a:r>
            <a:endParaRPr lang="zh-TW" altLang="zh-TW" sz="4000" b="1">
              <a:ea typeface="細明體" pitchFamily="49" charset="-128"/>
            </a:endParaRPr>
          </a:p>
        </p:txBody>
      </p:sp>
      <p:sp>
        <p:nvSpPr>
          <p:cNvPr id="1945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99CCCFCA-CB8D-42F5-A995-9094F9CB32E0}" type="slidenum">
              <a:rPr lang="zh-TW" altLang="en-US" sz="1000">
                <a:solidFill>
                  <a:srgbClr val="A7A399"/>
                </a:solidFill>
                <a:ea typeface="細明體" pitchFamily="49" charset="-128"/>
              </a:rPr>
              <a:pPr>
                <a:lnSpc>
                  <a:spcPct val="100000"/>
                </a:lnSpc>
                <a:spcBef>
                  <a:spcPct val="0"/>
                </a:spcBef>
                <a:buFontTx/>
                <a:buNone/>
              </a:pPr>
              <a:t>31</a:t>
            </a:fld>
            <a:endParaRPr lang="zh-TW" altLang="en-US" sz="1000">
              <a:solidFill>
                <a:srgbClr val="A7A399"/>
              </a:solidFill>
              <a:ea typeface="細明體" pitchFamily="49" charset="-128"/>
            </a:endParaRPr>
          </a:p>
        </p:txBody>
      </p:sp>
      <p:sp>
        <p:nvSpPr>
          <p:cNvPr id="19460" name="TextBox 1"/>
          <p:cNvSpPr txBox="1">
            <a:spLocks noChangeArrowheads="1"/>
          </p:cNvSpPr>
          <p:nvPr/>
        </p:nvSpPr>
        <p:spPr bwMode="auto">
          <a:xfrm>
            <a:off x="944563" y="1066800"/>
            <a:ext cx="75707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lnSpc>
                <a:spcPct val="150000"/>
              </a:lnSpc>
              <a:spcBef>
                <a:spcPct val="0"/>
              </a:spcBef>
              <a:buFontTx/>
              <a:buNone/>
            </a:pPr>
            <a:r>
              <a:rPr lang="en-US" altLang="zh-TW" sz="2000">
                <a:solidFill>
                  <a:srgbClr val="FF0000"/>
                </a:solidFill>
                <a:ea typeface="細明體" pitchFamily="49" charset="-128"/>
              </a:rPr>
              <a:t>Note: We are using the Customer Table for all the examples.</a:t>
            </a:r>
          </a:p>
          <a:p>
            <a:pPr eaLnBrk="1" hangingPunct="1">
              <a:lnSpc>
                <a:spcPct val="150000"/>
              </a:lnSpc>
              <a:spcBef>
                <a:spcPct val="0"/>
              </a:spcBef>
              <a:buFontTx/>
              <a:buNone/>
            </a:pPr>
            <a:r>
              <a:rPr lang="en-US" altLang="zh-TW" sz="2000">
                <a:ea typeface="細明體" pitchFamily="49" charset="-128"/>
              </a:rPr>
              <a:t>eg 2.</a:t>
            </a:r>
            <a:r>
              <a:rPr lang="en-US" altLang="zh-TW" sz="2000">
                <a:solidFill>
                  <a:srgbClr val="FF0000"/>
                </a:solidFill>
                <a:ea typeface="細明體" pitchFamily="49" charset="-128"/>
              </a:rPr>
              <a:t> </a:t>
            </a:r>
            <a:r>
              <a:rPr lang="en-US" altLang="zh-TW" sz="2000">
                <a:ea typeface="細明體" pitchFamily="49" charset="-128"/>
              </a:rPr>
              <a:t>Extract distinct city from customer table. </a:t>
            </a:r>
          </a:p>
          <a:p>
            <a:pPr eaLnBrk="1" hangingPunct="1">
              <a:lnSpc>
                <a:spcPct val="150000"/>
              </a:lnSpc>
              <a:spcBef>
                <a:spcPct val="0"/>
              </a:spcBef>
              <a:buFontTx/>
              <a:buNone/>
            </a:pPr>
            <a:r>
              <a:rPr lang="en-US" altLang="zh-TW" sz="2000" b="1">
                <a:ea typeface="細明體" pitchFamily="49" charset="-128"/>
              </a:rPr>
              <a:t>Query:  </a:t>
            </a:r>
            <a:r>
              <a:rPr lang="en-US" altLang="zh-TW" sz="2000">
                <a:ea typeface="細明體" pitchFamily="49" charset="-128"/>
              </a:rPr>
              <a:t>Select DISTINCT City from Customer;</a:t>
            </a:r>
          </a:p>
          <a:p>
            <a:pPr eaLnBrk="1" hangingPunct="1">
              <a:lnSpc>
                <a:spcPct val="150000"/>
              </a:lnSpc>
              <a:spcBef>
                <a:spcPct val="0"/>
              </a:spcBef>
              <a:buFontTx/>
              <a:buNone/>
            </a:pPr>
            <a:r>
              <a:rPr lang="en-US" altLang="zh-TW" sz="2000" b="1">
                <a:ea typeface="細明體" pitchFamily="49" charset="-128"/>
              </a:rPr>
              <a:t>Output:</a:t>
            </a:r>
            <a:r>
              <a:rPr lang="en-US" altLang="zh-TW" sz="2000">
                <a:ea typeface="細明體" pitchFamily="49" charset="-128"/>
              </a:rPr>
              <a:t> The customer database consists of 6 rows in which 4 cities are distinct. Therefore four cities are extracted as shown below.</a:t>
            </a:r>
          </a:p>
          <a:p>
            <a:pPr eaLnBrk="1" hangingPunct="1">
              <a:lnSpc>
                <a:spcPct val="150000"/>
              </a:lnSpc>
              <a:spcBef>
                <a:spcPct val="0"/>
              </a:spcBef>
              <a:buFontTx/>
              <a:buNone/>
            </a:pPr>
            <a:endParaRPr lang="en-US" altLang="zh-TW" sz="2000">
              <a:ea typeface="細明體" pitchFamily="49" charset="-128"/>
            </a:endParaRPr>
          </a:p>
          <a:p>
            <a:pPr algn="ctr" eaLnBrk="1" hangingPunct="1">
              <a:lnSpc>
                <a:spcPct val="100000"/>
              </a:lnSpc>
              <a:spcBef>
                <a:spcPct val="0"/>
              </a:spcBef>
              <a:buFontTx/>
              <a:buNone/>
            </a:pPr>
            <a:endParaRPr lang="zh-TW" altLang="en-US" sz="2000">
              <a:ea typeface="細明體" pitchFamily="49" charset="-128"/>
            </a:endParaRPr>
          </a:p>
          <a:p>
            <a:pPr eaLnBrk="1" hangingPunct="1">
              <a:lnSpc>
                <a:spcPct val="100000"/>
              </a:lnSpc>
              <a:spcBef>
                <a:spcPct val="0"/>
              </a:spcBef>
              <a:buFontTx/>
              <a:buNone/>
            </a:pPr>
            <a:endParaRPr lang="en-US" altLang="en-US" sz="2000"/>
          </a:p>
        </p:txBody>
      </p:sp>
      <p:graphicFrame>
        <p:nvGraphicFramePr>
          <p:cNvPr id="6" name="Table 5"/>
          <p:cNvGraphicFramePr>
            <a:graphicFrameLocks noGrp="1"/>
          </p:cNvGraphicFramePr>
          <p:nvPr/>
        </p:nvGraphicFramePr>
        <p:xfrm>
          <a:off x="3397250" y="3714750"/>
          <a:ext cx="1573213" cy="1592262"/>
        </p:xfrm>
        <a:graphic>
          <a:graphicData uri="http://schemas.openxmlformats.org/drawingml/2006/table">
            <a:tbl>
              <a:tblPr firstRow="1" bandRow="1">
                <a:tableStyleId>{5940675A-B579-460E-94D1-54222C63F5DA}</a:tableStyleId>
              </a:tblPr>
              <a:tblGrid>
                <a:gridCol w="1573213">
                  <a:extLst>
                    <a:ext uri="{9D8B030D-6E8A-4147-A177-3AD203B41FA5}">
                      <a16:colId xmlns:a16="http://schemas.microsoft.com/office/drawing/2014/main" val="20000"/>
                    </a:ext>
                  </a:extLst>
                </a:gridCol>
              </a:tblGrid>
              <a:tr h="304889">
                <a:tc>
                  <a:txBody>
                    <a:bodyPr/>
                    <a:lstStyle/>
                    <a:p>
                      <a:pPr algn="l" fontAlgn="t"/>
                      <a:r>
                        <a:rPr lang="en-US" sz="1400" b="1" dirty="0">
                          <a:effectLst/>
                        </a:rPr>
                        <a:t>City</a:t>
                      </a:r>
                    </a:p>
                  </a:txBody>
                  <a:tcPr marL="91479" marR="91479" marT="45733" marB="45733"/>
                </a:tc>
                <a:extLst>
                  <a:ext uri="{0D108BD9-81ED-4DB2-BD59-A6C34878D82A}">
                    <a16:rowId xmlns:a16="http://schemas.microsoft.com/office/drawing/2014/main" val="10000"/>
                  </a:ext>
                </a:extLst>
              </a:tr>
              <a:tr h="372706">
                <a:tc>
                  <a:txBody>
                    <a:bodyPr/>
                    <a:lstStyle/>
                    <a:p>
                      <a:pPr algn="l" fontAlgn="t"/>
                      <a:r>
                        <a:rPr lang="en-US" sz="1400" dirty="0">
                          <a:effectLst/>
                        </a:rPr>
                        <a:t>Berlin</a:t>
                      </a:r>
                    </a:p>
                  </a:txBody>
                  <a:tcPr marL="91479" marR="91479" marT="45733" marB="45733"/>
                </a:tc>
                <a:extLst>
                  <a:ext uri="{0D108BD9-81ED-4DB2-BD59-A6C34878D82A}">
                    <a16:rowId xmlns:a16="http://schemas.microsoft.com/office/drawing/2014/main" val="10001"/>
                  </a:ext>
                </a:extLst>
              </a:tr>
              <a:tr h="304889">
                <a:tc>
                  <a:txBody>
                    <a:bodyPr/>
                    <a:lstStyle/>
                    <a:p>
                      <a:pPr algn="l" fontAlgn="t"/>
                      <a:r>
                        <a:rPr lang="en-US" sz="1400" dirty="0">
                          <a:effectLst/>
                        </a:rPr>
                        <a:t>México D.F.</a:t>
                      </a:r>
                    </a:p>
                  </a:txBody>
                  <a:tcPr marL="91479" marR="91479" marT="45733" marB="45733"/>
                </a:tc>
                <a:extLst>
                  <a:ext uri="{0D108BD9-81ED-4DB2-BD59-A6C34878D82A}">
                    <a16:rowId xmlns:a16="http://schemas.microsoft.com/office/drawing/2014/main" val="10002"/>
                  </a:ext>
                </a:extLst>
              </a:tr>
              <a:tr h="304889">
                <a:tc>
                  <a:txBody>
                    <a:bodyPr/>
                    <a:lstStyle/>
                    <a:p>
                      <a:pPr algn="l" fontAlgn="t"/>
                      <a:r>
                        <a:rPr lang="en-US" sz="1400" dirty="0" err="1">
                          <a:effectLst/>
                        </a:rPr>
                        <a:t>Luleå</a:t>
                      </a:r>
                      <a:endParaRPr lang="en-US" sz="1400" dirty="0">
                        <a:effectLst/>
                      </a:endParaRPr>
                    </a:p>
                  </a:txBody>
                  <a:tcPr marL="91479" marR="91479" marT="45733" marB="45733"/>
                </a:tc>
                <a:extLst>
                  <a:ext uri="{0D108BD9-81ED-4DB2-BD59-A6C34878D82A}">
                    <a16:rowId xmlns:a16="http://schemas.microsoft.com/office/drawing/2014/main" val="10003"/>
                  </a:ext>
                </a:extLst>
              </a:tr>
              <a:tr h="304889">
                <a:tc>
                  <a:txBody>
                    <a:bodyPr/>
                    <a:lstStyle/>
                    <a:p>
                      <a:pPr algn="l" fontAlgn="t"/>
                      <a:r>
                        <a:rPr lang="en-US" sz="1400" dirty="0">
                          <a:effectLst/>
                        </a:rPr>
                        <a:t>London</a:t>
                      </a:r>
                    </a:p>
                  </a:txBody>
                  <a:tcPr marL="91479" marR="91479" marT="45733" marB="45733"/>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371600" y="304800"/>
            <a:ext cx="7772400" cy="762000"/>
          </a:xfrm>
        </p:spPr>
        <p:txBody>
          <a:bodyPr lIns="92075" tIns="46038" rIns="92075" bIns="46038"/>
          <a:lstStyle/>
          <a:p>
            <a:pPr eaLnBrk="1" hangingPunct="1"/>
            <a:r>
              <a:rPr lang="en-US" altLang="zh-TW" sz="4000" b="1">
                <a:ea typeface="細明體" pitchFamily="49" charset="-128"/>
              </a:rPr>
              <a:t>Examples: Select Statement</a:t>
            </a:r>
            <a:endParaRPr lang="zh-TW" altLang="zh-TW" sz="4000" b="1">
              <a:ea typeface="細明體" pitchFamily="49" charset="-128"/>
            </a:endParaRPr>
          </a:p>
        </p:txBody>
      </p:sp>
      <p:sp>
        <p:nvSpPr>
          <p:cNvPr id="2048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AC4B8E14-78AA-49D8-B3B7-501339638874}" type="slidenum">
              <a:rPr lang="zh-TW" altLang="en-US" sz="1000">
                <a:solidFill>
                  <a:srgbClr val="A7A399"/>
                </a:solidFill>
                <a:ea typeface="細明體" pitchFamily="49" charset="-128"/>
              </a:rPr>
              <a:pPr>
                <a:lnSpc>
                  <a:spcPct val="100000"/>
                </a:lnSpc>
                <a:spcBef>
                  <a:spcPct val="0"/>
                </a:spcBef>
                <a:buFontTx/>
                <a:buNone/>
              </a:pPr>
              <a:t>32</a:t>
            </a:fld>
            <a:endParaRPr lang="zh-TW" altLang="en-US" sz="1000">
              <a:solidFill>
                <a:srgbClr val="A7A399"/>
              </a:solidFill>
              <a:ea typeface="細明體" pitchFamily="49" charset="-128"/>
            </a:endParaRPr>
          </a:p>
        </p:txBody>
      </p:sp>
      <p:sp>
        <p:nvSpPr>
          <p:cNvPr id="20484" name="TextBox 1"/>
          <p:cNvSpPr txBox="1">
            <a:spLocks noChangeArrowheads="1"/>
          </p:cNvSpPr>
          <p:nvPr/>
        </p:nvSpPr>
        <p:spPr bwMode="auto">
          <a:xfrm>
            <a:off x="944563" y="1066800"/>
            <a:ext cx="75707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lnSpc>
                <a:spcPct val="150000"/>
              </a:lnSpc>
              <a:spcBef>
                <a:spcPct val="0"/>
              </a:spcBef>
              <a:buFontTx/>
              <a:buNone/>
            </a:pPr>
            <a:r>
              <a:rPr lang="en-US" altLang="zh-TW" sz="2000">
                <a:solidFill>
                  <a:srgbClr val="FF0000"/>
                </a:solidFill>
                <a:ea typeface="細明體" pitchFamily="49" charset="-128"/>
              </a:rPr>
              <a:t>Note: We are using the Customer Table for all the examples.</a:t>
            </a:r>
          </a:p>
          <a:p>
            <a:pPr eaLnBrk="1" hangingPunct="1">
              <a:lnSpc>
                <a:spcPct val="150000"/>
              </a:lnSpc>
              <a:spcBef>
                <a:spcPct val="0"/>
              </a:spcBef>
              <a:buFontTx/>
              <a:buNone/>
            </a:pPr>
            <a:r>
              <a:rPr lang="en-US" altLang="zh-TW" sz="2000">
                <a:ea typeface="細明體" pitchFamily="49" charset="-128"/>
              </a:rPr>
              <a:t>eg 3.</a:t>
            </a:r>
            <a:r>
              <a:rPr lang="en-US" altLang="zh-TW" sz="2000">
                <a:solidFill>
                  <a:srgbClr val="FF0000"/>
                </a:solidFill>
                <a:ea typeface="細明體" pitchFamily="49" charset="-128"/>
              </a:rPr>
              <a:t> </a:t>
            </a:r>
            <a:r>
              <a:rPr lang="en-US" altLang="zh-TW" sz="2000">
                <a:ea typeface="細明體" pitchFamily="49" charset="-128"/>
              </a:rPr>
              <a:t>Extract customerName and Contact Name of Germany People</a:t>
            </a:r>
          </a:p>
          <a:p>
            <a:pPr eaLnBrk="1" hangingPunct="1">
              <a:lnSpc>
                <a:spcPct val="150000"/>
              </a:lnSpc>
              <a:spcBef>
                <a:spcPct val="0"/>
              </a:spcBef>
              <a:buFontTx/>
              <a:buNone/>
            </a:pPr>
            <a:r>
              <a:rPr lang="en-US" altLang="zh-TW" sz="2000">
                <a:ea typeface="細明體" pitchFamily="49" charset="-128"/>
              </a:rPr>
              <a:t>from customer table. </a:t>
            </a:r>
          </a:p>
          <a:p>
            <a:pPr eaLnBrk="1" hangingPunct="1">
              <a:lnSpc>
                <a:spcPct val="150000"/>
              </a:lnSpc>
              <a:spcBef>
                <a:spcPct val="0"/>
              </a:spcBef>
              <a:buFontTx/>
              <a:buNone/>
            </a:pPr>
            <a:r>
              <a:rPr lang="en-US" altLang="zh-TW" sz="2000" b="1">
                <a:ea typeface="細明體" pitchFamily="49" charset="-128"/>
              </a:rPr>
              <a:t>Query:  </a:t>
            </a:r>
            <a:r>
              <a:rPr lang="en-US" altLang="zh-TW" sz="2000">
                <a:ea typeface="細明體" pitchFamily="49" charset="-128"/>
              </a:rPr>
              <a:t>Select customerName, ContactName from Customer where country = ‘Germany’;</a:t>
            </a:r>
          </a:p>
          <a:p>
            <a:pPr eaLnBrk="1" hangingPunct="1">
              <a:lnSpc>
                <a:spcPct val="150000"/>
              </a:lnSpc>
              <a:spcBef>
                <a:spcPct val="0"/>
              </a:spcBef>
              <a:buFontTx/>
              <a:buNone/>
            </a:pPr>
            <a:r>
              <a:rPr lang="en-US" altLang="zh-TW" sz="2000" b="1">
                <a:ea typeface="細明體" pitchFamily="49" charset="-128"/>
              </a:rPr>
              <a:t>Output:</a:t>
            </a:r>
            <a:endParaRPr lang="en-US" altLang="zh-TW" sz="2000">
              <a:ea typeface="細明體" pitchFamily="49" charset="-128"/>
            </a:endParaRPr>
          </a:p>
          <a:p>
            <a:pPr algn="ctr" eaLnBrk="1" hangingPunct="1">
              <a:lnSpc>
                <a:spcPct val="100000"/>
              </a:lnSpc>
              <a:spcBef>
                <a:spcPct val="0"/>
              </a:spcBef>
              <a:buFontTx/>
              <a:buNone/>
            </a:pPr>
            <a:endParaRPr lang="zh-TW" altLang="en-US" sz="2000">
              <a:ea typeface="細明體" pitchFamily="49" charset="-128"/>
            </a:endParaRPr>
          </a:p>
          <a:p>
            <a:pPr eaLnBrk="1" hangingPunct="1">
              <a:lnSpc>
                <a:spcPct val="100000"/>
              </a:lnSpc>
              <a:spcBef>
                <a:spcPct val="0"/>
              </a:spcBef>
              <a:buFontTx/>
              <a:buNone/>
            </a:pPr>
            <a:endParaRPr lang="en-US" altLang="en-US" sz="2000"/>
          </a:p>
        </p:txBody>
      </p:sp>
      <p:pic>
        <p:nvPicPr>
          <p:cNvPr id="2048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4022725"/>
            <a:ext cx="344487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371600" y="304800"/>
            <a:ext cx="7772400" cy="762000"/>
          </a:xfrm>
        </p:spPr>
        <p:txBody>
          <a:bodyPr lIns="92075" tIns="46038" rIns="92075" bIns="46038"/>
          <a:lstStyle/>
          <a:p>
            <a:pPr eaLnBrk="1" hangingPunct="1"/>
            <a:r>
              <a:rPr lang="en-US" altLang="zh-TW" sz="4000" b="1">
                <a:ea typeface="細明體" pitchFamily="49" charset="-128"/>
              </a:rPr>
              <a:t>Examples: Select Statement</a:t>
            </a:r>
            <a:endParaRPr lang="zh-TW" altLang="zh-TW" sz="4000" b="1">
              <a:ea typeface="細明體" pitchFamily="49" charset="-128"/>
            </a:endParaRPr>
          </a:p>
        </p:txBody>
      </p:sp>
      <p:sp>
        <p:nvSpPr>
          <p:cNvPr id="2150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FA6855A6-9338-467E-8B23-C5C10B73CA89}" type="slidenum">
              <a:rPr lang="zh-TW" altLang="en-US" sz="1000">
                <a:solidFill>
                  <a:srgbClr val="A7A399"/>
                </a:solidFill>
                <a:ea typeface="細明體" pitchFamily="49" charset="-128"/>
              </a:rPr>
              <a:pPr>
                <a:lnSpc>
                  <a:spcPct val="100000"/>
                </a:lnSpc>
                <a:spcBef>
                  <a:spcPct val="0"/>
                </a:spcBef>
                <a:buFontTx/>
                <a:buNone/>
              </a:pPr>
              <a:t>33</a:t>
            </a:fld>
            <a:endParaRPr lang="zh-TW" altLang="en-US" sz="1000">
              <a:solidFill>
                <a:srgbClr val="A7A399"/>
              </a:solidFill>
              <a:ea typeface="細明體" pitchFamily="49" charset="-128"/>
            </a:endParaRPr>
          </a:p>
        </p:txBody>
      </p:sp>
      <p:sp>
        <p:nvSpPr>
          <p:cNvPr id="21508" name="TextBox 1"/>
          <p:cNvSpPr txBox="1">
            <a:spLocks noChangeArrowheads="1"/>
          </p:cNvSpPr>
          <p:nvPr/>
        </p:nvSpPr>
        <p:spPr bwMode="auto">
          <a:xfrm>
            <a:off x="944563" y="1066800"/>
            <a:ext cx="757078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eaLnBrk="1" hangingPunct="1">
              <a:lnSpc>
                <a:spcPct val="150000"/>
              </a:lnSpc>
              <a:spcBef>
                <a:spcPct val="0"/>
              </a:spcBef>
              <a:buFontTx/>
              <a:buNone/>
            </a:pPr>
            <a:r>
              <a:rPr lang="en-US" altLang="zh-TW" sz="2000">
                <a:solidFill>
                  <a:srgbClr val="FF0000"/>
                </a:solidFill>
                <a:ea typeface="細明體" pitchFamily="49" charset="-128"/>
              </a:rPr>
              <a:t>Note: We are using the Customer Table for all the examples.</a:t>
            </a:r>
          </a:p>
          <a:p>
            <a:pPr eaLnBrk="1" hangingPunct="1">
              <a:lnSpc>
                <a:spcPct val="150000"/>
              </a:lnSpc>
              <a:spcBef>
                <a:spcPct val="0"/>
              </a:spcBef>
              <a:buFontTx/>
              <a:buNone/>
            </a:pPr>
            <a:r>
              <a:rPr lang="en-US" altLang="zh-TW" sz="2000">
                <a:ea typeface="細明體" pitchFamily="49" charset="-128"/>
              </a:rPr>
              <a:t>eg 4.</a:t>
            </a:r>
            <a:r>
              <a:rPr lang="en-US" altLang="zh-TW" sz="2000">
                <a:solidFill>
                  <a:srgbClr val="FF0000"/>
                </a:solidFill>
                <a:ea typeface="細明體" pitchFamily="49" charset="-128"/>
              </a:rPr>
              <a:t> </a:t>
            </a:r>
            <a:r>
              <a:rPr lang="en-US" altLang="zh-TW" sz="2000">
                <a:ea typeface="細明體" pitchFamily="49" charset="-128"/>
              </a:rPr>
              <a:t>Extract all values of customer id 1 from customer table. </a:t>
            </a:r>
          </a:p>
          <a:p>
            <a:pPr eaLnBrk="1" hangingPunct="1">
              <a:lnSpc>
                <a:spcPct val="150000"/>
              </a:lnSpc>
              <a:spcBef>
                <a:spcPct val="0"/>
              </a:spcBef>
              <a:buFontTx/>
              <a:buNone/>
            </a:pPr>
            <a:r>
              <a:rPr lang="en-US" altLang="zh-TW" sz="2000" b="1">
                <a:ea typeface="細明體" pitchFamily="49" charset="-128"/>
              </a:rPr>
              <a:t>Query:  </a:t>
            </a:r>
            <a:r>
              <a:rPr lang="en-US" altLang="zh-TW" sz="2000">
                <a:ea typeface="細明體" pitchFamily="49" charset="-128"/>
              </a:rPr>
              <a:t>Select * from Customer where id = 1;</a:t>
            </a:r>
          </a:p>
          <a:p>
            <a:pPr eaLnBrk="1" hangingPunct="1">
              <a:lnSpc>
                <a:spcPct val="150000"/>
              </a:lnSpc>
              <a:spcBef>
                <a:spcPct val="0"/>
              </a:spcBef>
              <a:buFontTx/>
              <a:buNone/>
            </a:pPr>
            <a:r>
              <a:rPr lang="en-US" altLang="zh-TW" sz="2000" b="1">
                <a:ea typeface="細明體" pitchFamily="49" charset="-128"/>
              </a:rPr>
              <a:t>Output:</a:t>
            </a:r>
            <a:endParaRPr lang="en-US" altLang="zh-TW" sz="2000">
              <a:ea typeface="細明體" pitchFamily="49" charset="-128"/>
            </a:endParaRPr>
          </a:p>
          <a:p>
            <a:pPr algn="ctr" eaLnBrk="1" hangingPunct="1">
              <a:lnSpc>
                <a:spcPct val="100000"/>
              </a:lnSpc>
              <a:spcBef>
                <a:spcPct val="0"/>
              </a:spcBef>
              <a:buFontTx/>
              <a:buNone/>
            </a:pPr>
            <a:endParaRPr lang="zh-TW" altLang="en-US" sz="2000">
              <a:ea typeface="細明體" pitchFamily="49" charset="-128"/>
            </a:endParaRPr>
          </a:p>
          <a:p>
            <a:pPr eaLnBrk="1" hangingPunct="1">
              <a:lnSpc>
                <a:spcPct val="100000"/>
              </a:lnSpc>
              <a:spcBef>
                <a:spcPct val="0"/>
              </a:spcBef>
              <a:buFontTx/>
              <a:buNone/>
            </a:pPr>
            <a:endParaRPr lang="en-US" altLang="en-US" sz="2000"/>
          </a:p>
        </p:txBody>
      </p:sp>
      <p:graphicFrame>
        <p:nvGraphicFramePr>
          <p:cNvPr id="6" name="Table 5"/>
          <p:cNvGraphicFramePr>
            <a:graphicFrameLocks noGrp="1"/>
          </p:cNvGraphicFramePr>
          <p:nvPr/>
        </p:nvGraphicFramePr>
        <p:xfrm>
          <a:off x="944563" y="3203575"/>
          <a:ext cx="7683500" cy="1016001"/>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135">
                <a:tc>
                  <a:txBody>
                    <a:bodyPr/>
                    <a:lstStyle/>
                    <a:p>
                      <a:pPr algn="l" fontAlgn="t"/>
                      <a:r>
                        <a:rPr lang="en-US" sz="1400" b="1" dirty="0" err="1">
                          <a:effectLst/>
                        </a:rPr>
                        <a:t>CustomerID</a:t>
                      </a:r>
                      <a:endParaRPr lang="en-US" sz="1400" b="1" dirty="0">
                        <a:effectLst/>
                      </a:endParaRPr>
                    </a:p>
                  </a:txBody>
                  <a:tcPr marL="91435" marR="91435" marT="45708" marB="45708"/>
                </a:tc>
                <a:tc>
                  <a:txBody>
                    <a:bodyPr/>
                    <a:lstStyle/>
                    <a:p>
                      <a:pPr algn="l" fontAlgn="t"/>
                      <a:r>
                        <a:rPr lang="en-US" sz="1400" b="1" dirty="0" err="1">
                          <a:effectLst/>
                        </a:rPr>
                        <a:t>CustomerName</a:t>
                      </a:r>
                      <a:endParaRPr lang="en-US" sz="1400" b="1" dirty="0">
                        <a:effectLst/>
                      </a:endParaRPr>
                    </a:p>
                  </a:txBody>
                  <a:tcPr marL="91435" marR="91435" marT="45708" marB="45708"/>
                </a:tc>
                <a:tc>
                  <a:txBody>
                    <a:bodyPr/>
                    <a:lstStyle/>
                    <a:p>
                      <a:pPr algn="l" fontAlgn="t"/>
                      <a:r>
                        <a:rPr lang="en-US" sz="1400" b="1">
                          <a:effectLst/>
                        </a:rPr>
                        <a:t>ContactName</a:t>
                      </a:r>
                    </a:p>
                  </a:txBody>
                  <a:tcPr marL="91435" marR="91435" marT="45708" marB="45708"/>
                </a:tc>
                <a:tc>
                  <a:txBody>
                    <a:bodyPr/>
                    <a:lstStyle/>
                    <a:p>
                      <a:pPr algn="l" fontAlgn="t"/>
                      <a:r>
                        <a:rPr lang="en-US" sz="1400" b="1">
                          <a:effectLst/>
                        </a:rPr>
                        <a:t>Address</a:t>
                      </a:r>
                    </a:p>
                  </a:txBody>
                  <a:tcPr marL="91435" marR="91435" marT="45708" marB="45708"/>
                </a:tc>
                <a:tc>
                  <a:txBody>
                    <a:bodyPr/>
                    <a:lstStyle/>
                    <a:p>
                      <a:pPr algn="l" fontAlgn="t"/>
                      <a:r>
                        <a:rPr lang="en-US" sz="1400" b="1">
                          <a:effectLst/>
                        </a:rPr>
                        <a:t>City</a:t>
                      </a:r>
                    </a:p>
                  </a:txBody>
                  <a:tcPr marL="91435" marR="91435" marT="45708" marB="45708"/>
                </a:tc>
                <a:tc>
                  <a:txBody>
                    <a:bodyPr/>
                    <a:lstStyle/>
                    <a:p>
                      <a:pPr algn="l" fontAlgn="t"/>
                      <a:r>
                        <a:rPr lang="en-US" sz="1400" b="1">
                          <a:effectLst/>
                        </a:rPr>
                        <a:t>PostalCode</a:t>
                      </a:r>
                    </a:p>
                  </a:txBody>
                  <a:tcPr marL="91435" marR="91435" marT="45708" marB="45708"/>
                </a:tc>
                <a:tc>
                  <a:txBody>
                    <a:bodyPr/>
                    <a:lstStyle/>
                    <a:p>
                      <a:pPr algn="l" fontAlgn="t"/>
                      <a:r>
                        <a:rPr lang="en-US" sz="1400" b="1" dirty="0">
                          <a:effectLst/>
                        </a:rPr>
                        <a:t>Country</a:t>
                      </a:r>
                    </a:p>
                  </a:txBody>
                  <a:tcPr marL="91435" marR="91435" marT="45708" marB="45708"/>
                </a:tc>
                <a:extLst>
                  <a:ext uri="{0D108BD9-81ED-4DB2-BD59-A6C34878D82A}">
                    <a16:rowId xmlns:a16="http://schemas.microsoft.com/office/drawing/2014/main" val="10000"/>
                  </a:ext>
                </a:extLst>
              </a:tr>
              <a:tr h="497865">
                <a:tc>
                  <a:txBody>
                    <a:bodyPr/>
                    <a:lstStyle/>
                    <a:p>
                      <a:pPr algn="l" fontAlgn="t"/>
                      <a:r>
                        <a:rPr lang="en-US" sz="1400" dirty="0">
                          <a:effectLst/>
                        </a:rPr>
                        <a:t>1</a:t>
                      </a:r>
                    </a:p>
                  </a:txBody>
                  <a:tcPr marL="91435" marR="91435" marT="45708" marB="45708"/>
                </a:tc>
                <a:tc>
                  <a:txBody>
                    <a:bodyPr/>
                    <a:lstStyle/>
                    <a:p>
                      <a:pPr algn="l" fontAlgn="t"/>
                      <a:r>
                        <a:rPr lang="en-US" sz="1400" dirty="0" err="1">
                          <a:effectLst/>
                        </a:rPr>
                        <a:t>Aman</a:t>
                      </a:r>
                      <a:endParaRPr lang="en-US" sz="1400" dirty="0">
                        <a:effectLst/>
                      </a:endParaRPr>
                    </a:p>
                  </a:txBody>
                  <a:tcPr marL="91435" marR="91435" marT="45708" marB="45708"/>
                </a:tc>
                <a:tc>
                  <a:txBody>
                    <a:bodyPr/>
                    <a:lstStyle/>
                    <a:p>
                      <a:pPr algn="l" fontAlgn="t"/>
                      <a:r>
                        <a:rPr lang="en-US" sz="1400" dirty="0">
                          <a:effectLst/>
                        </a:rPr>
                        <a:t>Sharma</a:t>
                      </a:r>
                    </a:p>
                  </a:txBody>
                  <a:tcPr marL="91435" marR="91435" marT="45708" marB="45708"/>
                </a:tc>
                <a:tc>
                  <a:txBody>
                    <a:bodyPr/>
                    <a:lstStyle/>
                    <a:p>
                      <a:pPr algn="l" fontAlgn="t"/>
                      <a:r>
                        <a:rPr lang="en-US" sz="1400" dirty="0" err="1">
                          <a:effectLst/>
                        </a:rPr>
                        <a:t>Obere</a:t>
                      </a:r>
                      <a:r>
                        <a:rPr lang="en-US" sz="1400" dirty="0">
                          <a:effectLst/>
                        </a:rPr>
                        <a:t> Str. 57</a:t>
                      </a:r>
                    </a:p>
                  </a:txBody>
                  <a:tcPr marL="91435" marR="91435" marT="45708" marB="45708"/>
                </a:tc>
                <a:tc>
                  <a:txBody>
                    <a:bodyPr/>
                    <a:lstStyle/>
                    <a:p>
                      <a:pPr algn="l" fontAlgn="t"/>
                      <a:r>
                        <a:rPr lang="en-US" sz="1400" dirty="0">
                          <a:effectLst/>
                        </a:rPr>
                        <a:t>Berlin</a:t>
                      </a:r>
                    </a:p>
                  </a:txBody>
                  <a:tcPr marL="91435" marR="91435" marT="45708" marB="45708"/>
                </a:tc>
                <a:tc>
                  <a:txBody>
                    <a:bodyPr/>
                    <a:lstStyle/>
                    <a:p>
                      <a:pPr algn="l" fontAlgn="t"/>
                      <a:r>
                        <a:rPr lang="en-US" sz="1400" dirty="0">
                          <a:effectLst/>
                        </a:rPr>
                        <a:t>12209</a:t>
                      </a:r>
                    </a:p>
                  </a:txBody>
                  <a:tcPr marL="91435" marR="91435" marT="45708" marB="45708"/>
                </a:tc>
                <a:tc>
                  <a:txBody>
                    <a:bodyPr/>
                    <a:lstStyle/>
                    <a:p>
                      <a:pPr algn="l" fontAlgn="t"/>
                      <a:r>
                        <a:rPr lang="en-US" sz="1400" dirty="0">
                          <a:effectLst/>
                        </a:rPr>
                        <a:t>Germany</a:t>
                      </a:r>
                    </a:p>
                  </a:txBody>
                  <a:tcPr marL="91435" marR="91435" marT="45708" marB="45708"/>
                </a:tc>
                <a:extLst>
                  <a:ext uri="{0D108BD9-81ED-4DB2-BD59-A6C34878D82A}">
                    <a16:rowId xmlns:a16="http://schemas.microsoft.com/office/drawing/2014/main" val="10001"/>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1371600" y="304800"/>
            <a:ext cx="7772400" cy="762000"/>
          </a:xfrm>
        </p:spPr>
        <p:txBody>
          <a:bodyPr lIns="92075" tIns="46038" rIns="92075" bIns="46038"/>
          <a:lstStyle/>
          <a:p>
            <a:pPr eaLnBrk="1" hangingPunct="1"/>
            <a:r>
              <a:rPr lang="en-US" altLang="zh-TW" sz="4000" b="1">
                <a:ea typeface="細明體" pitchFamily="49" charset="-128"/>
              </a:rPr>
              <a:t>Examples: Select Statement</a:t>
            </a:r>
            <a:endParaRPr lang="zh-TW" altLang="zh-TW" sz="4000" b="1">
              <a:ea typeface="細明體" pitchFamily="49" charset="-128"/>
            </a:endParaRPr>
          </a:p>
        </p:txBody>
      </p:sp>
      <p:sp>
        <p:nvSpPr>
          <p:cNvPr id="2253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F9830D7F-BAB5-4532-A24D-AF645A9D5914}" type="slidenum">
              <a:rPr lang="zh-TW" altLang="en-US" sz="1000">
                <a:solidFill>
                  <a:srgbClr val="A7A399"/>
                </a:solidFill>
                <a:ea typeface="細明體" pitchFamily="49" charset="-128"/>
              </a:rPr>
              <a:pPr>
                <a:lnSpc>
                  <a:spcPct val="100000"/>
                </a:lnSpc>
                <a:spcBef>
                  <a:spcPct val="0"/>
                </a:spcBef>
                <a:buFontTx/>
                <a:buNone/>
              </a:pPr>
              <a:t>34</a:t>
            </a:fld>
            <a:endParaRPr lang="zh-TW" altLang="en-US" sz="1000">
              <a:solidFill>
                <a:srgbClr val="A7A399"/>
              </a:solidFill>
              <a:ea typeface="細明體" pitchFamily="49" charset="-128"/>
            </a:endParaRPr>
          </a:p>
        </p:txBody>
      </p:sp>
      <p:sp>
        <p:nvSpPr>
          <p:cNvPr id="22532" name="TextBox 1"/>
          <p:cNvSpPr txBox="1">
            <a:spLocks noChangeArrowheads="1"/>
          </p:cNvSpPr>
          <p:nvPr/>
        </p:nvSpPr>
        <p:spPr bwMode="auto">
          <a:xfrm>
            <a:off x="944563" y="1066800"/>
            <a:ext cx="75707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just" eaLnBrk="1" hangingPunct="1">
              <a:lnSpc>
                <a:spcPct val="150000"/>
              </a:lnSpc>
              <a:spcBef>
                <a:spcPct val="0"/>
              </a:spcBef>
              <a:buFontTx/>
              <a:buNone/>
            </a:pPr>
            <a:r>
              <a:rPr lang="en-US" altLang="zh-TW" sz="2000">
                <a:solidFill>
                  <a:srgbClr val="FF0000"/>
                </a:solidFill>
                <a:ea typeface="細明體" pitchFamily="49" charset="-128"/>
              </a:rPr>
              <a:t>Note: We are using the Customer Table for all the examples.</a:t>
            </a:r>
          </a:p>
          <a:p>
            <a:pPr algn="just" eaLnBrk="1" hangingPunct="1">
              <a:lnSpc>
                <a:spcPct val="150000"/>
              </a:lnSpc>
              <a:spcBef>
                <a:spcPct val="0"/>
              </a:spcBef>
              <a:buFontTx/>
              <a:buNone/>
            </a:pPr>
            <a:r>
              <a:rPr lang="en-US" altLang="zh-TW" sz="2000">
                <a:ea typeface="細明體" pitchFamily="49" charset="-128"/>
              </a:rPr>
              <a:t>eg 5.</a:t>
            </a:r>
            <a:r>
              <a:rPr lang="en-US" altLang="zh-TW" sz="2000">
                <a:solidFill>
                  <a:srgbClr val="FF0000"/>
                </a:solidFill>
                <a:ea typeface="細明體" pitchFamily="49" charset="-128"/>
              </a:rPr>
              <a:t> </a:t>
            </a:r>
            <a:r>
              <a:rPr lang="en-US" altLang="zh-TW" sz="2000">
                <a:ea typeface="細明體" pitchFamily="49" charset="-128"/>
              </a:rPr>
              <a:t>Extract Customer name, Contact name and postal code of Mexico D.F city of Mexico People. </a:t>
            </a:r>
          </a:p>
          <a:p>
            <a:pPr algn="just" eaLnBrk="1" hangingPunct="1">
              <a:lnSpc>
                <a:spcPct val="150000"/>
              </a:lnSpc>
              <a:spcBef>
                <a:spcPct val="0"/>
              </a:spcBef>
              <a:buFontTx/>
              <a:buNone/>
            </a:pPr>
            <a:r>
              <a:rPr lang="en-US" altLang="zh-TW" sz="2000" b="1">
                <a:ea typeface="細明體" pitchFamily="49" charset="-128"/>
              </a:rPr>
              <a:t>Query:  </a:t>
            </a:r>
            <a:r>
              <a:rPr lang="en-US" altLang="zh-TW" sz="2000">
                <a:ea typeface="細明體" pitchFamily="49" charset="-128"/>
              </a:rPr>
              <a:t>Select CustomerName, ContactName, PostalCode from Customer where City=‘Mexico D.F.’ AND Country=‘Mexico’;</a:t>
            </a:r>
          </a:p>
          <a:p>
            <a:pPr algn="just" eaLnBrk="1" hangingPunct="1">
              <a:lnSpc>
                <a:spcPct val="150000"/>
              </a:lnSpc>
              <a:spcBef>
                <a:spcPct val="0"/>
              </a:spcBef>
              <a:buFontTx/>
              <a:buNone/>
            </a:pPr>
            <a:r>
              <a:rPr lang="en-US" altLang="zh-TW" sz="2000" b="1">
                <a:ea typeface="細明體" pitchFamily="49" charset="-128"/>
              </a:rPr>
              <a:t>Output:</a:t>
            </a:r>
            <a:endParaRPr lang="en-US" altLang="zh-TW" sz="2000">
              <a:ea typeface="細明體" pitchFamily="49" charset="-128"/>
            </a:endParaRPr>
          </a:p>
          <a:p>
            <a:pPr algn="just" eaLnBrk="1" hangingPunct="1">
              <a:lnSpc>
                <a:spcPct val="100000"/>
              </a:lnSpc>
              <a:spcBef>
                <a:spcPct val="0"/>
              </a:spcBef>
              <a:buFontTx/>
              <a:buNone/>
            </a:pPr>
            <a:endParaRPr lang="zh-TW" altLang="en-US" sz="2000">
              <a:ea typeface="細明體" pitchFamily="49" charset="-128"/>
            </a:endParaRPr>
          </a:p>
          <a:p>
            <a:pPr algn="just" eaLnBrk="1" hangingPunct="1">
              <a:lnSpc>
                <a:spcPct val="100000"/>
              </a:lnSpc>
              <a:spcBef>
                <a:spcPct val="0"/>
              </a:spcBef>
              <a:buFontTx/>
              <a:buNone/>
            </a:pPr>
            <a:endParaRPr lang="en-US" altLang="en-US" sz="2000"/>
          </a:p>
        </p:txBody>
      </p:sp>
      <p:graphicFrame>
        <p:nvGraphicFramePr>
          <p:cNvPr id="8" name="Table 7"/>
          <p:cNvGraphicFramePr>
            <a:graphicFrameLocks noGrp="1"/>
          </p:cNvGraphicFramePr>
          <p:nvPr/>
        </p:nvGraphicFramePr>
        <p:xfrm>
          <a:off x="2525713" y="3981450"/>
          <a:ext cx="3419476" cy="1127154"/>
        </p:xfrm>
        <a:graphic>
          <a:graphicData uri="http://schemas.openxmlformats.org/drawingml/2006/table">
            <a:tbl>
              <a:tblPr firstRow="1" bandRow="1">
                <a:tableStyleId>{5940675A-B579-460E-94D1-54222C63F5DA}</a:tableStyleId>
              </a:tblPr>
              <a:tblGrid>
                <a:gridCol w="1578057">
                  <a:extLst>
                    <a:ext uri="{9D8B030D-6E8A-4147-A177-3AD203B41FA5}">
                      <a16:colId xmlns:a16="http://schemas.microsoft.com/office/drawing/2014/main" val="20000"/>
                    </a:ext>
                  </a:extLst>
                </a:gridCol>
                <a:gridCol w="796403">
                  <a:extLst>
                    <a:ext uri="{9D8B030D-6E8A-4147-A177-3AD203B41FA5}">
                      <a16:colId xmlns:a16="http://schemas.microsoft.com/office/drawing/2014/main" val="20001"/>
                    </a:ext>
                  </a:extLst>
                </a:gridCol>
                <a:gridCol w="1045016">
                  <a:extLst>
                    <a:ext uri="{9D8B030D-6E8A-4147-A177-3AD203B41FA5}">
                      <a16:colId xmlns:a16="http://schemas.microsoft.com/office/drawing/2014/main" val="20002"/>
                    </a:ext>
                  </a:extLst>
                </a:gridCol>
              </a:tblGrid>
              <a:tr h="517944">
                <a:tc>
                  <a:txBody>
                    <a:bodyPr/>
                    <a:lstStyle/>
                    <a:p>
                      <a:pPr algn="l" fontAlgn="t"/>
                      <a:r>
                        <a:rPr lang="en-US" sz="1400" b="1" dirty="0" err="1">
                          <a:effectLst/>
                        </a:rPr>
                        <a:t>CustomerName</a:t>
                      </a:r>
                      <a:endParaRPr lang="en-US" sz="1400" b="1" dirty="0">
                        <a:effectLst/>
                      </a:endParaRPr>
                    </a:p>
                  </a:txBody>
                  <a:tcPr marL="91439" marR="91439" marT="45619" marB="45619"/>
                </a:tc>
                <a:tc>
                  <a:txBody>
                    <a:bodyPr/>
                    <a:lstStyle/>
                    <a:p>
                      <a:pPr algn="l" fontAlgn="t"/>
                      <a:r>
                        <a:rPr lang="en-US" sz="1400" b="1">
                          <a:effectLst/>
                        </a:rPr>
                        <a:t>ContactName</a:t>
                      </a:r>
                    </a:p>
                  </a:txBody>
                  <a:tcPr marL="91439" marR="91439" marT="45619" marB="45619"/>
                </a:tc>
                <a:tc>
                  <a:txBody>
                    <a:bodyPr/>
                    <a:lstStyle/>
                    <a:p>
                      <a:pPr algn="l" fontAlgn="t"/>
                      <a:r>
                        <a:rPr lang="en-US" sz="1400" b="1" dirty="0" err="1">
                          <a:effectLst/>
                        </a:rPr>
                        <a:t>PostalCode</a:t>
                      </a:r>
                      <a:endParaRPr lang="en-US" sz="1400" b="1" dirty="0">
                        <a:effectLst/>
                      </a:endParaRPr>
                    </a:p>
                  </a:txBody>
                  <a:tcPr marL="91439" marR="91439" marT="45619" marB="45619"/>
                </a:tc>
                <a:extLst>
                  <a:ext uri="{0D108BD9-81ED-4DB2-BD59-A6C34878D82A}">
                    <a16:rowId xmlns:a16="http://schemas.microsoft.com/office/drawing/2014/main" val="10000"/>
                  </a:ext>
                </a:extLst>
              </a:tr>
              <a:tr h="304591">
                <a:tc>
                  <a:txBody>
                    <a:bodyPr/>
                    <a:lstStyle/>
                    <a:p>
                      <a:pPr algn="l" fontAlgn="t"/>
                      <a:r>
                        <a:rPr lang="es-ES" sz="1400" dirty="0" err="1">
                          <a:effectLst/>
                        </a:rPr>
                        <a:t>Rohan</a:t>
                      </a:r>
                      <a:endParaRPr lang="es-ES" sz="1400" dirty="0">
                        <a:effectLst/>
                      </a:endParaRPr>
                    </a:p>
                  </a:txBody>
                  <a:tcPr marL="91439" marR="91439" marT="45619" marB="45619"/>
                </a:tc>
                <a:tc>
                  <a:txBody>
                    <a:bodyPr/>
                    <a:lstStyle/>
                    <a:p>
                      <a:pPr algn="l" fontAlgn="t"/>
                      <a:r>
                        <a:rPr lang="en-US" sz="1400" dirty="0">
                          <a:effectLst/>
                        </a:rPr>
                        <a:t>Garg</a:t>
                      </a:r>
                    </a:p>
                  </a:txBody>
                  <a:tcPr marL="91439" marR="91439" marT="45619" marB="45619"/>
                </a:tc>
                <a:tc>
                  <a:txBody>
                    <a:bodyPr/>
                    <a:lstStyle/>
                    <a:p>
                      <a:pPr algn="l" fontAlgn="t"/>
                      <a:r>
                        <a:rPr lang="en-US" sz="1400">
                          <a:effectLst/>
                        </a:rPr>
                        <a:t>05021</a:t>
                      </a:r>
                    </a:p>
                  </a:txBody>
                  <a:tcPr marL="91439" marR="91439" marT="45619" marB="45619"/>
                </a:tc>
                <a:extLst>
                  <a:ext uri="{0D108BD9-81ED-4DB2-BD59-A6C34878D82A}">
                    <a16:rowId xmlns:a16="http://schemas.microsoft.com/office/drawing/2014/main" val="10001"/>
                  </a:ext>
                </a:extLst>
              </a:tr>
              <a:tr h="304591">
                <a:tc>
                  <a:txBody>
                    <a:bodyPr/>
                    <a:lstStyle/>
                    <a:p>
                      <a:pPr algn="l" fontAlgn="t"/>
                      <a:r>
                        <a:rPr lang="en-US" sz="1400" dirty="0">
                          <a:effectLst/>
                        </a:rPr>
                        <a:t>Mohan</a:t>
                      </a:r>
                    </a:p>
                  </a:txBody>
                  <a:tcPr marL="91439" marR="91439" marT="45619" marB="45619"/>
                </a:tc>
                <a:tc>
                  <a:txBody>
                    <a:bodyPr/>
                    <a:lstStyle/>
                    <a:p>
                      <a:pPr algn="l" fontAlgn="t"/>
                      <a:r>
                        <a:rPr lang="en-US" sz="1400" dirty="0" err="1">
                          <a:effectLst/>
                        </a:rPr>
                        <a:t>Goel</a:t>
                      </a:r>
                      <a:endParaRPr lang="en-US" sz="1400" dirty="0">
                        <a:effectLst/>
                      </a:endParaRPr>
                    </a:p>
                  </a:txBody>
                  <a:tcPr marL="91439" marR="91439" marT="45619" marB="45619"/>
                </a:tc>
                <a:tc>
                  <a:txBody>
                    <a:bodyPr/>
                    <a:lstStyle/>
                    <a:p>
                      <a:pPr algn="l" fontAlgn="t"/>
                      <a:r>
                        <a:rPr lang="en-US" sz="1400" dirty="0">
                          <a:effectLst/>
                        </a:rPr>
                        <a:t>05023</a:t>
                      </a:r>
                    </a:p>
                  </a:txBody>
                  <a:tcPr marL="91439" marR="91439" marT="45619" marB="45619"/>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371600" y="304800"/>
            <a:ext cx="7772400" cy="762000"/>
          </a:xfrm>
        </p:spPr>
        <p:txBody>
          <a:bodyPr lIns="92075" tIns="46038" rIns="92075" bIns="46038"/>
          <a:lstStyle/>
          <a:p>
            <a:pPr algn="ctr" eaLnBrk="1" hangingPunct="1"/>
            <a:r>
              <a:rPr lang="en-US" altLang="zh-TW" sz="4000" b="1">
                <a:ea typeface="細明體" pitchFamily="49" charset="-128"/>
              </a:rPr>
              <a:t> Update Statement</a:t>
            </a:r>
            <a:endParaRPr lang="zh-TW" altLang="zh-TW" sz="4000" b="1">
              <a:ea typeface="細明體" pitchFamily="49" charset="-128"/>
            </a:endParaRPr>
          </a:p>
        </p:txBody>
      </p:sp>
      <p:sp>
        <p:nvSpPr>
          <p:cNvPr id="2355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22EA6B8C-E984-41D7-94E6-E4DF002FFD46}" type="slidenum">
              <a:rPr lang="zh-TW" altLang="en-US" sz="1000">
                <a:solidFill>
                  <a:srgbClr val="A7A399"/>
                </a:solidFill>
                <a:ea typeface="細明體" pitchFamily="49" charset="-128"/>
              </a:rPr>
              <a:pPr>
                <a:lnSpc>
                  <a:spcPct val="100000"/>
                </a:lnSpc>
                <a:spcBef>
                  <a:spcPct val="0"/>
                </a:spcBef>
                <a:buFontTx/>
                <a:buNone/>
              </a:pPr>
              <a:t>35</a:t>
            </a:fld>
            <a:endParaRPr lang="zh-TW" altLang="en-US" sz="1000">
              <a:solidFill>
                <a:srgbClr val="A7A399"/>
              </a:solidFill>
              <a:ea typeface="細明體" pitchFamily="49" charset="-128"/>
            </a:endParaRPr>
          </a:p>
        </p:txBody>
      </p:sp>
      <p:sp>
        <p:nvSpPr>
          <p:cNvPr id="17412" name="TextBox 1"/>
          <p:cNvSpPr txBox="1">
            <a:spLocks noChangeArrowheads="1"/>
          </p:cNvSpPr>
          <p:nvPr/>
        </p:nvSpPr>
        <p:spPr bwMode="auto">
          <a:xfrm>
            <a:off x="944563" y="1066800"/>
            <a:ext cx="7570787" cy="3478213"/>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just" eaLnBrk="1" hangingPunct="1">
              <a:lnSpc>
                <a:spcPct val="150000"/>
              </a:lnSpc>
              <a:spcBef>
                <a:spcPct val="0"/>
              </a:spcBef>
              <a:buFontTx/>
              <a:buNone/>
              <a:defRPr/>
            </a:pPr>
            <a:r>
              <a:rPr lang="en-US" altLang="zh-TW" sz="2000" dirty="0">
                <a:solidFill>
                  <a:srgbClr val="FF0000"/>
                </a:solidFill>
                <a:ea typeface="細明體" pitchFamily="49" charset="-128"/>
              </a:rPr>
              <a:t>Update Command is used to update the records in the table</a:t>
            </a:r>
          </a:p>
          <a:p>
            <a:pPr algn="just" eaLnBrk="1" hangingPunct="1">
              <a:lnSpc>
                <a:spcPct val="150000"/>
              </a:lnSpc>
              <a:spcBef>
                <a:spcPct val="0"/>
              </a:spcBef>
              <a:buFontTx/>
              <a:buNone/>
              <a:defRPr/>
            </a:pPr>
            <a:r>
              <a:rPr lang="en-US" altLang="zh-TW" sz="2000" b="1" dirty="0">
                <a:ea typeface="細明體" pitchFamily="49" charset="-128"/>
              </a:rPr>
              <a:t>Syntax</a:t>
            </a:r>
            <a:r>
              <a:rPr lang="en-US" altLang="zh-TW" sz="2000" dirty="0">
                <a:ea typeface="細明體" pitchFamily="49" charset="-128"/>
              </a:rPr>
              <a:t>: </a:t>
            </a:r>
            <a:r>
              <a:rPr lang="en-US" altLang="en-US" sz="2000" dirty="0">
                <a:latin typeface="+mj-lt"/>
                <a:cs typeface="Courier New" panose="02070309020205020404" pitchFamily="49" charset="0"/>
              </a:rPr>
              <a:t>UPDATE </a:t>
            </a:r>
            <a:r>
              <a:rPr lang="en-US" altLang="en-US" sz="2000" dirty="0" err="1">
                <a:latin typeface="+mj-lt"/>
                <a:cs typeface="Courier New" panose="02070309020205020404" pitchFamily="49" charset="0"/>
              </a:rPr>
              <a:t>table_name</a:t>
            </a:r>
            <a:r>
              <a:rPr lang="en-US" altLang="en-US" sz="2000" dirty="0">
                <a:latin typeface="+mj-lt"/>
                <a:cs typeface="Courier New" panose="02070309020205020404" pitchFamily="49" charset="0"/>
              </a:rPr>
              <a:t> SET column1 = value1, column2 = value2...., </a:t>
            </a:r>
            <a:r>
              <a:rPr lang="en-US" altLang="en-US" sz="2000" dirty="0" err="1">
                <a:latin typeface="+mj-lt"/>
                <a:cs typeface="Courier New" panose="02070309020205020404" pitchFamily="49" charset="0"/>
              </a:rPr>
              <a:t>columnN</a:t>
            </a:r>
            <a:r>
              <a:rPr lang="en-US" altLang="en-US" sz="2000" dirty="0">
                <a:latin typeface="+mj-lt"/>
                <a:cs typeface="Courier New" panose="02070309020205020404" pitchFamily="49" charset="0"/>
              </a:rPr>
              <a:t> = </a:t>
            </a:r>
            <a:r>
              <a:rPr lang="en-US" altLang="en-US" sz="2000" dirty="0" err="1">
                <a:latin typeface="+mj-lt"/>
                <a:cs typeface="Courier New" panose="02070309020205020404" pitchFamily="49" charset="0"/>
              </a:rPr>
              <a:t>valueN</a:t>
            </a:r>
            <a:r>
              <a:rPr lang="en-US" altLang="en-US" sz="2000" dirty="0">
                <a:latin typeface="+mj-lt"/>
                <a:cs typeface="Courier New" panose="02070309020205020404" pitchFamily="49" charset="0"/>
              </a:rPr>
              <a:t> WHERE [condition];</a:t>
            </a:r>
            <a:endParaRPr lang="en-US" altLang="zh-TW" sz="2000" dirty="0">
              <a:latin typeface="+mj-lt"/>
              <a:ea typeface="細明體" pitchFamily="49" charset="-128"/>
            </a:endParaRPr>
          </a:p>
          <a:p>
            <a:pPr algn="just" eaLnBrk="1" hangingPunct="1">
              <a:lnSpc>
                <a:spcPct val="150000"/>
              </a:lnSpc>
              <a:spcBef>
                <a:spcPct val="0"/>
              </a:spcBef>
              <a:buFontTx/>
              <a:buNone/>
              <a:defRPr/>
            </a:pPr>
            <a:r>
              <a:rPr lang="en-US" altLang="zh-TW" sz="2000" b="1" dirty="0">
                <a:ea typeface="細明體" pitchFamily="49" charset="-128"/>
              </a:rPr>
              <a:t>Query:  </a:t>
            </a:r>
            <a:r>
              <a:rPr lang="en-US" altLang="zh-TW" sz="2000" dirty="0">
                <a:ea typeface="細明體" pitchFamily="49" charset="-128"/>
              </a:rPr>
              <a:t>Update Customer set </a:t>
            </a:r>
            <a:r>
              <a:rPr lang="en-US" altLang="zh-TW" sz="2000" dirty="0" err="1">
                <a:ea typeface="細明體" pitchFamily="49" charset="-128"/>
              </a:rPr>
              <a:t>CustomerName</a:t>
            </a:r>
            <a:r>
              <a:rPr lang="en-US" altLang="zh-TW" sz="2000" dirty="0">
                <a:ea typeface="細明體" pitchFamily="49" charset="-128"/>
              </a:rPr>
              <a:t>=‘</a:t>
            </a:r>
            <a:r>
              <a:rPr lang="en-US" altLang="zh-TW" sz="2000" dirty="0" err="1">
                <a:ea typeface="細明體" pitchFamily="49" charset="-128"/>
              </a:rPr>
              <a:t>abc</a:t>
            </a:r>
            <a:r>
              <a:rPr lang="en-US" altLang="zh-TW" sz="2000" dirty="0">
                <a:ea typeface="細明體" pitchFamily="49" charset="-128"/>
              </a:rPr>
              <a:t>’, where City=‘Berlin.’ AND Country=‘Germany’;</a:t>
            </a:r>
          </a:p>
          <a:p>
            <a:pPr algn="just" eaLnBrk="1" hangingPunct="1">
              <a:lnSpc>
                <a:spcPct val="150000"/>
              </a:lnSpc>
              <a:spcBef>
                <a:spcPct val="0"/>
              </a:spcBef>
              <a:buFontTx/>
              <a:buNone/>
              <a:defRPr/>
            </a:pPr>
            <a:r>
              <a:rPr lang="en-US" altLang="zh-TW" sz="2000" b="1" dirty="0">
                <a:ea typeface="細明體" pitchFamily="49" charset="-128"/>
              </a:rPr>
              <a:t>Output:</a:t>
            </a:r>
            <a:endParaRPr lang="en-US" altLang="zh-TW" sz="2000" dirty="0">
              <a:ea typeface="細明體" pitchFamily="49" charset="-128"/>
            </a:endParaRPr>
          </a:p>
          <a:p>
            <a:pPr algn="just" eaLnBrk="1" hangingPunct="1">
              <a:lnSpc>
                <a:spcPct val="100000"/>
              </a:lnSpc>
              <a:spcBef>
                <a:spcPct val="0"/>
              </a:spcBef>
              <a:buFontTx/>
              <a:buNone/>
              <a:defRPr/>
            </a:pPr>
            <a:endParaRPr lang="zh-TW" altLang="en-US" sz="2000" dirty="0">
              <a:ea typeface="細明體" pitchFamily="49" charset="-128"/>
            </a:endParaRPr>
          </a:p>
          <a:p>
            <a:pPr algn="just" eaLnBrk="1" hangingPunct="1">
              <a:lnSpc>
                <a:spcPct val="100000"/>
              </a:lnSpc>
              <a:spcBef>
                <a:spcPct val="0"/>
              </a:spcBef>
              <a:buFontTx/>
              <a:buNone/>
              <a:defRPr/>
            </a:pPr>
            <a:endParaRPr lang="en-US" altLang="en-US" sz="2000" dirty="0"/>
          </a:p>
        </p:txBody>
      </p:sp>
      <p:graphicFrame>
        <p:nvGraphicFramePr>
          <p:cNvPr id="7" name="Table 6"/>
          <p:cNvGraphicFramePr>
            <a:graphicFrameLocks noGrp="1"/>
          </p:cNvGraphicFramePr>
          <p:nvPr/>
        </p:nvGraphicFramePr>
        <p:xfrm>
          <a:off x="944563" y="4251325"/>
          <a:ext cx="7683500" cy="1016001"/>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135">
                <a:tc>
                  <a:txBody>
                    <a:bodyPr/>
                    <a:lstStyle/>
                    <a:p>
                      <a:pPr algn="l" fontAlgn="t"/>
                      <a:r>
                        <a:rPr lang="en-US" sz="1400" b="1" dirty="0" err="1">
                          <a:effectLst/>
                        </a:rPr>
                        <a:t>CustomerID</a:t>
                      </a:r>
                      <a:endParaRPr lang="en-US" sz="1400" b="1" dirty="0">
                        <a:effectLst/>
                      </a:endParaRPr>
                    </a:p>
                  </a:txBody>
                  <a:tcPr marL="91435" marR="91435" marT="45708" marB="45708"/>
                </a:tc>
                <a:tc>
                  <a:txBody>
                    <a:bodyPr/>
                    <a:lstStyle/>
                    <a:p>
                      <a:pPr algn="l" fontAlgn="t"/>
                      <a:r>
                        <a:rPr lang="en-US" sz="1400" b="1" dirty="0" err="1">
                          <a:effectLst/>
                        </a:rPr>
                        <a:t>CustomerName</a:t>
                      </a:r>
                      <a:endParaRPr lang="en-US" sz="1400" b="1" dirty="0">
                        <a:effectLst/>
                      </a:endParaRPr>
                    </a:p>
                  </a:txBody>
                  <a:tcPr marL="91435" marR="91435" marT="45708" marB="45708"/>
                </a:tc>
                <a:tc>
                  <a:txBody>
                    <a:bodyPr/>
                    <a:lstStyle/>
                    <a:p>
                      <a:pPr algn="l" fontAlgn="t"/>
                      <a:r>
                        <a:rPr lang="en-US" sz="1400" b="1">
                          <a:effectLst/>
                        </a:rPr>
                        <a:t>ContactName</a:t>
                      </a:r>
                    </a:p>
                  </a:txBody>
                  <a:tcPr marL="91435" marR="91435" marT="45708" marB="45708"/>
                </a:tc>
                <a:tc>
                  <a:txBody>
                    <a:bodyPr/>
                    <a:lstStyle/>
                    <a:p>
                      <a:pPr algn="l" fontAlgn="t"/>
                      <a:r>
                        <a:rPr lang="en-US" sz="1400" b="1">
                          <a:effectLst/>
                        </a:rPr>
                        <a:t>Address</a:t>
                      </a:r>
                    </a:p>
                  </a:txBody>
                  <a:tcPr marL="91435" marR="91435" marT="45708" marB="45708"/>
                </a:tc>
                <a:tc>
                  <a:txBody>
                    <a:bodyPr/>
                    <a:lstStyle/>
                    <a:p>
                      <a:pPr algn="l" fontAlgn="t"/>
                      <a:r>
                        <a:rPr lang="en-US" sz="1400" b="1">
                          <a:effectLst/>
                        </a:rPr>
                        <a:t>City</a:t>
                      </a:r>
                    </a:p>
                  </a:txBody>
                  <a:tcPr marL="91435" marR="91435" marT="45708" marB="45708"/>
                </a:tc>
                <a:tc>
                  <a:txBody>
                    <a:bodyPr/>
                    <a:lstStyle/>
                    <a:p>
                      <a:pPr algn="l" fontAlgn="t"/>
                      <a:r>
                        <a:rPr lang="en-US" sz="1400" b="1">
                          <a:effectLst/>
                        </a:rPr>
                        <a:t>PostalCode</a:t>
                      </a:r>
                    </a:p>
                  </a:txBody>
                  <a:tcPr marL="91435" marR="91435" marT="45708" marB="45708"/>
                </a:tc>
                <a:tc>
                  <a:txBody>
                    <a:bodyPr/>
                    <a:lstStyle/>
                    <a:p>
                      <a:pPr algn="l" fontAlgn="t"/>
                      <a:r>
                        <a:rPr lang="en-US" sz="1400" b="1" dirty="0">
                          <a:effectLst/>
                        </a:rPr>
                        <a:t>Country</a:t>
                      </a:r>
                    </a:p>
                  </a:txBody>
                  <a:tcPr marL="91435" marR="91435" marT="45708" marB="45708"/>
                </a:tc>
                <a:extLst>
                  <a:ext uri="{0D108BD9-81ED-4DB2-BD59-A6C34878D82A}">
                    <a16:rowId xmlns:a16="http://schemas.microsoft.com/office/drawing/2014/main" val="10000"/>
                  </a:ext>
                </a:extLst>
              </a:tr>
              <a:tr h="497865">
                <a:tc>
                  <a:txBody>
                    <a:bodyPr/>
                    <a:lstStyle/>
                    <a:p>
                      <a:pPr algn="l" fontAlgn="t"/>
                      <a:r>
                        <a:rPr lang="en-US" sz="1400" dirty="0">
                          <a:effectLst/>
                        </a:rPr>
                        <a:t>1</a:t>
                      </a:r>
                    </a:p>
                  </a:txBody>
                  <a:tcPr marL="91435" marR="91435" marT="45708" marB="45708"/>
                </a:tc>
                <a:tc>
                  <a:txBody>
                    <a:bodyPr/>
                    <a:lstStyle/>
                    <a:p>
                      <a:pPr algn="l" fontAlgn="t"/>
                      <a:r>
                        <a:rPr lang="en-US" sz="1400" dirty="0" err="1">
                          <a:effectLst/>
                        </a:rPr>
                        <a:t>abc</a:t>
                      </a:r>
                      <a:endParaRPr lang="en-US" sz="1400" dirty="0">
                        <a:effectLst/>
                      </a:endParaRPr>
                    </a:p>
                  </a:txBody>
                  <a:tcPr marL="91435" marR="91435" marT="45708" marB="45708"/>
                </a:tc>
                <a:tc>
                  <a:txBody>
                    <a:bodyPr/>
                    <a:lstStyle/>
                    <a:p>
                      <a:pPr algn="l" fontAlgn="t"/>
                      <a:r>
                        <a:rPr lang="en-US" sz="1400" dirty="0">
                          <a:effectLst/>
                        </a:rPr>
                        <a:t>Sharma</a:t>
                      </a:r>
                    </a:p>
                  </a:txBody>
                  <a:tcPr marL="91435" marR="91435" marT="45708" marB="45708"/>
                </a:tc>
                <a:tc>
                  <a:txBody>
                    <a:bodyPr/>
                    <a:lstStyle/>
                    <a:p>
                      <a:pPr algn="l" fontAlgn="t"/>
                      <a:r>
                        <a:rPr lang="en-US" sz="1400" dirty="0" err="1">
                          <a:effectLst/>
                        </a:rPr>
                        <a:t>Obere</a:t>
                      </a:r>
                      <a:r>
                        <a:rPr lang="en-US" sz="1400" dirty="0">
                          <a:effectLst/>
                        </a:rPr>
                        <a:t> Str. 57</a:t>
                      </a:r>
                    </a:p>
                  </a:txBody>
                  <a:tcPr marL="91435" marR="91435" marT="45708" marB="45708"/>
                </a:tc>
                <a:tc>
                  <a:txBody>
                    <a:bodyPr/>
                    <a:lstStyle/>
                    <a:p>
                      <a:pPr algn="l" fontAlgn="t"/>
                      <a:r>
                        <a:rPr lang="en-US" sz="1400" dirty="0">
                          <a:effectLst/>
                        </a:rPr>
                        <a:t>Berlin</a:t>
                      </a:r>
                    </a:p>
                  </a:txBody>
                  <a:tcPr marL="91435" marR="91435" marT="45708" marB="45708"/>
                </a:tc>
                <a:tc>
                  <a:txBody>
                    <a:bodyPr/>
                    <a:lstStyle/>
                    <a:p>
                      <a:pPr algn="l" fontAlgn="t"/>
                      <a:r>
                        <a:rPr lang="en-US" sz="1400" dirty="0">
                          <a:effectLst/>
                        </a:rPr>
                        <a:t>12209</a:t>
                      </a:r>
                    </a:p>
                  </a:txBody>
                  <a:tcPr marL="91435" marR="91435" marT="45708" marB="45708"/>
                </a:tc>
                <a:tc>
                  <a:txBody>
                    <a:bodyPr/>
                    <a:lstStyle/>
                    <a:p>
                      <a:pPr algn="l" fontAlgn="t"/>
                      <a:r>
                        <a:rPr lang="en-US" sz="1400" dirty="0">
                          <a:effectLst/>
                        </a:rPr>
                        <a:t>Germany</a:t>
                      </a:r>
                    </a:p>
                  </a:txBody>
                  <a:tcPr marL="91435" marR="91435" marT="45708" marB="45708"/>
                </a:tc>
                <a:extLst>
                  <a:ext uri="{0D108BD9-81ED-4DB2-BD59-A6C34878D82A}">
                    <a16:rowId xmlns:a16="http://schemas.microsoft.com/office/drawing/2014/main" val="10001"/>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742950" y="363538"/>
            <a:ext cx="7772400" cy="762000"/>
          </a:xfrm>
        </p:spPr>
        <p:txBody>
          <a:bodyPr lIns="92075" tIns="46038" rIns="92075" bIns="46038"/>
          <a:lstStyle/>
          <a:p>
            <a:pPr algn="ctr" eaLnBrk="1" hangingPunct="1"/>
            <a:r>
              <a:rPr lang="en-US" altLang="zh-TW" sz="4000" b="1">
                <a:ea typeface="細明體" pitchFamily="49" charset="-128"/>
                <a:cs typeface="Times New Roman" panose="02020603050405020304" pitchFamily="18" charset="0"/>
              </a:rPr>
              <a:t>Comparison</a:t>
            </a:r>
            <a:endParaRPr lang="zh-TW" altLang="zh-TW" b="1">
              <a:ea typeface="細明體" pitchFamily="49" charset="-128"/>
              <a:cs typeface="Times New Roman" panose="02020603050405020304" pitchFamily="18" charset="0"/>
            </a:endParaRP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A233C325-FD0A-48C4-BBF2-DD62FAFE8107}" type="slidenum">
              <a:rPr lang="zh-TW" altLang="en-US" sz="1000">
                <a:solidFill>
                  <a:srgbClr val="A7A399"/>
                </a:solidFill>
                <a:ea typeface="細明體" pitchFamily="49" charset="-128"/>
              </a:rPr>
              <a:pPr>
                <a:lnSpc>
                  <a:spcPct val="100000"/>
                </a:lnSpc>
                <a:spcBef>
                  <a:spcPct val="0"/>
                </a:spcBef>
                <a:buFontTx/>
                <a:buNone/>
              </a:pPr>
              <a:t>36</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365250" y="1125538"/>
            <a:ext cx="6981825" cy="1600200"/>
          </a:xfrm>
          <a:prstGeom prst="rect">
            <a:avLst/>
          </a:prstGeom>
          <a:noFill/>
          <a:ln w="38100">
            <a:solidFill>
              <a:schemeClr val="bg1"/>
            </a:solidFill>
            <a:miter lim="800000"/>
            <a:headEnd/>
            <a:tailEnd/>
          </a:ln>
          <a:effectLst/>
        </p:spPr>
        <p:txBody>
          <a:bodyPr lIns="92075" tIns="46038" rIns="92075" bIns="46038"/>
          <a:lstStyle/>
          <a:p>
            <a:pPr marL="457200" indent="-457200" eaLnBrk="1" fontAlgn="auto" hangingPunct="1">
              <a:spcBef>
                <a:spcPct val="20000"/>
              </a:spcBef>
              <a:spcAft>
                <a:spcPts val="0"/>
              </a:spcAft>
              <a:buFont typeface="+mj-lt"/>
              <a:buAutoNum type="arabicPeriod"/>
              <a:defRPr/>
            </a:pPr>
            <a:r>
              <a:rPr lang="en-US" altLang="zh-TW" sz="2000" dirty="0">
                <a:latin typeface="+mj-lt"/>
                <a:ea typeface="細明體" panose="02020509000000000000" pitchFamily="49" charset="-120"/>
              </a:rPr>
              <a:t>IN: </a:t>
            </a:r>
            <a:r>
              <a:rPr kumimoji="1" lang="en-US" altLang="en-US" sz="2000" dirty="0">
                <a:solidFill>
                  <a:srgbClr val="000000"/>
                </a:solidFill>
                <a:latin typeface="+mn-lt"/>
                <a:ea typeface="細明體" panose="02020509000000000000" pitchFamily="49" charset="-128"/>
              </a:rPr>
              <a:t>The </a:t>
            </a:r>
            <a:r>
              <a:rPr kumimoji="1" lang="en-US" altLang="en-US" sz="2000" dirty="0">
                <a:solidFill>
                  <a:srgbClr val="DC143C"/>
                </a:solidFill>
                <a:latin typeface="+mn-lt"/>
                <a:ea typeface="細明體" panose="02020509000000000000" pitchFamily="49" charset="-128"/>
              </a:rPr>
              <a:t>IN</a:t>
            </a:r>
            <a:r>
              <a:rPr kumimoji="1" lang="en-US" altLang="en-US" sz="2000" dirty="0">
                <a:solidFill>
                  <a:srgbClr val="000000"/>
                </a:solidFill>
                <a:latin typeface="+mn-lt"/>
                <a:ea typeface="細明體" panose="02020509000000000000" pitchFamily="49" charset="-128"/>
              </a:rPr>
              <a:t> command allows you to specify multiple values in a WHERE clause. </a:t>
            </a:r>
            <a:r>
              <a:rPr kumimoji="1" lang="en-US" altLang="en-US" sz="2000" dirty="0">
                <a:solidFill>
                  <a:srgbClr val="000000"/>
                </a:solidFill>
                <a:latin typeface="+mj-lt"/>
                <a:ea typeface="細明體" panose="02020509000000000000" pitchFamily="49" charset="-128"/>
              </a:rPr>
              <a:t>The IN operator is a shorthand for </a:t>
            </a:r>
            <a:r>
              <a:rPr kumimoji="1" lang="en-US" altLang="en-US" sz="2000" dirty="0">
                <a:solidFill>
                  <a:srgbClr val="FF0000"/>
                </a:solidFill>
                <a:latin typeface="+mj-lt"/>
                <a:ea typeface="細明體" panose="02020509000000000000" pitchFamily="49" charset="-128"/>
              </a:rPr>
              <a:t>multiple OR conditions.</a:t>
            </a:r>
            <a:endParaRPr lang="en-US" altLang="en-US" sz="2000" dirty="0">
              <a:solidFill>
                <a:srgbClr val="FF0000"/>
              </a:solidFill>
              <a:latin typeface="+mj-lt"/>
              <a:ea typeface="細明體" panose="02020509000000000000" pitchFamily="49" charset="-120"/>
            </a:endParaRPr>
          </a:p>
          <a:p>
            <a:pPr lvl="1" algn="just" eaLnBrk="1" fontAlgn="auto" hangingPunct="1">
              <a:spcBef>
                <a:spcPct val="20000"/>
              </a:spcBef>
              <a:spcAft>
                <a:spcPts val="0"/>
              </a:spcAft>
              <a:defRPr/>
            </a:pPr>
            <a:r>
              <a:rPr lang="en-US" altLang="zh-TW" sz="2000" dirty="0">
                <a:latin typeface="+mj-lt"/>
                <a:ea typeface="細明體" panose="02020509000000000000" pitchFamily="49" charset="-120"/>
              </a:rPr>
              <a:t>Syntax: Select col1 from </a:t>
            </a:r>
            <a:r>
              <a:rPr lang="en-US" altLang="zh-TW" sz="2000" dirty="0" err="1">
                <a:latin typeface="+mj-lt"/>
                <a:ea typeface="細明體" panose="02020509000000000000" pitchFamily="49" charset="-120"/>
              </a:rPr>
              <a:t>tablename</a:t>
            </a:r>
            <a:r>
              <a:rPr lang="en-US" altLang="zh-TW" sz="2000" dirty="0">
                <a:latin typeface="+mj-lt"/>
                <a:ea typeface="細明體" panose="02020509000000000000" pitchFamily="49" charset="-120"/>
              </a:rPr>
              <a:t> Where IN ( value1, value2, value3);</a:t>
            </a:r>
          </a:p>
          <a:p>
            <a:pPr marL="457200" indent="-457200" algn="just" eaLnBrk="1" fontAlgn="auto" hangingPunct="1">
              <a:spcBef>
                <a:spcPct val="20000"/>
              </a:spcBef>
              <a:spcAft>
                <a:spcPts val="0"/>
              </a:spcAft>
              <a:buFont typeface="+mj-lt"/>
              <a:buAutoNum type="arabicPeriod"/>
              <a:defRPr/>
            </a:pPr>
            <a:r>
              <a:rPr lang="en-US" altLang="zh-TW" sz="2000" dirty="0">
                <a:latin typeface="+mj-lt"/>
                <a:ea typeface="細明體" panose="02020509000000000000" pitchFamily="49" charset="-120"/>
              </a:rPr>
              <a:t>Between: </a:t>
            </a:r>
            <a:r>
              <a:rPr kumimoji="1" lang="en-US" altLang="en-US" sz="2000" dirty="0">
                <a:solidFill>
                  <a:srgbClr val="000000"/>
                </a:solidFill>
                <a:latin typeface="+mn-lt"/>
                <a:ea typeface="細明體" panose="02020509000000000000" pitchFamily="49" charset="-128"/>
              </a:rPr>
              <a:t>The </a:t>
            </a:r>
            <a:r>
              <a:rPr kumimoji="1" lang="en-US" altLang="en-US" sz="2000" dirty="0">
                <a:solidFill>
                  <a:srgbClr val="DC143C"/>
                </a:solidFill>
                <a:latin typeface="+mn-lt"/>
                <a:ea typeface="細明體" panose="02020509000000000000" pitchFamily="49" charset="-128"/>
              </a:rPr>
              <a:t>BETWEEN</a:t>
            </a:r>
            <a:r>
              <a:rPr kumimoji="1" lang="en-US" altLang="en-US" sz="2000" dirty="0">
                <a:solidFill>
                  <a:srgbClr val="000000"/>
                </a:solidFill>
                <a:latin typeface="+mn-lt"/>
                <a:ea typeface="細明體" panose="02020509000000000000" pitchFamily="49" charset="-128"/>
              </a:rPr>
              <a:t> command is used to select values within a given range. The values can be numbers, text, or dates.</a:t>
            </a:r>
          </a:p>
          <a:p>
            <a:pPr lvl="1" algn="just" eaLnBrk="1" fontAlgn="auto" hangingPunct="1">
              <a:spcBef>
                <a:spcPct val="20000"/>
              </a:spcBef>
              <a:spcAft>
                <a:spcPts val="0"/>
              </a:spcAft>
              <a:defRPr/>
            </a:pPr>
            <a:r>
              <a:rPr kumimoji="1" lang="en-US" altLang="en-US" sz="2000" dirty="0">
                <a:solidFill>
                  <a:srgbClr val="000000"/>
                </a:solidFill>
                <a:latin typeface="+mn-lt"/>
                <a:ea typeface="細明體" panose="02020509000000000000" pitchFamily="49" charset="-128"/>
              </a:rPr>
              <a:t>Syntax: </a:t>
            </a:r>
            <a:r>
              <a:rPr lang="en-US" altLang="zh-TW" sz="2000" dirty="0">
                <a:latin typeface="+mn-lt"/>
                <a:ea typeface="細明體" panose="02020509000000000000" pitchFamily="49" charset="-120"/>
              </a:rPr>
              <a:t>Select col1 from </a:t>
            </a:r>
            <a:r>
              <a:rPr lang="en-US" altLang="zh-TW" sz="2000" dirty="0" err="1">
                <a:latin typeface="+mn-lt"/>
                <a:ea typeface="細明體" panose="02020509000000000000" pitchFamily="49" charset="-120"/>
              </a:rPr>
              <a:t>tablename</a:t>
            </a:r>
            <a:r>
              <a:rPr lang="en-US" altLang="zh-TW" sz="2000" dirty="0">
                <a:latin typeface="+mn-lt"/>
                <a:ea typeface="細明體" panose="02020509000000000000" pitchFamily="49" charset="-120"/>
              </a:rPr>
              <a:t> Where condition BETWEEN Value1 AND Value2;</a:t>
            </a:r>
          </a:p>
          <a:p>
            <a:pPr marL="457200" indent="-457200" algn="just" eaLnBrk="1" fontAlgn="auto" hangingPunct="1">
              <a:spcBef>
                <a:spcPct val="20000"/>
              </a:spcBef>
              <a:spcAft>
                <a:spcPts val="0"/>
              </a:spcAft>
              <a:buFont typeface="+mj-lt"/>
              <a:buAutoNum type="arabicPeriod"/>
              <a:defRPr/>
            </a:pPr>
            <a:r>
              <a:rPr kumimoji="1" lang="en-US" altLang="en-US" sz="2000" dirty="0">
                <a:latin typeface="+mn-lt"/>
                <a:ea typeface="細明體" panose="02020509000000000000" pitchFamily="49" charset="-120"/>
              </a:rPr>
              <a:t>Like: </a:t>
            </a:r>
            <a:r>
              <a:rPr kumimoji="1" lang="en-US" altLang="en-US" sz="2000" dirty="0">
                <a:solidFill>
                  <a:srgbClr val="000000"/>
                </a:solidFill>
                <a:latin typeface="+mn-lt"/>
                <a:ea typeface="細明體" panose="02020509000000000000" pitchFamily="49" charset="-128"/>
              </a:rPr>
              <a:t>The </a:t>
            </a:r>
            <a:r>
              <a:rPr kumimoji="1" lang="en-US" altLang="en-US" sz="2000" dirty="0">
                <a:solidFill>
                  <a:srgbClr val="DC143C"/>
                </a:solidFill>
                <a:latin typeface="+mn-lt"/>
                <a:ea typeface="細明體" panose="02020509000000000000" pitchFamily="49" charset="-128"/>
              </a:rPr>
              <a:t>LIKE</a:t>
            </a:r>
            <a:r>
              <a:rPr kumimoji="1" lang="en-US" altLang="en-US" sz="2000" dirty="0">
                <a:solidFill>
                  <a:srgbClr val="000000"/>
                </a:solidFill>
                <a:latin typeface="+mn-lt"/>
                <a:ea typeface="細明體" panose="02020509000000000000" pitchFamily="49" charset="-128"/>
              </a:rPr>
              <a:t> command is used in a WHERE clause to search for a specified pattern in a column.</a:t>
            </a:r>
          </a:p>
          <a:p>
            <a:pPr lvl="1" algn="just" eaLnBrk="1" fontAlgn="auto" hangingPunct="1">
              <a:spcBef>
                <a:spcPct val="20000"/>
              </a:spcBef>
              <a:spcAft>
                <a:spcPts val="0"/>
              </a:spcAft>
              <a:defRPr/>
            </a:pPr>
            <a:r>
              <a:rPr kumimoji="1" lang="en-US" altLang="en-US" sz="2000" dirty="0">
                <a:latin typeface="+mn-lt"/>
                <a:ea typeface="細明體" panose="02020509000000000000" pitchFamily="49" charset="-120"/>
              </a:rPr>
              <a:t>Syntax: </a:t>
            </a:r>
            <a:r>
              <a:rPr lang="en-US" altLang="zh-TW" sz="2000" dirty="0">
                <a:latin typeface="+mn-lt"/>
                <a:ea typeface="細明體" panose="02020509000000000000" pitchFamily="49" charset="-120"/>
              </a:rPr>
              <a:t>Select col1 from </a:t>
            </a:r>
            <a:r>
              <a:rPr lang="en-US" altLang="zh-TW" sz="2000" dirty="0" err="1">
                <a:latin typeface="+mn-lt"/>
                <a:ea typeface="細明體" panose="02020509000000000000" pitchFamily="49" charset="-120"/>
              </a:rPr>
              <a:t>tablename</a:t>
            </a:r>
            <a:r>
              <a:rPr lang="en-US" altLang="zh-TW" sz="2000" dirty="0">
                <a:latin typeface="+mn-lt"/>
                <a:ea typeface="細明體" panose="02020509000000000000" pitchFamily="49" charset="-120"/>
              </a:rPr>
              <a:t> Where col like ‘val1’;</a:t>
            </a:r>
          </a:p>
          <a:p>
            <a:pPr lvl="1" algn="just" eaLnBrk="1" fontAlgn="auto" hangingPunct="1">
              <a:spcBef>
                <a:spcPct val="20000"/>
              </a:spcBef>
              <a:spcAft>
                <a:spcPts val="0"/>
              </a:spcAft>
              <a:defRPr/>
            </a:pPr>
            <a:r>
              <a:rPr kumimoji="1" lang="en-US" altLang="en-US" sz="2000" dirty="0">
                <a:latin typeface="+mn-lt"/>
                <a:ea typeface="細明體" panose="02020509000000000000" pitchFamily="49" charset="-120"/>
              </a:rPr>
              <a:t> </a:t>
            </a:r>
            <a:endParaRPr kumimoji="1" lang="en-US" altLang="en-US" sz="2000"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24581"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24582"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742950" y="363538"/>
            <a:ext cx="7772400" cy="762000"/>
          </a:xfrm>
        </p:spPr>
        <p:txBody>
          <a:bodyPr lIns="92075" tIns="46038" rIns="92075" bIns="46038"/>
          <a:lstStyle/>
          <a:p>
            <a:pPr algn="ctr" eaLnBrk="1" hangingPunct="1"/>
            <a:r>
              <a:rPr lang="en-US" altLang="zh-TW" sz="4000" b="1">
                <a:ea typeface="細明體" pitchFamily="49" charset="-128"/>
                <a:cs typeface="Times New Roman" panose="02020603050405020304" pitchFamily="18" charset="0"/>
              </a:rPr>
              <a:t>Comparison (IN)</a:t>
            </a:r>
            <a:endParaRPr lang="zh-TW" altLang="zh-TW" b="1">
              <a:ea typeface="細明體" pitchFamily="49" charset="-128"/>
              <a:cs typeface="Times New Roman" panose="02020603050405020304" pitchFamily="18" charset="0"/>
            </a:endParaRPr>
          </a:p>
        </p:txBody>
      </p:sp>
      <p:sp>
        <p:nvSpPr>
          <p:cNvPr id="266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D29E2B98-BA3F-4951-B58B-DC343F5D9075}" type="slidenum">
              <a:rPr lang="zh-TW" altLang="en-US" sz="1000">
                <a:solidFill>
                  <a:srgbClr val="A7A399"/>
                </a:solidFill>
                <a:ea typeface="細明體" pitchFamily="49" charset="-128"/>
              </a:rPr>
              <a:pPr>
                <a:lnSpc>
                  <a:spcPct val="100000"/>
                </a:lnSpc>
                <a:spcBef>
                  <a:spcPct val="0"/>
                </a:spcBef>
                <a:buFontTx/>
                <a:buNone/>
              </a:pPr>
              <a:t>37</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365250" y="1125538"/>
            <a:ext cx="6981825" cy="1600200"/>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1. Extract all values from customer table of id 1, 4 and 5.</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id IN (1,4,5);</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26629"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26630"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pic>
        <p:nvPicPr>
          <p:cNvPr id="2663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162300"/>
            <a:ext cx="6562725"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742950" y="363538"/>
            <a:ext cx="7772400" cy="762000"/>
          </a:xfrm>
        </p:spPr>
        <p:txBody>
          <a:bodyPr lIns="92075" tIns="46038" rIns="92075" bIns="46038"/>
          <a:lstStyle/>
          <a:p>
            <a:pPr algn="ctr" eaLnBrk="1" hangingPunct="1"/>
            <a:r>
              <a:rPr lang="en-US" altLang="zh-TW" sz="4000" b="1">
                <a:ea typeface="細明體" pitchFamily="49" charset="-128"/>
                <a:cs typeface="Times New Roman" panose="02020603050405020304" pitchFamily="18" charset="0"/>
              </a:rPr>
              <a:t>Comparison (Not IN)</a:t>
            </a:r>
            <a:endParaRPr lang="zh-TW" altLang="zh-TW" b="1">
              <a:ea typeface="細明體" pitchFamily="49" charset="-128"/>
              <a:cs typeface="Times New Roman" panose="02020603050405020304" pitchFamily="18" charset="0"/>
            </a:endParaRPr>
          </a:p>
        </p:txBody>
      </p:sp>
      <p:sp>
        <p:nvSpPr>
          <p:cNvPr id="286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24785454-7815-4A99-855D-AF718164AA18}" type="slidenum">
              <a:rPr lang="zh-TW" altLang="en-US" sz="1000">
                <a:solidFill>
                  <a:srgbClr val="A7A399"/>
                </a:solidFill>
                <a:ea typeface="細明體" pitchFamily="49" charset="-128"/>
              </a:rPr>
              <a:pPr>
                <a:lnSpc>
                  <a:spcPct val="100000"/>
                </a:lnSpc>
                <a:spcBef>
                  <a:spcPct val="0"/>
                </a:spcBef>
                <a:buFontTx/>
                <a:buNone/>
              </a:pPr>
              <a:t>38</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365250" y="1125538"/>
            <a:ext cx="6981825" cy="1600200"/>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2. Extract all values from customer table who are not from London and Berlin.</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city NOT IN (‘London’, Berlin’);</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28677"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28678"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graphicFrame>
        <p:nvGraphicFramePr>
          <p:cNvPr id="8" name="Table 7"/>
          <p:cNvGraphicFramePr>
            <a:graphicFrameLocks noGrp="1"/>
          </p:cNvGraphicFramePr>
          <p:nvPr/>
        </p:nvGraphicFramePr>
        <p:xfrm>
          <a:off x="1014413" y="4070350"/>
          <a:ext cx="7683500" cy="2286000"/>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0">
                <a:tc>
                  <a:txBody>
                    <a:bodyPr/>
                    <a:lstStyle/>
                    <a:p>
                      <a:pPr algn="l" fontAlgn="t"/>
                      <a:r>
                        <a:rPr lang="en-US" sz="1400" b="1" dirty="0" err="1">
                          <a:effectLst/>
                        </a:rPr>
                        <a:t>CustomerID</a:t>
                      </a:r>
                      <a:endParaRPr lang="en-US" sz="1400" b="1" dirty="0">
                        <a:effectLst/>
                      </a:endParaRPr>
                    </a:p>
                  </a:txBody>
                  <a:tcPr marL="91435" marR="91435"/>
                </a:tc>
                <a:tc>
                  <a:txBody>
                    <a:bodyPr/>
                    <a:lstStyle/>
                    <a:p>
                      <a:pPr algn="l" fontAlgn="t"/>
                      <a:r>
                        <a:rPr lang="en-US" sz="1400" b="1" dirty="0" err="1">
                          <a:effectLst/>
                        </a:rPr>
                        <a:t>CustomerName</a:t>
                      </a:r>
                      <a:endParaRPr lang="en-US" sz="1400" b="1" dirty="0">
                        <a:effectLst/>
                      </a:endParaRPr>
                    </a:p>
                  </a:txBody>
                  <a:tcPr marL="91435" marR="91435"/>
                </a:tc>
                <a:tc>
                  <a:txBody>
                    <a:bodyPr/>
                    <a:lstStyle/>
                    <a:p>
                      <a:pPr algn="l" fontAlgn="t"/>
                      <a:r>
                        <a:rPr lang="en-US" sz="1400" b="1">
                          <a:effectLst/>
                        </a:rPr>
                        <a:t>ContactName</a:t>
                      </a:r>
                    </a:p>
                  </a:txBody>
                  <a:tcPr marL="91435" marR="91435"/>
                </a:tc>
                <a:tc>
                  <a:txBody>
                    <a:bodyPr/>
                    <a:lstStyle/>
                    <a:p>
                      <a:pPr algn="l" fontAlgn="t"/>
                      <a:r>
                        <a:rPr lang="en-US" sz="1400" b="1">
                          <a:effectLst/>
                        </a:rPr>
                        <a:t>Address</a:t>
                      </a:r>
                    </a:p>
                  </a:txBody>
                  <a:tcPr marL="91435" marR="91435"/>
                </a:tc>
                <a:tc>
                  <a:txBody>
                    <a:bodyPr/>
                    <a:lstStyle/>
                    <a:p>
                      <a:pPr algn="l" fontAlgn="t"/>
                      <a:r>
                        <a:rPr lang="en-US" sz="1400" b="1">
                          <a:effectLst/>
                        </a:rPr>
                        <a:t>City</a:t>
                      </a:r>
                    </a:p>
                  </a:txBody>
                  <a:tcPr marL="91435" marR="91435"/>
                </a:tc>
                <a:tc>
                  <a:txBody>
                    <a:bodyPr/>
                    <a:lstStyle/>
                    <a:p>
                      <a:pPr algn="l" fontAlgn="t"/>
                      <a:r>
                        <a:rPr lang="en-US" sz="1400" b="1">
                          <a:effectLst/>
                        </a:rPr>
                        <a:t>PostalCode</a:t>
                      </a:r>
                    </a:p>
                  </a:txBody>
                  <a:tcPr marL="91435" marR="91435"/>
                </a:tc>
                <a:tc>
                  <a:txBody>
                    <a:bodyPr/>
                    <a:lstStyle/>
                    <a:p>
                      <a:pPr algn="l" fontAlgn="t"/>
                      <a:r>
                        <a:rPr lang="en-US" sz="1400" b="1" dirty="0">
                          <a:effectLst/>
                        </a:rPr>
                        <a:t>Country</a:t>
                      </a:r>
                    </a:p>
                  </a:txBody>
                  <a:tcPr marL="91435" marR="91435"/>
                </a:tc>
                <a:extLst>
                  <a:ext uri="{0D108BD9-81ED-4DB2-BD59-A6C34878D82A}">
                    <a16:rowId xmlns:a16="http://schemas.microsoft.com/office/drawing/2014/main" val="10000"/>
                  </a:ext>
                </a:extLst>
              </a:tr>
              <a:tr h="0">
                <a:tc>
                  <a:txBody>
                    <a:bodyPr/>
                    <a:lstStyle/>
                    <a:p>
                      <a:pPr algn="l" fontAlgn="t"/>
                      <a:r>
                        <a:rPr lang="en-US" sz="1400" dirty="0">
                          <a:effectLst/>
                        </a:rPr>
                        <a:t>2</a:t>
                      </a:r>
                    </a:p>
                  </a:txBody>
                  <a:tcPr marL="91435" marR="91435"/>
                </a:tc>
                <a:tc>
                  <a:txBody>
                    <a:bodyPr/>
                    <a:lstStyle/>
                    <a:p>
                      <a:pPr algn="l" fontAlgn="t"/>
                      <a:r>
                        <a:rPr lang="es-ES" sz="1400" dirty="0" err="1">
                          <a:effectLst/>
                        </a:rPr>
                        <a:t>Rohan</a:t>
                      </a:r>
                      <a:endParaRPr lang="es-ES" sz="1400" dirty="0">
                        <a:effectLst/>
                      </a:endParaRPr>
                    </a:p>
                  </a:txBody>
                  <a:tcPr marL="91435" marR="91435"/>
                </a:tc>
                <a:tc>
                  <a:txBody>
                    <a:bodyPr/>
                    <a:lstStyle/>
                    <a:p>
                      <a:pPr algn="l" fontAlgn="t"/>
                      <a:r>
                        <a:rPr lang="en-US" sz="1400" dirty="0">
                          <a:effectLst/>
                        </a:rPr>
                        <a:t>Garg</a:t>
                      </a:r>
                    </a:p>
                  </a:txBody>
                  <a:tcPr marL="91435" marR="91435"/>
                </a:tc>
                <a:tc>
                  <a:txBody>
                    <a:bodyPr/>
                    <a:lstStyle/>
                    <a:p>
                      <a:pPr algn="l" fontAlgn="t"/>
                      <a:r>
                        <a:rPr lang="es-ES" sz="1400">
                          <a:effectLst/>
                        </a:rPr>
                        <a:t>Avda. de la Constitución 2222</a:t>
                      </a:r>
                    </a:p>
                  </a:txBody>
                  <a:tcPr marL="91435" marR="91435"/>
                </a:tc>
                <a:tc>
                  <a:txBody>
                    <a:bodyPr/>
                    <a:lstStyle/>
                    <a:p>
                      <a:pPr algn="l" fontAlgn="t"/>
                      <a:r>
                        <a:rPr lang="en-US" sz="1400">
                          <a:effectLst/>
                        </a:rPr>
                        <a:t>México D.F.</a:t>
                      </a:r>
                    </a:p>
                  </a:txBody>
                  <a:tcPr marL="91435" marR="91435"/>
                </a:tc>
                <a:tc>
                  <a:txBody>
                    <a:bodyPr/>
                    <a:lstStyle/>
                    <a:p>
                      <a:pPr algn="l" fontAlgn="t"/>
                      <a:r>
                        <a:rPr lang="en-US" sz="1400">
                          <a:effectLst/>
                        </a:rPr>
                        <a:t>05021</a:t>
                      </a:r>
                    </a:p>
                  </a:txBody>
                  <a:tcPr marL="91435" marR="91435"/>
                </a:tc>
                <a:tc>
                  <a:txBody>
                    <a:bodyPr/>
                    <a:lstStyle/>
                    <a:p>
                      <a:pPr algn="l" fontAlgn="t"/>
                      <a:r>
                        <a:rPr lang="en-US" sz="1400" dirty="0">
                          <a:effectLst/>
                        </a:rPr>
                        <a:t>Mexico</a:t>
                      </a:r>
                    </a:p>
                  </a:txBody>
                  <a:tcPr marL="91435" marR="91435"/>
                </a:tc>
                <a:extLst>
                  <a:ext uri="{0D108BD9-81ED-4DB2-BD59-A6C34878D82A}">
                    <a16:rowId xmlns:a16="http://schemas.microsoft.com/office/drawing/2014/main" val="10001"/>
                  </a:ext>
                </a:extLst>
              </a:tr>
              <a:tr h="0">
                <a:tc>
                  <a:txBody>
                    <a:bodyPr/>
                    <a:lstStyle/>
                    <a:p>
                      <a:pPr algn="l" fontAlgn="t"/>
                      <a:r>
                        <a:rPr lang="en-US" sz="1400" dirty="0">
                          <a:effectLst/>
                        </a:rPr>
                        <a:t>3</a:t>
                      </a:r>
                    </a:p>
                  </a:txBody>
                  <a:tcPr marL="91435" marR="91435"/>
                </a:tc>
                <a:tc>
                  <a:txBody>
                    <a:bodyPr/>
                    <a:lstStyle/>
                    <a:p>
                      <a:pPr algn="l" fontAlgn="t"/>
                      <a:r>
                        <a:rPr lang="en-US" sz="1400" dirty="0">
                          <a:effectLst/>
                        </a:rPr>
                        <a:t>Mohan</a:t>
                      </a:r>
                    </a:p>
                  </a:txBody>
                  <a:tcPr marL="91435" marR="91435"/>
                </a:tc>
                <a:tc>
                  <a:txBody>
                    <a:bodyPr/>
                    <a:lstStyle/>
                    <a:p>
                      <a:pPr algn="l" fontAlgn="t"/>
                      <a:r>
                        <a:rPr lang="en-US" sz="1400" dirty="0" err="1">
                          <a:effectLst/>
                        </a:rPr>
                        <a:t>Goel</a:t>
                      </a:r>
                      <a:endParaRPr lang="en-US" sz="1400" dirty="0">
                        <a:effectLst/>
                      </a:endParaRPr>
                    </a:p>
                  </a:txBody>
                  <a:tcPr marL="91435" marR="91435"/>
                </a:tc>
                <a:tc>
                  <a:txBody>
                    <a:bodyPr/>
                    <a:lstStyle/>
                    <a:p>
                      <a:pPr algn="l" fontAlgn="t"/>
                      <a:r>
                        <a:rPr lang="en-US" sz="1400">
                          <a:effectLst/>
                        </a:rPr>
                        <a:t>Mataderos 2312</a:t>
                      </a:r>
                    </a:p>
                  </a:txBody>
                  <a:tcPr marL="91435" marR="91435"/>
                </a:tc>
                <a:tc>
                  <a:txBody>
                    <a:bodyPr/>
                    <a:lstStyle/>
                    <a:p>
                      <a:pPr algn="l" fontAlgn="t"/>
                      <a:r>
                        <a:rPr lang="en-US" sz="1400">
                          <a:effectLst/>
                        </a:rPr>
                        <a:t>México D.F.</a:t>
                      </a:r>
                    </a:p>
                  </a:txBody>
                  <a:tcPr marL="91435" marR="91435"/>
                </a:tc>
                <a:tc>
                  <a:txBody>
                    <a:bodyPr/>
                    <a:lstStyle/>
                    <a:p>
                      <a:pPr algn="l" fontAlgn="t"/>
                      <a:r>
                        <a:rPr lang="en-US" sz="1400">
                          <a:effectLst/>
                        </a:rPr>
                        <a:t>05023</a:t>
                      </a:r>
                    </a:p>
                  </a:txBody>
                  <a:tcPr marL="91435" marR="91435"/>
                </a:tc>
                <a:tc>
                  <a:txBody>
                    <a:bodyPr/>
                    <a:lstStyle/>
                    <a:p>
                      <a:pPr algn="l" fontAlgn="t"/>
                      <a:r>
                        <a:rPr lang="en-US" sz="1400" dirty="0">
                          <a:effectLst/>
                        </a:rPr>
                        <a:t>Mexico</a:t>
                      </a:r>
                    </a:p>
                  </a:txBody>
                  <a:tcPr marL="91435" marR="91435"/>
                </a:tc>
                <a:extLst>
                  <a:ext uri="{0D108BD9-81ED-4DB2-BD59-A6C34878D82A}">
                    <a16:rowId xmlns:a16="http://schemas.microsoft.com/office/drawing/2014/main" val="10002"/>
                  </a:ext>
                </a:extLst>
              </a:tr>
              <a:tr h="0">
                <a:tc>
                  <a:txBody>
                    <a:bodyPr/>
                    <a:lstStyle/>
                    <a:p>
                      <a:pPr algn="l" fontAlgn="t"/>
                      <a:r>
                        <a:rPr lang="en-US" sz="1400" dirty="0">
                          <a:effectLst/>
                        </a:rPr>
                        <a:t>5</a:t>
                      </a:r>
                    </a:p>
                  </a:txBody>
                  <a:tcPr marL="91435" marR="91435"/>
                </a:tc>
                <a:tc>
                  <a:txBody>
                    <a:bodyPr/>
                    <a:lstStyle/>
                    <a:p>
                      <a:pPr algn="l" fontAlgn="t"/>
                      <a:r>
                        <a:rPr lang="en-US" sz="1400" dirty="0" err="1">
                          <a:effectLst/>
                        </a:rPr>
                        <a:t>Kawal</a:t>
                      </a:r>
                      <a:endParaRPr lang="en-US" sz="1400" dirty="0">
                        <a:effectLst/>
                      </a:endParaRPr>
                    </a:p>
                  </a:txBody>
                  <a:tcPr marL="91435" marR="91435"/>
                </a:tc>
                <a:tc>
                  <a:txBody>
                    <a:bodyPr/>
                    <a:lstStyle/>
                    <a:p>
                      <a:pPr algn="l" fontAlgn="t"/>
                      <a:r>
                        <a:rPr lang="en-US" sz="1400" dirty="0" err="1">
                          <a:effectLst/>
                        </a:rPr>
                        <a:t>Sahni</a:t>
                      </a:r>
                      <a:endParaRPr lang="en-US" sz="1400" dirty="0">
                        <a:effectLst/>
                      </a:endParaRPr>
                    </a:p>
                  </a:txBody>
                  <a:tcPr marL="91435" marR="91435"/>
                </a:tc>
                <a:tc>
                  <a:txBody>
                    <a:bodyPr/>
                    <a:lstStyle/>
                    <a:p>
                      <a:pPr algn="l" fontAlgn="t"/>
                      <a:r>
                        <a:rPr lang="en-US" sz="1400">
                          <a:effectLst/>
                        </a:rPr>
                        <a:t>Berguvsvägen 8</a:t>
                      </a:r>
                    </a:p>
                  </a:txBody>
                  <a:tcPr marL="91435" marR="91435"/>
                </a:tc>
                <a:tc>
                  <a:txBody>
                    <a:bodyPr/>
                    <a:lstStyle/>
                    <a:p>
                      <a:pPr algn="l" fontAlgn="t"/>
                      <a:r>
                        <a:rPr lang="en-US" sz="1400">
                          <a:effectLst/>
                        </a:rPr>
                        <a:t>Luleå</a:t>
                      </a:r>
                    </a:p>
                  </a:txBody>
                  <a:tcPr marL="91435" marR="91435"/>
                </a:tc>
                <a:tc>
                  <a:txBody>
                    <a:bodyPr/>
                    <a:lstStyle/>
                    <a:p>
                      <a:pPr algn="l" fontAlgn="t"/>
                      <a:r>
                        <a:rPr lang="en-US" sz="1400">
                          <a:effectLst/>
                        </a:rPr>
                        <a:t>S-958 22</a:t>
                      </a:r>
                    </a:p>
                  </a:txBody>
                  <a:tcPr marL="91435" marR="91435"/>
                </a:tc>
                <a:tc>
                  <a:txBody>
                    <a:bodyPr/>
                    <a:lstStyle/>
                    <a:p>
                      <a:pPr algn="l" fontAlgn="t"/>
                      <a:r>
                        <a:rPr lang="en-US" sz="1400" dirty="0">
                          <a:effectLst/>
                        </a:rPr>
                        <a:t>Sweden</a:t>
                      </a:r>
                    </a:p>
                    <a:p>
                      <a:pPr algn="l" fontAlgn="t"/>
                      <a:endParaRPr lang="en-US" sz="1400" dirty="0">
                        <a:effectLst/>
                      </a:endParaRPr>
                    </a:p>
                  </a:txBody>
                  <a:tcPr marL="91435" marR="91435"/>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742950" y="363538"/>
            <a:ext cx="7772400" cy="762000"/>
          </a:xfrm>
        </p:spPr>
        <p:txBody>
          <a:bodyPr lIns="92075" tIns="46038" rIns="92075" bIns="46038"/>
          <a:lstStyle/>
          <a:p>
            <a:pPr algn="ctr" eaLnBrk="1" hangingPunct="1"/>
            <a:r>
              <a:rPr lang="en-US" altLang="zh-TW" sz="4000" b="1">
                <a:ea typeface="細明體" pitchFamily="49" charset="-128"/>
                <a:cs typeface="Times New Roman" panose="02020603050405020304" pitchFamily="18" charset="0"/>
              </a:rPr>
              <a:t>Comparison (Between)</a:t>
            </a:r>
            <a:endParaRPr lang="zh-TW" altLang="zh-TW" b="1">
              <a:ea typeface="細明體" pitchFamily="49" charset="-128"/>
              <a:cs typeface="Times New Roman" panose="02020603050405020304" pitchFamily="18" charset="0"/>
            </a:endParaRPr>
          </a:p>
        </p:txBody>
      </p:sp>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4928B383-1DF2-4908-9B31-7145A918A4BD}" type="slidenum">
              <a:rPr lang="zh-TW" altLang="en-US" sz="1000">
                <a:solidFill>
                  <a:srgbClr val="A7A399"/>
                </a:solidFill>
                <a:ea typeface="細明體" pitchFamily="49" charset="-128"/>
              </a:rPr>
              <a:pPr>
                <a:lnSpc>
                  <a:spcPct val="100000"/>
                </a:lnSpc>
                <a:spcBef>
                  <a:spcPct val="0"/>
                </a:spcBef>
                <a:buFontTx/>
                <a:buNone/>
              </a:pPr>
              <a:t>39</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016000" y="1125538"/>
            <a:ext cx="7331075" cy="1600200"/>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3. Extract all values from customer table between 2 to 5.</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a:t>
            </a:r>
            <a:r>
              <a:rPr kumimoji="1" lang="en-US" altLang="en-US" sz="2000" dirty="0" err="1">
                <a:latin typeface="+mn-lt"/>
                <a:ea typeface="細明體" panose="02020509000000000000" pitchFamily="49" charset="-120"/>
              </a:rPr>
              <a:t>CustomerId</a:t>
            </a:r>
            <a:r>
              <a:rPr kumimoji="1" lang="en-US" altLang="en-US" sz="2000" dirty="0">
                <a:latin typeface="+mn-lt"/>
                <a:ea typeface="細明體" panose="02020509000000000000" pitchFamily="49" charset="-120"/>
              </a:rPr>
              <a:t> Between 2 and 5;</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30725"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30726"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graphicFrame>
        <p:nvGraphicFramePr>
          <p:cNvPr id="9" name="Table 8"/>
          <p:cNvGraphicFramePr>
            <a:graphicFrameLocks noGrp="1"/>
          </p:cNvGraphicFramePr>
          <p:nvPr/>
        </p:nvGraphicFramePr>
        <p:xfrm>
          <a:off x="1171575" y="3657600"/>
          <a:ext cx="7683500" cy="1555749"/>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583">
                <a:tc>
                  <a:txBody>
                    <a:bodyPr/>
                    <a:lstStyle/>
                    <a:p>
                      <a:pPr algn="l" fontAlgn="t"/>
                      <a:r>
                        <a:rPr lang="en-US" sz="1400" b="1" dirty="0" err="1">
                          <a:effectLst/>
                        </a:rPr>
                        <a:t>CustomerID</a:t>
                      </a:r>
                      <a:endParaRPr lang="en-US" sz="1400" b="1" dirty="0">
                        <a:effectLst/>
                      </a:endParaRPr>
                    </a:p>
                  </a:txBody>
                  <a:tcPr marL="91435" marR="91435" marT="45758" marB="45758"/>
                </a:tc>
                <a:tc>
                  <a:txBody>
                    <a:bodyPr/>
                    <a:lstStyle/>
                    <a:p>
                      <a:pPr algn="l" fontAlgn="t"/>
                      <a:r>
                        <a:rPr lang="en-US" sz="1400" b="1" dirty="0" err="1">
                          <a:effectLst/>
                        </a:rPr>
                        <a:t>CustomerName</a:t>
                      </a:r>
                      <a:endParaRPr lang="en-US" sz="1400" b="1" dirty="0">
                        <a:effectLst/>
                      </a:endParaRPr>
                    </a:p>
                  </a:txBody>
                  <a:tcPr marL="91435" marR="91435" marT="45758" marB="45758"/>
                </a:tc>
                <a:tc>
                  <a:txBody>
                    <a:bodyPr/>
                    <a:lstStyle/>
                    <a:p>
                      <a:pPr algn="l" fontAlgn="t"/>
                      <a:r>
                        <a:rPr lang="en-US" sz="1400" b="1">
                          <a:effectLst/>
                        </a:rPr>
                        <a:t>ContactName</a:t>
                      </a:r>
                    </a:p>
                  </a:txBody>
                  <a:tcPr marL="91435" marR="91435" marT="45758" marB="45758"/>
                </a:tc>
                <a:tc>
                  <a:txBody>
                    <a:bodyPr/>
                    <a:lstStyle/>
                    <a:p>
                      <a:pPr algn="l" fontAlgn="t"/>
                      <a:r>
                        <a:rPr lang="en-US" sz="1400" b="1">
                          <a:effectLst/>
                        </a:rPr>
                        <a:t>Address</a:t>
                      </a:r>
                    </a:p>
                  </a:txBody>
                  <a:tcPr marL="91435" marR="91435" marT="45758" marB="45758"/>
                </a:tc>
                <a:tc>
                  <a:txBody>
                    <a:bodyPr/>
                    <a:lstStyle/>
                    <a:p>
                      <a:pPr algn="l" fontAlgn="t"/>
                      <a:r>
                        <a:rPr lang="en-US" sz="1400" b="1">
                          <a:effectLst/>
                        </a:rPr>
                        <a:t>City</a:t>
                      </a:r>
                    </a:p>
                  </a:txBody>
                  <a:tcPr marL="91435" marR="91435" marT="45758" marB="45758"/>
                </a:tc>
                <a:tc>
                  <a:txBody>
                    <a:bodyPr/>
                    <a:lstStyle/>
                    <a:p>
                      <a:pPr algn="l" fontAlgn="t"/>
                      <a:r>
                        <a:rPr lang="en-US" sz="1400" b="1">
                          <a:effectLst/>
                        </a:rPr>
                        <a:t>PostalCode</a:t>
                      </a:r>
                    </a:p>
                  </a:txBody>
                  <a:tcPr marL="91435" marR="91435" marT="45758" marB="45758"/>
                </a:tc>
                <a:tc>
                  <a:txBody>
                    <a:bodyPr/>
                    <a:lstStyle/>
                    <a:p>
                      <a:pPr algn="l" fontAlgn="t"/>
                      <a:r>
                        <a:rPr lang="en-US" sz="1400" b="1" dirty="0">
                          <a:effectLst/>
                        </a:rPr>
                        <a:t>Country</a:t>
                      </a:r>
                    </a:p>
                  </a:txBody>
                  <a:tcPr marL="91435" marR="91435" marT="45758" marB="45758"/>
                </a:tc>
                <a:extLst>
                  <a:ext uri="{0D108BD9-81ED-4DB2-BD59-A6C34878D82A}">
                    <a16:rowId xmlns:a16="http://schemas.microsoft.com/office/drawing/2014/main" val="10000"/>
                  </a:ext>
                </a:extLst>
              </a:tr>
              <a:tr h="518583">
                <a:tc>
                  <a:txBody>
                    <a:bodyPr/>
                    <a:lstStyle/>
                    <a:p>
                      <a:pPr algn="l" fontAlgn="t"/>
                      <a:r>
                        <a:rPr lang="en-US" sz="1400" dirty="0">
                          <a:effectLst/>
                        </a:rPr>
                        <a:t>3</a:t>
                      </a:r>
                    </a:p>
                  </a:txBody>
                  <a:tcPr marL="91435" marR="91435" marT="45758" marB="45758"/>
                </a:tc>
                <a:tc>
                  <a:txBody>
                    <a:bodyPr/>
                    <a:lstStyle/>
                    <a:p>
                      <a:pPr algn="l" fontAlgn="t"/>
                      <a:r>
                        <a:rPr lang="en-US" sz="1400" dirty="0">
                          <a:effectLst/>
                        </a:rPr>
                        <a:t>Mohan</a:t>
                      </a:r>
                    </a:p>
                  </a:txBody>
                  <a:tcPr marL="91435" marR="91435" marT="45758" marB="45758"/>
                </a:tc>
                <a:tc>
                  <a:txBody>
                    <a:bodyPr/>
                    <a:lstStyle/>
                    <a:p>
                      <a:pPr algn="l" fontAlgn="t"/>
                      <a:r>
                        <a:rPr lang="en-US" sz="1400" dirty="0" err="1">
                          <a:effectLst/>
                        </a:rPr>
                        <a:t>Goel</a:t>
                      </a:r>
                      <a:endParaRPr lang="en-US" sz="1400" dirty="0">
                        <a:effectLst/>
                      </a:endParaRPr>
                    </a:p>
                  </a:txBody>
                  <a:tcPr marL="91435" marR="91435" marT="45758" marB="45758"/>
                </a:tc>
                <a:tc>
                  <a:txBody>
                    <a:bodyPr/>
                    <a:lstStyle/>
                    <a:p>
                      <a:pPr algn="l" fontAlgn="t"/>
                      <a:r>
                        <a:rPr lang="en-US" sz="1400">
                          <a:effectLst/>
                        </a:rPr>
                        <a:t>Mataderos 2312</a:t>
                      </a:r>
                    </a:p>
                  </a:txBody>
                  <a:tcPr marL="91435" marR="91435" marT="45758" marB="45758"/>
                </a:tc>
                <a:tc>
                  <a:txBody>
                    <a:bodyPr/>
                    <a:lstStyle/>
                    <a:p>
                      <a:pPr algn="l" fontAlgn="t"/>
                      <a:r>
                        <a:rPr lang="en-US" sz="1400">
                          <a:effectLst/>
                        </a:rPr>
                        <a:t>México D.F.</a:t>
                      </a:r>
                    </a:p>
                  </a:txBody>
                  <a:tcPr marL="91435" marR="91435" marT="45758" marB="45758"/>
                </a:tc>
                <a:tc>
                  <a:txBody>
                    <a:bodyPr/>
                    <a:lstStyle/>
                    <a:p>
                      <a:pPr algn="l" fontAlgn="t"/>
                      <a:r>
                        <a:rPr lang="en-US" sz="1400">
                          <a:effectLst/>
                        </a:rPr>
                        <a:t>05023</a:t>
                      </a:r>
                    </a:p>
                  </a:txBody>
                  <a:tcPr marL="91435" marR="91435" marT="45758" marB="45758"/>
                </a:tc>
                <a:tc>
                  <a:txBody>
                    <a:bodyPr/>
                    <a:lstStyle/>
                    <a:p>
                      <a:pPr algn="l" fontAlgn="t"/>
                      <a:r>
                        <a:rPr lang="en-US" sz="1400">
                          <a:effectLst/>
                        </a:rPr>
                        <a:t>Mexico</a:t>
                      </a:r>
                    </a:p>
                  </a:txBody>
                  <a:tcPr marL="91435" marR="91435" marT="45758" marB="45758"/>
                </a:tc>
                <a:extLst>
                  <a:ext uri="{0D108BD9-81ED-4DB2-BD59-A6C34878D82A}">
                    <a16:rowId xmlns:a16="http://schemas.microsoft.com/office/drawing/2014/main" val="10001"/>
                  </a:ext>
                </a:extLst>
              </a:tr>
              <a:tr h="518583">
                <a:tc>
                  <a:txBody>
                    <a:bodyPr/>
                    <a:lstStyle/>
                    <a:p>
                      <a:pPr algn="l" fontAlgn="t"/>
                      <a:r>
                        <a:rPr lang="en-US" sz="1400" dirty="0">
                          <a:effectLst/>
                        </a:rPr>
                        <a:t>4</a:t>
                      </a:r>
                      <a:br>
                        <a:rPr lang="en-US" sz="1400" dirty="0">
                          <a:effectLst/>
                        </a:rPr>
                      </a:br>
                      <a:endParaRPr lang="en-US" sz="1400" dirty="0">
                        <a:effectLst/>
                      </a:endParaRPr>
                    </a:p>
                  </a:txBody>
                  <a:tcPr marL="91435" marR="91435" marT="45758" marB="45758"/>
                </a:tc>
                <a:tc>
                  <a:txBody>
                    <a:bodyPr/>
                    <a:lstStyle/>
                    <a:p>
                      <a:pPr algn="l" fontAlgn="t"/>
                      <a:r>
                        <a:rPr lang="en-US" sz="1400" dirty="0" err="1">
                          <a:effectLst/>
                        </a:rPr>
                        <a:t>Sohan</a:t>
                      </a:r>
                      <a:endParaRPr lang="en-US" sz="1400" dirty="0">
                        <a:effectLst/>
                      </a:endParaRPr>
                    </a:p>
                  </a:txBody>
                  <a:tcPr marL="91435" marR="91435" marT="45758" marB="45758"/>
                </a:tc>
                <a:tc>
                  <a:txBody>
                    <a:bodyPr/>
                    <a:lstStyle/>
                    <a:p>
                      <a:pPr algn="l" fontAlgn="t"/>
                      <a:r>
                        <a:rPr lang="en-US" sz="1400" dirty="0" err="1">
                          <a:effectLst/>
                        </a:rPr>
                        <a:t>wadhwa</a:t>
                      </a:r>
                      <a:endParaRPr lang="en-US" sz="1400" dirty="0">
                        <a:effectLst/>
                      </a:endParaRPr>
                    </a:p>
                  </a:txBody>
                  <a:tcPr marL="91435" marR="91435" marT="45758" marB="45758"/>
                </a:tc>
                <a:tc>
                  <a:txBody>
                    <a:bodyPr/>
                    <a:lstStyle/>
                    <a:p>
                      <a:pPr algn="l" fontAlgn="t"/>
                      <a:r>
                        <a:rPr lang="en-US" sz="1400" dirty="0">
                          <a:effectLst/>
                        </a:rPr>
                        <a:t>120 Hanover Sq.</a:t>
                      </a:r>
                    </a:p>
                  </a:txBody>
                  <a:tcPr marL="91435" marR="91435" marT="45758" marB="45758"/>
                </a:tc>
                <a:tc>
                  <a:txBody>
                    <a:bodyPr/>
                    <a:lstStyle/>
                    <a:p>
                      <a:pPr algn="l" fontAlgn="t"/>
                      <a:r>
                        <a:rPr lang="en-US" sz="1400" dirty="0">
                          <a:effectLst/>
                        </a:rPr>
                        <a:t>London</a:t>
                      </a:r>
                    </a:p>
                  </a:txBody>
                  <a:tcPr marL="91435" marR="91435" marT="45758" marB="45758"/>
                </a:tc>
                <a:tc>
                  <a:txBody>
                    <a:bodyPr/>
                    <a:lstStyle/>
                    <a:p>
                      <a:pPr algn="l" fontAlgn="t"/>
                      <a:r>
                        <a:rPr lang="en-US" sz="1400" dirty="0">
                          <a:effectLst/>
                        </a:rPr>
                        <a:t>WA1 1DP</a:t>
                      </a:r>
                    </a:p>
                  </a:txBody>
                  <a:tcPr marL="91435" marR="91435" marT="45758" marB="45758"/>
                </a:tc>
                <a:tc>
                  <a:txBody>
                    <a:bodyPr/>
                    <a:lstStyle/>
                    <a:p>
                      <a:pPr algn="l" fontAlgn="t"/>
                      <a:r>
                        <a:rPr lang="en-US" sz="1400" dirty="0">
                          <a:effectLst/>
                        </a:rPr>
                        <a:t>UK</a:t>
                      </a:r>
                    </a:p>
                  </a:txBody>
                  <a:tcPr marL="91435" marR="91435" marT="45758" marB="45758"/>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050"/>
          <p:cNvSpPr>
            <a:spLocks noGrp="1"/>
          </p:cNvSpPr>
          <p:nvPr>
            <p:ph type="title"/>
          </p:nvPr>
        </p:nvSpPr>
        <p:spPr>
          <a:xfrm>
            <a:off x="990600" y="304800"/>
            <a:ext cx="7772400" cy="1143000"/>
          </a:xfrm>
        </p:spPr>
        <p:txBody>
          <a:bodyPr lIns="92075" tIns="46038" rIns="92075" bIns="46038"/>
          <a:lstStyle/>
          <a:p>
            <a:pPr algn="ctr" eaLnBrk="1" hangingPunct="1">
              <a:lnSpc>
                <a:spcPct val="150000"/>
              </a:lnSpc>
            </a:pPr>
            <a:r>
              <a:rPr lang="en-US" altLang="zh-TW" sz="4000" b="1">
                <a:ea typeface="細明體" pitchFamily="49" charset="-128"/>
                <a:cs typeface="Times New Roman" panose="02020603050405020304" pitchFamily="18" charset="0"/>
              </a:rPr>
              <a:t>Introduction to SQL</a:t>
            </a:r>
            <a:endParaRPr lang="zh-TW" altLang="zh-TW" sz="4000" b="1">
              <a:ea typeface="細明體" pitchFamily="49" charset="-128"/>
              <a:cs typeface="Times New Roman" panose="02020603050405020304" pitchFamily="18" charset="0"/>
            </a:endParaRPr>
          </a:p>
        </p:txBody>
      </p:sp>
      <p:sp>
        <p:nvSpPr>
          <p:cNvPr id="8196"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50000"/>
              </a:lnSpc>
              <a:spcBef>
                <a:spcPct val="0"/>
              </a:spcBef>
              <a:buFontTx/>
              <a:buNone/>
            </a:pPr>
            <a:fld id="{E158F13A-FC05-412B-B2CB-324FB55199DA}" type="slidenum">
              <a:rPr lang="zh-TW" altLang="en-US" sz="2000">
                <a:solidFill>
                  <a:srgbClr val="A7A399"/>
                </a:solidFill>
                <a:ea typeface="細明體" pitchFamily="49" charset="-128"/>
              </a:rPr>
              <a:pPr>
                <a:lnSpc>
                  <a:spcPct val="150000"/>
                </a:lnSpc>
                <a:spcBef>
                  <a:spcPct val="0"/>
                </a:spcBef>
                <a:buFontTx/>
                <a:buNone/>
              </a:pPr>
              <a:t>4</a:t>
            </a:fld>
            <a:endParaRPr lang="zh-TW" altLang="en-US" sz="2000">
              <a:solidFill>
                <a:srgbClr val="A7A399"/>
              </a:solidFill>
              <a:ea typeface="細明體" pitchFamily="49" charset="-128"/>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
        <p:nvSpPr>
          <p:cNvPr id="2" name="Content Placeholder 1"/>
          <p:cNvSpPr>
            <a:spLocks noGrp="1"/>
          </p:cNvSpPr>
          <p:nvPr>
            <p:ph idx="1"/>
          </p:nvPr>
        </p:nvSpPr>
        <p:spPr/>
        <p:txBody>
          <a:bodyPr/>
          <a:lstStyle/>
          <a:p>
            <a:r>
              <a:rPr lang="en-US" b="1" dirty="0"/>
              <a:t>Different Types of SQL Commands:</a:t>
            </a:r>
          </a:p>
          <a:p>
            <a:r>
              <a:rPr lang="en-US" dirty="0"/>
              <a:t>DDL (Data Definition Language). </a:t>
            </a:r>
          </a:p>
          <a:p>
            <a:r>
              <a:rPr lang="en-US" dirty="0"/>
              <a:t>DML (Data Manipulation Language). </a:t>
            </a:r>
          </a:p>
          <a:p>
            <a:r>
              <a:rPr lang="en-US" dirty="0"/>
              <a:t>DCL (Data Control Language).</a:t>
            </a:r>
          </a:p>
          <a:p>
            <a:r>
              <a:rPr lang="en-US" dirty="0"/>
              <a:t>TCL (Transaction Control Language).</a:t>
            </a:r>
          </a:p>
          <a:p>
            <a:r>
              <a:rPr lang="en-US"/>
              <a:t>DQL (Data Query Language). </a:t>
            </a:r>
            <a:endParaRPr lang="en-US" dirty="0"/>
          </a:p>
          <a:p>
            <a:endParaRPr lang="en-US" dirty="0"/>
          </a:p>
          <a:p>
            <a:endParaRPr lang="en-IN" dirty="0"/>
          </a:p>
        </p:txBody>
      </p:sp>
    </p:spTree>
    <p:extLst>
      <p:ext uri="{BB962C8B-B14F-4D97-AF65-F5344CB8AC3E}">
        <p14:creationId xmlns:p14="http://schemas.microsoft.com/office/powerpoint/2010/main" val="2445141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814388" y="-328613"/>
            <a:ext cx="7772400" cy="1114426"/>
          </a:xfrm>
        </p:spPr>
        <p:txBody>
          <a:bodyPr lIns="92075" tIns="46038" rIns="92075" bIns="46038"/>
          <a:lstStyle/>
          <a:p>
            <a:pPr algn="ctr" eaLnBrk="1" hangingPunct="1"/>
            <a:r>
              <a:rPr lang="en-US" altLang="zh-TW" sz="4000" b="1">
                <a:ea typeface="細明體" pitchFamily="49" charset="-128"/>
                <a:cs typeface="Times New Roman" panose="02020603050405020304" pitchFamily="18" charset="0"/>
              </a:rPr>
              <a:t>Comparison (Like)</a:t>
            </a:r>
            <a:endParaRPr lang="zh-TW" altLang="zh-TW" b="1">
              <a:ea typeface="細明體" pitchFamily="49" charset="-128"/>
              <a:cs typeface="Times New Roman" panose="02020603050405020304" pitchFamily="18" charset="0"/>
            </a:endParaRPr>
          </a:p>
        </p:txBody>
      </p:sp>
      <p:sp>
        <p:nvSpPr>
          <p:cNvPr id="327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A8E56EA1-1309-426C-A81E-596B78B0261A}" type="slidenum">
              <a:rPr lang="zh-TW" altLang="en-US" sz="1000">
                <a:solidFill>
                  <a:srgbClr val="A7A399"/>
                </a:solidFill>
                <a:ea typeface="細明體" pitchFamily="49" charset="-128"/>
              </a:rPr>
              <a:pPr>
                <a:lnSpc>
                  <a:spcPct val="100000"/>
                </a:lnSpc>
                <a:spcBef>
                  <a:spcPct val="0"/>
                </a:spcBef>
                <a:buFontTx/>
                <a:buNone/>
              </a:pPr>
              <a:t>40</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014413" y="444500"/>
            <a:ext cx="7332662" cy="2281238"/>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4. Extract all values from customer table with a </a:t>
            </a:r>
            <a:r>
              <a:rPr kumimoji="1" lang="en-US" altLang="en-US" sz="2000" dirty="0" err="1">
                <a:latin typeface="+mn-lt"/>
                <a:ea typeface="細明體" panose="02020509000000000000" pitchFamily="49" charset="-120"/>
              </a:rPr>
              <a:t>CustomerName</a:t>
            </a:r>
            <a:r>
              <a:rPr kumimoji="1" lang="en-US" altLang="en-US" sz="2000" dirty="0">
                <a:latin typeface="+mn-lt"/>
                <a:ea typeface="細明體" panose="02020509000000000000" pitchFamily="49" charset="-120"/>
              </a:rPr>
              <a:t> ending with n.</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a:t>
            </a:r>
            <a:r>
              <a:rPr kumimoji="1" lang="en-US" altLang="en-US" sz="2000" dirty="0" err="1">
                <a:latin typeface="+mn-lt"/>
                <a:ea typeface="細明體" panose="02020509000000000000" pitchFamily="49" charset="-120"/>
              </a:rPr>
              <a:t>CustomerName</a:t>
            </a:r>
            <a:r>
              <a:rPr kumimoji="1" lang="en-US" altLang="en-US" sz="2000" dirty="0">
                <a:latin typeface="+mn-lt"/>
                <a:ea typeface="細明體" panose="02020509000000000000" pitchFamily="49" charset="-120"/>
              </a:rPr>
              <a:t> LIKE ‘%n’</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32773"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32774"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graphicFrame>
        <p:nvGraphicFramePr>
          <p:cNvPr id="10" name="Table 9"/>
          <p:cNvGraphicFramePr>
            <a:graphicFrameLocks noGrp="1"/>
          </p:cNvGraphicFramePr>
          <p:nvPr/>
        </p:nvGraphicFramePr>
        <p:xfrm>
          <a:off x="1014413" y="3487738"/>
          <a:ext cx="7683500" cy="3303588"/>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385">
                <a:tc>
                  <a:txBody>
                    <a:bodyPr/>
                    <a:lstStyle/>
                    <a:p>
                      <a:pPr algn="l" fontAlgn="t"/>
                      <a:r>
                        <a:rPr lang="en-US" sz="1400" b="1" dirty="0" err="1">
                          <a:effectLst/>
                        </a:rPr>
                        <a:t>CustomerID</a:t>
                      </a:r>
                      <a:endParaRPr lang="en-US" sz="1400" b="1" dirty="0">
                        <a:effectLst/>
                      </a:endParaRPr>
                    </a:p>
                  </a:txBody>
                  <a:tcPr marL="91435" marR="91435" marT="45740" marB="45740"/>
                </a:tc>
                <a:tc>
                  <a:txBody>
                    <a:bodyPr/>
                    <a:lstStyle/>
                    <a:p>
                      <a:pPr algn="l" fontAlgn="t"/>
                      <a:r>
                        <a:rPr lang="en-US" sz="1400" b="1" dirty="0" err="1">
                          <a:effectLst/>
                        </a:rPr>
                        <a:t>CustomerName</a:t>
                      </a:r>
                      <a:endParaRPr lang="en-US" sz="1400" b="1" dirty="0">
                        <a:effectLst/>
                      </a:endParaRPr>
                    </a:p>
                  </a:txBody>
                  <a:tcPr marL="91435" marR="91435" marT="45740" marB="45740"/>
                </a:tc>
                <a:tc>
                  <a:txBody>
                    <a:bodyPr/>
                    <a:lstStyle/>
                    <a:p>
                      <a:pPr algn="l" fontAlgn="t"/>
                      <a:r>
                        <a:rPr lang="en-US" sz="1400" b="1">
                          <a:effectLst/>
                        </a:rPr>
                        <a:t>ContactName</a:t>
                      </a:r>
                    </a:p>
                  </a:txBody>
                  <a:tcPr marL="91435" marR="91435" marT="45740" marB="45740"/>
                </a:tc>
                <a:tc>
                  <a:txBody>
                    <a:bodyPr/>
                    <a:lstStyle/>
                    <a:p>
                      <a:pPr algn="l" fontAlgn="t"/>
                      <a:r>
                        <a:rPr lang="en-US" sz="1400" b="1">
                          <a:effectLst/>
                        </a:rPr>
                        <a:t>Address</a:t>
                      </a:r>
                    </a:p>
                  </a:txBody>
                  <a:tcPr marL="91435" marR="91435" marT="45740" marB="45740"/>
                </a:tc>
                <a:tc>
                  <a:txBody>
                    <a:bodyPr/>
                    <a:lstStyle/>
                    <a:p>
                      <a:pPr algn="l" fontAlgn="t"/>
                      <a:r>
                        <a:rPr lang="en-US" sz="1400" b="1">
                          <a:effectLst/>
                        </a:rPr>
                        <a:t>City</a:t>
                      </a:r>
                    </a:p>
                  </a:txBody>
                  <a:tcPr marL="91435" marR="91435" marT="45740" marB="45740"/>
                </a:tc>
                <a:tc>
                  <a:txBody>
                    <a:bodyPr/>
                    <a:lstStyle/>
                    <a:p>
                      <a:pPr algn="l" fontAlgn="t"/>
                      <a:r>
                        <a:rPr lang="en-US" sz="1400" b="1">
                          <a:effectLst/>
                        </a:rPr>
                        <a:t>PostalCode</a:t>
                      </a:r>
                    </a:p>
                  </a:txBody>
                  <a:tcPr marL="91435" marR="91435" marT="45740" marB="45740"/>
                </a:tc>
                <a:tc>
                  <a:txBody>
                    <a:bodyPr/>
                    <a:lstStyle/>
                    <a:p>
                      <a:pPr algn="l" fontAlgn="t"/>
                      <a:r>
                        <a:rPr lang="en-US" sz="1400" b="1" dirty="0">
                          <a:effectLst/>
                        </a:rPr>
                        <a:t>Country</a:t>
                      </a:r>
                    </a:p>
                  </a:txBody>
                  <a:tcPr marL="91435" marR="91435" marT="45740" marB="45740"/>
                </a:tc>
                <a:extLst>
                  <a:ext uri="{0D108BD9-81ED-4DB2-BD59-A6C34878D82A}">
                    <a16:rowId xmlns:a16="http://schemas.microsoft.com/office/drawing/2014/main" val="10000"/>
                  </a:ext>
                </a:extLst>
              </a:tr>
              <a:tr h="498210">
                <a:tc>
                  <a:txBody>
                    <a:bodyPr/>
                    <a:lstStyle/>
                    <a:p>
                      <a:pPr algn="l" fontAlgn="t"/>
                      <a:r>
                        <a:rPr lang="en-US" sz="1400" dirty="0">
                          <a:effectLst/>
                        </a:rPr>
                        <a:t>1</a:t>
                      </a:r>
                    </a:p>
                  </a:txBody>
                  <a:tcPr marL="91435" marR="91435" marT="45740" marB="45740"/>
                </a:tc>
                <a:tc>
                  <a:txBody>
                    <a:bodyPr/>
                    <a:lstStyle/>
                    <a:p>
                      <a:pPr algn="l" fontAlgn="t"/>
                      <a:r>
                        <a:rPr lang="en-US" sz="1400" dirty="0" err="1">
                          <a:effectLst/>
                        </a:rPr>
                        <a:t>Aman</a:t>
                      </a:r>
                      <a:endParaRPr lang="en-US" sz="1400" dirty="0">
                        <a:effectLst/>
                      </a:endParaRPr>
                    </a:p>
                  </a:txBody>
                  <a:tcPr marL="91435" marR="91435" marT="45740" marB="45740"/>
                </a:tc>
                <a:tc>
                  <a:txBody>
                    <a:bodyPr/>
                    <a:lstStyle/>
                    <a:p>
                      <a:pPr algn="l" fontAlgn="t"/>
                      <a:r>
                        <a:rPr lang="en-US" sz="1400" dirty="0">
                          <a:effectLst/>
                        </a:rPr>
                        <a:t>Sharma</a:t>
                      </a:r>
                    </a:p>
                  </a:txBody>
                  <a:tcPr marL="91435" marR="91435" marT="45740" marB="45740"/>
                </a:tc>
                <a:tc>
                  <a:txBody>
                    <a:bodyPr/>
                    <a:lstStyle/>
                    <a:p>
                      <a:pPr algn="l" fontAlgn="t"/>
                      <a:r>
                        <a:rPr lang="en-US" sz="1400" dirty="0" err="1">
                          <a:effectLst/>
                        </a:rPr>
                        <a:t>Obere</a:t>
                      </a:r>
                      <a:r>
                        <a:rPr lang="en-US" sz="1400" dirty="0">
                          <a:effectLst/>
                        </a:rPr>
                        <a:t> Str. 57</a:t>
                      </a:r>
                    </a:p>
                  </a:txBody>
                  <a:tcPr marL="91435" marR="91435" marT="45740" marB="45740"/>
                </a:tc>
                <a:tc>
                  <a:txBody>
                    <a:bodyPr/>
                    <a:lstStyle/>
                    <a:p>
                      <a:pPr algn="l" fontAlgn="t"/>
                      <a:r>
                        <a:rPr lang="en-US" sz="1400" dirty="0">
                          <a:effectLst/>
                        </a:rPr>
                        <a:t>Berlin</a:t>
                      </a:r>
                    </a:p>
                  </a:txBody>
                  <a:tcPr marL="91435" marR="91435" marT="45740" marB="45740"/>
                </a:tc>
                <a:tc>
                  <a:txBody>
                    <a:bodyPr/>
                    <a:lstStyle/>
                    <a:p>
                      <a:pPr algn="l" fontAlgn="t"/>
                      <a:r>
                        <a:rPr lang="en-US" sz="1400" dirty="0">
                          <a:effectLst/>
                        </a:rPr>
                        <a:t>12209</a:t>
                      </a:r>
                    </a:p>
                  </a:txBody>
                  <a:tcPr marL="91435" marR="91435" marT="45740" marB="45740"/>
                </a:tc>
                <a:tc>
                  <a:txBody>
                    <a:bodyPr/>
                    <a:lstStyle/>
                    <a:p>
                      <a:pPr algn="l" fontAlgn="t"/>
                      <a:r>
                        <a:rPr lang="en-US" sz="1400" dirty="0">
                          <a:effectLst/>
                        </a:rPr>
                        <a:t>Germany</a:t>
                      </a:r>
                    </a:p>
                  </a:txBody>
                  <a:tcPr marL="91435" marR="91435" marT="45740" marB="45740"/>
                </a:tc>
                <a:extLst>
                  <a:ext uri="{0D108BD9-81ED-4DB2-BD59-A6C34878D82A}">
                    <a16:rowId xmlns:a16="http://schemas.microsoft.com/office/drawing/2014/main" val="10001"/>
                  </a:ext>
                </a:extLst>
              </a:tr>
              <a:tr h="731838">
                <a:tc>
                  <a:txBody>
                    <a:bodyPr/>
                    <a:lstStyle/>
                    <a:p>
                      <a:pPr algn="l" fontAlgn="t"/>
                      <a:r>
                        <a:rPr lang="en-US" sz="1400" dirty="0">
                          <a:effectLst/>
                        </a:rPr>
                        <a:t>2</a:t>
                      </a:r>
                    </a:p>
                  </a:txBody>
                  <a:tcPr marL="91435" marR="91435" marT="45740" marB="45740"/>
                </a:tc>
                <a:tc>
                  <a:txBody>
                    <a:bodyPr/>
                    <a:lstStyle/>
                    <a:p>
                      <a:pPr algn="l" fontAlgn="t"/>
                      <a:r>
                        <a:rPr lang="es-ES" sz="1400" dirty="0" err="1">
                          <a:effectLst/>
                        </a:rPr>
                        <a:t>Rohan</a:t>
                      </a:r>
                      <a:endParaRPr lang="es-ES" sz="1400" dirty="0">
                        <a:effectLst/>
                      </a:endParaRPr>
                    </a:p>
                  </a:txBody>
                  <a:tcPr marL="91435" marR="91435" marT="45740" marB="45740"/>
                </a:tc>
                <a:tc>
                  <a:txBody>
                    <a:bodyPr/>
                    <a:lstStyle/>
                    <a:p>
                      <a:pPr algn="l" fontAlgn="t"/>
                      <a:r>
                        <a:rPr lang="en-US" sz="1400" dirty="0">
                          <a:effectLst/>
                        </a:rPr>
                        <a:t>Garg</a:t>
                      </a:r>
                    </a:p>
                  </a:txBody>
                  <a:tcPr marL="91435" marR="91435" marT="45740" marB="45740"/>
                </a:tc>
                <a:tc>
                  <a:txBody>
                    <a:bodyPr/>
                    <a:lstStyle/>
                    <a:p>
                      <a:pPr algn="l" fontAlgn="t"/>
                      <a:r>
                        <a:rPr lang="es-ES" sz="1400">
                          <a:effectLst/>
                        </a:rPr>
                        <a:t>Avda. de la Constitución 2222</a:t>
                      </a:r>
                    </a:p>
                  </a:txBody>
                  <a:tcPr marL="91435" marR="91435" marT="45740" marB="45740"/>
                </a:tc>
                <a:tc>
                  <a:txBody>
                    <a:bodyPr/>
                    <a:lstStyle/>
                    <a:p>
                      <a:pPr algn="l" fontAlgn="t"/>
                      <a:r>
                        <a:rPr lang="en-US" sz="1400">
                          <a:effectLst/>
                        </a:rPr>
                        <a:t>México D.F.</a:t>
                      </a:r>
                    </a:p>
                  </a:txBody>
                  <a:tcPr marL="91435" marR="91435" marT="45740" marB="45740"/>
                </a:tc>
                <a:tc>
                  <a:txBody>
                    <a:bodyPr/>
                    <a:lstStyle/>
                    <a:p>
                      <a:pPr algn="l" fontAlgn="t"/>
                      <a:r>
                        <a:rPr lang="en-US" sz="1400">
                          <a:effectLst/>
                        </a:rPr>
                        <a:t>05021</a:t>
                      </a:r>
                    </a:p>
                  </a:txBody>
                  <a:tcPr marL="91435" marR="91435" marT="45740" marB="45740"/>
                </a:tc>
                <a:tc>
                  <a:txBody>
                    <a:bodyPr/>
                    <a:lstStyle/>
                    <a:p>
                      <a:pPr algn="l" fontAlgn="t"/>
                      <a:r>
                        <a:rPr lang="en-US" sz="1400">
                          <a:effectLst/>
                        </a:rPr>
                        <a:t>Mexico</a:t>
                      </a:r>
                    </a:p>
                  </a:txBody>
                  <a:tcPr marL="91435" marR="91435" marT="45740" marB="45740"/>
                </a:tc>
                <a:extLst>
                  <a:ext uri="{0D108BD9-81ED-4DB2-BD59-A6C34878D82A}">
                    <a16:rowId xmlns:a16="http://schemas.microsoft.com/office/drawing/2014/main" val="10002"/>
                  </a:ext>
                </a:extLst>
              </a:tr>
              <a:tr h="518385">
                <a:tc>
                  <a:txBody>
                    <a:bodyPr/>
                    <a:lstStyle/>
                    <a:p>
                      <a:pPr algn="l" fontAlgn="t"/>
                      <a:r>
                        <a:rPr lang="en-US" sz="1400" dirty="0">
                          <a:effectLst/>
                        </a:rPr>
                        <a:t>3</a:t>
                      </a:r>
                    </a:p>
                  </a:txBody>
                  <a:tcPr marL="91435" marR="91435" marT="45740" marB="45740"/>
                </a:tc>
                <a:tc>
                  <a:txBody>
                    <a:bodyPr/>
                    <a:lstStyle/>
                    <a:p>
                      <a:pPr algn="l" fontAlgn="t"/>
                      <a:r>
                        <a:rPr lang="en-US" sz="1400" dirty="0">
                          <a:effectLst/>
                        </a:rPr>
                        <a:t>Mohan</a:t>
                      </a:r>
                    </a:p>
                  </a:txBody>
                  <a:tcPr marL="91435" marR="91435" marT="45740" marB="45740"/>
                </a:tc>
                <a:tc>
                  <a:txBody>
                    <a:bodyPr/>
                    <a:lstStyle/>
                    <a:p>
                      <a:pPr algn="l" fontAlgn="t"/>
                      <a:r>
                        <a:rPr lang="en-US" sz="1400" dirty="0" err="1">
                          <a:effectLst/>
                        </a:rPr>
                        <a:t>Goel</a:t>
                      </a:r>
                      <a:endParaRPr lang="en-US" sz="1400" dirty="0">
                        <a:effectLst/>
                      </a:endParaRPr>
                    </a:p>
                  </a:txBody>
                  <a:tcPr marL="91435" marR="91435" marT="45740" marB="45740"/>
                </a:tc>
                <a:tc>
                  <a:txBody>
                    <a:bodyPr/>
                    <a:lstStyle/>
                    <a:p>
                      <a:pPr algn="l" fontAlgn="t"/>
                      <a:r>
                        <a:rPr lang="en-US" sz="1400">
                          <a:effectLst/>
                        </a:rPr>
                        <a:t>Mataderos 2312</a:t>
                      </a:r>
                    </a:p>
                  </a:txBody>
                  <a:tcPr marL="91435" marR="91435" marT="45740" marB="45740"/>
                </a:tc>
                <a:tc>
                  <a:txBody>
                    <a:bodyPr/>
                    <a:lstStyle/>
                    <a:p>
                      <a:pPr algn="l" fontAlgn="t"/>
                      <a:r>
                        <a:rPr lang="en-US" sz="1400">
                          <a:effectLst/>
                        </a:rPr>
                        <a:t>México D.F.</a:t>
                      </a:r>
                    </a:p>
                  </a:txBody>
                  <a:tcPr marL="91435" marR="91435" marT="45740" marB="45740"/>
                </a:tc>
                <a:tc>
                  <a:txBody>
                    <a:bodyPr/>
                    <a:lstStyle/>
                    <a:p>
                      <a:pPr algn="l" fontAlgn="t"/>
                      <a:r>
                        <a:rPr lang="en-US" sz="1400">
                          <a:effectLst/>
                        </a:rPr>
                        <a:t>05023</a:t>
                      </a:r>
                    </a:p>
                  </a:txBody>
                  <a:tcPr marL="91435" marR="91435" marT="45740" marB="45740"/>
                </a:tc>
                <a:tc>
                  <a:txBody>
                    <a:bodyPr/>
                    <a:lstStyle/>
                    <a:p>
                      <a:pPr algn="l" fontAlgn="t"/>
                      <a:r>
                        <a:rPr lang="en-US" sz="1400">
                          <a:effectLst/>
                        </a:rPr>
                        <a:t>Mexico</a:t>
                      </a:r>
                    </a:p>
                  </a:txBody>
                  <a:tcPr marL="91435" marR="91435" marT="45740" marB="45740"/>
                </a:tc>
                <a:extLst>
                  <a:ext uri="{0D108BD9-81ED-4DB2-BD59-A6C34878D82A}">
                    <a16:rowId xmlns:a16="http://schemas.microsoft.com/office/drawing/2014/main" val="10003"/>
                  </a:ext>
                </a:extLst>
              </a:tr>
              <a:tr h="518385">
                <a:tc>
                  <a:txBody>
                    <a:bodyPr/>
                    <a:lstStyle/>
                    <a:p>
                      <a:pPr algn="l" fontAlgn="t"/>
                      <a:r>
                        <a:rPr lang="en-US" sz="1400" dirty="0">
                          <a:effectLst/>
                        </a:rPr>
                        <a:t>4</a:t>
                      </a:r>
                      <a:br>
                        <a:rPr lang="en-US" sz="1400" dirty="0">
                          <a:effectLst/>
                        </a:rPr>
                      </a:br>
                      <a:endParaRPr lang="en-US" sz="1400" dirty="0">
                        <a:effectLst/>
                      </a:endParaRPr>
                    </a:p>
                  </a:txBody>
                  <a:tcPr marL="91435" marR="91435" marT="45740" marB="45740"/>
                </a:tc>
                <a:tc>
                  <a:txBody>
                    <a:bodyPr/>
                    <a:lstStyle/>
                    <a:p>
                      <a:pPr algn="l" fontAlgn="t"/>
                      <a:r>
                        <a:rPr lang="en-US" sz="1400" dirty="0" err="1">
                          <a:effectLst/>
                        </a:rPr>
                        <a:t>Sohan</a:t>
                      </a:r>
                      <a:endParaRPr lang="en-US" sz="1400" dirty="0">
                        <a:effectLst/>
                      </a:endParaRPr>
                    </a:p>
                  </a:txBody>
                  <a:tcPr marL="91435" marR="91435" marT="45740" marB="45740"/>
                </a:tc>
                <a:tc>
                  <a:txBody>
                    <a:bodyPr/>
                    <a:lstStyle/>
                    <a:p>
                      <a:pPr algn="l" fontAlgn="t"/>
                      <a:r>
                        <a:rPr lang="en-US" sz="1400" dirty="0" err="1">
                          <a:effectLst/>
                        </a:rPr>
                        <a:t>wadhwa</a:t>
                      </a:r>
                      <a:endParaRPr lang="en-US" sz="1400" dirty="0">
                        <a:effectLst/>
                      </a:endParaRPr>
                    </a:p>
                  </a:txBody>
                  <a:tcPr marL="91435" marR="91435" marT="45740" marB="45740"/>
                </a:tc>
                <a:tc>
                  <a:txBody>
                    <a:bodyPr/>
                    <a:lstStyle/>
                    <a:p>
                      <a:pPr algn="l" fontAlgn="t"/>
                      <a:r>
                        <a:rPr lang="en-US" sz="1400" dirty="0">
                          <a:effectLst/>
                        </a:rPr>
                        <a:t>120 Hanover Sq.</a:t>
                      </a:r>
                    </a:p>
                  </a:txBody>
                  <a:tcPr marL="91435" marR="91435" marT="45740" marB="45740"/>
                </a:tc>
                <a:tc>
                  <a:txBody>
                    <a:bodyPr/>
                    <a:lstStyle/>
                    <a:p>
                      <a:pPr algn="l" fontAlgn="t"/>
                      <a:r>
                        <a:rPr lang="en-US" sz="1400" dirty="0">
                          <a:effectLst/>
                        </a:rPr>
                        <a:t>London</a:t>
                      </a:r>
                    </a:p>
                  </a:txBody>
                  <a:tcPr marL="91435" marR="91435" marT="45740" marB="45740"/>
                </a:tc>
                <a:tc>
                  <a:txBody>
                    <a:bodyPr/>
                    <a:lstStyle/>
                    <a:p>
                      <a:pPr algn="l" fontAlgn="t"/>
                      <a:r>
                        <a:rPr lang="en-US" sz="1400" dirty="0">
                          <a:effectLst/>
                        </a:rPr>
                        <a:t>WA1 1DP</a:t>
                      </a:r>
                    </a:p>
                  </a:txBody>
                  <a:tcPr marL="91435" marR="91435" marT="45740" marB="45740"/>
                </a:tc>
                <a:tc>
                  <a:txBody>
                    <a:bodyPr/>
                    <a:lstStyle/>
                    <a:p>
                      <a:pPr algn="l" fontAlgn="t"/>
                      <a:r>
                        <a:rPr lang="en-US" sz="1400" dirty="0">
                          <a:effectLst/>
                        </a:rPr>
                        <a:t>UK</a:t>
                      </a:r>
                    </a:p>
                  </a:txBody>
                  <a:tcPr marL="91435" marR="91435" marT="45740" marB="45740"/>
                </a:tc>
                <a:extLst>
                  <a:ext uri="{0D108BD9-81ED-4DB2-BD59-A6C34878D82A}">
                    <a16:rowId xmlns:a16="http://schemas.microsoft.com/office/drawing/2014/main" val="10004"/>
                  </a:ext>
                </a:extLst>
              </a:tr>
              <a:tr h="518385">
                <a:tc>
                  <a:txBody>
                    <a:bodyPr/>
                    <a:lstStyle/>
                    <a:p>
                      <a:pPr algn="l" fontAlgn="t"/>
                      <a:r>
                        <a:rPr lang="en-US" sz="1400" dirty="0">
                          <a:effectLst/>
                        </a:rPr>
                        <a:t>6</a:t>
                      </a:r>
                      <a:br>
                        <a:rPr lang="en-US" sz="1400" dirty="0">
                          <a:effectLst/>
                        </a:rPr>
                      </a:br>
                      <a:endParaRPr lang="en-US" sz="1400" dirty="0">
                        <a:effectLst/>
                      </a:endParaRPr>
                    </a:p>
                  </a:txBody>
                  <a:tcPr marL="91435" marR="91435" marT="45740" marB="45740"/>
                </a:tc>
                <a:tc>
                  <a:txBody>
                    <a:bodyPr/>
                    <a:lstStyle/>
                    <a:p>
                      <a:pPr algn="l" fontAlgn="t"/>
                      <a:r>
                        <a:rPr lang="en-US" sz="1400" dirty="0" err="1">
                          <a:effectLst/>
                        </a:rPr>
                        <a:t>Aarohan</a:t>
                      </a:r>
                      <a:endParaRPr lang="en-US" sz="1400" dirty="0">
                        <a:effectLst/>
                      </a:endParaRPr>
                    </a:p>
                  </a:txBody>
                  <a:tcPr marL="91435" marR="91435" marT="45740" marB="45740"/>
                </a:tc>
                <a:tc>
                  <a:txBody>
                    <a:bodyPr/>
                    <a:lstStyle/>
                    <a:p>
                      <a:pPr algn="l" fontAlgn="t"/>
                      <a:r>
                        <a:rPr lang="en-US" sz="1400" dirty="0" err="1">
                          <a:effectLst/>
                        </a:rPr>
                        <a:t>Verma</a:t>
                      </a:r>
                      <a:endParaRPr lang="en-US" sz="1400" dirty="0">
                        <a:effectLst/>
                      </a:endParaRPr>
                    </a:p>
                  </a:txBody>
                  <a:tcPr marL="91435" marR="91435" marT="45740" marB="45740"/>
                </a:tc>
                <a:tc>
                  <a:txBody>
                    <a:bodyPr/>
                    <a:lstStyle/>
                    <a:p>
                      <a:pPr algn="l" fontAlgn="t"/>
                      <a:r>
                        <a:rPr lang="en-US" sz="1400" dirty="0">
                          <a:effectLst/>
                        </a:rPr>
                        <a:t>125 Hanover Sq.</a:t>
                      </a:r>
                    </a:p>
                  </a:txBody>
                  <a:tcPr marL="91435" marR="91435" marT="45740" marB="45740"/>
                </a:tc>
                <a:tc>
                  <a:txBody>
                    <a:bodyPr/>
                    <a:lstStyle/>
                    <a:p>
                      <a:pPr algn="l" fontAlgn="t"/>
                      <a:r>
                        <a:rPr lang="en-US" sz="1400" dirty="0">
                          <a:effectLst/>
                        </a:rPr>
                        <a:t>London</a:t>
                      </a:r>
                    </a:p>
                  </a:txBody>
                  <a:tcPr marL="91435" marR="91435" marT="45740" marB="45740"/>
                </a:tc>
                <a:tc>
                  <a:txBody>
                    <a:bodyPr/>
                    <a:lstStyle/>
                    <a:p>
                      <a:pPr algn="l" fontAlgn="t"/>
                      <a:r>
                        <a:rPr lang="en-US" sz="1400" dirty="0">
                          <a:effectLst/>
                        </a:rPr>
                        <a:t>WA1 1DP</a:t>
                      </a:r>
                    </a:p>
                  </a:txBody>
                  <a:tcPr marL="91435" marR="91435" marT="45740" marB="45740"/>
                </a:tc>
                <a:tc>
                  <a:txBody>
                    <a:bodyPr/>
                    <a:lstStyle/>
                    <a:p>
                      <a:pPr algn="l" fontAlgn="t"/>
                      <a:r>
                        <a:rPr lang="en-US" sz="1400" dirty="0">
                          <a:effectLst/>
                        </a:rPr>
                        <a:t>UK</a:t>
                      </a:r>
                    </a:p>
                  </a:txBody>
                  <a:tcPr marL="91435" marR="91435" marT="45740" marB="45740"/>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757238" y="363538"/>
            <a:ext cx="7772400" cy="762000"/>
          </a:xfrm>
        </p:spPr>
        <p:txBody>
          <a:bodyPr lIns="92075" tIns="46038" rIns="92075" bIns="46038"/>
          <a:lstStyle/>
          <a:p>
            <a:pPr algn="ctr" eaLnBrk="1" hangingPunct="1"/>
            <a:r>
              <a:rPr lang="en-US" altLang="zh-TW" sz="4000" b="1">
                <a:ea typeface="細明體" pitchFamily="49" charset="-128"/>
                <a:cs typeface="Times New Roman" panose="02020603050405020304" pitchFamily="18" charset="0"/>
              </a:rPr>
              <a:t>Comparison (LIKE)</a:t>
            </a:r>
            <a:endParaRPr lang="zh-TW" altLang="zh-TW" b="1">
              <a:ea typeface="細明體" pitchFamily="49" charset="-128"/>
              <a:cs typeface="Times New Roman" panose="02020603050405020304" pitchFamily="18" charset="0"/>
            </a:endParaRPr>
          </a:p>
        </p:txBody>
      </p:sp>
      <p:sp>
        <p:nvSpPr>
          <p:cNvPr id="348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0C05DB5E-E1F6-43B6-8D64-0CB0A75DFED0}" type="slidenum">
              <a:rPr lang="zh-TW" altLang="en-US" sz="1000">
                <a:solidFill>
                  <a:srgbClr val="A7A399"/>
                </a:solidFill>
                <a:ea typeface="細明體" pitchFamily="49" charset="-128"/>
              </a:rPr>
              <a:pPr>
                <a:lnSpc>
                  <a:spcPct val="100000"/>
                </a:lnSpc>
                <a:spcBef>
                  <a:spcPct val="0"/>
                </a:spcBef>
                <a:buFontTx/>
                <a:buNone/>
              </a:pPr>
              <a:t>41</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365250" y="1125538"/>
            <a:ext cx="6981825" cy="1600200"/>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5. Extract all values from customer table with a </a:t>
            </a:r>
            <a:r>
              <a:rPr kumimoji="1" lang="en-US" altLang="en-US" sz="2000" dirty="0" err="1">
                <a:latin typeface="+mn-lt"/>
                <a:ea typeface="細明體" panose="02020509000000000000" pitchFamily="49" charset="-120"/>
              </a:rPr>
              <a:t>CustomerName</a:t>
            </a:r>
            <a:r>
              <a:rPr kumimoji="1" lang="en-US" altLang="en-US" sz="2000" dirty="0">
                <a:latin typeface="+mn-lt"/>
                <a:ea typeface="細明體" panose="02020509000000000000" pitchFamily="49" charset="-120"/>
              </a:rPr>
              <a:t> starting with a.</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a:t>
            </a:r>
            <a:r>
              <a:rPr kumimoji="1" lang="en-US" altLang="en-US" sz="2000" dirty="0" err="1">
                <a:latin typeface="+mn-lt"/>
                <a:ea typeface="細明體" panose="02020509000000000000" pitchFamily="49" charset="-120"/>
              </a:rPr>
              <a:t>CustomerName</a:t>
            </a:r>
            <a:r>
              <a:rPr kumimoji="1" lang="en-US" altLang="en-US" sz="2000" dirty="0">
                <a:latin typeface="+mn-lt"/>
                <a:ea typeface="細明體" panose="02020509000000000000" pitchFamily="49" charset="-120"/>
              </a:rPr>
              <a:t> LIKE ‘a%’</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34821"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34822"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graphicFrame>
        <p:nvGraphicFramePr>
          <p:cNvPr id="8" name="Table 7"/>
          <p:cNvGraphicFramePr>
            <a:graphicFrameLocks noGrp="1"/>
          </p:cNvGraphicFramePr>
          <p:nvPr/>
        </p:nvGraphicFramePr>
        <p:xfrm>
          <a:off x="1014413" y="3670300"/>
          <a:ext cx="7683500" cy="1535113"/>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430">
                <a:tc>
                  <a:txBody>
                    <a:bodyPr/>
                    <a:lstStyle/>
                    <a:p>
                      <a:pPr algn="l" fontAlgn="t"/>
                      <a:r>
                        <a:rPr lang="en-US" sz="1400" b="1" dirty="0" err="1">
                          <a:effectLst/>
                        </a:rPr>
                        <a:t>CustomerID</a:t>
                      </a:r>
                      <a:endParaRPr lang="en-US" sz="1400" b="1" dirty="0">
                        <a:effectLst/>
                      </a:endParaRPr>
                    </a:p>
                  </a:txBody>
                  <a:tcPr marL="91435" marR="91435" marT="45744" marB="45744"/>
                </a:tc>
                <a:tc>
                  <a:txBody>
                    <a:bodyPr/>
                    <a:lstStyle/>
                    <a:p>
                      <a:pPr algn="l" fontAlgn="t"/>
                      <a:r>
                        <a:rPr lang="en-US" sz="1400" b="1" dirty="0" err="1">
                          <a:effectLst/>
                        </a:rPr>
                        <a:t>CustomerName</a:t>
                      </a:r>
                      <a:endParaRPr lang="en-US" sz="1400" b="1" dirty="0">
                        <a:effectLst/>
                      </a:endParaRPr>
                    </a:p>
                  </a:txBody>
                  <a:tcPr marL="91435" marR="91435" marT="45744" marB="45744"/>
                </a:tc>
                <a:tc>
                  <a:txBody>
                    <a:bodyPr/>
                    <a:lstStyle/>
                    <a:p>
                      <a:pPr algn="l" fontAlgn="t"/>
                      <a:r>
                        <a:rPr lang="en-US" sz="1400" b="1">
                          <a:effectLst/>
                        </a:rPr>
                        <a:t>ContactName</a:t>
                      </a:r>
                    </a:p>
                  </a:txBody>
                  <a:tcPr marL="91435" marR="91435" marT="45744" marB="45744"/>
                </a:tc>
                <a:tc>
                  <a:txBody>
                    <a:bodyPr/>
                    <a:lstStyle/>
                    <a:p>
                      <a:pPr algn="l" fontAlgn="t"/>
                      <a:r>
                        <a:rPr lang="en-US" sz="1400" b="1">
                          <a:effectLst/>
                        </a:rPr>
                        <a:t>Address</a:t>
                      </a:r>
                    </a:p>
                  </a:txBody>
                  <a:tcPr marL="91435" marR="91435" marT="45744" marB="45744"/>
                </a:tc>
                <a:tc>
                  <a:txBody>
                    <a:bodyPr/>
                    <a:lstStyle/>
                    <a:p>
                      <a:pPr algn="l" fontAlgn="t"/>
                      <a:r>
                        <a:rPr lang="en-US" sz="1400" b="1">
                          <a:effectLst/>
                        </a:rPr>
                        <a:t>City</a:t>
                      </a:r>
                    </a:p>
                  </a:txBody>
                  <a:tcPr marL="91435" marR="91435" marT="45744" marB="45744"/>
                </a:tc>
                <a:tc>
                  <a:txBody>
                    <a:bodyPr/>
                    <a:lstStyle/>
                    <a:p>
                      <a:pPr algn="l" fontAlgn="t"/>
                      <a:r>
                        <a:rPr lang="en-US" sz="1400" b="1">
                          <a:effectLst/>
                        </a:rPr>
                        <a:t>PostalCode</a:t>
                      </a:r>
                    </a:p>
                  </a:txBody>
                  <a:tcPr marL="91435" marR="91435" marT="45744" marB="45744"/>
                </a:tc>
                <a:tc>
                  <a:txBody>
                    <a:bodyPr/>
                    <a:lstStyle/>
                    <a:p>
                      <a:pPr algn="l" fontAlgn="t"/>
                      <a:r>
                        <a:rPr lang="en-US" sz="1400" b="1" dirty="0">
                          <a:effectLst/>
                        </a:rPr>
                        <a:t>Country</a:t>
                      </a:r>
                    </a:p>
                  </a:txBody>
                  <a:tcPr marL="91435" marR="91435" marT="45744" marB="45744"/>
                </a:tc>
                <a:extLst>
                  <a:ext uri="{0D108BD9-81ED-4DB2-BD59-A6C34878D82A}">
                    <a16:rowId xmlns:a16="http://schemas.microsoft.com/office/drawing/2014/main" val="10000"/>
                  </a:ext>
                </a:extLst>
              </a:tr>
              <a:tr h="498253">
                <a:tc>
                  <a:txBody>
                    <a:bodyPr/>
                    <a:lstStyle/>
                    <a:p>
                      <a:pPr algn="l" fontAlgn="t"/>
                      <a:r>
                        <a:rPr lang="en-US" sz="1400" dirty="0">
                          <a:effectLst/>
                        </a:rPr>
                        <a:t>1</a:t>
                      </a:r>
                    </a:p>
                  </a:txBody>
                  <a:tcPr marL="91435" marR="91435" marT="45744" marB="45744"/>
                </a:tc>
                <a:tc>
                  <a:txBody>
                    <a:bodyPr/>
                    <a:lstStyle/>
                    <a:p>
                      <a:pPr algn="l" fontAlgn="t"/>
                      <a:r>
                        <a:rPr lang="en-US" sz="1400" dirty="0" err="1">
                          <a:effectLst/>
                        </a:rPr>
                        <a:t>Aman</a:t>
                      </a:r>
                      <a:endParaRPr lang="en-US" sz="1400" dirty="0">
                        <a:effectLst/>
                      </a:endParaRPr>
                    </a:p>
                  </a:txBody>
                  <a:tcPr marL="91435" marR="91435" marT="45744" marB="45744"/>
                </a:tc>
                <a:tc>
                  <a:txBody>
                    <a:bodyPr/>
                    <a:lstStyle/>
                    <a:p>
                      <a:pPr algn="l" fontAlgn="t"/>
                      <a:r>
                        <a:rPr lang="en-US" sz="1400" dirty="0">
                          <a:effectLst/>
                        </a:rPr>
                        <a:t>Sharma</a:t>
                      </a:r>
                    </a:p>
                  </a:txBody>
                  <a:tcPr marL="91435" marR="91435" marT="45744" marB="45744"/>
                </a:tc>
                <a:tc>
                  <a:txBody>
                    <a:bodyPr/>
                    <a:lstStyle/>
                    <a:p>
                      <a:pPr algn="l" fontAlgn="t"/>
                      <a:r>
                        <a:rPr lang="en-US" sz="1400" dirty="0" err="1">
                          <a:effectLst/>
                        </a:rPr>
                        <a:t>Obere</a:t>
                      </a:r>
                      <a:r>
                        <a:rPr lang="en-US" sz="1400" dirty="0">
                          <a:effectLst/>
                        </a:rPr>
                        <a:t> Str. 57</a:t>
                      </a:r>
                    </a:p>
                  </a:txBody>
                  <a:tcPr marL="91435" marR="91435" marT="45744" marB="45744"/>
                </a:tc>
                <a:tc>
                  <a:txBody>
                    <a:bodyPr/>
                    <a:lstStyle/>
                    <a:p>
                      <a:pPr algn="l" fontAlgn="t"/>
                      <a:r>
                        <a:rPr lang="en-US" sz="1400" dirty="0">
                          <a:effectLst/>
                        </a:rPr>
                        <a:t>Berlin</a:t>
                      </a:r>
                    </a:p>
                  </a:txBody>
                  <a:tcPr marL="91435" marR="91435" marT="45744" marB="45744"/>
                </a:tc>
                <a:tc>
                  <a:txBody>
                    <a:bodyPr/>
                    <a:lstStyle/>
                    <a:p>
                      <a:pPr algn="l" fontAlgn="t"/>
                      <a:r>
                        <a:rPr lang="en-US" sz="1400" dirty="0">
                          <a:effectLst/>
                        </a:rPr>
                        <a:t>12209</a:t>
                      </a:r>
                    </a:p>
                  </a:txBody>
                  <a:tcPr marL="91435" marR="91435" marT="45744" marB="45744"/>
                </a:tc>
                <a:tc>
                  <a:txBody>
                    <a:bodyPr/>
                    <a:lstStyle/>
                    <a:p>
                      <a:pPr algn="l" fontAlgn="t"/>
                      <a:r>
                        <a:rPr lang="en-US" sz="1400" dirty="0">
                          <a:effectLst/>
                        </a:rPr>
                        <a:t>Germany</a:t>
                      </a:r>
                    </a:p>
                  </a:txBody>
                  <a:tcPr marL="91435" marR="91435" marT="45744" marB="45744"/>
                </a:tc>
                <a:extLst>
                  <a:ext uri="{0D108BD9-81ED-4DB2-BD59-A6C34878D82A}">
                    <a16:rowId xmlns:a16="http://schemas.microsoft.com/office/drawing/2014/main" val="10001"/>
                  </a:ext>
                </a:extLst>
              </a:tr>
              <a:tr h="518430">
                <a:tc>
                  <a:txBody>
                    <a:bodyPr/>
                    <a:lstStyle/>
                    <a:p>
                      <a:pPr algn="l" fontAlgn="t"/>
                      <a:r>
                        <a:rPr lang="en-US" sz="1400" dirty="0">
                          <a:effectLst/>
                        </a:rPr>
                        <a:t>6</a:t>
                      </a:r>
                      <a:br>
                        <a:rPr lang="en-US" sz="1400" dirty="0">
                          <a:effectLst/>
                        </a:rPr>
                      </a:br>
                      <a:endParaRPr lang="en-US" sz="1400" dirty="0">
                        <a:effectLst/>
                      </a:endParaRPr>
                    </a:p>
                  </a:txBody>
                  <a:tcPr marL="91435" marR="91435" marT="45744" marB="45744"/>
                </a:tc>
                <a:tc>
                  <a:txBody>
                    <a:bodyPr/>
                    <a:lstStyle/>
                    <a:p>
                      <a:pPr algn="l" fontAlgn="t"/>
                      <a:r>
                        <a:rPr lang="en-US" sz="1400" dirty="0" err="1">
                          <a:effectLst/>
                        </a:rPr>
                        <a:t>Aarohan</a:t>
                      </a:r>
                      <a:endParaRPr lang="en-US" sz="1400" dirty="0">
                        <a:effectLst/>
                      </a:endParaRPr>
                    </a:p>
                  </a:txBody>
                  <a:tcPr marL="91435" marR="91435" marT="45744" marB="45744"/>
                </a:tc>
                <a:tc>
                  <a:txBody>
                    <a:bodyPr/>
                    <a:lstStyle/>
                    <a:p>
                      <a:pPr algn="l" fontAlgn="t"/>
                      <a:r>
                        <a:rPr lang="en-US" sz="1400" dirty="0" err="1">
                          <a:effectLst/>
                        </a:rPr>
                        <a:t>Verma</a:t>
                      </a:r>
                      <a:endParaRPr lang="en-US" sz="1400" dirty="0">
                        <a:effectLst/>
                      </a:endParaRPr>
                    </a:p>
                  </a:txBody>
                  <a:tcPr marL="91435" marR="91435" marT="45744" marB="45744"/>
                </a:tc>
                <a:tc>
                  <a:txBody>
                    <a:bodyPr/>
                    <a:lstStyle/>
                    <a:p>
                      <a:pPr algn="l" fontAlgn="t"/>
                      <a:r>
                        <a:rPr lang="en-US" sz="1400" dirty="0">
                          <a:effectLst/>
                        </a:rPr>
                        <a:t>125 Hanover Sq.</a:t>
                      </a:r>
                    </a:p>
                  </a:txBody>
                  <a:tcPr marL="91435" marR="91435" marT="45744" marB="45744"/>
                </a:tc>
                <a:tc>
                  <a:txBody>
                    <a:bodyPr/>
                    <a:lstStyle/>
                    <a:p>
                      <a:pPr algn="l" fontAlgn="t"/>
                      <a:r>
                        <a:rPr lang="en-US" sz="1400" dirty="0">
                          <a:effectLst/>
                        </a:rPr>
                        <a:t>London</a:t>
                      </a:r>
                    </a:p>
                  </a:txBody>
                  <a:tcPr marL="91435" marR="91435" marT="45744" marB="45744"/>
                </a:tc>
                <a:tc>
                  <a:txBody>
                    <a:bodyPr/>
                    <a:lstStyle/>
                    <a:p>
                      <a:pPr algn="l" fontAlgn="t"/>
                      <a:r>
                        <a:rPr lang="en-US" sz="1400" dirty="0">
                          <a:effectLst/>
                        </a:rPr>
                        <a:t>WA1 1DP</a:t>
                      </a:r>
                    </a:p>
                  </a:txBody>
                  <a:tcPr marL="91435" marR="91435" marT="45744" marB="45744"/>
                </a:tc>
                <a:tc>
                  <a:txBody>
                    <a:bodyPr/>
                    <a:lstStyle/>
                    <a:p>
                      <a:pPr algn="l" fontAlgn="t"/>
                      <a:r>
                        <a:rPr lang="en-US" sz="1400" dirty="0">
                          <a:effectLst/>
                        </a:rPr>
                        <a:t>UK</a:t>
                      </a:r>
                    </a:p>
                  </a:txBody>
                  <a:tcPr marL="91435" marR="91435" marT="45744" marB="45744"/>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742950" y="363538"/>
            <a:ext cx="7772400" cy="762000"/>
          </a:xfrm>
        </p:spPr>
        <p:txBody>
          <a:bodyPr lIns="92075" tIns="46038" rIns="92075" bIns="46038"/>
          <a:lstStyle/>
          <a:p>
            <a:pPr algn="ctr" eaLnBrk="1" hangingPunct="1"/>
            <a:r>
              <a:rPr lang="en-US" altLang="en-US" b="1"/>
              <a:t>The following SQL </a:t>
            </a:r>
            <a:r>
              <a:rPr lang="en-US" altLang="zh-TW" b="1">
                <a:ea typeface="細明體" pitchFamily="49" charset="-128"/>
                <a:cs typeface="Times New Roman" panose="02020603050405020304" pitchFamily="18" charset="0"/>
              </a:rPr>
              <a:t>(LIKE)</a:t>
            </a:r>
            <a:endParaRPr lang="zh-TW" altLang="zh-TW" b="1">
              <a:ea typeface="細明體" pitchFamily="49" charset="-128"/>
              <a:cs typeface="Times New Roman" panose="02020603050405020304" pitchFamily="18" charset="0"/>
            </a:endParaRPr>
          </a:p>
        </p:txBody>
      </p:sp>
      <p:sp>
        <p:nvSpPr>
          <p:cNvPr id="368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AC3BFD00-39F7-48D2-A162-AFB21470A6EA}" type="slidenum">
              <a:rPr lang="zh-TW" altLang="en-US" sz="1000">
                <a:solidFill>
                  <a:srgbClr val="A7A399"/>
                </a:solidFill>
                <a:ea typeface="細明體" pitchFamily="49" charset="-128"/>
              </a:rPr>
              <a:pPr>
                <a:lnSpc>
                  <a:spcPct val="100000"/>
                </a:lnSpc>
                <a:spcBef>
                  <a:spcPct val="0"/>
                </a:spcBef>
                <a:buFontTx/>
                <a:buNone/>
              </a:pPr>
              <a:t>42</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365250" y="1125538"/>
            <a:ext cx="6981825" cy="1600200"/>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6. S</a:t>
            </a:r>
            <a:r>
              <a:rPr lang="en-US" sz="2000" dirty="0"/>
              <a:t>elects all customers with a </a:t>
            </a:r>
            <a:r>
              <a:rPr lang="en-US" sz="2000" dirty="0" err="1"/>
              <a:t>CustomerName</a:t>
            </a:r>
            <a:r>
              <a:rPr lang="en-US" sz="2000" dirty="0"/>
              <a:t> starting with a.</a:t>
            </a:r>
            <a:endParaRPr kumimoji="1" lang="en-US" altLang="en-US" sz="2000" dirty="0">
              <a:latin typeface="+mn-lt"/>
              <a:ea typeface="細明體" panose="02020509000000000000" pitchFamily="49" charset="-120"/>
            </a:endParaRP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a:t>
            </a:r>
            <a:r>
              <a:rPr kumimoji="1" lang="en-US" altLang="en-US" sz="2000" dirty="0" err="1">
                <a:latin typeface="+mn-lt"/>
                <a:ea typeface="細明體" panose="02020509000000000000" pitchFamily="49" charset="-120"/>
              </a:rPr>
              <a:t>CustomerName</a:t>
            </a:r>
            <a:r>
              <a:rPr kumimoji="1" lang="en-US" altLang="en-US" sz="2000" dirty="0">
                <a:latin typeface="+mn-lt"/>
                <a:ea typeface="細明體" panose="02020509000000000000" pitchFamily="49" charset="-120"/>
              </a:rPr>
              <a:t> LIKE ‘a%’</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36869"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36870"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graphicFrame>
        <p:nvGraphicFramePr>
          <p:cNvPr id="8" name="Table 7"/>
          <p:cNvGraphicFramePr>
            <a:graphicFrameLocks noGrp="1"/>
          </p:cNvGraphicFramePr>
          <p:nvPr/>
        </p:nvGraphicFramePr>
        <p:xfrm>
          <a:off x="1014413" y="3670300"/>
          <a:ext cx="7683500" cy="1535113"/>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430">
                <a:tc>
                  <a:txBody>
                    <a:bodyPr/>
                    <a:lstStyle/>
                    <a:p>
                      <a:pPr algn="l" fontAlgn="t"/>
                      <a:r>
                        <a:rPr lang="en-US" sz="1400" b="1" dirty="0" err="1">
                          <a:effectLst/>
                        </a:rPr>
                        <a:t>CustomerID</a:t>
                      </a:r>
                      <a:endParaRPr lang="en-US" sz="1400" b="1" dirty="0">
                        <a:effectLst/>
                      </a:endParaRPr>
                    </a:p>
                  </a:txBody>
                  <a:tcPr marL="91435" marR="91435" marT="45744" marB="45744"/>
                </a:tc>
                <a:tc>
                  <a:txBody>
                    <a:bodyPr/>
                    <a:lstStyle/>
                    <a:p>
                      <a:pPr algn="l" fontAlgn="t"/>
                      <a:r>
                        <a:rPr lang="en-US" sz="1400" b="1" dirty="0" err="1">
                          <a:effectLst/>
                        </a:rPr>
                        <a:t>CustomerName</a:t>
                      </a:r>
                      <a:endParaRPr lang="en-US" sz="1400" b="1" dirty="0">
                        <a:effectLst/>
                      </a:endParaRPr>
                    </a:p>
                  </a:txBody>
                  <a:tcPr marL="91435" marR="91435" marT="45744" marB="45744"/>
                </a:tc>
                <a:tc>
                  <a:txBody>
                    <a:bodyPr/>
                    <a:lstStyle/>
                    <a:p>
                      <a:pPr algn="l" fontAlgn="t"/>
                      <a:r>
                        <a:rPr lang="en-US" sz="1400" b="1">
                          <a:effectLst/>
                        </a:rPr>
                        <a:t>ContactName</a:t>
                      </a:r>
                    </a:p>
                  </a:txBody>
                  <a:tcPr marL="91435" marR="91435" marT="45744" marB="45744"/>
                </a:tc>
                <a:tc>
                  <a:txBody>
                    <a:bodyPr/>
                    <a:lstStyle/>
                    <a:p>
                      <a:pPr algn="l" fontAlgn="t"/>
                      <a:r>
                        <a:rPr lang="en-US" sz="1400" b="1">
                          <a:effectLst/>
                        </a:rPr>
                        <a:t>Address</a:t>
                      </a:r>
                    </a:p>
                  </a:txBody>
                  <a:tcPr marL="91435" marR="91435" marT="45744" marB="45744"/>
                </a:tc>
                <a:tc>
                  <a:txBody>
                    <a:bodyPr/>
                    <a:lstStyle/>
                    <a:p>
                      <a:pPr algn="l" fontAlgn="t"/>
                      <a:r>
                        <a:rPr lang="en-US" sz="1400" b="1">
                          <a:effectLst/>
                        </a:rPr>
                        <a:t>City</a:t>
                      </a:r>
                    </a:p>
                  </a:txBody>
                  <a:tcPr marL="91435" marR="91435" marT="45744" marB="45744"/>
                </a:tc>
                <a:tc>
                  <a:txBody>
                    <a:bodyPr/>
                    <a:lstStyle/>
                    <a:p>
                      <a:pPr algn="l" fontAlgn="t"/>
                      <a:r>
                        <a:rPr lang="en-US" sz="1400" b="1">
                          <a:effectLst/>
                        </a:rPr>
                        <a:t>PostalCode</a:t>
                      </a:r>
                    </a:p>
                  </a:txBody>
                  <a:tcPr marL="91435" marR="91435" marT="45744" marB="45744"/>
                </a:tc>
                <a:tc>
                  <a:txBody>
                    <a:bodyPr/>
                    <a:lstStyle/>
                    <a:p>
                      <a:pPr algn="l" fontAlgn="t"/>
                      <a:r>
                        <a:rPr lang="en-US" sz="1400" b="1" dirty="0">
                          <a:effectLst/>
                        </a:rPr>
                        <a:t>Country</a:t>
                      </a:r>
                    </a:p>
                  </a:txBody>
                  <a:tcPr marL="91435" marR="91435" marT="45744" marB="45744"/>
                </a:tc>
                <a:extLst>
                  <a:ext uri="{0D108BD9-81ED-4DB2-BD59-A6C34878D82A}">
                    <a16:rowId xmlns:a16="http://schemas.microsoft.com/office/drawing/2014/main" val="10000"/>
                  </a:ext>
                </a:extLst>
              </a:tr>
              <a:tr h="498253">
                <a:tc>
                  <a:txBody>
                    <a:bodyPr/>
                    <a:lstStyle/>
                    <a:p>
                      <a:pPr algn="l" fontAlgn="t"/>
                      <a:r>
                        <a:rPr lang="en-US" sz="1400" dirty="0">
                          <a:effectLst/>
                        </a:rPr>
                        <a:t>1</a:t>
                      </a:r>
                    </a:p>
                  </a:txBody>
                  <a:tcPr marL="91435" marR="91435" marT="45744" marB="45744"/>
                </a:tc>
                <a:tc>
                  <a:txBody>
                    <a:bodyPr/>
                    <a:lstStyle/>
                    <a:p>
                      <a:pPr algn="l" fontAlgn="t"/>
                      <a:r>
                        <a:rPr lang="en-US" sz="1400" dirty="0" err="1">
                          <a:effectLst/>
                        </a:rPr>
                        <a:t>Aman</a:t>
                      </a:r>
                      <a:endParaRPr lang="en-US" sz="1400" dirty="0">
                        <a:effectLst/>
                      </a:endParaRPr>
                    </a:p>
                  </a:txBody>
                  <a:tcPr marL="91435" marR="91435" marT="45744" marB="45744"/>
                </a:tc>
                <a:tc>
                  <a:txBody>
                    <a:bodyPr/>
                    <a:lstStyle/>
                    <a:p>
                      <a:pPr algn="l" fontAlgn="t"/>
                      <a:r>
                        <a:rPr lang="en-US" sz="1400" dirty="0">
                          <a:effectLst/>
                        </a:rPr>
                        <a:t>Sharma</a:t>
                      </a:r>
                    </a:p>
                  </a:txBody>
                  <a:tcPr marL="91435" marR="91435" marT="45744" marB="45744"/>
                </a:tc>
                <a:tc>
                  <a:txBody>
                    <a:bodyPr/>
                    <a:lstStyle/>
                    <a:p>
                      <a:pPr algn="l" fontAlgn="t"/>
                      <a:r>
                        <a:rPr lang="en-US" sz="1400" dirty="0" err="1">
                          <a:effectLst/>
                        </a:rPr>
                        <a:t>Obere</a:t>
                      </a:r>
                      <a:r>
                        <a:rPr lang="en-US" sz="1400" dirty="0">
                          <a:effectLst/>
                        </a:rPr>
                        <a:t> Str. 57</a:t>
                      </a:r>
                    </a:p>
                  </a:txBody>
                  <a:tcPr marL="91435" marR="91435" marT="45744" marB="45744"/>
                </a:tc>
                <a:tc>
                  <a:txBody>
                    <a:bodyPr/>
                    <a:lstStyle/>
                    <a:p>
                      <a:pPr algn="l" fontAlgn="t"/>
                      <a:r>
                        <a:rPr lang="en-US" sz="1400" dirty="0">
                          <a:effectLst/>
                        </a:rPr>
                        <a:t>Berlin</a:t>
                      </a:r>
                    </a:p>
                  </a:txBody>
                  <a:tcPr marL="91435" marR="91435" marT="45744" marB="45744"/>
                </a:tc>
                <a:tc>
                  <a:txBody>
                    <a:bodyPr/>
                    <a:lstStyle/>
                    <a:p>
                      <a:pPr algn="l" fontAlgn="t"/>
                      <a:r>
                        <a:rPr lang="en-US" sz="1400" dirty="0">
                          <a:effectLst/>
                        </a:rPr>
                        <a:t>12209</a:t>
                      </a:r>
                    </a:p>
                  </a:txBody>
                  <a:tcPr marL="91435" marR="91435" marT="45744" marB="45744"/>
                </a:tc>
                <a:tc>
                  <a:txBody>
                    <a:bodyPr/>
                    <a:lstStyle/>
                    <a:p>
                      <a:pPr algn="l" fontAlgn="t"/>
                      <a:r>
                        <a:rPr lang="en-US" sz="1400" dirty="0">
                          <a:effectLst/>
                        </a:rPr>
                        <a:t>Germany</a:t>
                      </a:r>
                    </a:p>
                  </a:txBody>
                  <a:tcPr marL="91435" marR="91435" marT="45744" marB="45744"/>
                </a:tc>
                <a:extLst>
                  <a:ext uri="{0D108BD9-81ED-4DB2-BD59-A6C34878D82A}">
                    <a16:rowId xmlns:a16="http://schemas.microsoft.com/office/drawing/2014/main" val="10001"/>
                  </a:ext>
                </a:extLst>
              </a:tr>
              <a:tr h="518430">
                <a:tc>
                  <a:txBody>
                    <a:bodyPr/>
                    <a:lstStyle/>
                    <a:p>
                      <a:pPr algn="l" fontAlgn="t"/>
                      <a:r>
                        <a:rPr lang="en-US" sz="1400" dirty="0">
                          <a:effectLst/>
                        </a:rPr>
                        <a:t>6</a:t>
                      </a:r>
                      <a:br>
                        <a:rPr lang="en-US" sz="1400" dirty="0">
                          <a:effectLst/>
                        </a:rPr>
                      </a:br>
                      <a:endParaRPr lang="en-US" sz="1400" dirty="0">
                        <a:effectLst/>
                      </a:endParaRPr>
                    </a:p>
                  </a:txBody>
                  <a:tcPr marL="91435" marR="91435" marT="45744" marB="45744"/>
                </a:tc>
                <a:tc>
                  <a:txBody>
                    <a:bodyPr/>
                    <a:lstStyle/>
                    <a:p>
                      <a:pPr algn="l" fontAlgn="t"/>
                      <a:r>
                        <a:rPr lang="en-US" sz="1400" dirty="0" err="1">
                          <a:effectLst/>
                        </a:rPr>
                        <a:t>Aarohan</a:t>
                      </a:r>
                      <a:endParaRPr lang="en-US" sz="1400" dirty="0">
                        <a:effectLst/>
                      </a:endParaRPr>
                    </a:p>
                  </a:txBody>
                  <a:tcPr marL="91435" marR="91435" marT="45744" marB="45744"/>
                </a:tc>
                <a:tc>
                  <a:txBody>
                    <a:bodyPr/>
                    <a:lstStyle/>
                    <a:p>
                      <a:pPr algn="l" fontAlgn="t"/>
                      <a:r>
                        <a:rPr lang="en-US" sz="1400" dirty="0" err="1">
                          <a:effectLst/>
                        </a:rPr>
                        <a:t>Verma</a:t>
                      </a:r>
                      <a:endParaRPr lang="en-US" sz="1400" dirty="0">
                        <a:effectLst/>
                      </a:endParaRPr>
                    </a:p>
                  </a:txBody>
                  <a:tcPr marL="91435" marR="91435" marT="45744" marB="45744"/>
                </a:tc>
                <a:tc>
                  <a:txBody>
                    <a:bodyPr/>
                    <a:lstStyle/>
                    <a:p>
                      <a:pPr algn="l" fontAlgn="t"/>
                      <a:r>
                        <a:rPr lang="en-US" sz="1400" dirty="0">
                          <a:effectLst/>
                        </a:rPr>
                        <a:t>125 Hanover Sq.</a:t>
                      </a:r>
                    </a:p>
                  </a:txBody>
                  <a:tcPr marL="91435" marR="91435" marT="45744" marB="45744"/>
                </a:tc>
                <a:tc>
                  <a:txBody>
                    <a:bodyPr/>
                    <a:lstStyle/>
                    <a:p>
                      <a:pPr algn="l" fontAlgn="t"/>
                      <a:r>
                        <a:rPr lang="en-US" sz="1400" dirty="0">
                          <a:effectLst/>
                        </a:rPr>
                        <a:t>London</a:t>
                      </a:r>
                    </a:p>
                  </a:txBody>
                  <a:tcPr marL="91435" marR="91435" marT="45744" marB="45744"/>
                </a:tc>
                <a:tc>
                  <a:txBody>
                    <a:bodyPr/>
                    <a:lstStyle/>
                    <a:p>
                      <a:pPr algn="l" fontAlgn="t"/>
                      <a:r>
                        <a:rPr lang="en-US" sz="1400" dirty="0">
                          <a:effectLst/>
                        </a:rPr>
                        <a:t>WA1 1DP</a:t>
                      </a:r>
                    </a:p>
                  </a:txBody>
                  <a:tcPr marL="91435" marR="91435" marT="45744" marB="45744"/>
                </a:tc>
                <a:tc>
                  <a:txBody>
                    <a:bodyPr/>
                    <a:lstStyle/>
                    <a:p>
                      <a:pPr algn="l" fontAlgn="t"/>
                      <a:r>
                        <a:rPr lang="en-US" sz="1400" dirty="0">
                          <a:effectLst/>
                        </a:rPr>
                        <a:t>UK</a:t>
                      </a:r>
                    </a:p>
                  </a:txBody>
                  <a:tcPr marL="91435" marR="91435" marT="45744" marB="45744"/>
                </a:tc>
                <a:extLst>
                  <a:ext uri="{0D108BD9-81ED-4DB2-BD59-A6C34878D82A}">
                    <a16:rowId xmlns:a16="http://schemas.microsoft.com/office/drawing/2014/main" val="10002"/>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742950" y="363538"/>
            <a:ext cx="7772400" cy="762000"/>
          </a:xfrm>
        </p:spPr>
        <p:txBody>
          <a:bodyPr lIns="92075" tIns="46038" rIns="92075" bIns="46038"/>
          <a:lstStyle/>
          <a:p>
            <a:pPr algn="ctr" eaLnBrk="1" hangingPunct="1"/>
            <a:r>
              <a:rPr lang="en-US" altLang="en-US" b="1"/>
              <a:t>The following SQL </a:t>
            </a:r>
            <a:r>
              <a:rPr lang="en-US" altLang="zh-TW" b="1">
                <a:ea typeface="細明體" pitchFamily="49" charset="-128"/>
                <a:cs typeface="Times New Roman" panose="02020603050405020304" pitchFamily="18" charset="0"/>
              </a:rPr>
              <a:t>(LIKE)</a:t>
            </a:r>
            <a:endParaRPr lang="zh-TW" altLang="zh-TW" b="1">
              <a:ea typeface="細明體" pitchFamily="49" charset="-128"/>
              <a:cs typeface="Times New Roman" panose="02020603050405020304" pitchFamily="18" charset="0"/>
            </a:endParaRPr>
          </a:p>
        </p:txBody>
      </p:sp>
      <p:sp>
        <p:nvSpPr>
          <p:cNvPr id="389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3A755D50-A166-418D-BB85-21813B685E13}" type="slidenum">
              <a:rPr lang="zh-TW" altLang="en-US" sz="1000">
                <a:solidFill>
                  <a:srgbClr val="A7A399"/>
                </a:solidFill>
                <a:ea typeface="細明體" pitchFamily="49" charset="-128"/>
              </a:rPr>
              <a:pPr>
                <a:lnSpc>
                  <a:spcPct val="100000"/>
                </a:lnSpc>
                <a:spcBef>
                  <a:spcPct val="0"/>
                </a:spcBef>
                <a:buFontTx/>
                <a:buNone/>
              </a:pPr>
              <a:t>43</a:t>
            </a:fld>
            <a:endParaRPr lang="zh-TW" altLang="en-US" sz="1000">
              <a:solidFill>
                <a:srgbClr val="A7A399"/>
              </a:solidFill>
              <a:ea typeface="細明體" pitchFamily="49" charset="-128"/>
            </a:endParaRPr>
          </a:p>
        </p:txBody>
      </p:sp>
      <p:sp>
        <p:nvSpPr>
          <p:cNvPr id="169990" name="Rectangle 6"/>
          <p:cNvSpPr>
            <a:spLocks noChangeArrowheads="1"/>
          </p:cNvSpPr>
          <p:nvPr/>
        </p:nvSpPr>
        <p:spPr bwMode="auto">
          <a:xfrm>
            <a:off x="1365250" y="1125538"/>
            <a:ext cx="6981825" cy="1600200"/>
          </a:xfrm>
          <a:prstGeom prst="rect">
            <a:avLst/>
          </a:prstGeom>
          <a:noFill/>
          <a:ln w="38100">
            <a:solidFill>
              <a:schemeClr val="bg1"/>
            </a:solidFill>
            <a:miter lim="800000"/>
            <a:headEnd/>
            <a:tailEnd/>
          </a:ln>
          <a:effectLst/>
        </p:spPr>
        <p:txBody>
          <a:bodyPr lIns="92075" tIns="46038" rIns="92075" bIns="46038"/>
          <a:lstStyle/>
          <a:p>
            <a:pPr algn="just" eaLnBrk="1" fontAlgn="auto" hangingPunct="1">
              <a:lnSpc>
                <a:spcPct val="150000"/>
              </a:lnSpc>
              <a:spcBef>
                <a:spcPts val="0"/>
              </a:spcBef>
              <a:spcAft>
                <a:spcPts val="0"/>
              </a:spcAft>
              <a:defRPr/>
            </a:pPr>
            <a:r>
              <a:rPr lang="en-US" altLang="zh-TW" sz="2000" dirty="0">
                <a:solidFill>
                  <a:srgbClr val="FF0000"/>
                </a:solidFill>
                <a:latin typeface="+mn-lt"/>
                <a:ea typeface="細明體" panose="02020509000000000000" pitchFamily="49" charset="-120"/>
              </a:rPr>
              <a:t>Note: We are using the Customer Table for all the examples.</a:t>
            </a:r>
          </a:p>
          <a:p>
            <a:pPr algn="just" eaLnBrk="1" fontAlgn="auto" hangingPunct="1">
              <a:lnSpc>
                <a:spcPct val="150000"/>
              </a:lnSpc>
              <a:spcBef>
                <a:spcPts val="0"/>
              </a:spcBef>
              <a:spcAft>
                <a:spcPts val="0"/>
              </a:spcAft>
              <a:defRPr/>
            </a:pPr>
            <a:r>
              <a:rPr kumimoji="1" lang="en-US" altLang="en-US" sz="2000" dirty="0" err="1">
                <a:latin typeface="+mn-lt"/>
                <a:ea typeface="細明體" panose="02020509000000000000" pitchFamily="49" charset="-120"/>
              </a:rPr>
              <a:t>eg</a:t>
            </a:r>
            <a:r>
              <a:rPr kumimoji="1" lang="en-US" altLang="en-US" sz="2000" dirty="0">
                <a:latin typeface="+mn-lt"/>
                <a:ea typeface="細明體" panose="02020509000000000000" pitchFamily="49" charset="-120"/>
              </a:rPr>
              <a:t> 6. S</a:t>
            </a:r>
            <a:r>
              <a:rPr lang="en-US" sz="2000" dirty="0"/>
              <a:t>elects all customers with a </a:t>
            </a:r>
            <a:r>
              <a:rPr lang="en-US" sz="2000" dirty="0" err="1"/>
              <a:t>CustomerName</a:t>
            </a:r>
            <a:r>
              <a:rPr lang="en-US" sz="2000" dirty="0"/>
              <a:t> that have “ha" in any position</a:t>
            </a:r>
            <a:r>
              <a:rPr kumimoji="1" lang="en-US" altLang="en-US" sz="2000" dirty="0">
                <a:latin typeface="+mn-lt"/>
                <a:ea typeface="細明體" panose="02020509000000000000" pitchFamily="49" charset="-120"/>
              </a:rPr>
              <a:t>.</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Query: </a:t>
            </a:r>
            <a:r>
              <a:rPr kumimoji="1" lang="en-US" altLang="en-US" sz="2000" dirty="0">
                <a:latin typeface="+mn-lt"/>
                <a:ea typeface="細明體" panose="02020509000000000000" pitchFamily="49" charset="-120"/>
              </a:rPr>
              <a:t>Select * from Customer where </a:t>
            </a:r>
            <a:r>
              <a:rPr kumimoji="1" lang="en-US" altLang="en-US" sz="2000" dirty="0" err="1">
                <a:latin typeface="+mn-lt"/>
                <a:ea typeface="細明體" panose="02020509000000000000" pitchFamily="49" charset="-120"/>
              </a:rPr>
              <a:t>CustomerName</a:t>
            </a:r>
            <a:r>
              <a:rPr kumimoji="1" lang="en-US" altLang="en-US" sz="2000" dirty="0">
                <a:latin typeface="+mn-lt"/>
                <a:ea typeface="細明體" panose="02020509000000000000" pitchFamily="49" charset="-120"/>
              </a:rPr>
              <a:t> LIKE ‘%ha%’</a:t>
            </a:r>
          </a:p>
          <a:p>
            <a:pPr algn="just" eaLnBrk="1" fontAlgn="auto" hangingPunct="1">
              <a:lnSpc>
                <a:spcPct val="150000"/>
              </a:lnSpc>
              <a:spcBef>
                <a:spcPts val="0"/>
              </a:spcBef>
              <a:spcAft>
                <a:spcPts val="0"/>
              </a:spcAft>
              <a:defRPr/>
            </a:pPr>
            <a:r>
              <a:rPr kumimoji="1" lang="en-US" altLang="en-US" sz="2000" b="1" dirty="0">
                <a:latin typeface="+mn-lt"/>
                <a:ea typeface="細明體" panose="02020509000000000000" pitchFamily="49" charset="-120"/>
              </a:rPr>
              <a:t>Output:</a:t>
            </a:r>
          </a:p>
          <a:p>
            <a:pPr algn="just" eaLnBrk="1" fontAlgn="auto" hangingPunct="1">
              <a:lnSpc>
                <a:spcPct val="150000"/>
              </a:lnSpc>
              <a:spcBef>
                <a:spcPts val="0"/>
              </a:spcBef>
              <a:spcAft>
                <a:spcPts val="0"/>
              </a:spcAft>
              <a:defRPr/>
            </a:pPr>
            <a:endParaRPr kumimoji="1" lang="en-US" altLang="en-US" sz="2000" b="1" dirty="0">
              <a:latin typeface="+mn-lt"/>
              <a:ea typeface="細明體" panose="02020509000000000000" pitchFamily="49" charset="-128"/>
            </a:endParaRPr>
          </a:p>
          <a:p>
            <a:pPr marL="457200" indent="-457200" algn="just" eaLnBrk="1" fontAlgn="auto" hangingPunct="1">
              <a:spcBef>
                <a:spcPct val="20000"/>
              </a:spcBef>
              <a:spcAft>
                <a:spcPts val="0"/>
              </a:spcAft>
              <a:buFont typeface="+mj-lt"/>
              <a:buAutoNum type="arabicPeriod"/>
              <a:defRPr/>
            </a:pPr>
            <a:endParaRPr lang="en-US" altLang="zh-TW" sz="2000" dirty="0">
              <a:latin typeface="+mj-lt"/>
              <a:ea typeface="細明體" panose="02020509000000000000" pitchFamily="49" charset="-120"/>
            </a:endParaRPr>
          </a:p>
          <a:p>
            <a:pPr eaLnBrk="1" fontAlgn="auto" hangingPunct="1">
              <a:spcBef>
                <a:spcPct val="20000"/>
              </a:spcBef>
              <a:spcAft>
                <a:spcPts val="0"/>
              </a:spcAft>
              <a:defRPr/>
            </a:pPr>
            <a:endParaRPr lang="en-US" altLang="zh-TW" sz="2400" dirty="0">
              <a:latin typeface="+mj-lt"/>
              <a:ea typeface="細明體" panose="02020509000000000000" pitchFamily="49" charset="-120"/>
            </a:endParaRPr>
          </a:p>
        </p:txBody>
      </p:sp>
      <p:sp>
        <p:nvSpPr>
          <p:cNvPr id="38917" name="Rectangle 6"/>
          <p:cNvSpPr>
            <a:spLocks noChangeArrowheads="1"/>
          </p:cNvSpPr>
          <p:nvPr/>
        </p:nvSpPr>
        <p:spPr bwMode="auto">
          <a:xfrm>
            <a:off x="0" y="12700"/>
            <a:ext cx="236538" cy="4318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800">
              <a:ea typeface="細明體" pitchFamily="49" charset="-128"/>
            </a:endParaRPr>
          </a:p>
          <a:p>
            <a:pPr defTabSz="914400">
              <a:lnSpc>
                <a:spcPct val="100000"/>
              </a:lnSpc>
              <a:spcBef>
                <a:spcPct val="0"/>
              </a:spcBef>
              <a:buFontTx/>
              <a:buNone/>
            </a:pPr>
            <a:r>
              <a:rPr kumimoji="1" lang="en-US" altLang="en-US" sz="1100">
                <a:solidFill>
                  <a:srgbClr val="000000"/>
                </a:solidFill>
                <a:latin typeface="Verdana" panose="020B0604030504040204" pitchFamily="34" charset="0"/>
                <a:ea typeface="細明體" pitchFamily="49" charset="-128"/>
              </a:rPr>
              <a:t>.</a:t>
            </a:r>
            <a:endParaRPr kumimoji="1" lang="en-US" altLang="en-US" sz="2000">
              <a:ea typeface="細明體" pitchFamily="49" charset="-128"/>
            </a:endParaRPr>
          </a:p>
        </p:txBody>
      </p:sp>
      <p:sp>
        <p:nvSpPr>
          <p:cNvPr id="38918" name="Rectangle 8"/>
          <p:cNvSpPr>
            <a:spLocks noChangeArrowheads="1"/>
          </p:cNvSpPr>
          <p:nvPr/>
        </p:nvSpPr>
        <p:spPr bwMode="auto">
          <a:xfrm>
            <a:off x="0" y="-125413"/>
            <a:ext cx="184150" cy="708026"/>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defTabSz="914400">
              <a:lnSpc>
                <a:spcPct val="100000"/>
              </a:lnSpc>
              <a:spcBef>
                <a:spcPct val="0"/>
              </a:spcBef>
              <a:buFontTx/>
              <a:buNone/>
            </a:pPr>
            <a:br>
              <a:rPr kumimoji="1" lang="en-US" altLang="en-US" sz="2000">
                <a:ea typeface="細明體" pitchFamily="49" charset="-128"/>
              </a:rPr>
            </a:br>
            <a:endParaRPr kumimoji="1" lang="en-US" altLang="en-US" sz="2000">
              <a:ea typeface="細明體" pitchFamily="49" charset="-128"/>
            </a:endParaRPr>
          </a:p>
        </p:txBody>
      </p:sp>
      <p:graphicFrame>
        <p:nvGraphicFramePr>
          <p:cNvPr id="9" name="Table 8"/>
          <p:cNvGraphicFramePr>
            <a:graphicFrameLocks noGrp="1"/>
          </p:cNvGraphicFramePr>
          <p:nvPr/>
        </p:nvGraphicFramePr>
        <p:xfrm>
          <a:off x="1127125" y="3916363"/>
          <a:ext cx="7683500" cy="2805113"/>
        </p:xfrm>
        <a:graphic>
          <a:graphicData uri="http://schemas.openxmlformats.org/drawingml/2006/table">
            <a:tbl>
              <a:tblPr firstRow="1" bandRow="1">
                <a:tableStyleId>{5940675A-B579-460E-94D1-54222C63F5DA}</a:tableStyleId>
              </a:tblPr>
              <a:tblGrid>
                <a:gridCol w="1150312">
                  <a:extLst>
                    <a:ext uri="{9D8B030D-6E8A-4147-A177-3AD203B41FA5}">
                      <a16:colId xmlns:a16="http://schemas.microsoft.com/office/drawing/2014/main" val="20000"/>
                    </a:ext>
                  </a:extLst>
                </a:gridCol>
                <a:gridCol w="1577992">
                  <a:extLst>
                    <a:ext uri="{9D8B030D-6E8A-4147-A177-3AD203B41FA5}">
                      <a16:colId xmlns:a16="http://schemas.microsoft.com/office/drawing/2014/main" val="20001"/>
                    </a:ext>
                  </a:extLst>
                </a:gridCol>
                <a:gridCol w="796370">
                  <a:extLst>
                    <a:ext uri="{9D8B030D-6E8A-4147-A177-3AD203B41FA5}">
                      <a16:colId xmlns:a16="http://schemas.microsoft.com/office/drawing/2014/main" val="20002"/>
                    </a:ext>
                  </a:extLst>
                </a:gridCol>
                <a:gridCol w="1179808">
                  <a:extLst>
                    <a:ext uri="{9D8B030D-6E8A-4147-A177-3AD203B41FA5}">
                      <a16:colId xmlns:a16="http://schemas.microsoft.com/office/drawing/2014/main" val="20003"/>
                    </a:ext>
                  </a:extLst>
                </a:gridCol>
                <a:gridCol w="889072">
                  <a:extLst>
                    <a:ext uri="{9D8B030D-6E8A-4147-A177-3AD203B41FA5}">
                      <a16:colId xmlns:a16="http://schemas.microsoft.com/office/drawing/2014/main" val="20004"/>
                    </a:ext>
                  </a:extLst>
                </a:gridCol>
                <a:gridCol w="1044973">
                  <a:extLst>
                    <a:ext uri="{9D8B030D-6E8A-4147-A177-3AD203B41FA5}">
                      <a16:colId xmlns:a16="http://schemas.microsoft.com/office/drawing/2014/main" val="20005"/>
                    </a:ext>
                  </a:extLst>
                </a:gridCol>
                <a:gridCol w="1044973">
                  <a:extLst>
                    <a:ext uri="{9D8B030D-6E8A-4147-A177-3AD203B41FA5}">
                      <a16:colId xmlns:a16="http://schemas.microsoft.com/office/drawing/2014/main" val="20006"/>
                    </a:ext>
                  </a:extLst>
                </a:gridCol>
              </a:tblGrid>
              <a:tr h="518336">
                <a:tc>
                  <a:txBody>
                    <a:bodyPr/>
                    <a:lstStyle/>
                    <a:p>
                      <a:pPr algn="l" fontAlgn="t"/>
                      <a:r>
                        <a:rPr lang="en-US" sz="1400" b="1" dirty="0" err="1">
                          <a:effectLst/>
                        </a:rPr>
                        <a:t>CustomerID</a:t>
                      </a:r>
                      <a:endParaRPr lang="en-US" sz="1400" b="1" dirty="0">
                        <a:effectLst/>
                      </a:endParaRPr>
                    </a:p>
                  </a:txBody>
                  <a:tcPr marL="91435" marR="91435" marT="45736" marB="45736"/>
                </a:tc>
                <a:tc>
                  <a:txBody>
                    <a:bodyPr/>
                    <a:lstStyle/>
                    <a:p>
                      <a:pPr algn="l" fontAlgn="t"/>
                      <a:r>
                        <a:rPr lang="en-US" sz="1400" b="1" dirty="0" err="1">
                          <a:effectLst/>
                        </a:rPr>
                        <a:t>CustomerName</a:t>
                      </a:r>
                      <a:endParaRPr lang="en-US" sz="1400" b="1" dirty="0">
                        <a:effectLst/>
                      </a:endParaRPr>
                    </a:p>
                  </a:txBody>
                  <a:tcPr marL="91435" marR="91435" marT="45736" marB="45736"/>
                </a:tc>
                <a:tc>
                  <a:txBody>
                    <a:bodyPr/>
                    <a:lstStyle/>
                    <a:p>
                      <a:pPr algn="l" fontAlgn="t"/>
                      <a:r>
                        <a:rPr lang="en-US" sz="1400" b="1">
                          <a:effectLst/>
                        </a:rPr>
                        <a:t>ContactName</a:t>
                      </a:r>
                    </a:p>
                  </a:txBody>
                  <a:tcPr marL="91435" marR="91435" marT="45736" marB="45736"/>
                </a:tc>
                <a:tc>
                  <a:txBody>
                    <a:bodyPr/>
                    <a:lstStyle/>
                    <a:p>
                      <a:pPr algn="l" fontAlgn="t"/>
                      <a:r>
                        <a:rPr lang="en-US" sz="1400" b="1">
                          <a:effectLst/>
                        </a:rPr>
                        <a:t>Address</a:t>
                      </a:r>
                    </a:p>
                  </a:txBody>
                  <a:tcPr marL="91435" marR="91435" marT="45736" marB="45736"/>
                </a:tc>
                <a:tc>
                  <a:txBody>
                    <a:bodyPr/>
                    <a:lstStyle/>
                    <a:p>
                      <a:pPr algn="l" fontAlgn="t"/>
                      <a:r>
                        <a:rPr lang="en-US" sz="1400" b="1">
                          <a:effectLst/>
                        </a:rPr>
                        <a:t>City</a:t>
                      </a:r>
                    </a:p>
                  </a:txBody>
                  <a:tcPr marL="91435" marR="91435" marT="45736" marB="45736"/>
                </a:tc>
                <a:tc>
                  <a:txBody>
                    <a:bodyPr/>
                    <a:lstStyle/>
                    <a:p>
                      <a:pPr algn="l" fontAlgn="t"/>
                      <a:r>
                        <a:rPr lang="en-US" sz="1400" b="1">
                          <a:effectLst/>
                        </a:rPr>
                        <a:t>PostalCode</a:t>
                      </a:r>
                    </a:p>
                  </a:txBody>
                  <a:tcPr marL="91435" marR="91435" marT="45736" marB="45736"/>
                </a:tc>
                <a:tc>
                  <a:txBody>
                    <a:bodyPr/>
                    <a:lstStyle/>
                    <a:p>
                      <a:pPr algn="l" fontAlgn="t"/>
                      <a:r>
                        <a:rPr lang="en-US" sz="1400" b="1" dirty="0">
                          <a:effectLst/>
                        </a:rPr>
                        <a:t>Country</a:t>
                      </a:r>
                    </a:p>
                  </a:txBody>
                  <a:tcPr marL="91435" marR="91435" marT="45736" marB="45736"/>
                </a:tc>
                <a:extLst>
                  <a:ext uri="{0D108BD9-81ED-4DB2-BD59-A6C34878D82A}">
                    <a16:rowId xmlns:a16="http://schemas.microsoft.com/office/drawing/2014/main" val="10000"/>
                  </a:ext>
                </a:extLst>
              </a:tr>
              <a:tr h="731769">
                <a:tc>
                  <a:txBody>
                    <a:bodyPr/>
                    <a:lstStyle/>
                    <a:p>
                      <a:pPr algn="l" fontAlgn="t"/>
                      <a:r>
                        <a:rPr lang="en-US" sz="1400" dirty="0">
                          <a:effectLst/>
                        </a:rPr>
                        <a:t>2</a:t>
                      </a:r>
                    </a:p>
                  </a:txBody>
                  <a:tcPr marL="91435" marR="91435" marT="45736" marB="45736"/>
                </a:tc>
                <a:tc>
                  <a:txBody>
                    <a:bodyPr/>
                    <a:lstStyle/>
                    <a:p>
                      <a:pPr algn="l" fontAlgn="t"/>
                      <a:r>
                        <a:rPr lang="es-ES" sz="1400" dirty="0" err="1">
                          <a:effectLst/>
                        </a:rPr>
                        <a:t>Rohan</a:t>
                      </a:r>
                      <a:endParaRPr lang="es-ES" sz="1400" dirty="0">
                        <a:effectLst/>
                      </a:endParaRPr>
                    </a:p>
                  </a:txBody>
                  <a:tcPr marL="91435" marR="91435" marT="45736" marB="45736"/>
                </a:tc>
                <a:tc>
                  <a:txBody>
                    <a:bodyPr/>
                    <a:lstStyle/>
                    <a:p>
                      <a:pPr algn="l" fontAlgn="t"/>
                      <a:r>
                        <a:rPr lang="en-US" sz="1400" dirty="0">
                          <a:effectLst/>
                        </a:rPr>
                        <a:t>Garg</a:t>
                      </a:r>
                    </a:p>
                  </a:txBody>
                  <a:tcPr marL="91435" marR="91435" marT="45736" marB="45736"/>
                </a:tc>
                <a:tc>
                  <a:txBody>
                    <a:bodyPr/>
                    <a:lstStyle/>
                    <a:p>
                      <a:pPr algn="l" fontAlgn="t"/>
                      <a:r>
                        <a:rPr lang="es-ES" sz="1400">
                          <a:effectLst/>
                        </a:rPr>
                        <a:t>Avda. de la Constitución 2222</a:t>
                      </a:r>
                    </a:p>
                  </a:txBody>
                  <a:tcPr marL="91435" marR="91435" marT="45736" marB="45736"/>
                </a:tc>
                <a:tc>
                  <a:txBody>
                    <a:bodyPr/>
                    <a:lstStyle/>
                    <a:p>
                      <a:pPr algn="l" fontAlgn="t"/>
                      <a:r>
                        <a:rPr lang="en-US" sz="1400">
                          <a:effectLst/>
                        </a:rPr>
                        <a:t>México D.F.</a:t>
                      </a:r>
                    </a:p>
                  </a:txBody>
                  <a:tcPr marL="91435" marR="91435" marT="45736" marB="45736"/>
                </a:tc>
                <a:tc>
                  <a:txBody>
                    <a:bodyPr/>
                    <a:lstStyle/>
                    <a:p>
                      <a:pPr algn="l" fontAlgn="t"/>
                      <a:r>
                        <a:rPr lang="en-US" sz="1400">
                          <a:effectLst/>
                        </a:rPr>
                        <a:t>05021</a:t>
                      </a:r>
                    </a:p>
                  </a:txBody>
                  <a:tcPr marL="91435" marR="91435" marT="45736" marB="45736"/>
                </a:tc>
                <a:tc>
                  <a:txBody>
                    <a:bodyPr/>
                    <a:lstStyle/>
                    <a:p>
                      <a:pPr algn="l" fontAlgn="t"/>
                      <a:r>
                        <a:rPr lang="en-US" sz="1400">
                          <a:effectLst/>
                        </a:rPr>
                        <a:t>Mexico</a:t>
                      </a:r>
                    </a:p>
                  </a:txBody>
                  <a:tcPr marL="91435" marR="91435" marT="45736" marB="45736"/>
                </a:tc>
                <a:extLst>
                  <a:ext uri="{0D108BD9-81ED-4DB2-BD59-A6C34878D82A}">
                    <a16:rowId xmlns:a16="http://schemas.microsoft.com/office/drawing/2014/main" val="10001"/>
                  </a:ext>
                </a:extLst>
              </a:tr>
              <a:tr h="518336">
                <a:tc>
                  <a:txBody>
                    <a:bodyPr/>
                    <a:lstStyle/>
                    <a:p>
                      <a:pPr algn="l" fontAlgn="t"/>
                      <a:r>
                        <a:rPr lang="en-US" sz="1400" dirty="0">
                          <a:effectLst/>
                        </a:rPr>
                        <a:t>3</a:t>
                      </a:r>
                    </a:p>
                  </a:txBody>
                  <a:tcPr marL="91435" marR="91435" marT="45736" marB="45736"/>
                </a:tc>
                <a:tc>
                  <a:txBody>
                    <a:bodyPr/>
                    <a:lstStyle/>
                    <a:p>
                      <a:pPr algn="l" fontAlgn="t"/>
                      <a:r>
                        <a:rPr lang="en-US" sz="1400" dirty="0">
                          <a:effectLst/>
                        </a:rPr>
                        <a:t>Mohan</a:t>
                      </a:r>
                    </a:p>
                  </a:txBody>
                  <a:tcPr marL="91435" marR="91435" marT="45736" marB="45736"/>
                </a:tc>
                <a:tc>
                  <a:txBody>
                    <a:bodyPr/>
                    <a:lstStyle/>
                    <a:p>
                      <a:pPr algn="l" fontAlgn="t"/>
                      <a:r>
                        <a:rPr lang="en-US" sz="1400" dirty="0" err="1">
                          <a:effectLst/>
                        </a:rPr>
                        <a:t>Goel</a:t>
                      </a:r>
                      <a:endParaRPr lang="en-US" sz="1400" dirty="0">
                        <a:effectLst/>
                      </a:endParaRPr>
                    </a:p>
                  </a:txBody>
                  <a:tcPr marL="91435" marR="91435" marT="45736" marB="45736"/>
                </a:tc>
                <a:tc>
                  <a:txBody>
                    <a:bodyPr/>
                    <a:lstStyle/>
                    <a:p>
                      <a:pPr algn="l" fontAlgn="t"/>
                      <a:r>
                        <a:rPr lang="en-US" sz="1400">
                          <a:effectLst/>
                        </a:rPr>
                        <a:t>Mataderos 2312</a:t>
                      </a:r>
                    </a:p>
                  </a:txBody>
                  <a:tcPr marL="91435" marR="91435" marT="45736" marB="45736"/>
                </a:tc>
                <a:tc>
                  <a:txBody>
                    <a:bodyPr/>
                    <a:lstStyle/>
                    <a:p>
                      <a:pPr algn="l" fontAlgn="t"/>
                      <a:r>
                        <a:rPr lang="en-US" sz="1400">
                          <a:effectLst/>
                        </a:rPr>
                        <a:t>México D.F.</a:t>
                      </a:r>
                    </a:p>
                  </a:txBody>
                  <a:tcPr marL="91435" marR="91435" marT="45736" marB="45736"/>
                </a:tc>
                <a:tc>
                  <a:txBody>
                    <a:bodyPr/>
                    <a:lstStyle/>
                    <a:p>
                      <a:pPr algn="l" fontAlgn="t"/>
                      <a:r>
                        <a:rPr lang="en-US" sz="1400">
                          <a:effectLst/>
                        </a:rPr>
                        <a:t>05023</a:t>
                      </a:r>
                    </a:p>
                  </a:txBody>
                  <a:tcPr marL="91435" marR="91435" marT="45736" marB="45736"/>
                </a:tc>
                <a:tc>
                  <a:txBody>
                    <a:bodyPr/>
                    <a:lstStyle/>
                    <a:p>
                      <a:pPr algn="l" fontAlgn="t"/>
                      <a:r>
                        <a:rPr lang="en-US" sz="1400">
                          <a:effectLst/>
                        </a:rPr>
                        <a:t>Mexico</a:t>
                      </a:r>
                    </a:p>
                  </a:txBody>
                  <a:tcPr marL="91435" marR="91435" marT="45736" marB="45736"/>
                </a:tc>
                <a:extLst>
                  <a:ext uri="{0D108BD9-81ED-4DB2-BD59-A6C34878D82A}">
                    <a16:rowId xmlns:a16="http://schemas.microsoft.com/office/drawing/2014/main" val="10002"/>
                  </a:ext>
                </a:extLst>
              </a:tr>
              <a:tr h="518336">
                <a:tc>
                  <a:txBody>
                    <a:bodyPr/>
                    <a:lstStyle/>
                    <a:p>
                      <a:pPr algn="l" fontAlgn="t"/>
                      <a:r>
                        <a:rPr lang="en-US" sz="1400" dirty="0">
                          <a:effectLst/>
                        </a:rPr>
                        <a:t>4</a:t>
                      </a:r>
                      <a:br>
                        <a:rPr lang="en-US" sz="1400" dirty="0">
                          <a:effectLst/>
                        </a:rPr>
                      </a:br>
                      <a:endParaRPr lang="en-US" sz="1400" dirty="0">
                        <a:effectLst/>
                      </a:endParaRPr>
                    </a:p>
                  </a:txBody>
                  <a:tcPr marL="91435" marR="91435" marT="45736" marB="45736"/>
                </a:tc>
                <a:tc>
                  <a:txBody>
                    <a:bodyPr/>
                    <a:lstStyle/>
                    <a:p>
                      <a:pPr algn="l" fontAlgn="t"/>
                      <a:r>
                        <a:rPr lang="en-US" sz="1400" dirty="0" err="1">
                          <a:effectLst/>
                        </a:rPr>
                        <a:t>Sohan</a:t>
                      </a:r>
                      <a:endParaRPr lang="en-US" sz="1400" dirty="0">
                        <a:effectLst/>
                      </a:endParaRPr>
                    </a:p>
                  </a:txBody>
                  <a:tcPr marL="91435" marR="91435" marT="45736" marB="45736"/>
                </a:tc>
                <a:tc>
                  <a:txBody>
                    <a:bodyPr/>
                    <a:lstStyle/>
                    <a:p>
                      <a:pPr algn="l" fontAlgn="t"/>
                      <a:r>
                        <a:rPr lang="en-US" sz="1400" dirty="0" err="1">
                          <a:effectLst/>
                        </a:rPr>
                        <a:t>wadhwa</a:t>
                      </a:r>
                      <a:endParaRPr lang="en-US" sz="1400" dirty="0">
                        <a:effectLst/>
                      </a:endParaRPr>
                    </a:p>
                  </a:txBody>
                  <a:tcPr marL="91435" marR="91435" marT="45736" marB="45736"/>
                </a:tc>
                <a:tc>
                  <a:txBody>
                    <a:bodyPr/>
                    <a:lstStyle/>
                    <a:p>
                      <a:pPr algn="l" fontAlgn="t"/>
                      <a:r>
                        <a:rPr lang="en-US" sz="1400" dirty="0">
                          <a:effectLst/>
                        </a:rPr>
                        <a:t>120 Hanover Sq.</a:t>
                      </a:r>
                    </a:p>
                  </a:txBody>
                  <a:tcPr marL="91435" marR="91435" marT="45736" marB="45736"/>
                </a:tc>
                <a:tc>
                  <a:txBody>
                    <a:bodyPr/>
                    <a:lstStyle/>
                    <a:p>
                      <a:pPr algn="l" fontAlgn="t"/>
                      <a:r>
                        <a:rPr lang="en-US" sz="1400" dirty="0">
                          <a:effectLst/>
                        </a:rPr>
                        <a:t>London</a:t>
                      </a:r>
                    </a:p>
                  </a:txBody>
                  <a:tcPr marL="91435" marR="91435" marT="45736" marB="45736"/>
                </a:tc>
                <a:tc>
                  <a:txBody>
                    <a:bodyPr/>
                    <a:lstStyle/>
                    <a:p>
                      <a:pPr algn="l" fontAlgn="t"/>
                      <a:r>
                        <a:rPr lang="en-US" sz="1400" dirty="0">
                          <a:effectLst/>
                        </a:rPr>
                        <a:t>WA1 1DP</a:t>
                      </a:r>
                    </a:p>
                  </a:txBody>
                  <a:tcPr marL="91435" marR="91435" marT="45736" marB="45736"/>
                </a:tc>
                <a:tc>
                  <a:txBody>
                    <a:bodyPr/>
                    <a:lstStyle/>
                    <a:p>
                      <a:pPr algn="l" fontAlgn="t"/>
                      <a:r>
                        <a:rPr lang="en-US" sz="1400" dirty="0">
                          <a:effectLst/>
                        </a:rPr>
                        <a:t>UK</a:t>
                      </a:r>
                    </a:p>
                  </a:txBody>
                  <a:tcPr marL="91435" marR="91435" marT="45736" marB="45736"/>
                </a:tc>
                <a:extLst>
                  <a:ext uri="{0D108BD9-81ED-4DB2-BD59-A6C34878D82A}">
                    <a16:rowId xmlns:a16="http://schemas.microsoft.com/office/drawing/2014/main" val="10003"/>
                  </a:ext>
                </a:extLst>
              </a:tr>
              <a:tr h="518336">
                <a:tc>
                  <a:txBody>
                    <a:bodyPr/>
                    <a:lstStyle/>
                    <a:p>
                      <a:pPr algn="l" fontAlgn="t"/>
                      <a:r>
                        <a:rPr lang="en-US" sz="1400" dirty="0">
                          <a:effectLst/>
                        </a:rPr>
                        <a:t>6</a:t>
                      </a:r>
                      <a:br>
                        <a:rPr lang="en-US" sz="1400" dirty="0">
                          <a:effectLst/>
                        </a:rPr>
                      </a:br>
                      <a:endParaRPr lang="en-US" sz="1400" dirty="0">
                        <a:effectLst/>
                      </a:endParaRPr>
                    </a:p>
                  </a:txBody>
                  <a:tcPr marL="91435" marR="91435" marT="45736" marB="45736"/>
                </a:tc>
                <a:tc>
                  <a:txBody>
                    <a:bodyPr/>
                    <a:lstStyle/>
                    <a:p>
                      <a:pPr algn="l" fontAlgn="t"/>
                      <a:r>
                        <a:rPr lang="en-US" sz="1400" dirty="0" err="1">
                          <a:effectLst/>
                        </a:rPr>
                        <a:t>Aarohan</a:t>
                      </a:r>
                      <a:endParaRPr lang="en-US" sz="1400" dirty="0">
                        <a:effectLst/>
                      </a:endParaRPr>
                    </a:p>
                  </a:txBody>
                  <a:tcPr marL="91435" marR="91435" marT="45736" marB="45736"/>
                </a:tc>
                <a:tc>
                  <a:txBody>
                    <a:bodyPr/>
                    <a:lstStyle/>
                    <a:p>
                      <a:pPr algn="l" fontAlgn="t"/>
                      <a:r>
                        <a:rPr lang="en-US" sz="1400" dirty="0" err="1">
                          <a:effectLst/>
                        </a:rPr>
                        <a:t>Verma</a:t>
                      </a:r>
                      <a:endParaRPr lang="en-US" sz="1400" dirty="0">
                        <a:effectLst/>
                      </a:endParaRPr>
                    </a:p>
                  </a:txBody>
                  <a:tcPr marL="91435" marR="91435" marT="45736" marB="45736"/>
                </a:tc>
                <a:tc>
                  <a:txBody>
                    <a:bodyPr/>
                    <a:lstStyle/>
                    <a:p>
                      <a:pPr algn="l" fontAlgn="t"/>
                      <a:r>
                        <a:rPr lang="en-US" sz="1400" dirty="0">
                          <a:effectLst/>
                        </a:rPr>
                        <a:t>125 Hanover Sq.</a:t>
                      </a:r>
                    </a:p>
                  </a:txBody>
                  <a:tcPr marL="91435" marR="91435" marT="45736" marB="45736"/>
                </a:tc>
                <a:tc>
                  <a:txBody>
                    <a:bodyPr/>
                    <a:lstStyle/>
                    <a:p>
                      <a:pPr algn="l" fontAlgn="t"/>
                      <a:r>
                        <a:rPr lang="en-US" sz="1400" dirty="0">
                          <a:effectLst/>
                        </a:rPr>
                        <a:t>London</a:t>
                      </a:r>
                    </a:p>
                  </a:txBody>
                  <a:tcPr marL="91435" marR="91435" marT="45736" marB="45736"/>
                </a:tc>
                <a:tc>
                  <a:txBody>
                    <a:bodyPr/>
                    <a:lstStyle/>
                    <a:p>
                      <a:pPr algn="l" fontAlgn="t"/>
                      <a:r>
                        <a:rPr lang="en-US" sz="1400" dirty="0">
                          <a:effectLst/>
                        </a:rPr>
                        <a:t>WA1 1DP</a:t>
                      </a:r>
                    </a:p>
                  </a:txBody>
                  <a:tcPr marL="91435" marR="91435" marT="45736" marB="45736"/>
                </a:tc>
                <a:tc>
                  <a:txBody>
                    <a:bodyPr/>
                    <a:lstStyle/>
                    <a:p>
                      <a:pPr algn="l" fontAlgn="t"/>
                      <a:r>
                        <a:rPr lang="en-US" sz="1400" dirty="0">
                          <a:effectLst/>
                        </a:rPr>
                        <a:t>UK</a:t>
                      </a:r>
                    </a:p>
                  </a:txBody>
                  <a:tcPr marL="91435" marR="91435" marT="45736" marB="45736"/>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112838" y="750888"/>
            <a:ext cx="7772400" cy="762000"/>
          </a:xfrm>
        </p:spPr>
        <p:txBody>
          <a:bodyPr lIns="92075" tIns="46038" rIns="92075" bIns="46038"/>
          <a:lstStyle/>
          <a:p>
            <a:pPr algn="ctr" eaLnBrk="1" hangingPunct="1"/>
            <a:r>
              <a:rPr lang="en-US" altLang="zh-TW" b="1">
                <a:ea typeface="細明體" pitchFamily="49" charset="-128"/>
              </a:rPr>
              <a:t>Logical Operators AND, OR, NOT</a:t>
            </a:r>
            <a:endParaRPr lang="zh-TW" altLang="zh-TW" b="1">
              <a:ea typeface="細明體" pitchFamily="49" charset="-128"/>
            </a:endParaRPr>
          </a:p>
        </p:txBody>
      </p:sp>
      <p:sp>
        <p:nvSpPr>
          <p:cNvPr id="4096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EEC801DD-8970-43B9-B273-0CA3CBCB8938}" type="slidenum">
              <a:rPr lang="zh-TW" altLang="en-US" sz="1000">
                <a:solidFill>
                  <a:srgbClr val="A7A399"/>
                </a:solidFill>
                <a:ea typeface="細明體" pitchFamily="49" charset="-128"/>
              </a:rPr>
              <a:pPr>
                <a:lnSpc>
                  <a:spcPct val="100000"/>
                </a:lnSpc>
                <a:spcBef>
                  <a:spcPct val="0"/>
                </a:spcBef>
                <a:buFontTx/>
                <a:buNone/>
              </a:pPr>
              <a:t>44</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009650" y="1517650"/>
            <a:ext cx="7505700" cy="4708525"/>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endParaRPr lang="en-US" altLang="en-US" sz="2400" dirty="0">
              <a:solidFill>
                <a:srgbClr val="000000"/>
              </a:solidFill>
              <a:latin typeface="Verdana" panose="020B0604030504040204" pitchFamily="34" charset="0"/>
            </a:endParaRPr>
          </a:p>
          <a:p>
            <a:pPr marL="342900" indent="-342900">
              <a:buFont typeface="Arial" panose="020B0604020202020204" pitchFamily="34" charset="0"/>
              <a:buChar char="•"/>
              <a:defRPr/>
            </a:pPr>
            <a:r>
              <a:rPr lang="en-US" altLang="en-US" sz="2400" dirty="0">
                <a:latin typeface="+mn-lt"/>
              </a:rPr>
              <a:t>The AND, OR and NOT operators are used to filter records based on more than one condition:</a:t>
            </a:r>
          </a:p>
          <a:p>
            <a:pPr marL="342900" indent="-342900">
              <a:buFont typeface="Arial" panose="020B0604020202020204" pitchFamily="34" charset="0"/>
              <a:buChar char="•"/>
              <a:defRPr/>
            </a:pPr>
            <a:r>
              <a:rPr lang="en-US" altLang="en-US" sz="2400" dirty="0">
                <a:latin typeface="+mn-lt"/>
              </a:rPr>
              <a:t>The AND operator displays a record if all the conditions separated by AND are TRUE.</a:t>
            </a:r>
          </a:p>
          <a:p>
            <a:pPr marL="342900" indent="-342900">
              <a:buFont typeface="Arial" panose="020B0604020202020204" pitchFamily="34" charset="0"/>
              <a:buChar char="•"/>
              <a:defRPr/>
            </a:pPr>
            <a:r>
              <a:rPr lang="en-US" altLang="en-US" sz="2400" dirty="0">
                <a:latin typeface="+mn-lt"/>
              </a:rPr>
              <a:t>The OR operator displays a record if any of the conditions separated by OR is TRUE.</a:t>
            </a:r>
          </a:p>
          <a:p>
            <a:pPr marL="342900" indent="-342900">
              <a:buFont typeface="Arial" panose="020B0604020202020204" pitchFamily="34" charset="0"/>
              <a:buChar char="•"/>
              <a:defRPr/>
            </a:pPr>
            <a:r>
              <a:rPr lang="en-US" altLang="en-US" sz="2400" dirty="0">
                <a:latin typeface="+mn-lt"/>
              </a:rPr>
              <a:t>The NOT operator displays a record if the condition(s) is NOT TRUE.</a:t>
            </a:r>
          </a:p>
          <a:p>
            <a:pPr>
              <a:defRPr/>
            </a:pPr>
            <a:endParaRPr lang="en-US" altLang="en-US" sz="2400" dirty="0">
              <a:solidFill>
                <a:srgbClr val="000000"/>
              </a:solidFill>
              <a:latin typeface="Verdana" panose="020B0604030504040204" pitchFamily="34" charset="0"/>
            </a:endParaRPr>
          </a:p>
          <a:p>
            <a:pPr eaLnBrk="1" hangingPunct="1">
              <a:lnSpc>
                <a:spcPct val="150000"/>
              </a:lnSpc>
              <a:defRPr/>
            </a:pPr>
            <a:endParaRPr lang="en-US" altLang="zh-TW" sz="2400" b="1" dirty="0">
              <a:solidFill>
                <a:srgbClr val="00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sp>
        <p:nvSpPr>
          <p:cNvPr id="40965"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0966"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0967" name="AutoShape 2" descr="group_by_on_multiple_columns_output"/>
          <p:cNvSpPr>
            <a:spLocks noChangeAspect="1" noChangeArrowheads="1"/>
          </p:cNvSpPr>
          <p:nvPr/>
        </p:nvSpPr>
        <p:spPr bwMode="auto">
          <a:xfrm>
            <a:off x="361950" y="168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0968" name="Rectangle 1"/>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112838" y="750888"/>
            <a:ext cx="7772400" cy="762000"/>
          </a:xfrm>
        </p:spPr>
        <p:txBody>
          <a:bodyPr lIns="92075" tIns="46038" rIns="92075" bIns="46038"/>
          <a:lstStyle/>
          <a:p>
            <a:pPr algn="ctr" eaLnBrk="1" hangingPunct="1"/>
            <a:r>
              <a:rPr lang="en-US" altLang="zh-TW" b="1">
                <a:ea typeface="細明體" pitchFamily="49" charset="-128"/>
              </a:rPr>
              <a:t>AND</a:t>
            </a:r>
            <a:endParaRPr lang="zh-TW" altLang="zh-TW" b="1">
              <a:ea typeface="細明體" pitchFamily="49" charset="-128"/>
            </a:endParaRPr>
          </a:p>
        </p:txBody>
      </p:sp>
      <p:sp>
        <p:nvSpPr>
          <p:cNvPr id="43011"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6AF560AE-4B6E-4682-A601-3787F2AFD8D1}" type="slidenum">
              <a:rPr lang="zh-TW" altLang="en-US" sz="1000">
                <a:solidFill>
                  <a:srgbClr val="A7A399"/>
                </a:solidFill>
                <a:ea typeface="細明體" pitchFamily="49" charset="-128"/>
              </a:rPr>
              <a:pPr>
                <a:lnSpc>
                  <a:spcPct val="100000"/>
                </a:lnSpc>
                <a:spcBef>
                  <a:spcPct val="0"/>
                </a:spcBef>
                <a:buFontTx/>
                <a:buNone/>
              </a:pPr>
              <a:t>45</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009650" y="1098550"/>
            <a:ext cx="7505700" cy="4338638"/>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endParaRPr lang="en-US" altLang="en-US" sz="2400" dirty="0">
              <a:solidFill>
                <a:srgbClr val="000000"/>
              </a:solidFill>
              <a:latin typeface="Verdana" panose="020B0604030504040204" pitchFamily="34" charset="0"/>
            </a:endParaRPr>
          </a:p>
          <a:p>
            <a:pPr>
              <a:defRPr/>
            </a:pPr>
            <a:r>
              <a:rPr lang="en-US" altLang="en-US" sz="2400" b="1" dirty="0">
                <a:latin typeface="+mn-lt"/>
              </a:rPr>
              <a:t>Syntax</a:t>
            </a:r>
            <a:r>
              <a:rPr lang="en-US" altLang="en-US" sz="2400" dirty="0">
                <a:latin typeface="+mn-lt"/>
              </a:rPr>
              <a:t>: </a:t>
            </a:r>
            <a:r>
              <a:rPr lang="en-US" sz="2400" dirty="0"/>
              <a:t>SELECT </a:t>
            </a:r>
            <a:r>
              <a:rPr lang="en-US" sz="2400" i="1" dirty="0"/>
              <a:t>column1</a:t>
            </a:r>
            <a:r>
              <a:rPr lang="en-US" sz="2400" dirty="0"/>
              <a:t>,</a:t>
            </a:r>
            <a:r>
              <a:rPr lang="en-US" sz="2400" i="1" dirty="0"/>
              <a:t> column2, ...</a:t>
            </a:r>
            <a:br>
              <a:rPr lang="en-US" sz="2400" dirty="0"/>
            </a:br>
            <a:r>
              <a:rPr lang="en-US" sz="2400" dirty="0"/>
              <a:t>FROM </a:t>
            </a:r>
            <a:r>
              <a:rPr lang="en-US" sz="2400" i="1" dirty="0" err="1"/>
              <a:t>table_name</a:t>
            </a:r>
            <a:r>
              <a:rPr lang="en-US" sz="2400" i="1" dirty="0"/>
              <a:t> </a:t>
            </a:r>
            <a:r>
              <a:rPr lang="en-US" sz="2400" dirty="0"/>
              <a:t>WHERE </a:t>
            </a:r>
            <a:r>
              <a:rPr lang="en-US" sz="2400" i="1" dirty="0"/>
              <a:t>condition1</a:t>
            </a:r>
            <a:r>
              <a:rPr lang="en-US" sz="2400" dirty="0"/>
              <a:t> AND </a:t>
            </a:r>
            <a:r>
              <a:rPr lang="en-US" sz="2400" i="1" dirty="0"/>
              <a:t>condition2</a:t>
            </a:r>
            <a:r>
              <a:rPr lang="en-US" sz="2400" dirty="0"/>
              <a:t> AND </a:t>
            </a:r>
            <a:r>
              <a:rPr lang="en-US" sz="2400" i="1" dirty="0"/>
              <a:t>condition3 ...</a:t>
            </a:r>
            <a:r>
              <a:rPr lang="en-US" sz="2400" dirty="0"/>
              <a:t>;</a:t>
            </a:r>
            <a:endParaRPr lang="en-US" altLang="en-US" sz="2400" dirty="0">
              <a:latin typeface="+mn-lt"/>
            </a:endParaRPr>
          </a:p>
          <a:p>
            <a:pPr>
              <a:defRPr/>
            </a:pPr>
            <a:r>
              <a:rPr lang="en-US" altLang="en-US" sz="2400" b="1" dirty="0">
                <a:solidFill>
                  <a:srgbClr val="000000"/>
                </a:solidFill>
                <a:latin typeface="+mj-lt"/>
              </a:rPr>
              <a:t>Query: </a:t>
            </a:r>
            <a:r>
              <a:rPr lang="en-US" altLang="en-US" sz="2400" dirty="0">
                <a:solidFill>
                  <a:srgbClr val="000000"/>
                </a:solidFill>
                <a:latin typeface="+mj-lt"/>
              </a:rPr>
              <a:t>Select </a:t>
            </a:r>
            <a:r>
              <a:rPr lang="en-US" altLang="en-US" sz="2400" dirty="0" err="1">
                <a:solidFill>
                  <a:srgbClr val="000000"/>
                </a:solidFill>
                <a:latin typeface="+mj-lt"/>
              </a:rPr>
              <a:t>DeptId</a:t>
            </a:r>
            <a:r>
              <a:rPr lang="en-US" altLang="en-US" sz="2400" dirty="0">
                <a:solidFill>
                  <a:srgbClr val="000000"/>
                </a:solidFill>
                <a:latin typeface="+mj-lt"/>
              </a:rPr>
              <a:t> and Salary from employee where name=‘Anjali’ and city=‘Bangalore’</a:t>
            </a:r>
          </a:p>
          <a:p>
            <a:pPr>
              <a:defRPr/>
            </a:pPr>
            <a:r>
              <a:rPr lang="en-US" altLang="en-US" sz="2400" b="1" dirty="0">
                <a:solidFill>
                  <a:srgbClr val="000000"/>
                </a:solidFill>
                <a:latin typeface="+mj-lt"/>
              </a:rPr>
              <a:t>Output:</a:t>
            </a:r>
          </a:p>
          <a:p>
            <a:pPr>
              <a:defRPr/>
            </a:pPr>
            <a:endParaRPr lang="en-US" altLang="en-US" sz="2400" b="1" dirty="0">
              <a:solidFill>
                <a:srgbClr val="000000"/>
              </a:solidFill>
              <a:latin typeface="+mj-lt"/>
            </a:endParaRPr>
          </a:p>
          <a:p>
            <a:pPr>
              <a:defRPr/>
            </a:pPr>
            <a:endParaRPr lang="en-US" altLang="en-US" sz="2400" b="1" dirty="0">
              <a:solidFill>
                <a:srgbClr val="000000"/>
              </a:solidFill>
              <a:latin typeface="+mj-lt"/>
            </a:endParaRPr>
          </a:p>
          <a:p>
            <a:pPr eaLnBrk="1" hangingPunct="1">
              <a:lnSpc>
                <a:spcPct val="150000"/>
              </a:lnSpc>
              <a:defRPr/>
            </a:pPr>
            <a:endParaRPr lang="en-US" altLang="zh-TW" sz="2400" b="1" dirty="0">
              <a:solidFill>
                <a:srgbClr val="00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sp>
        <p:nvSpPr>
          <p:cNvPr id="43013"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3014"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3015" name="AutoShape 2" descr="group_by_on_multiple_columns_output"/>
          <p:cNvSpPr>
            <a:spLocks noChangeAspect="1" noChangeArrowheads="1"/>
          </p:cNvSpPr>
          <p:nvPr/>
        </p:nvSpPr>
        <p:spPr bwMode="auto">
          <a:xfrm>
            <a:off x="361950" y="168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3016" name="Rectangle 1"/>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graphicFrame>
        <p:nvGraphicFramePr>
          <p:cNvPr id="9" name="Table 8"/>
          <p:cNvGraphicFramePr>
            <a:graphicFrameLocks noGrp="1"/>
          </p:cNvGraphicFramePr>
          <p:nvPr/>
        </p:nvGraphicFramePr>
        <p:xfrm>
          <a:off x="2257425" y="3929063"/>
          <a:ext cx="4064000" cy="74295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1475">
                <a:tc>
                  <a:txBody>
                    <a:bodyPr/>
                    <a:lstStyle/>
                    <a:p>
                      <a:r>
                        <a:rPr lang="en-US" sz="1800" dirty="0" err="1"/>
                        <a:t>DeptId</a:t>
                      </a:r>
                      <a:endParaRPr lang="en-US" sz="1800" dirty="0"/>
                    </a:p>
                  </a:txBody>
                  <a:tcPr marT="45798" marB="45798"/>
                </a:tc>
                <a:tc>
                  <a:txBody>
                    <a:bodyPr/>
                    <a:lstStyle/>
                    <a:p>
                      <a:r>
                        <a:rPr lang="en-US" sz="1800" dirty="0"/>
                        <a:t>Salary</a:t>
                      </a:r>
                    </a:p>
                  </a:txBody>
                  <a:tcPr marT="45798" marB="45798"/>
                </a:tc>
                <a:extLst>
                  <a:ext uri="{0D108BD9-81ED-4DB2-BD59-A6C34878D82A}">
                    <a16:rowId xmlns:a16="http://schemas.microsoft.com/office/drawing/2014/main" val="10000"/>
                  </a:ext>
                </a:extLst>
              </a:tr>
              <a:tr h="371475">
                <a:tc>
                  <a:txBody>
                    <a:bodyPr/>
                    <a:lstStyle/>
                    <a:p>
                      <a:r>
                        <a:rPr lang="en-US" sz="1800" dirty="0"/>
                        <a:t>1014</a:t>
                      </a:r>
                    </a:p>
                  </a:txBody>
                  <a:tcPr marT="45798" marB="45798"/>
                </a:tc>
                <a:tc>
                  <a:txBody>
                    <a:bodyPr/>
                    <a:lstStyle/>
                    <a:p>
                      <a:r>
                        <a:rPr lang="en-US" sz="1800" dirty="0"/>
                        <a:t>58000</a:t>
                      </a:r>
                    </a:p>
                  </a:txBody>
                  <a:tcPr marT="45798" marB="45798"/>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112838" y="750888"/>
            <a:ext cx="7772400" cy="762000"/>
          </a:xfrm>
        </p:spPr>
        <p:txBody>
          <a:bodyPr lIns="92075" tIns="46038" rIns="92075" bIns="46038"/>
          <a:lstStyle/>
          <a:p>
            <a:pPr algn="ctr" eaLnBrk="1" hangingPunct="1"/>
            <a:r>
              <a:rPr lang="en-US" altLang="zh-TW" b="1">
                <a:ea typeface="細明體" pitchFamily="49" charset="-128"/>
              </a:rPr>
              <a:t>OR</a:t>
            </a:r>
            <a:endParaRPr lang="zh-TW" altLang="zh-TW" b="1">
              <a:ea typeface="細明體" pitchFamily="49" charset="-128"/>
            </a:endParaRPr>
          </a:p>
        </p:txBody>
      </p:sp>
      <p:sp>
        <p:nvSpPr>
          <p:cNvPr id="4505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552EB3DC-F67E-4380-B336-F354A78A82D4}" type="slidenum">
              <a:rPr lang="zh-TW" altLang="en-US" sz="1000">
                <a:solidFill>
                  <a:srgbClr val="A7A399"/>
                </a:solidFill>
                <a:ea typeface="細明體" pitchFamily="49" charset="-128"/>
              </a:rPr>
              <a:pPr>
                <a:lnSpc>
                  <a:spcPct val="100000"/>
                </a:lnSpc>
                <a:spcBef>
                  <a:spcPct val="0"/>
                </a:spcBef>
                <a:buFontTx/>
                <a:buNone/>
              </a:pPr>
              <a:t>46</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009650" y="1098550"/>
            <a:ext cx="7505700" cy="4338638"/>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endParaRPr lang="en-US" altLang="en-US" sz="2400" dirty="0">
              <a:solidFill>
                <a:srgbClr val="000000"/>
              </a:solidFill>
              <a:latin typeface="Verdana" panose="020B0604030504040204" pitchFamily="34" charset="0"/>
            </a:endParaRPr>
          </a:p>
          <a:p>
            <a:pPr>
              <a:defRPr/>
            </a:pPr>
            <a:r>
              <a:rPr lang="en-US" altLang="en-US" sz="2400" b="1" dirty="0">
                <a:latin typeface="+mn-lt"/>
              </a:rPr>
              <a:t>Syntax</a:t>
            </a:r>
            <a:r>
              <a:rPr lang="en-US" altLang="en-US" sz="2400" dirty="0">
                <a:latin typeface="+mn-lt"/>
              </a:rPr>
              <a:t>: </a:t>
            </a:r>
            <a:r>
              <a:rPr lang="en-US" sz="2400" dirty="0"/>
              <a:t>SELECT </a:t>
            </a:r>
            <a:r>
              <a:rPr lang="en-US" sz="2400" i="1" dirty="0"/>
              <a:t>column1</a:t>
            </a:r>
            <a:r>
              <a:rPr lang="en-US" sz="2400" dirty="0"/>
              <a:t>,</a:t>
            </a:r>
            <a:r>
              <a:rPr lang="en-US" sz="2400" i="1" dirty="0"/>
              <a:t> column2, ...</a:t>
            </a:r>
            <a:br>
              <a:rPr lang="en-US" sz="2400" dirty="0"/>
            </a:br>
            <a:r>
              <a:rPr lang="en-US" sz="2400" dirty="0"/>
              <a:t>FROM </a:t>
            </a:r>
            <a:r>
              <a:rPr lang="en-US" sz="2400" i="1" dirty="0" err="1"/>
              <a:t>table_name</a:t>
            </a:r>
            <a:r>
              <a:rPr lang="en-US" sz="2400" i="1" dirty="0"/>
              <a:t> </a:t>
            </a:r>
            <a:r>
              <a:rPr lang="en-US" sz="2400" dirty="0"/>
              <a:t>WHERE </a:t>
            </a:r>
            <a:r>
              <a:rPr lang="en-US" sz="2400" i="1" dirty="0"/>
              <a:t>condition1</a:t>
            </a:r>
            <a:r>
              <a:rPr lang="en-US" sz="2400" dirty="0"/>
              <a:t> OR </a:t>
            </a:r>
            <a:r>
              <a:rPr lang="en-US" sz="2400" i="1" dirty="0"/>
              <a:t>condition2</a:t>
            </a:r>
            <a:r>
              <a:rPr lang="en-US" sz="2400" dirty="0"/>
              <a:t> OR </a:t>
            </a:r>
            <a:r>
              <a:rPr lang="en-US" sz="2400" i="1" dirty="0"/>
              <a:t>condition3 ...</a:t>
            </a:r>
            <a:r>
              <a:rPr lang="en-US" sz="2400" dirty="0"/>
              <a:t>;</a:t>
            </a:r>
            <a:endParaRPr lang="en-US" altLang="en-US" sz="2400" dirty="0">
              <a:latin typeface="+mn-lt"/>
            </a:endParaRPr>
          </a:p>
          <a:p>
            <a:pPr>
              <a:defRPr/>
            </a:pPr>
            <a:r>
              <a:rPr lang="en-US" altLang="en-US" sz="2400" b="1" dirty="0">
                <a:solidFill>
                  <a:srgbClr val="000000"/>
                </a:solidFill>
                <a:latin typeface="+mj-lt"/>
              </a:rPr>
              <a:t>Query: </a:t>
            </a:r>
            <a:r>
              <a:rPr lang="en-US" altLang="en-US" sz="2400" dirty="0">
                <a:solidFill>
                  <a:srgbClr val="000000"/>
                </a:solidFill>
                <a:latin typeface="+mj-lt"/>
              </a:rPr>
              <a:t>Select </a:t>
            </a:r>
            <a:r>
              <a:rPr lang="en-US" altLang="en-US" sz="2400" dirty="0" err="1">
                <a:solidFill>
                  <a:srgbClr val="000000"/>
                </a:solidFill>
                <a:latin typeface="+mj-lt"/>
              </a:rPr>
              <a:t>DeptId</a:t>
            </a:r>
            <a:r>
              <a:rPr lang="en-US" altLang="en-US" sz="2400" dirty="0">
                <a:solidFill>
                  <a:srgbClr val="000000"/>
                </a:solidFill>
                <a:latin typeface="+mj-lt"/>
              </a:rPr>
              <a:t> and Salary from employee where name=‘Anjali’ or city=‘Bangalore’</a:t>
            </a:r>
          </a:p>
          <a:p>
            <a:pPr>
              <a:defRPr/>
            </a:pPr>
            <a:r>
              <a:rPr lang="en-US" altLang="en-US" sz="2400" b="1" dirty="0">
                <a:solidFill>
                  <a:srgbClr val="000000"/>
                </a:solidFill>
                <a:latin typeface="+mj-lt"/>
              </a:rPr>
              <a:t>Output:</a:t>
            </a:r>
          </a:p>
          <a:p>
            <a:pPr>
              <a:defRPr/>
            </a:pPr>
            <a:endParaRPr lang="en-US" altLang="en-US" sz="2400" b="1" dirty="0">
              <a:solidFill>
                <a:srgbClr val="000000"/>
              </a:solidFill>
              <a:latin typeface="+mj-lt"/>
            </a:endParaRPr>
          </a:p>
          <a:p>
            <a:pPr>
              <a:defRPr/>
            </a:pPr>
            <a:endParaRPr lang="en-US" altLang="en-US" sz="2400" b="1" dirty="0">
              <a:solidFill>
                <a:srgbClr val="000000"/>
              </a:solidFill>
              <a:latin typeface="+mj-lt"/>
            </a:endParaRPr>
          </a:p>
          <a:p>
            <a:pPr eaLnBrk="1" hangingPunct="1">
              <a:lnSpc>
                <a:spcPct val="150000"/>
              </a:lnSpc>
              <a:defRPr/>
            </a:pPr>
            <a:endParaRPr lang="en-US" altLang="zh-TW" sz="2400" b="1" dirty="0">
              <a:solidFill>
                <a:srgbClr val="00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sp>
        <p:nvSpPr>
          <p:cNvPr id="45061"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5062"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5063" name="AutoShape 2" descr="group_by_on_multiple_columns_output"/>
          <p:cNvSpPr>
            <a:spLocks noChangeAspect="1" noChangeArrowheads="1"/>
          </p:cNvSpPr>
          <p:nvPr/>
        </p:nvSpPr>
        <p:spPr bwMode="auto">
          <a:xfrm>
            <a:off x="361950" y="168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5064" name="Rectangle 1"/>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graphicFrame>
        <p:nvGraphicFramePr>
          <p:cNvPr id="9" name="Table 8"/>
          <p:cNvGraphicFramePr>
            <a:graphicFrameLocks noGrp="1"/>
          </p:cNvGraphicFramePr>
          <p:nvPr/>
        </p:nvGraphicFramePr>
        <p:xfrm>
          <a:off x="2257425" y="3929063"/>
          <a:ext cx="4064000" cy="14843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1078">
                <a:tc>
                  <a:txBody>
                    <a:bodyPr/>
                    <a:lstStyle/>
                    <a:p>
                      <a:r>
                        <a:rPr lang="en-US" sz="1800" dirty="0" err="1"/>
                        <a:t>DeptId</a:t>
                      </a:r>
                      <a:endParaRPr lang="en-US" sz="1800" dirty="0"/>
                    </a:p>
                  </a:txBody>
                  <a:tcPr marT="45749" marB="45749"/>
                </a:tc>
                <a:tc>
                  <a:txBody>
                    <a:bodyPr/>
                    <a:lstStyle/>
                    <a:p>
                      <a:r>
                        <a:rPr lang="en-US" sz="1800" dirty="0"/>
                        <a:t>Salary</a:t>
                      </a:r>
                    </a:p>
                  </a:txBody>
                  <a:tcPr marT="45749" marB="45749"/>
                </a:tc>
                <a:extLst>
                  <a:ext uri="{0D108BD9-81ED-4DB2-BD59-A6C34878D82A}">
                    <a16:rowId xmlns:a16="http://schemas.microsoft.com/office/drawing/2014/main" val="10000"/>
                  </a:ext>
                </a:extLst>
              </a:tr>
              <a:tr h="371078">
                <a:tc>
                  <a:txBody>
                    <a:bodyPr/>
                    <a:lstStyle/>
                    <a:p>
                      <a:r>
                        <a:rPr lang="en-US" sz="1800" dirty="0"/>
                        <a:t>1014</a:t>
                      </a:r>
                    </a:p>
                  </a:txBody>
                  <a:tcPr marT="45749" marB="45749"/>
                </a:tc>
                <a:tc>
                  <a:txBody>
                    <a:bodyPr/>
                    <a:lstStyle/>
                    <a:p>
                      <a:r>
                        <a:rPr lang="en-US" sz="1800" dirty="0"/>
                        <a:t>58000</a:t>
                      </a:r>
                    </a:p>
                  </a:txBody>
                  <a:tcPr marT="45749" marB="45749"/>
                </a:tc>
                <a:extLst>
                  <a:ext uri="{0D108BD9-81ED-4DB2-BD59-A6C34878D82A}">
                    <a16:rowId xmlns:a16="http://schemas.microsoft.com/office/drawing/2014/main" val="10001"/>
                  </a:ext>
                </a:extLst>
              </a:tr>
              <a:tr h="371078">
                <a:tc>
                  <a:txBody>
                    <a:bodyPr/>
                    <a:lstStyle/>
                    <a:p>
                      <a:r>
                        <a:rPr lang="en-US" sz="1800" dirty="0"/>
                        <a:t>1003</a:t>
                      </a:r>
                    </a:p>
                  </a:txBody>
                  <a:tcPr marT="45749" marB="45749"/>
                </a:tc>
                <a:tc>
                  <a:txBody>
                    <a:bodyPr/>
                    <a:lstStyle/>
                    <a:p>
                      <a:r>
                        <a:rPr lang="en-US" sz="1800" dirty="0"/>
                        <a:t>34000</a:t>
                      </a:r>
                    </a:p>
                  </a:txBody>
                  <a:tcPr marT="45749" marB="45749"/>
                </a:tc>
                <a:extLst>
                  <a:ext uri="{0D108BD9-81ED-4DB2-BD59-A6C34878D82A}">
                    <a16:rowId xmlns:a16="http://schemas.microsoft.com/office/drawing/2014/main" val="10002"/>
                  </a:ext>
                </a:extLst>
              </a:tr>
              <a:tr h="371078">
                <a:tc>
                  <a:txBody>
                    <a:bodyPr/>
                    <a:lstStyle/>
                    <a:p>
                      <a:r>
                        <a:rPr lang="en-US" sz="1800" dirty="0"/>
                        <a:t>1014</a:t>
                      </a:r>
                    </a:p>
                  </a:txBody>
                  <a:tcPr marT="45749" marB="45749"/>
                </a:tc>
                <a:tc>
                  <a:txBody>
                    <a:bodyPr/>
                    <a:lstStyle/>
                    <a:p>
                      <a:r>
                        <a:rPr lang="en-US" sz="1800" dirty="0"/>
                        <a:t>45000</a:t>
                      </a:r>
                    </a:p>
                  </a:txBody>
                  <a:tcPr marT="45749" marB="45749"/>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1112838" y="750888"/>
            <a:ext cx="7772400" cy="762000"/>
          </a:xfrm>
        </p:spPr>
        <p:txBody>
          <a:bodyPr lIns="92075" tIns="46038" rIns="92075" bIns="46038"/>
          <a:lstStyle/>
          <a:p>
            <a:pPr algn="ctr" eaLnBrk="1" hangingPunct="1"/>
            <a:r>
              <a:rPr lang="en-US" altLang="zh-TW" b="1">
                <a:ea typeface="細明體" pitchFamily="49" charset="-128"/>
              </a:rPr>
              <a:t>NOT</a:t>
            </a:r>
            <a:endParaRPr lang="zh-TW" altLang="zh-TW" b="1">
              <a:ea typeface="細明體" pitchFamily="49" charset="-128"/>
            </a:endParaRPr>
          </a:p>
        </p:txBody>
      </p:sp>
      <p:sp>
        <p:nvSpPr>
          <p:cNvPr id="47107"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BC63DD15-FA6D-4771-BB70-E8EB7AD0FC5B}" type="slidenum">
              <a:rPr lang="zh-TW" altLang="en-US" sz="1000">
                <a:solidFill>
                  <a:srgbClr val="A7A399"/>
                </a:solidFill>
                <a:ea typeface="細明體" pitchFamily="49" charset="-128"/>
              </a:rPr>
              <a:pPr>
                <a:lnSpc>
                  <a:spcPct val="100000"/>
                </a:lnSpc>
                <a:spcBef>
                  <a:spcPct val="0"/>
                </a:spcBef>
                <a:buFontTx/>
                <a:buNone/>
              </a:pPr>
              <a:t>47</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009650" y="1282700"/>
            <a:ext cx="7505700" cy="3970338"/>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endParaRPr lang="en-US" altLang="en-US" sz="2400" dirty="0">
              <a:solidFill>
                <a:srgbClr val="000000"/>
              </a:solidFill>
              <a:latin typeface="Verdana" panose="020B0604030504040204" pitchFamily="34" charset="0"/>
            </a:endParaRPr>
          </a:p>
          <a:p>
            <a:pPr>
              <a:defRPr/>
            </a:pPr>
            <a:r>
              <a:rPr lang="en-US" altLang="en-US" sz="2400" b="1" dirty="0">
                <a:latin typeface="+mn-lt"/>
              </a:rPr>
              <a:t>Syntax</a:t>
            </a:r>
            <a:r>
              <a:rPr lang="en-US" altLang="en-US" sz="2400" dirty="0">
                <a:latin typeface="+mn-lt"/>
              </a:rPr>
              <a:t>: </a:t>
            </a:r>
            <a:r>
              <a:rPr lang="en-US" sz="2400" dirty="0"/>
              <a:t>SELECT </a:t>
            </a:r>
            <a:r>
              <a:rPr lang="en-US" sz="2400" i="1" dirty="0"/>
              <a:t>column1</a:t>
            </a:r>
            <a:r>
              <a:rPr lang="en-US" sz="2400" dirty="0"/>
              <a:t>,</a:t>
            </a:r>
            <a:r>
              <a:rPr lang="en-US" sz="2400" i="1" dirty="0"/>
              <a:t> column2, ...</a:t>
            </a:r>
            <a:br>
              <a:rPr lang="en-US" sz="2400" dirty="0"/>
            </a:br>
            <a:r>
              <a:rPr lang="en-US" sz="2400" dirty="0"/>
              <a:t>FROM </a:t>
            </a:r>
            <a:r>
              <a:rPr lang="en-US" sz="2400" i="1" dirty="0" err="1"/>
              <a:t>table_name</a:t>
            </a:r>
            <a:r>
              <a:rPr lang="en-US" sz="2400" i="1" dirty="0"/>
              <a:t> </a:t>
            </a:r>
            <a:r>
              <a:rPr lang="en-US" sz="2400" dirty="0"/>
              <a:t>WHERE  </a:t>
            </a:r>
            <a:r>
              <a:rPr lang="en-US" sz="2400" i="1" dirty="0"/>
              <a:t>NOT</a:t>
            </a:r>
            <a:r>
              <a:rPr lang="en-US" sz="2400" dirty="0"/>
              <a:t> </a:t>
            </a:r>
            <a:r>
              <a:rPr lang="en-US" sz="2400" i="1" dirty="0"/>
              <a:t>condition1</a:t>
            </a:r>
            <a:r>
              <a:rPr lang="en-US" sz="2400" dirty="0"/>
              <a:t>;</a:t>
            </a:r>
            <a:endParaRPr lang="en-US" altLang="en-US" sz="2400" dirty="0">
              <a:latin typeface="+mn-lt"/>
            </a:endParaRPr>
          </a:p>
          <a:p>
            <a:pPr>
              <a:defRPr/>
            </a:pPr>
            <a:r>
              <a:rPr lang="en-US" altLang="en-US" sz="2400" b="1" dirty="0">
                <a:solidFill>
                  <a:srgbClr val="000000"/>
                </a:solidFill>
                <a:latin typeface="+mj-lt"/>
              </a:rPr>
              <a:t>Query: </a:t>
            </a:r>
            <a:r>
              <a:rPr lang="en-US" altLang="en-US" sz="2400" dirty="0">
                <a:solidFill>
                  <a:srgbClr val="000000"/>
                </a:solidFill>
                <a:latin typeface="+mj-lt"/>
              </a:rPr>
              <a:t>Select </a:t>
            </a:r>
            <a:r>
              <a:rPr lang="en-US" altLang="en-US" sz="2400" dirty="0" err="1">
                <a:solidFill>
                  <a:srgbClr val="000000"/>
                </a:solidFill>
                <a:latin typeface="+mj-lt"/>
              </a:rPr>
              <a:t>DeptId</a:t>
            </a:r>
            <a:r>
              <a:rPr lang="en-US" altLang="en-US" sz="2400" dirty="0">
                <a:solidFill>
                  <a:srgbClr val="000000"/>
                </a:solidFill>
                <a:latin typeface="+mj-lt"/>
              </a:rPr>
              <a:t> and Salary from employee where  city&lt; &gt;‘Bangalore’</a:t>
            </a:r>
          </a:p>
          <a:p>
            <a:pPr>
              <a:defRPr/>
            </a:pPr>
            <a:r>
              <a:rPr lang="en-US" altLang="en-US" sz="2400" b="1" dirty="0">
                <a:solidFill>
                  <a:srgbClr val="000000"/>
                </a:solidFill>
                <a:latin typeface="+mj-lt"/>
              </a:rPr>
              <a:t>Output:</a:t>
            </a:r>
          </a:p>
          <a:p>
            <a:pPr>
              <a:defRPr/>
            </a:pPr>
            <a:endParaRPr lang="en-US" altLang="en-US" sz="2400" b="1" dirty="0">
              <a:solidFill>
                <a:srgbClr val="000000"/>
              </a:solidFill>
              <a:latin typeface="+mj-lt"/>
            </a:endParaRPr>
          </a:p>
          <a:p>
            <a:pPr>
              <a:defRPr/>
            </a:pPr>
            <a:endParaRPr lang="en-US" altLang="en-US" sz="2400" b="1" dirty="0">
              <a:solidFill>
                <a:srgbClr val="000000"/>
              </a:solidFill>
              <a:latin typeface="+mj-lt"/>
            </a:endParaRPr>
          </a:p>
          <a:p>
            <a:pPr eaLnBrk="1" hangingPunct="1">
              <a:lnSpc>
                <a:spcPct val="150000"/>
              </a:lnSpc>
              <a:defRPr/>
            </a:pPr>
            <a:endParaRPr lang="en-US" altLang="zh-TW" sz="2400" b="1" dirty="0">
              <a:solidFill>
                <a:srgbClr val="00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sp>
        <p:nvSpPr>
          <p:cNvPr id="47109"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7110"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7111" name="AutoShape 2" descr="group_by_on_multiple_columns_output"/>
          <p:cNvSpPr>
            <a:spLocks noChangeAspect="1" noChangeArrowheads="1"/>
          </p:cNvSpPr>
          <p:nvPr/>
        </p:nvSpPr>
        <p:spPr bwMode="auto">
          <a:xfrm>
            <a:off x="361950" y="168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7112" name="Rectangle 1"/>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pic>
        <p:nvPicPr>
          <p:cNvPr id="4711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3441700"/>
            <a:ext cx="2474913"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28650" y="0"/>
            <a:ext cx="7886700" cy="995363"/>
          </a:xfrm>
        </p:spPr>
        <p:txBody>
          <a:bodyPr/>
          <a:lstStyle/>
          <a:p>
            <a:r>
              <a:rPr lang="en-US" altLang="en-US"/>
              <a:t>              Set Operations in SQL</a:t>
            </a:r>
          </a:p>
        </p:txBody>
      </p:sp>
      <p:sp>
        <p:nvSpPr>
          <p:cNvPr id="3" name="Content Placeholder 2"/>
          <p:cNvSpPr>
            <a:spLocks noGrp="1"/>
          </p:cNvSpPr>
          <p:nvPr>
            <p:ph idx="1"/>
          </p:nvPr>
        </p:nvSpPr>
        <p:spPr>
          <a:xfrm>
            <a:off x="628650" y="1473200"/>
            <a:ext cx="7886700" cy="4527550"/>
          </a:xfrm>
        </p:spPr>
        <p:txBody>
          <a:bodyPr/>
          <a:lstStyle/>
          <a:p>
            <a:pPr marL="0" indent="0">
              <a:lnSpc>
                <a:spcPct val="115000"/>
              </a:lnSpc>
              <a:spcBef>
                <a:spcPts val="0"/>
              </a:spcBef>
              <a:spcAft>
                <a:spcPts val="750"/>
              </a:spcAft>
              <a:buFont typeface="Arial" panose="020B0604020202020204" pitchFamily="34" charset="0"/>
              <a:buNone/>
              <a:defRPr/>
            </a:pPr>
            <a:r>
              <a:rPr lang="en-US"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SQL supports few Set operations which can be performed on the table data. These are used to get meaningful results from data stored in the table, under different special conditions.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spcBef>
                <a:spcPts val="0"/>
              </a:spcBef>
              <a:spcAft>
                <a:spcPts val="844"/>
              </a:spcAft>
              <a:tabLst>
                <a:tab pos="342900" algn="l"/>
              </a:tabLst>
              <a:defRPr/>
            </a:pPr>
            <a:r>
              <a:rPr lang="en-US"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UNION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spcBef>
                <a:spcPts val="0"/>
              </a:spcBef>
              <a:spcAft>
                <a:spcPts val="844"/>
              </a:spcAft>
              <a:tabLst>
                <a:tab pos="342900" algn="l"/>
              </a:tabLst>
              <a:defRPr/>
            </a:pPr>
            <a:r>
              <a:rPr lang="en-US"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UNION ALL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spcBef>
                <a:spcPts val="0"/>
              </a:spcBef>
              <a:spcAft>
                <a:spcPts val="844"/>
              </a:spcAft>
              <a:tabLst>
                <a:tab pos="342900" algn="l"/>
              </a:tabLst>
              <a:defRPr/>
            </a:pPr>
            <a:r>
              <a:rPr lang="en-US"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INTERSECT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15000"/>
              </a:lnSpc>
              <a:spcBef>
                <a:spcPts val="0"/>
              </a:spcBef>
              <a:spcAft>
                <a:spcPts val="844"/>
              </a:spcAft>
              <a:tabLst>
                <a:tab pos="342900" algn="l"/>
              </a:tabLst>
              <a:defRPr/>
            </a:pPr>
            <a:r>
              <a:rPr lang="en-US"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MINUS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0"/>
            <a:ext cx="9042400" cy="2125663"/>
          </a:xfrm>
          <a:ln>
            <a:miter lim="800000"/>
            <a:headEnd/>
            <a:tailEnd/>
          </a:ln>
        </p:spPr>
        <p:txBody>
          <a:bodyPr lIns="92075" tIns="46038" rIns="92075" bIns="46038" rtlCol="0">
            <a:normAutofit fontScale="90000"/>
          </a:bodyPr>
          <a:lstStyle/>
          <a:p>
            <a:pPr algn="ctr" eaLnBrk="1" fontAlgn="auto" hangingPunct="1">
              <a:spcAft>
                <a:spcPts val="0"/>
              </a:spcAft>
              <a:defRPr/>
            </a:pPr>
            <a:r>
              <a:rPr lang="zh-TW" altLang="zh-TW" sz="3600" b="1" dirty="0">
                <a:latin typeface="+mn-lt"/>
                <a:ea typeface="細明體" pitchFamily="49" charset="-120"/>
              </a:rPr>
              <a:t> </a:t>
            </a:r>
            <a:r>
              <a:rPr lang="en-US" altLang="zh-TW" sz="3600" b="1" dirty="0">
                <a:latin typeface="+mn-lt"/>
                <a:ea typeface="細明體" pitchFamily="49" charset="-120"/>
              </a:rPr>
              <a:t>Union Operation in SQL</a:t>
            </a:r>
            <a:br>
              <a:rPr lang="en-US" altLang="zh-TW" sz="3600" b="1" dirty="0">
                <a:latin typeface="+mn-lt"/>
                <a:ea typeface="細明體" pitchFamily="49" charset="-120"/>
              </a:rPr>
            </a:br>
            <a:r>
              <a:rPr lang="en-US" sz="2200" b="1" dirty="0">
                <a:solidFill>
                  <a:srgbClr val="212529"/>
                </a:solidFill>
                <a:latin typeface="+mn-lt"/>
                <a:ea typeface="Times New Roman" panose="02020603050405020304" pitchFamily="18" charset="0"/>
                <a:cs typeface="Times New Roman" panose="02020603050405020304" pitchFamily="18" charset="0"/>
              </a:rPr>
              <a:t>UNION</a:t>
            </a:r>
            <a:r>
              <a:rPr lang="en-US" sz="2200" dirty="0">
                <a:solidFill>
                  <a:srgbClr val="212529"/>
                </a:solidFill>
                <a:latin typeface="+mn-lt"/>
                <a:ea typeface="Times New Roman" panose="02020603050405020304" pitchFamily="18" charset="0"/>
                <a:cs typeface="Times New Roman" panose="02020603050405020304" pitchFamily="18" charset="0"/>
              </a:rPr>
              <a:t> is used to combine the results of two or more </a:t>
            </a:r>
            <a:r>
              <a:rPr lang="en-US" sz="2200" dirty="0">
                <a:solidFill>
                  <a:srgbClr val="D63384"/>
                </a:solidFill>
                <a:latin typeface="+mn-lt"/>
                <a:ea typeface="Times New Roman" panose="02020603050405020304" pitchFamily="18" charset="0"/>
                <a:cs typeface="Courier New" panose="02070309020205020404" pitchFamily="49" charset="0"/>
              </a:rPr>
              <a:t>SELECT</a:t>
            </a:r>
            <a:r>
              <a:rPr lang="en-US" sz="2200" dirty="0">
                <a:solidFill>
                  <a:srgbClr val="212529"/>
                </a:solidFill>
                <a:latin typeface="+mn-lt"/>
                <a:ea typeface="Times New Roman" panose="02020603050405020304" pitchFamily="18" charset="0"/>
                <a:cs typeface="Times New Roman" panose="02020603050405020304" pitchFamily="18" charset="0"/>
              </a:rPr>
              <a:t> statements. However, it will eliminate duplicate rows from its result set. In case of union, </a:t>
            </a:r>
            <a:r>
              <a:rPr lang="en-US" sz="2200" dirty="0">
                <a:solidFill>
                  <a:srgbClr val="FF0000"/>
                </a:solidFill>
                <a:latin typeface="+mn-lt"/>
                <a:ea typeface="Times New Roman" panose="02020603050405020304" pitchFamily="18" charset="0"/>
                <a:cs typeface="Times New Roman" panose="02020603050405020304" pitchFamily="18" charset="0"/>
              </a:rPr>
              <a:t>number of columns and datatype</a:t>
            </a:r>
            <a:r>
              <a:rPr lang="en-US" sz="2200" dirty="0">
                <a:solidFill>
                  <a:srgbClr val="212529"/>
                </a:solidFill>
                <a:latin typeface="+mn-lt"/>
                <a:ea typeface="Times New Roman" panose="02020603050405020304" pitchFamily="18" charset="0"/>
                <a:cs typeface="Times New Roman" panose="02020603050405020304" pitchFamily="18" charset="0"/>
              </a:rPr>
              <a:t> must be same in both the tables, on which UNION operation is being applied.</a:t>
            </a:r>
            <a:br>
              <a:rPr lang="en-US" sz="2200" dirty="0">
                <a:latin typeface="+mn-lt"/>
                <a:ea typeface="Calibri" panose="020F0502020204030204" pitchFamily="34" charset="0"/>
                <a:cs typeface="Times New Roman" panose="02020603050405020304" pitchFamily="18" charset="0"/>
              </a:rPr>
            </a:br>
            <a:br>
              <a:rPr lang="en-US" altLang="zh-TW" sz="2200" b="1" dirty="0">
                <a:latin typeface="+mn-lt"/>
                <a:ea typeface="細明體" pitchFamily="49" charset="-120"/>
              </a:rPr>
            </a:br>
            <a:endParaRPr lang="zh-TW" altLang="zh-TW" sz="2200" b="1" dirty="0">
              <a:latin typeface="+mn-lt"/>
              <a:ea typeface="細明體" pitchFamily="49" charset="-120"/>
            </a:endParaRPr>
          </a:p>
        </p:txBody>
      </p:sp>
      <p:sp>
        <p:nvSpPr>
          <p:cNvPr id="56323" name="Slide Number Placeholder 3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0CF97737-2B3F-40C5-8A6E-09AC400C6BD9}" type="slidenum">
              <a:rPr lang="zh-TW" altLang="en-US" sz="1000">
                <a:solidFill>
                  <a:srgbClr val="A7A399"/>
                </a:solidFill>
                <a:ea typeface="細明體" pitchFamily="49" charset="-128"/>
              </a:rPr>
              <a:pPr>
                <a:lnSpc>
                  <a:spcPct val="100000"/>
                </a:lnSpc>
                <a:spcBef>
                  <a:spcPct val="0"/>
                </a:spcBef>
                <a:buFontTx/>
                <a:buNone/>
              </a:pPr>
              <a:t>49</a:t>
            </a:fld>
            <a:endParaRPr lang="zh-TW" altLang="en-US" sz="1000">
              <a:solidFill>
                <a:srgbClr val="A7A399"/>
              </a:solidFill>
              <a:ea typeface="細明體" pitchFamily="49" charset="-128"/>
            </a:endParaRPr>
          </a:p>
        </p:txBody>
      </p:sp>
      <p:grpSp>
        <p:nvGrpSpPr>
          <p:cNvPr id="2" name="Group 77"/>
          <p:cNvGrpSpPr>
            <a:grpSpLocks/>
          </p:cNvGrpSpPr>
          <p:nvPr/>
        </p:nvGrpSpPr>
        <p:grpSpPr bwMode="auto">
          <a:xfrm>
            <a:off x="2895600" y="2479675"/>
            <a:ext cx="4572000" cy="3203575"/>
            <a:chOff x="1824" y="1440"/>
            <a:chExt cx="2880" cy="2018"/>
          </a:xfrm>
        </p:grpSpPr>
        <p:sp>
          <p:nvSpPr>
            <p:cNvPr id="102407" name="Rectangle 7"/>
            <p:cNvSpPr>
              <a:spLocks noChangeArrowheads="1"/>
            </p:cNvSpPr>
            <p:nvPr/>
          </p:nvSpPr>
          <p:spPr bwMode="auto">
            <a:xfrm>
              <a:off x="1824" y="1440"/>
              <a:ext cx="2880" cy="2018"/>
            </a:xfrm>
            <a:prstGeom prst="rect">
              <a:avLst/>
            </a:prstGeom>
            <a:noFill/>
            <a:ln w="12700">
              <a:solidFill>
                <a:srgbClr val="000000"/>
              </a:solidFill>
              <a:miter lim="800000"/>
              <a:headEnd/>
              <a:tailEnd/>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08" name="Oval 8"/>
            <p:cNvSpPr>
              <a:spLocks noChangeArrowheads="1"/>
            </p:cNvSpPr>
            <p:nvPr/>
          </p:nvSpPr>
          <p:spPr bwMode="auto">
            <a:xfrm>
              <a:off x="2000" y="1891"/>
              <a:ext cx="1470" cy="1235"/>
            </a:xfrm>
            <a:prstGeom prst="ellipse">
              <a:avLst/>
            </a:prstGeom>
            <a:noFill/>
            <a:ln w="28575">
              <a:solidFill>
                <a:srgbClr val="FF3399"/>
              </a:solidFill>
              <a:round/>
              <a:headEnd/>
              <a:tailEnd/>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56351" name="Rectangle 9"/>
            <p:cNvSpPr>
              <a:spLocks noChangeArrowheads="1"/>
            </p:cNvSpPr>
            <p:nvPr/>
          </p:nvSpPr>
          <p:spPr bwMode="auto">
            <a:xfrm>
              <a:off x="2196" y="1635"/>
              <a:ext cx="275"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100000"/>
                </a:lnSpc>
                <a:spcBef>
                  <a:spcPct val="0"/>
                </a:spcBef>
                <a:buFontTx/>
                <a:buNone/>
              </a:pPr>
              <a:r>
                <a:rPr kumimoji="1" lang="en-US" altLang="zh-TW" sz="3200">
                  <a:solidFill>
                    <a:srgbClr val="FF3399"/>
                  </a:solidFill>
                  <a:ea typeface="新細明體" pitchFamily="2" charset="-120"/>
                </a:rPr>
                <a:t>A</a:t>
              </a:r>
              <a:endParaRPr kumimoji="1" lang="en-US" altLang="zh-TW" sz="2400">
                <a:ea typeface="新細明體" pitchFamily="2" charset="-120"/>
              </a:endParaRPr>
            </a:p>
          </p:txBody>
        </p:sp>
        <p:sp>
          <p:nvSpPr>
            <p:cNvPr id="56352" name="Rectangle 10"/>
            <p:cNvSpPr>
              <a:spLocks noChangeArrowheads="1"/>
            </p:cNvSpPr>
            <p:nvPr/>
          </p:nvSpPr>
          <p:spPr bwMode="auto">
            <a:xfrm>
              <a:off x="4057" y="1635"/>
              <a:ext cx="275"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 tIns="12700" rIns="12700" bIns="12700"/>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100000"/>
                </a:lnSpc>
                <a:spcBef>
                  <a:spcPct val="0"/>
                </a:spcBef>
                <a:buFontTx/>
                <a:buNone/>
              </a:pPr>
              <a:r>
                <a:rPr kumimoji="1" lang="en-US" altLang="zh-TW" sz="3200">
                  <a:solidFill>
                    <a:srgbClr val="0000CC"/>
                  </a:solidFill>
                  <a:ea typeface="新細明體" pitchFamily="2" charset="-120"/>
                </a:rPr>
                <a:t>B</a:t>
              </a:r>
              <a:endParaRPr kumimoji="1" lang="en-US" altLang="zh-TW" sz="2400">
                <a:ea typeface="新細明體" pitchFamily="2" charset="-120"/>
              </a:endParaRPr>
            </a:p>
          </p:txBody>
        </p:sp>
        <p:sp>
          <p:nvSpPr>
            <p:cNvPr id="102411" name="Oval 11"/>
            <p:cNvSpPr>
              <a:spLocks noChangeArrowheads="1"/>
            </p:cNvSpPr>
            <p:nvPr/>
          </p:nvSpPr>
          <p:spPr bwMode="auto">
            <a:xfrm>
              <a:off x="2999" y="1895"/>
              <a:ext cx="1470" cy="1235"/>
            </a:xfrm>
            <a:prstGeom prst="ellipse">
              <a:avLst/>
            </a:prstGeom>
            <a:noFill/>
            <a:ln w="28575">
              <a:solidFill>
                <a:srgbClr val="0000CC"/>
              </a:solidFill>
              <a:round/>
              <a:headEnd/>
              <a:tailEnd/>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grpSp>
      <p:grpSp>
        <p:nvGrpSpPr>
          <p:cNvPr id="3" name="Group 76"/>
          <p:cNvGrpSpPr>
            <a:grpSpLocks/>
          </p:cNvGrpSpPr>
          <p:nvPr/>
        </p:nvGrpSpPr>
        <p:grpSpPr bwMode="auto">
          <a:xfrm>
            <a:off x="3236913" y="3195638"/>
            <a:ext cx="3825875" cy="1998662"/>
            <a:chOff x="2039" y="1891"/>
            <a:chExt cx="2410" cy="1235"/>
          </a:xfrm>
        </p:grpSpPr>
        <p:sp>
          <p:nvSpPr>
            <p:cNvPr id="102412" name="Line 12"/>
            <p:cNvSpPr>
              <a:spLocks noChangeShapeType="1"/>
            </p:cNvSpPr>
            <p:nvPr/>
          </p:nvSpPr>
          <p:spPr bwMode="auto">
            <a:xfrm flipH="1">
              <a:off x="2039" y="2028"/>
              <a:ext cx="256" cy="62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3" name="Line 13"/>
            <p:cNvSpPr>
              <a:spLocks noChangeShapeType="1"/>
            </p:cNvSpPr>
            <p:nvPr/>
          </p:nvSpPr>
          <p:spPr bwMode="auto">
            <a:xfrm flipH="1">
              <a:off x="2098" y="1950"/>
              <a:ext cx="354" cy="863"/>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4" name="Line 14"/>
            <p:cNvSpPr>
              <a:spLocks noChangeShapeType="1"/>
            </p:cNvSpPr>
            <p:nvPr/>
          </p:nvSpPr>
          <p:spPr bwMode="auto">
            <a:xfrm flipH="1">
              <a:off x="2177" y="1911"/>
              <a:ext cx="412" cy="1003"/>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5" name="Line 15"/>
            <p:cNvSpPr>
              <a:spLocks noChangeShapeType="1"/>
            </p:cNvSpPr>
            <p:nvPr/>
          </p:nvSpPr>
          <p:spPr bwMode="auto">
            <a:xfrm flipH="1">
              <a:off x="2274" y="1891"/>
              <a:ext cx="432" cy="109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6" name="Line 16"/>
            <p:cNvSpPr>
              <a:spLocks noChangeShapeType="1"/>
            </p:cNvSpPr>
            <p:nvPr/>
          </p:nvSpPr>
          <p:spPr bwMode="auto">
            <a:xfrm flipH="1">
              <a:off x="2372" y="1891"/>
              <a:ext cx="452" cy="1153"/>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7" name="Line 17"/>
            <p:cNvSpPr>
              <a:spLocks noChangeShapeType="1"/>
            </p:cNvSpPr>
            <p:nvPr/>
          </p:nvSpPr>
          <p:spPr bwMode="auto">
            <a:xfrm flipH="1">
              <a:off x="2470" y="1931"/>
              <a:ext cx="471" cy="1156"/>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8" name="Line 18"/>
            <p:cNvSpPr>
              <a:spLocks noChangeShapeType="1"/>
            </p:cNvSpPr>
            <p:nvPr/>
          </p:nvSpPr>
          <p:spPr bwMode="auto">
            <a:xfrm flipH="1">
              <a:off x="2588" y="1950"/>
              <a:ext cx="471" cy="115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19" name="Line 19"/>
            <p:cNvSpPr>
              <a:spLocks noChangeShapeType="1"/>
            </p:cNvSpPr>
            <p:nvPr/>
          </p:nvSpPr>
          <p:spPr bwMode="auto">
            <a:xfrm flipH="1">
              <a:off x="2705" y="2009"/>
              <a:ext cx="432" cy="1117"/>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0" name="Line 20"/>
            <p:cNvSpPr>
              <a:spLocks noChangeShapeType="1"/>
            </p:cNvSpPr>
            <p:nvPr/>
          </p:nvSpPr>
          <p:spPr bwMode="auto">
            <a:xfrm flipH="1">
              <a:off x="2823" y="2068"/>
              <a:ext cx="412" cy="1041"/>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1" name="Line 21"/>
            <p:cNvSpPr>
              <a:spLocks noChangeShapeType="1"/>
            </p:cNvSpPr>
            <p:nvPr/>
          </p:nvSpPr>
          <p:spPr bwMode="auto">
            <a:xfrm flipH="1">
              <a:off x="2960" y="1989"/>
              <a:ext cx="432" cy="109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2" name="Line 22"/>
            <p:cNvSpPr>
              <a:spLocks noChangeShapeType="1"/>
            </p:cNvSpPr>
            <p:nvPr/>
          </p:nvSpPr>
          <p:spPr bwMode="auto">
            <a:xfrm flipH="1">
              <a:off x="3097" y="1911"/>
              <a:ext cx="452" cy="1137"/>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3" name="Line 23"/>
            <p:cNvSpPr>
              <a:spLocks noChangeShapeType="1"/>
            </p:cNvSpPr>
            <p:nvPr/>
          </p:nvSpPr>
          <p:spPr bwMode="auto">
            <a:xfrm flipH="1">
              <a:off x="3234" y="1911"/>
              <a:ext cx="432" cy="105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4" name="Line 24"/>
            <p:cNvSpPr>
              <a:spLocks noChangeShapeType="1"/>
            </p:cNvSpPr>
            <p:nvPr/>
          </p:nvSpPr>
          <p:spPr bwMode="auto">
            <a:xfrm flipH="1">
              <a:off x="3939" y="2138"/>
              <a:ext cx="354" cy="96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5" name="Line 25"/>
            <p:cNvSpPr>
              <a:spLocks noChangeShapeType="1"/>
            </p:cNvSpPr>
            <p:nvPr/>
          </p:nvSpPr>
          <p:spPr bwMode="auto">
            <a:xfrm flipH="1">
              <a:off x="4076" y="2224"/>
              <a:ext cx="315" cy="824"/>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6" name="Line 26"/>
            <p:cNvSpPr>
              <a:spLocks noChangeShapeType="1"/>
            </p:cNvSpPr>
            <p:nvPr/>
          </p:nvSpPr>
          <p:spPr bwMode="auto">
            <a:xfrm flipH="1">
              <a:off x="4213" y="2381"/>
              <a:ext cx="236" cy="605"/>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7" name="Line 27"/>
            <p:cNvSpPr>
              <a:spLocks noChangeShapeType="1"/>
            </p:cNvSpPr>
            <p:nvPr/>
          </p:nvSpPr>
          <p:spPr bwMode="auto">
            <a:xfrm flipH="1">
              <a:off x="3783" y="2048"/>
              <a:ext cx="431" cy="107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8" name="Line 28"/>
            <p:cNvSpPr>
              <a:spLocks noChangeShapeType="1"/>
            </p:cNvSpPr>
            <p:nvPr/>
          </p:nvSpPr>
          <p:spPr bwMode="auto">
            <a:xfrm flipH="1">
              <a:off x="3665" y="1989"/>
              <a:ext cx="451" cy="1137"/>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29" name="Line 29"/>
            <p:cNvSpPr>
              <a:spLocks noChangeShapeType="1"/>
            </p:cNvSpPr>
            <p:nvPr/>
          </p:nvSpPr>
          <p:spPr bwMode="auto">
            <a:xfrm flipH="1">
              <a:off x="3548" y="1950"/>
              <a:ext cx="471" cy="115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30" name="Line 30"/>
            <p:cNvSpPr>
              <a:spLocks noChangeShapeType="1"/>
            </p:cNvSpPr>
            <p:nvPr/>
          </p:nvSpPr>
          <p:spPr bwMode="auto">
            <a:xfrm flipH="1">
              <a:off x="3430" y="1911"/>
              <a:ext cx="471" cy="115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sp>
          <p:nvSpPr>
            <p:cNvPr id="102431" name="Line 31"/>
            <p:cNvSpPr>
              <a:spLocks noChangeShapeType="1"/>
            </p:cNvSpPr>
            <p:nvPr/>
          </p:nvSpPr>
          <p:spPr bwMode="auto">
            <a:xfrm flipH="1">
              <a:off x="3332" y="1891"/>
              <a:ext cx="432" cy="1118"/>
            </a:xfrm>
            <a:prstGeom prst="line">
              <a:avLst/>
            </a:prstGeom>
            <a:noFill/>
            <a:ln w="19050">
              <a:solidFill>
                <a:srgbClr val="000000"/>
              </a:solidFill>
              <a:round/>
              <a:headEnd type="none" w="sm" len="sm"/>
              <a:tailEnd type="none" w="sm" len="sm"/>
            </a:ln>
            <a:effectLst/>
          </p:spPr>
          <p:txBody>
            <a:bodyPr/>
            <a:lstStyle/>
            <a:p>
              <a:pPr eaLnBrk="1" fontAlgn="auto" hangingPunct="1">
                <a:spcBef>
                  <a:spcPts val="0"/>
                </a:spcBef>
                <a:spcAft>
                  <a:spcPts val="0"/>
                </a:spcAft>
                <a:defRPr/>
              </a:pPr>
              <a:endParaRPr lang="en-US">
                <a:effectLst>
                  <a:outerShdw blurRad="38100" dist="38100" dir="2700000" algn="tl">
                    <a:srgbClr val="000000">
                      <a:alpha val="43137"/>
                    </a:srgbClr>
                  </a:outerShdw>
                </a:effectLst>
                <a:latin typeface="+mn-lt"/>
                <a:ea typeface="細明體" panose="02020509000000000000" pitchFamily="49" charset="-120"/>
              </a:endParaRPr>
            </a:p>
          </p:txBody>
        </p:sp>
      </p:grpSp>
      <p:sp>
        <p:nvSpPr>
          <p:cNvPr id="102473" name="Text Box 73"/>
          <p:cNvSpPr txBox="1">
            <a:spLocks noChangeArrowheads="1"/>
          </p:cNvSpPr>
          <p:nvPr/>
        </p:nvSpPr>
        <p:spPr bwMode="auto">
          <a:xfrm>
            <a:off x="2819400" y="1808163"/>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100000"/>
              </a:lnSpc>
              <a:spcBef>
                <a:spcPct val="50000"/>
              </a:spcBef>
              <a:buFontTx/>
              <a:buNone/>
            </a:pPr>
            <a:r>
              <a:rPr kumimoji="1" lang="en-US" altLang="zh-TW">
                <a:ea typeface="新細明體" pitchFamily="2" charset="-120"/>
              </a:rPr>
              <a:t>The </a:t>
            </a:r>
            <a:r>
              <a:rPr kumimoji="1" lang="en-US" altLang="zh-TW" b="1" i="1">
                <a:solidFill>
                  <a:srgbClr val="FF3399"/>
                </a:solidFill>
                <a:ea typeface="新細明體" pitchFamily="2" charset="-120"/>
              </a:rPr>
              <a:t>union</a:t>
            </a:r>
            <a:r>
              <a:rPr kumimoji="1" lang="en-US" altLang="zh-TW">
                <a:ea typeface="新細明體" pitchFamily="2" charset="-120"/>
              </a:rPr>
              <a:t> of A and B (A</a:t>
            </a:r>
            <a:r>
              <a:rPr kumimoji="1" lang="en-US" altLang="zh-TW">
                <a:ea typeface="新細明體" pitchFamily="2" charset="-120"/>
                <a:sym typeface="Symbol" panose="05050102010706020507" pitchFamily="18" charset="2"/>
              </a:rPr>
              <a:t></a:t>
            </a:r>
            <a:r>
              <a:rPr kumimoji="1" lang="en-US" altLang="zh-TW">
                <a:ea typeface="新細明體" pitchFamily="2" charset="-120"/>
              </a:rPr>
              <a:t>B)</a:t>
            </a:r>
            <a:endParaRPr kumimoji="1" lang="zh-TW" altLang="en-US">
              <a:ea typeface="新細明體" pitchFamily="2" charset="-120"/>
            </a:endParaRPr>
          </a:p>
        </p:txBody>
      </p:sp>
      <p:sp>
        <p:nvSpPr>
          <p:cNvPr id="102475" name="Text Box 75"/>
          <p:cNvSpPr txBox="1">
            <a:spLocks noChangeArrowheads="1"/>
          </p:cNvSpPr>
          <p:nvPr/>
        </p:nvSpPr>
        <p:spPr bwMode="auto">
          <a:xfrm>
            <a:off x="2286000" y="5715000"/>
            <a:ext cx="5791200" cy="400050"/>
          </a:xfrm>
          <a:prstGeom prst="rect">
            <a:avLst/>
          </a:prstGeom>
          <a:noFill/>
          <a:ln w="12700" cap="sq">
            <a:noFill/>
            <a:miter lim="800000"/>
            <a:headEnd/>
            <a:tailEnd/>
          </a:ln>
          <a:effectLst/>
        </p:spPr>
        <p:txBody>
          <a:bodyPr>
            <a:spAutoFit/>
          </a:bodyPr>
          <a:lstStyle/>
          <a:p>
            <a:pPr eaLnBrk="1" fontAlgn="auto" hangingPunct="1">
              <a:spcBef>
                <a:spcPts val="0"/>
              </a:spcBef>
              <a:spcAft>
                <a:spcPts val="0"/>
              </a:spcAft>
              <a:defRPr/>
            </a:pPr>
            <a:r>
              <a:rPr lang="en-US" altLang="zh-TW" sz="2000" dirty="0">
                <a:solidFill>
                  <a:srgbClr val="000000"/>
                </a:solidFill>
                <a:latin typeface="+mn-lt"/>
                <a:ea typeface="細明體" panose="02020509000000000000" pitchFamily="49" charset="-120"/>
              </a:rPr>
              <a:t>A table containing all the rows from</a:t>
            </a:r>
            <a:r>
              <a:rPr lang="en-US" altLang="zh-TW" sz="2000" dirty="0">
                <a:latin typeface="+mn-lt"/>
                <a:ea typeface="細明體" panose="02020509000000000000" pitchFamily="49" charset="-120"/>
              </a:rPr>
              <a:t> </a:t>
            </a:r>
            <a:r>
              <a:rPr lang="en-US" altLang="zh-TW" sz="2000" b="1" dirty="0">
                <a:solidFill>
                  <a:srgbClr val="FF3399"/>
                </a:solidFill>
                <a:latin typeface="+mn-lt"/>
                <a:ea typeface="細明體" panose="02020509000000000000" pitchFamily="49" charset="-120"/>
              </a:rPr>
              <a:t>A</a:t>
            </a:r>
            <a:r>
              <a:rPr lang="en-US" altLang="zh-TW" sz="2000" dirty="0">
                <a:latin typeface="+mn-lt"/>
                <a:ea typeface="細明體" panose="02020509000000000000" pitchFamily="49" charset="-120"/>
              </a:rPr>
              <a:t> </a:t>
            </a:r>
            <a:r>
              <a:rPr lang="en-US" altLang="zh-TW" sz="2000" dirty="0">
                <a:solidFill>
                  <a:srgbClr val="000000"/>
                </a:solidFill>
                <a:latin typeface="+mn-lt"/>
                <a:ea typeface="細明體" panose="02020509000000000000" pitchFamily="49" charset="-120"/>
              </a:rPr>
              <a:t>and</a:t>
            </a:r>
            <a:r>
              <a:rPr lang="en-US" altLang="zh-TW" sz="2000" dirty="0">
                <a:latin typeface="+mn-lt"/>
                <a:ea typeface="細明體" panose="02020509000000000000" pitchFamily="49" charset="-120"/>
              </a:rPr>
              <a:t> </a:t>
            </a:r>
            <a:r>
              <a:rPr lang="en-US" altLang="zh-TW" sz="2000" b="1" dirty="0">
                <a:solidFill>
                  <a:srgbClr val="0000CC"/>
                </a:solidFill>
                <a:latin typeface="+mn-lt"/>
                <a:ea typeface="細明體" panose="02020509000000000000" pitchFamily="49" charset="-120"/>
              </a:rPr>
              <a:t>B</a:t>
            </a:r>
            <a:r>
              <a:rPr lang="en-US" altLang="zh-TW" sz="2000" dirty="0">
                <a:solidFill>
                  <a:srgbClr val="000000"/>
                </a:solidFill>
                <a:latin typeface="+mn-lt"/>
                <a:ea typeface="細明體" panose="02020509000000000000" pitchFamily="49" charset="-120"/>
              </a:rPr>
              <a:t>.</a:t>
            </a:r>
            <a:r>
              <a:rPr lang="en-US" altLang="zh-TW" sz="2000" dirty="0">
                <a:latin typeface="+mn-lt"/>
                <a:ea typeface="細明體" panose="02020509000000000000" pitchFamily="49" charset="-120"/>
              </a:rPr>
              <a:t>	</a:t>
            </a:r>
            <a:endParaRPr lang="zh-TW" altLang="en-US" sz="1600" dirty="0">
              <a:effectLst>
                <a:outerShdw blurRad="38100" dist="38100" dir="2700000" algn="tl">
                  <a:srgbClr val="C0C0C0"/>
                </a:outerShdw>
              </a:effectLst>
              <a:latin typeface="+mn-lt"/>
              <a:ea typeface="細明體" panose="02020509000000000000" pitchFamily="49" charset="-120"/>
            </a:endParaRPr>
          </a:p>
        </p:txBody>
      </p:sp>
      <p:sp>
        <p:nvSpPr>
          <p:cNvPr id="5" name="Footer Placeholder 4"/>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bodyPr>
          <a:lstStyle/>
          <a:p>
            <a:pPr eaLnBrk="1" fontAlgn="auto" hangingPunct="1">
              <a:spcAft>
                <a:spcPts val="0"/>
              </a:spcAft>
              <a:defRPr/>
            </a:pPr>
            <a:r>
              <a:rPr lang="en-IN" altLang="zh-TW" b="0" i="1" dirty="0">
                <a:solidFill>
                  <a:schemeClr val="tx1"/>
                </a:solidFill>
                <a:ea typeface="細明體" pitchFamily="49" charset="-120"/>
              </a:rPr>
              <a:t>DDL: Data Definition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5</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4" name="Rectangle 3"/>
          <p:cNvSpPr/>
          <p:nvPr/>
        </p:nvSpPr>
        <p:spPr>
          <a:xfrm>
            <a:off x="488731" y="1449784"/>
            <a:ext cx="7751379" cy="966290"/>
          </a:xfrm>
          <a:prstGeom prst="rect">
            <a:avLst/>
          </a:prstGeom>
        </p:spPr>
        <p:txBody>
          <a:bodyPr wrap="square">
            <a:spAutoFit/>
          </a:bodyPr>
          <a:lstStyle/>
          <a:p>
            <a:pPr>
              <a:lnSpc>
                <a:spcPct val="150000"/>
              </a:lnSpc>
              <a:spcAft>
                <a:spcPts val="750"/>
              </a:spcAft>
            </a:pPr>
            <a:r>
              <a:rPr lang="en-US" dirty="0">
                <a:solidFill>
                  <a:srgbClr val="000000"/>
                </a:solidFill>
                <a:ea typeface="Calibri" panose="020F0502020204030204" pitchFamily="34" charset="0"/>
                <a:cs typeface="Arial" panose="020B0604020202020204" pitchFamily="34" charset="0"/>
              </a:rPr>
              <a:t>All DDL commands are auto-committed. That means it saves all the changes permanently in the database.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nvGraphicFramePr>
        <p:xfrm>
          <a:off x="1072054" y="2963912"/>
          <a:ext cx="6537435" cy="1818294"/>
        </p:xfrm>
        <a:graphic>
          <a:graphicData uri="http://schemas.openxmlformats.org/drawingml/2006/table">
            <a:tbl>
              <a:tblPr>
                <a:tableStyleId>{8799B23B-EC83-4686-B30A-512413B5E67A}</a:tableStyleId>
              </a:tblPr>
              <a:tblGrid>
                <a:gridCol w="2439924">
                  <a:extLst>
                    <a:ext uri="{9D8B030D-6E8A-4147-A177-3AD203B41FA5}">
                      <a16:colId xmlns:a16="http://schemas.microsoft.com/office/drawing/2014/main" val="1496636581"/>
                    </a:ext>
                  </a:extLst>
                </a:gridCol>
                <a:gridCol w="4097511">
                  <a:extLst>
                    <a:ext uri="{9D8B030D-6E8A-4147-A177-3AD203B41FA5}">
                      <a16:colId xmlns:a16="http://schemas.microsoft.com/office/drawing/2014/main" val="2455706998"/>
                    </a:ext>
                  </a:extLst>
                </a:gridCol>
              </a:tblGrid>
              <a:tr h="303049">
                <a:tc>
                  <a:txBody>
                    <a:bodyPr/>
                    <a:lstStyle/>
                    <a:p>
                      <a:pPr>
                        <a:lnSpc>
                          <a:spcPts val="1500"/>
                        </a:lnSpc>
                        <a:spcAft>
                          <a:spcPts val="1500"/>
                        </a:spcAft>
                      </a:pPr>
                      <a:r>
                        <a:rPr lang="en-US" sz="1800" b="1">
                          <a:effectLst/>
                        </a:rPr>
                        <a:t>Command</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b="1" dirty="0">
                          <a:effectLst/>
                        </a:rPr>
                        <a:t>Description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960769934"/>
                  </a:ext>
                </a:extLst>
              </a:tr>
              <a:tr h="303049">
                <a:tc>
                  <a:txBody>
                    <a:bodyPr/>
                    <a:lstStyle/>
                    <a:p>
                      <a:pPr>
                        <a:lnSpc>
                          <a:spcPts val="1500"/>
                        </a:lnSpc>
                        <a:spcAft>
                          <a:spcPts val="1500"/>
                        </a:spcAft>
                      </a:pPr>
                      <a:r>
                        <a:rPr lang="en-US" sz="1800" dirty="0">
                          <a:effectLst/>
                        </a:rPr>
                        <a:t>Create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create new table or database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1522253070"/>
                  </a:ext>
                </a:extLst>
              </a:tr>
              <a:tr h="303049">
                <a:tc>
                  <a:txBody>
                    <a:bodyPr/>
                    <a:lstStyle/>
                    <a:p>
                      <a:pPr>
                        <a:lnSpc>
                          <a:spcPts val="1500"/>
                        </a:lnSpc>
                        <a:spcAft>
                          <a:spcPts val="1500"/>
                        </a:spcAft>
                      </a:pPr>
                      <a:r>
                        <a:rPr lang="en-US" sz="1800">
                          <a:effectLst/>
                        </a:rPr>
                        <a:t>Alter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for alteration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864918107"/>
                  </a:ext>
                </a:extLst>
              </a:tr>
              <a:tr h="303049">
                <a:tc>
                  <a:txBody>
                    <a:bodyPr/>
                    <a:lstStyle/>
                    <a:p>
                      <a:pPr>
                        <a:lnSpc>
                          <a:spcPts val="1500"/>
                        </a:lnSpc>
                        <a:spcAft>
                          <a:spcPts val="1500"/>
                        </a:spcAft>
                      </a:pPr>
                      <a:r>
                        <a:rPr lang="en-US" sz="1800">
                          <a:effectLst/>
                        </a:rPr>
                        <a:t>Truncate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delete data from table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523773545"/>
                  </a:ext>
                </a:extLst>
              </a:tr>
              <a:tr h="303049">
                <a:tc>
                  <a:txBody>
                    <a:bodyPr/>
                    <a:lstStyle/>
                    <a:p>
                      <a:pPr>
                        <a:lnSpc>
                          <a:spcPts val="1500"/>
                        </a:lnSpc>
                        <a:spcAft>
                          <a:spcPts val="1500"/>
                        </a:spcAft>
                      </a:pPr>
                      <a:r>
                        <a:rPr lang="en-US" sz="1800">
                          <a:effectLst/>
                        </a:rPr>
                        <a:t>Drop</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drop a table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472095326"/>
                  </a:ext>
                </a:extLst>
              </a:tr>
              <a:tr h="303049">
                <a:tc>
                  <a:txBody>
                    <a:bodyPr/>
                    <a:lstStyle/>
                    <a:p>
                      <a:pPr>
                        <a:lnSpc>
                          <a:spcPts val="1500"/>
                        </a:lnSpc>
                        <a:spcAft>
                          <a:spcPts val="1500"/>
                        </a:spcAft>
                      </a:pPr>
                      <a:r>
                        <a:rPr lang="en-US" sz="1800">
                          <a:effectLst/>
                        </a:rPr>
                        <a:t>Rename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dirty="0">
                          <a:effectLst/>
                        </a:rPr>
                        <a:t>to rename a table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54619215"/>
                  </a:ext>
                </a:extLst>
              </a:tr>
            </a:tbl>
          </a:graphicData>
        </a:graphic>
      </p:graphicFrame>
    </p:spTree>
    <p:extLst>
      <p:ext uri="{BB962C8B-B14F-4D97-AF65-F5344CB8AC3E}">
        <p14:creationId xmlns:p14="http://schemas.microsoft.com/office/powerpoint/2010/main" val="13521839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22238" y="0"/>
            <a:ext cx="9674226" cy="1143000"/>
          </a:xfrm>
        </p:spPr>
        <p:txBody>
          <a:bodyPr lIns="92075" tIns="46038" rIns="92075" bIns="46038"/>
          <a:lstStyle/>
          <a:p>
            <a:pPr algn="ctr" eaLnBrk="1" hangingPunct="1"/>
            <a:r>
              <a:rPr lang="en-US" altLang="zh-TW" b="1">
                <a:ea typeface="細明體" pitchFamily="49" charset="-128"/>
              </a:rPr>
              <a:t>Union</a:t>
            </a:r>
            <a:endParaRPr lang="zh-TW" altLang="zh-TW" b="1">
              <a:ea typeface="細明體" pitchFamily="49" charset="-128"/>
            </a:endParaRPr>
          </a:p>
        </p:txBody>
      </p:sp>
      <p:sp>
        <p:nvSpPr>
          <p:cNvPr id="58371"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95BDF55E-D9F7-4F33-89E0-8BB731739C5B}" type="slidenum">
              <a:rPr lang="zh-TW" altLang="en-US" sz="1000">
                <a:solidFill>
                  <a:srgbClr val="A7A399"/>
                </a:solidFill>
                <a:ea typeface="細明體" pitchFamily="49" charset="-128"/>
              </a:rPr>
              <a:pPr>
                <a:lnSpc>
                  <a:spcPct val="100000"/>
                </a:lnSpc>
                <a:spcBef>
                  <a:spcPct val="0"/>
                </a:spcBef>
                <a:buFontTx/>
                <a:buNone/>
              </a:pPr>
              <a:t>50</a:t>
            </a:fld>
            <a:endParaRPr lang="zh-TW" altLang="en-US" sz="1000">
              <a:solidFill>
                <a:srgbClr val="A7A399"/>
              </a:solidFill>
              <a:ea typeface="細明體" pitchFamily="49" charset="-128"/>
            </a:endParaRPr>
          </a:p>
        </p:txBody>
      </p:sp>
      <p:sp>
        <p:nvSpPr>
          <p:cNvPr id="133130" name="Rectangle 10"/>
          <p:cNvSpPr>
            <a:spLocks noChangeArrowheads="1"/>
          </p:cNvSpPr>
          <p:nvPr/>
        </p:nvSpPr>
        <p:spPr bwMode="auto">
          <a:xfrm>
            <a:off x="1337802" y="1473200"/>
            <a:ext cx="7315200" cy="160020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Syntax:</a:t>
            </a:r>
            <a:r>
              <a:rPr lang="en-US" altLang="zh-TW" sz="2000" dirty="0">
                <a:latin typeface="+mn-lt"/>
                <a:ea typeface="細明體" panose="02020509000000000000" pitchFamily="49" charset="-120"/>
              </a:rPr>
              <a:t> SELECT ...... FROM ...... WHERE ...... </a:t>
            </a:r>
          </a:p>
          <a:p>
            <a:pPr marL="2628900" lvl="5" indent="-342900">
              <a:lnSpc>
                <a:spcPct val="150000"/>
              </a:lnSpc>
              <a:spcBef>
                <a:spcPct val="20000"/>
              </a:spcBef>
              <a:defRPr/>
            </a:pPr>
            <a:r>
              <a:rPr lang="en-US" altLang="zh-TW" sz="2000" dirty="0">
                <a:latin typeface="+mn-lt"/>
                <a:ea typeface="細明體" panose="02020509000000000000" pitchFamily="49" charset="-120"/>
              </a:rPr>
              <a:t>UNION </a:t>
            </a:r>
          </a:p>
          <a:p>
            <a:pPr marL="1257300" lvl="2" indent="-342900" eaLnBrk="1" fontAlgn="auto" hangingPunct="1">
              <a:lnSpc>
                <a:spcPct val="150000"/>
              </a:lnSpc>
              <a:spcBef>
                <a:spcPct val="20000"/>
              </a:spcBef>
              <a:spcAft>
                <a:spcPts val="0"/>
              </a:spcAft>
              <a:defRPr/>
            </a:pPr>
            <a:r>
              <a:rPr lang="en-US" altLang="zh-TW" sz="2000" dirty="0">
                <a:latin typeface="+mn-lt"/>
                <a:ea typeface="細明體" panose="02020509000000000000" pitchFamily="49" charset="-120"/>
              </a:rPr>
              <a:t>SELECT ...... FROM ...... WHERE ......;</a:t>
            </a:r>
          </a:p>
          <a:p>
            <a:pPr marL="342900"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a:p>
            <a:pPr marL="800100" lvl="1"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334963"/>
            <a:ext cx="8351838" cy="6665912"/>
          </a:xfrm>
        </p:spPr>
        <p:txBody>
          <a:bodyPr/>
          <a:lstStyle/>
          <a:p>
            <a:pPr marL="0" indent="0">
              <a:buFont typeface="Arial" panose="020B0604020202020204" pitchFamily="34" charset="0"/>
              <a:buNone/>
              <a:defRPr/>
            </a:pPr>
            <a:r>
              <a:rPr lang="en-US" dirty="0"/>
              <a:t>Table1				Table2</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lnSpc>
                <a:spcPct val="115000"/>
              </a:lnSpc>
              <a:spcBef>
                <a:spcPts val="1125"/>
              </a:spcBef>
              <a:spcAft>
                <a:spcPts val="1125"/>
              </a:spcAft>
              <a:buFont typeface="Arial" panose="020B0604020202020204" pitchFamily="34" charset="0"/>
              <a:buNone/>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defRPr/>
            </a:pPr>
            <a:endParaRPr lang="en-US" sz="1350" dirty="0">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15000"/>
              </a:lnSpc>
              <a:spcBef>
                <a:spcPts val="1125"/>
              </a:spcBef>
              <a:spcAft>
                <a:spcPts val="1125"/>
              </a:spcAft>
              <a:buFont typeface="Arial" panose="020B0604020202020204" pitchFamily="34" charset="0"/>
              <a:buNone/>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defRPr/>
            </a:pPr>
            <a:r>
              <a:rPr lang="en-US" dirty="0">
                <a:latin typeface="Courier New" panose="02070309020205020404" pitchFamily="49" charset="0"/>
                <a:ea typeface="Times New Roman" panose="02020603050405020304" pitchFamily="18" charset="0"/>
                <a:cs typeface="Times New Roman" panose="02020603050405020304" pitchFamily="18" charset="0"/>
              </a:rPr>
              <a:t>SELECT * FROM Table1 UNION  SELECT * FROM Table2;</a:t>
            </a:r>
          </a:p>
          <a:p>
            <a:pPr marL="0" indent="0">
              <a:lnSpc>
                <a:spcPct val="115000"/>
              </a:lnSpc>
              <a:spcBef>
                <a:spcPts val="1125"/>
              </a:spcBef>
              <a:spcAft>
                <a:spcPts val="1125"/>
              </a:spcAft>
              <a:buFont typeface="Arial" panose="020B0604020202020204" pitchFamily="34" charset="0"/>
              <a:buNone/>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defRPr/>
            </a:pPr>
            <a:r>
              <a:rPr lang="en-US" dirty="0">
                <a:latin typeface="Courier New" panose="02070309020205020404" pitchFamily="49" charset="0"/>
                <a:ea typeface="Calibri" panose="020F0502020204030204" pitchFamily="34" charset="0"/>
                <a:cs typeface="Times New Roman" panose="02020603050405020304" pitchFamily="18" charset="0"/>
              </a:rPr>
              <a:t>OUTPUT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p:txBody>
      </p:sp>
      <p:graphicFrame>
        <p:nvGraphicFramePr>
          <p:cNvPr id="9" name="Table 8"/>
          <p:cNvGraphicFramePr>
            <a:graphicFrameLocks noGrp="1"/>
          </p:cNvGraphicFramePr>
          <p:nvPr/>
        </p:nvGraphicFramePr>
        <p:xfrm>
          <a:off x="569913" y="927100"/>
          <a:ext cx="3727450" cy="1811339"/>
        </p:xfrm>
        <a:graphic>
          <a:graphicData uri="http://schemas.openxmlformats.org/drawingml/2006/table">
            <a:tbl>
              <a:tblPr firstRow="1" firstCol="1" bandRow="1">
                <a:tableStyleId>{5C22544A-7EE6-4342-B048-85BDC9FD1C3A}</a:tableStyleId>
              </a:tblPr>
              <a:tblGrid>
                <a:gridCol w="2594612">
                  <a:extLst>
                    <a:ext uri="{9D8B030D-6E8A-4147-A177-3AD203B41FA5}">
                      <a16:colId xmlns:a16="http://schemas.microsoft.com/office/drawing/2014/main" val="20000"/>
                    </a:ext>
                  </a:extLst>
                </a:gridCol>
                <a:gridCol w="1132838">
                  <a:extLst>
                    <a:ext uri="{9D8B030D-6E8A-4147-A177-3AD203B41FA5}">
                      <a16:colId xmlns:a16="http://schemas.microsoft.com/office/drawing/2014/main" val="20001"/>
                    </a:ext>
                  </a:extLst>
                </a:gridCol>
              </a:tblGrid>
              <a:tr h="636438">
                <a:tc>
                  <a:txBody>
                    <a:bodyPr/>
                    <a:lstStyle/>
                    <a:p>
                      <a:pPr marL="0" marR="0" algn="ctr">
                        <a:lnSpc>
                          <a:spcPct val="115000"/>
                        </a:lnSpc>
                        <a:spcBef>
                          <a:spcPts val="1500"/>
                        </a:spcBef>
                        <a:spcAft>
                          <a:spcPts val="1500"/>
                        </a:spcAft>
                      </a:pPr>
                      <a:r>
                        <a:rPr lang="en-US" sz="2800" dirty="0">
                          <a:effectLst/>
                        </a:rPr>
                        <a:t>ID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3" marB="7143" anchor="ctr"/>
                </a:tc>
                <a:tc>
                  <a:txBody>
                    <a:bodyPr/>
                    <a:lstStyle/>
                    <a:p>
                      <a:pPr marL="0" marR="0" algn="ctr">
                        <a:lnSpc>
                          <a:spcPct val="115000"/>
                        </a:lnSpc>
                        <a:spcBef>
                          <a:spcPts val="1500"/>
                        </a:spcBef>
                        <a:spcAft>
                          <a:spcPts val="1500"/>
                        </a:spcAft>
                      </a:pPr>
                      <a:r>
                        <a:rPr lang="en-US" sz="2800" dirty="0">
                          <a:effectLst/>
                        </a:rPr>
                        <a:t>Name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3" marB="7143" anchor="ctr"/>
                </a:tc>
                <a:extLst>
                  <a:ext uri="{0D108BD9-81ED-4DB2-BD59-A6C34878D82A}">
                    <a16:rowId xmlns:a16="http://schemas.microsoft.com/office/drawing/2014/main" val="10000"/>
                  </a:ext>
                </a:extLst>
              </a:tr>
              <a:tr h="594441">
                <a:tc>
                  <a:txBody>
                    <a:bodyPr/>
                    <a:lstStyle/>
                    <a:p>
                      <a:pPr marL="0" marR="0">
                        <a:lnSpc>
                          <a:spcPct val="115000"/>
                        </a:lnSpc>
                        <a:spcBef>
                          <a:spcPts val="1500"/>
                        </a:spcBef>
                        <a:spcAft>
                          <a:spcPts val="1500"/>
                        </a:spcAft>
                      </a:pPr>
                      <a:r>
                        <a:rPr lang="en-US" sz="28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3" marB="7143" anchor="ctr"/>
                </a:tc>
                <a:tc>
                  <a:txBody>
                    <a:bodyPr/>
                    <a:lstStyle/>
                    <a:p>
                      <a:pPr marL="0" marR="0">
                        <a:lnSpc>
                          <a:spcPct val="115000"/>
                        </a:lnSpc>
                        <a:spcBef>
                          <a:spcPts val="1500"/>
                        </a:spcBef>
                        <a:spcAft>
                          <a:spcPts val="1500"/>
                        </a:spcAft>
                      </a:pPr>
                      <a:r>
                        <a:rPr lang="en-US" sz="2800" dirty="0">
                          <a:effectLst/>
                        </a:rPr>
                        <a:t>abhi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3" marB="7143" anchor="ctr"/>
                </a:tc>
                <a:extLst>
                  <a:ext uri="{0D108BD9-81ED-4DB2-BD59-A6C34878D82A}">
                    <a16:rowId xmlns:a16="http://schemas.microsoft.com/office/drawing/2014/main" val="10001"/>
                  </a:ext>
                </a:extLst>
              </a:tr>
              <a:tr h="580460">
                <a:tc>
                  <a:txBody>
                    <a:bodyPr/>
                    <a:lstStyle/>
                    <a:p>
                      <a:pPr marL="0" marR="0">
                        <a:lnSpc>
                          <a:spcPct val="115000"/>
                        </a:lnSpc>
                        <a:spcBef>
                          <a:spcPts val="1500"/>
                        </a:spcBef>
                        <a:spcAft>
                          <a:spcPts val="1500"/>
                        </a:spcAft>
                      </a:pPr>
                      <a:r>
                        <a:rPr lang="en-US" sz="2800" dirty="0">
                          <a:effectLst/>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3" marB="7143" anchor="ctr"/>
                </a:tc>
                <a:tc>
                  <a:txBody>
                    <a:bodyPr/>
                    <a:lstStyle/>
                    <a:p>
                      <a:pPr marL="0" marR="0">
                        <a:lnSpc>
                          <a:spcPct val="115000"/>
                        </a:lnSpc>
                        <a:spcBef>
                          <a:spcPts val="1500"/>
                        </a:spcBef>
                        <a:spcAft>
                          <a:spcPts val="1500"/>
                        </a:spcAft>
                      </a:pPr>
                      <a:r>
                        <a:rPr lang="en-US" sz="2800" dirty="0" err="1">
                          <a:effectLst/>
                        </a:rPr>
                        <a:t>adam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3" marB="7143" anchor="ct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4846638" y="927100"/>
          <a:ext cx="3983037" cy="1811337"/>
        </p:xfrm>
        <a:graphic>
          <a:graphicData uri="http://schemas.openxmlformats.org/drawingml/2006/table">
            <a:tbl>
              <a:tblPr firstRow="1" firstCol="1" bandRow="1">
                <a:tableStyleId>{5C22544A-7EE6-4342-B048-85BDC9FD1C3A}</a:tableStyleId>
              </a:tblPr>
              <a:tblGrid>
                <a:gridCol w="2553202">
                  <a:extLst>
                    <a:ext uri="{9D8B030D-6E8A-4147-A177-3AD203B41FA5}">
                      <a16:colId xmlns:a16="http://schemas.microsoft.com/office/drawing/2014/main" val="20000"/>
                    </a:ext>
                  </a:extLst>
                </a:gridCol>
                <a:gridCol w="1429835">
                  <a:extLst>
                    <a:ext uri="{9D8B030D-6E8A-4147-A177-3AD203B41FA5}">
                      <a16:colId xmlns:a16="http://schemas.microsoft.com/office/drawing/2014/main" val="20001"/>
                    </a:ext>
                  </a:extLst>
                </a:gridCol>
              </a:tblGrid>
              <a:tr h="603779">
                <a:tc>
                  <a:txBody>
                    <a:bodyPr/>
                    <a:lstStyle/>
                    <a:p>
                      <a:pPr marL="0" marR="0" algn="ctr">
                        <a:lnSpc>
                          <a:spcPct val="115000"/>
                        </a:lnSpc>
                        <a:spcBef>
                          <a:spcPts val="1500"/>
                        </a:spcBef>
                        <a:spcAft>
                          <a:spcPts val="1500"/>
                        </a:spcAft>
                      </a:pPr>
                      <a:r>
                        <a:rPr lang="en-US" sz="2800" dirty="0">
                          <a:effectLst/>
                        </a:rPr>
                        <a:t>ID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5" marR="7145" marT="7143" marB="7143" anchor="ctr"/>
                </a:tc>
                <a:tc>
                  <a:txBody>
                    <a:bodyPr/>
                    <a:lstStyle/>
                    <a:p>
                      <a:pPr marL="0" marR="0" algn="ctr">
                        <a:lnSpc>
                          <a:spcPct val="115000"/>
                        </a:lnSpc>
                        <a:spcBef>
                          <a:spcPts val="1500"/>
                        </a:spcBef>
                        <a:spcAft>
                          <a:spcPts val="1500"/>
                        </a:spcAft>
                      </a:pPr>
                      <a:r>
                        <a:rPr lang="en-US" sz="2800" dirty="0">
                          <a:effectLst/>
                        </a:rPr>
                        <a:t>Name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5" marR="7145" marT="7143" marB="7143" anchor="ctr"/>
                </a:tc>
                <a:extLst>
                  <a:ext uri="{0D108BD9-81ED-4DB2-BD59-A6C34878D82A}">
                    <a16:rowId xmlns:a16="http://schemas.microsoft.com/office/drawing/2014/main" val="10000"/>
                  </a:ext>
                </a:extLst>
              </a:tr>
              <a:tr h="603779">
                <a:tc>
                  <a:txBody>
                    <a:bodyPr/>
                    <a:lstStyle/>
                    <a:p>
                      <a:pPr marL="0" marR="0">
                        <a:lnSpc>
                          <a:spcPct val="115000"/>
                        </a:lnSpc>
                        <a:spcBef>
                          <a:spcPts val="1500"/>
                        </a:spcBef>
                        <a:spcAft>
                          <a:spcPts val="1500"/>
                        </a:spcAft>
                      </a:pPr>
                      <a:r>
                        <a:rPr lang="en-US" sz="2800" dirty="0">
                          <a:effectLst/>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5" marR="7145" marT="7143" marB="7143" anchor="ctr"/>
                </a:tc>
                <a:tc>
                  <a:txBody>
                    <a:bodyPr/>
                    <a:lstStyle/>
                    <a:p>
                      <a:pPr marL="0" marR="0">
                        <a:lnSpc>
                          <a:spcPct val="115000"/>
                        </a:lnSpc>
                        <a:spcBef>
                          <a:spcPts val="1500"/>
                        </a:spcBef>
                        <a:spcAft>
                          <a:spcPts val="1500"/>
                        </a:spcAft>
                      </a:pPr>
                      <a:r>
                        <a:rPr lang="en-US" sz="2800" dirty="0">
                          <a:effectLst/>
                        </a:rPr>
                        <a:t>adam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5" marR="7145" marT="7143" marB="7143" anchor="ctr"/>
                </a:tc>
                <a:extLst>
                  <a:ext uri="{0D108BD9-81ED-4DB2-BD59-A6C34878D82A}">
                    <a16:rowId xmlns:a16="http://schemas.microsoft.com/office/drawing/2014/main" val="10001"/>
                  </a:ext>
                </a:extLst>
              </a:tr>
              <a:tr h="603779">
                <a:tc>
                  <a:txBody>
                    <a:bodyPr/>
                    <a:lstStyle/>
                    <a:p>
                      <a:pPr marL="0" marR="0">
                        <a:lnSpc>
                          <a:spcPct val="115000"/>
                        </a:lnSpc>
                        <a:spcBef>
                          <a:spcPts val="1500"/>
                        </a:spcBef>
                        <a:spcAft>
                          <a:spcPts val="1500"/>
                        </a:spcAft>
                      </a:pPr>
                      <a:r>
                        <a:rPr lang="en-US" sz="2800" dirty="0">
                          <a:effectLst/>
                        </a:rPr>
                        <a:t>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5" marR="7145" marT="7143" marB="7143" anchor="ctr"/>
                </a:tc>
                <a:tc>
                  <a:txBody>
                    <a:bodyPr/>
                    <a:lstStyle/>
                    <a:p>
                      <a:pPr marL="0" marR="0">
                        <a:lnSpc>
                          <a:spcPct val="115000"/>
                        </a:lnSpc>
                        <a:spcBef>
                          <a:spcPts val="1500"/>
                        </a:spcBef>
                        <a:spcAft>
                          <a:spcPts val="1500"/>
                        </a:spcAft>
                      </a:pPr>
                      <a:r>
                        <a:rPr lang="en-US" sz="2800" dirty="0" err="1">
                          <a:effectLst/>
                        </a:rPr>
                        <a:t>chester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5" marR="7145" marT="7143" marB="7143" anchor="ct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1717675" y="4119563"/>
          <a:ext cx="4459288" cy="2738436"/>
        </p:xfrm>
        <a:graphic>
          <a:graphicData uri="http://schemas.openxmlformats.org/drawingml/2006/table">
            <a:tbl>
              <a:tblPr firstRow="1" firstCol="1" bandRow="1">
                <a:tableStyleId>{5C22544A-7EE6-4342-B048-85BDC9FD1C3A}</a:tableStyleId>
              </a:tblPr>
              <a:tblGrid>
                <a:gridCol w="2991717">
                  <a:extLst>
                    <a:ext uri="{9D8B030D-6E8A-4147-A177-3AD203B41FA5}">
                      <a16:colId xmlns:a16="http://schemas.microsoft.com/office/drawing/2014/main" val="20000"/>
                    </a:ext>
                  </a:extLst>
                </a:gridCol>
                <a:gridCol w="1467571">
                  <a:extLst>
                    <a:ext uri="{9D8B030D-6E8A-4147-A177-3AD203B41FA5}">
                      <a16:colId xmlns:a16="http://schemas.microsoft.com/office/drawing/2014/main" val="20001"/>
                    </a:ext>
                  </a:extLst>
                </a:gridCol>
              </a:tblGrid>
              <a:tr h="684609">
                <a:tc>
                  <a:txBody>
                    <a:bodyPr/>
                    <a:lstStyle/>
                    <a:p>
                      <a:pPr marL="0" marR="0" algn="ctr">
                        <a:lnSpc>
                          <a:spcPct val="115000"/>
                        </a:lnSpc>
                        <a:spcBef>
                          <a:spcPts val="1500"/>
                        </a:spcBef>
                        <a:spcAft>
                          <a:spcPts val="1500"/>
                        </a:spcAft>
                      </a:pPr>
                      <a:r>
                        <a:rPr lang="en-US" sz="2800" dirty="0">
                          <a:effectLst/>
                        </a:rPr>
                        <a:t>ID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tc>
                  <a:txBody>
                    <a:bodyPr/>
                    <a:lstStyle/>
                    <a:p>
                      <a:pPr marL="0" marR="0" algn="ctr">
                        <a:lnSpc>
                          <a:spcPct val="115000"/>
                        </a:lnSpc>
                        <a:spcBef>
                          <a:spcPts val="1500"/>
                        </a:spcBef>
                        <a:spcAft>
                          <a:spcPts val="1500"/>
                        </a:spcAft>
                      </a:pPr>
                      <a:r>
                        <a:rPr lang="en-US" sz="2800" dirty="0">
                          <a:effectLst/>
                        </a:rPr>
                        <a:t>NAME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extLst>
                  <a:ext uri="{0D108BD9-81ED-4DB2-BD59-A6C34878D82A}">
                    <a16:rowId xmlns:a16="http://schemas.microsoft.com/office/drawing/2014/main" val="10000"/>
                  </a:ext>
                </a:extLst>
              </a:tr>
              <a:tr h="684609">
                <a:tc>
                  <a:txBody>
                    <a:bodyPr/>
                    <a:lstStyle/>
                    <a:p>
                      <a:pPr marL="0" marR="0">
                        <a:lnSpc>
                          <a:spcPct val="115000"/>
                        </a:lnSpc>
                        <a:spcBef>
                          <a:spcPts val="1500"/>
                        </a:spcBef>
                        <a:spcAft>
                          <a:spcPts val="1500"/>
                        </a:spcAft>
                      </a:pPr>
                      <a:r>
                        <a:rPr lang="en-US" sz="28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tc>
                  <a:txBody>
                    <a:bodyPr/>
                    <a:lstStyle/>
                    <a:p>
                      <a:pPr marL="0" marR="0">
                        <a:lnSpc>
                          <a:spcPct val="115000"/>
                        </a:lnSpc>
                        <a:spcBef>
                          <a:spcPts val="1500"/>
                        </a:spcBef>
                        <a:spcAft>
                          <a:spcPts val="1500"/>
                        </a:spcAft>
                      </a:pPr>
                      <a:r>
                        <a:rPr lang="en-US" sz="2800" dirty="0">
                          <a:effectLst/>
                        </a:rPr>
                        <a:t>abhi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extLst>
                  <a:ext uri="{0D108BD9-81ED-4DB2-BD59-A6C34878D82A}">
                    <a16:rowId xmlns:a16="http://schemas.microsoft.com/office/drawing/2014/main" val="10001"/>
                  </a:ext>
                </a:extLst>
              </a:tr>
              <a:tr h="684609">
                <a:tc>
                  <a:txBody>
                    <a:bodyPr/>
                    <a:lstStyle/>
                    <a:p>
                      <a:pPr marL="0" marR="0">
                        <a:lnSpc>
                          <a:spcPct val="115000"/>
                        </a:lnSpc>
                        <a:spcBef>
                          <a:spcPts val="1500"/>
                        </a:spcBef>
                        <a:spcAft>
                          <a:spcPts val="1500"/>
                        </a:spcAft>
                      </a:pPr>
                      <a:r>
                        <a:rPr lang="en-US" sz="2800" dirty="0">
                          <a:effectLst/>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tc>
                  <a:txBody>
                    <a:bodyPr/>
                    <a:lstStyle/>
                    <a:p>
                      <a:pPr marL="0" marR="0">
                        <a:lnSpc>
                          <a:spcPct val="115000"/>
                        </a:lnSpc>
                        <a:spcBef>
                          <a:spcPts val="1500"/>
                        </a:spcBef>
                        <a:spcAft>
                          <a:spcPts val="1500"/>
                        </a:spcAft>
                      </a:pPr>
                      <a:r>
                        <a:rPr lang="en-US" sz="2800" dirty="0">
                          <a:effectLst/>
                        </a:rPr>
                        <a:t>adam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extLst>
                  <a:ext uri="{0D108BD9-81ED-4DB2-BD59-A6C34878D82A}">
                    <a16:rowId xmlns:a16="http://schemas.microsoft.com/office/drawing/2014/main" val="10002"/>
                  </a:ext>
                </a:extLst>
              </a:tr>
              <a:tr h="684609">
                <a:tc>
                  <a:txBody>
                    <a:bodyPr/>
                    <a:lstStyle/>
                    <a:p>
                      <a:pPr marL="0" marR="0">
                        <a:lnSpc>
                          <a:spcPct val="115000"/>
                        </a:lnSpc>
                        <a:spcBef>
                          <a:spcPts val="1500"/>
                        </a:spcBef>
                        <a:spcAft>
                          <a:spcPts val="1500"/>
                        </a:spcAft>
                      </a:pPr>
                      <a:r>
                        <a:rPr lang="en-US" sz="2800" dirty="0">
                          <a:effectLst/>
                        </a:rPr>
                        <a:t>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tc>
                  <a:txBody>
                    <a:bodyPr/>
                    <a:lstStyle/>
                    <a:p>
                      <a:pPr marL="0" marR="0">
                        <a:lnSpc>
                          <a:spcPct val="115000"/>
                        </a:lnSpc>
                        <a:spcBef>
                          <a:spcPts val="1500"/>
                        </a:spcBef>
                        <a:spcAft>
                          <a:spcPts val="1500"/>
                        </a:spcAft>
                      </a:pPr>
                      <a:r>
                        <a:rPr lang="en-US" sz="2800" dirty="0" err="1">
                          <a:effectLst/>
                        </a:rPr>
                        <a:t>chester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2" marR="7142" marT="7145" marB="7145"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28650" y="61913"/>
            <a:ext cx="7886700" cy="958850"/>
          </a:xfrm>
        </p:spPr>
        <p:txBody>
          <a:bodyPr/>
          <a:lstStyle/>
          <a:p>
            <a:r>
              <a:rPr lang="en-US" altLang="en-US"/>
              <a:t>			Union All</a:t>
            </a:r>
          </a:p>
        </p:txBody>
      </p:sp>
      <p:sp>
        <p:nvSpPr>
          <p:cNvPr id="3" name="Content Placeholder 2"/>
          <p:cNvSpPr>
            <a:spLocks noGrp="1"/>
          </p:cNvSpPr>
          <p:nvPr>
            <p:ph idx="1"/>
          </p:nvPr>
        </p:nvSpPr>
        <p:spPr>
          <a:xfrm>
            <a:off x="628650" y="842963"/>
            <a:ext cx="8515350" cy="4994275"/>
          </a:xfrm>
        </p:spPr>
        <p:txBody>
          <a:bodyPr/>
          <a:lstStyle/>
          <a:p>
            <a:pPr marL="0" indent="0">
              <a:lnSpc>
                <a:spcPct val="115000"/>
              </a:lnSpc>
              <a:spcBef>
                <a:spcPts val="0"/>
              </a:spcBef>
              <a:spcAft>
                <a:spcPts val="750"/>
              </a:spcAft>
              <a:buFont typeface="Arial" panose="020B0604020202020204" pitchFamily="34" charset="0"/>
              <a:buNone/>
              <a:defRPr/>
            </a:pPr>
            <a:r>
              <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This operation is similar to Union. But it also shows the duplicate rows.</a:t>
            </a:r>
          </a:p>
          <a:p>
            <a:pPr marL="0" indent="0">
              <a:lnSpc>
                <a:spcPct val="115000"/>
              </a:lnSpc>
              <a:spcBef>
                <a:spcPts val="0"/>
              </a:spcBef>
              <a:spcAft>
                <a:spcPts val="750"/>
              </a:spcAft>
              <a:buFont typeface="Arial" panose="020B0604020202020204" pitchFamily="34" charset="0"/>
              <a:buNone/>
              <a:defRPr/>
            </a:pPr>
            <a:endPar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750"/>
              </a:spcAft>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750"/>
              </a:spcAft>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750"/>
              </a:spcAft>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nSpc>
                <a:spcPct val="115000"/>
              </a:lnSpc>
              <a:spcBef>
                <a:spcPts val="1125"/>
              </a:spcBef>
              <a:spcAft>
                <a:spcPts val="1125"/>
              </a:spcAft>
              <a:buFont typeface="Arial" panose="020B0604020202020204" pitchFamily="34" charset="0"/>
              <a:buNone/>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defRPr/>
            </a:pPr>
            <a:r>
              <a:rPr lang="en-US" sz="2000" dirty="0">
                <a:latin typeface="Courier New" panose="02070309020205020404" pitchFamily="49" charset="0"/>
                <a:ea typeface="Times New Roman" panose="02020603050405020304" pitchFamily="18" charset="0"/>
                <a:cs typeface="Times New Roman" panose="02020603050405020304" pitchFamily="18" charset="0"/>
              </a:rPr>
              <a:t>SELECT * FROM Table1 UNION ALL SELECT * FROM Table2;</a:t>
            </a:r>
          </a:p>
          <a:p>
            <a:pPr marL="0" indent="0">
              <a:lnSpc>
                <a:spcPct val="115000"/>
              </a:lnSpc>
              <a:spcBef>
                <a:spcPts val="1125"/>
              </a:spcBef>
              <a:spcAft>
                <a:spcPts val="1125"/>
              </a:spcAft>
              <a:buFont typeface="Arial" panose="020B0604020202020204" pitchFamily="34" charset="0"/>
              <a:buNone/>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defRPr/>
            </a:pPr>
            <a:r>
              <a:rPr lang="en-US" sz="2000" dirty="0">
                <a:latin typeface="Courier New" panose="02070309020205020404" pitchFamily="49" charset="0"/>
                <a:ea typeface="Times New Roman" panose="02020603050405020304" pitchFamily="18" charset="0"/>
                <a:cs typeface="Times New Roman" panose="02020603050405020304" pitchFamily="18" charset="0"/>
              </a:rPr>
              <a:t>OUTPUT</a:t>
            </a:r>
          </a:p>
          <a:p>
            <a:pPr marL="0" indent="0">
              <a:lnSpc>
                <a:spcPct val="115000"/>
              </a:lnSpc>
              <a:spcBef>
                <a:spcPts val="1125"/>
              </a:spcBef>
              <a:spcAft>
                <a:spcPts val="1125"/>
              </a:spcAft>
              <a:buFont typeface="Arial" panose="020B0604020202020204" pitchFamily="34" charset="0"/>
              <a:buNone/>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defRPr/>
            </a:pP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p>
          <a:p>
            <a:pPr marL="0" indent="0">
              <a:lnSpc>
                <a:spcPct val="115000"/>
              </a:lnSpc>
              <a:spcBef>
                <a:spcPts val="0"/>
              </a:spcBef>
              <a:spcAft>
                <a:spcPts val="750"/>
              </a:spcAft>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750"/>
              </a:spcAft>
              <a:buFont typeface="Arial" panose="020B0604020202020204" pitchFamily="34" charset="0"/>
              <a:buNone/>
              <a:defRPr/>
            </a:pP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dirty="0"/>
          </a:p>
        </p:txBody>
      </p:sp>
      <p:pic>
        <p:nvPicPr>
          <p:cNvPr id="61444" name="Picture 3" descr="union all set operation in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1371600"/>
            <a:ext cx="3382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200275" y="3525838"/>
          <a:ext cx="5521326" cy="2884485"/>
        </p:xfrm>
        <a:graphic>
          <a:graphicData uri="http://schemas.openxmlformats.org/drawingml/2006/table">
            <a:tbl>
              <a:tblPr firstRow="1" firstCol="1" bandRow="1">
                <a:tableStyleId>{5C22544A-7EE6-4342-B048-85BDC9FD1C3A}</a:tableStyleId>
              </a:tblPr>
              <a:tblGrid>
                <a:gridCol w="2760663">
                  <a:extLst>
                    <a:ext uri="{9D8B030D-6E8A-4147-A177-3AD203B41FA5}">
                      <a16:colId xmlns:a16="http://schemas.microsoft.com/office/drawing/2014/main" val="20000"/>
                    </a:ext>
                  </a:extLst>
                </a:gridCol>
                <a:gridCol w="2760663">
                  <a:extLst>
                    <a:ext uri="{9D8B030D-6E8A-4147-A177-3AD203B41FA5}">
                      <a16:colId xmlns:a16="http://schemas.microsoft.com/office/drawing/2014/main" val="20001"/>
                    </a:ext>
                  </a:extLst>
                </a:gridCol>
              </a:tblGrid>
              <a:tr h="576897">
                <a:tc>
                  <a:txBody>
                    <a:bodyPr/>
                    <a:lstStyle/>
                    <a:p>
                      <a:pPr marL="0" marR="0" algn="ctr">
                        <a:lnSpc>
                          <a:spcPct val="115000"/>
                        </a:lnSpc>
                        <a:spcBef>
                          <a:spcPts val="1500"/>
                        </a:spcBef>
                        <a:spcAft>
                          <a:spcPts val="1500"/>
                        </a:spcAft>
                      </a:pPr>
                      <a:r>
                        <a:rPr lang="en-US" sz="3200" dirty="0">
                          <a:effectLst/>
                        </a:rPr>
                        <a:t>ID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tc>
                  <a:txBody>
                    <a:bodyPr/>
                    <a:lstStyle/>
                    <a:p>
                      <a:pPr marL="0" marR="0" algn="ctr">
                        <a:lnSpc>
                          <a:spcPct val="115000"/>
                        </a:lnSpc>
                        <a:spcBef>
                          <a:spcPts val="1500"/>
                        </a:spcBef>
                        <a:spcAft>
                          <a:spcPts val="1500"/>
                        </a:spcAft>
                      </a:pPr>
                      <a:r>
                        <a:rPr lang="en-US" sz="3200" dirty="0">
                          <a:effectLst/>
                        </a:rPr>
                        <a:t>NAME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extLst>
                  <a:ext uri="{0D108BD9-81ED-4DB2-BD59-A6C34878D82A}">
                    <a16:rowId xmlns:a16="http://schemas.microsoft.com/office/drawing/2014/main" val="10000"/>
                  </a:ext>
                </a:extLst>
              </a:tr>
              <a:tr h="576897">
                <a:tc>
                  <a:txBody>
                    <a:bodyPr/>
                    <a:lstStyle/>
                    <a:p>
                      <a:pPr marL="0" marR="0">
                        <a:lnSpc>
                          <a:spcPct val="115000"/>
                        </a:lnSpc>
                        <a:spcBef>
                          <a:spcPts val="1500"/>
                        </a:spcBef>
                        <a:spcAft>
                          <a:spcPts val="1500"/>
                        </a:spcAft>
                      </a:pPr>
                      <a:r>
                        <a:rPr lang="en-US" sz="3200" dirty="0">
                          <a:effectLst/>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tc>
                  <a:txBody>
                    <a:bodyPr/>
                    <a:lstStyle/>
                    <a:p>
                      <a:pPr marL="0" marR="0">
                        <a:lnSpc>
                          <a:spcPct val="115000"/>
                        </a:lnSpc>
                        <a:spcBef>
                          <a:spcPts val="1500"/>
                        </a:spcBef>
                        <a:spcAft>
                          <a:spcPts val="1500"/>
                        </a:spcAft>
                      </a:pPr>
                      <a:r>
                        <a:rPr lang="en-US" sz="3200" dirty="0">
                          <a:effectLst/>
                        </a:rPr>
                        <a:t>abhi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extLst>
                  <a:ext uri="{0D108BD9-81ED-4DB2-BD59-A6C34878D82A}">
                    <a16:rowId xmlns:a16="http://schemas.microsoft.com/office/drawing/2014/main" val="10001"/>
                  </a:ext>
                </a:extLst>
              </a:tr>
              <a:tr h="576897">
                <a:tc>
                  <a:txBody>
                    <a:bodyPr/>
                    <a:lstStyle/>
                    <a:p>
                      <a:pPr marL="0" marR="0">
                        <a:lnSpc>
                          <a:spcPct val="115000"/>
                        </a:lnSpc>
                        <a:spcBef>
                          <a:spcPts val="1500"/>
                        </a:spcBef>
                        <a:spcAft>
                          <a:spcPts val="1500"/>
                        </a:spcAft>
                      </a:pPr>
                      <a:r>
                        <a:rPr lang="en-US" sz="3200" dirty="0">
                          <a:effectLst/>
                        </a:rPr>
                        <a:t>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tc>
                  <a:txBody>
                    <a:bodyPr/>
                    <a:lstStyle/>
                    <a:p>
                      <a:pPr marL="0" marR="0">
                        <a:lnSpc>
                          <a:spcPct val="115000"/>
                        </a:lnSpc>
                        <a:spcBef>
                          <a:spcPts val="1500"/>
                        </a:spcBef>
                        <a:spcAft>
                          <a:spcPts val="1500"/>
                        </a:spcAft>
                      </a:pPr>
                      <a:r>
                        <a:rPr lang="en-US" sz="3200" dirty="0">
                          <a:effectLst/>
                        </a:rPr>
                        <a:t>adam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extLst>
                  <a:ext uri="{0D108BD9-81ED-4DB2-BD59-A6C34878D82A}">
                    <a16:rowId xmlns:a16="http://schemas.microsoft.com/office/drawing/2014/main" val="10002"/>
                  </a:ext>
                </a:extLst>
              </a:tr>
              <a:tr h="576897">
                <a:tc>
                  <a:txBody>
                    <a:bodyPr/>
                    <a:lstStyle/>
                    <a:p>
                      <a:pPr marL="0" marR="0">
                        <a:lnSpc>
                          <a:spcPct val="115000"/>
                        </a:lnSpc>
                        <a:spcBef>
                          <a:spcPts val="1500"/>
                        </a:spcBef>
                        <a:spcAft>
                          <a:spcPts val="1500"/>
                        </a:spcAft>
                      </a:pPr>
                      <a:r>
                        <a:rPr lang="en-US" sz="3200" dirty="0">
                          <a:effectLst/>
                        </a:rPr>
                        <a:t>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tc>
                  <a:txBody>
                    <a:bodyPr/>
                    <a:lstStyle/>
                    <a:p>
                      <a:pPr marL="0" marR="0">
                        <a:lnSpc>
                          <a:spcPct val="115000"/>
                        </a:lnSpc>
                        <a:spcBef>
                          <a:spcPts val="1500"/>
                        </a:spcBef>
                        <a:spcAft>
                          <a:spcPts val="1500"/>
                        </a:spcAft>
                      </a:pPr>
                      <a:r>
                        <a:rPr lang="en-US" sz="3200" dirty="0">
                          <a:effectLst/>
                        </a:rPr>
                        <a:t>adam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extLst>
                  <a:ext uri="{0D108BD9-81ED-4DB2-BD59-A6C34878D82A}">
                    <a16:rowId xmlns:a16="http://schemas.microsoft.com/office/drawing/2014/main" val="10003"/>
                  </a:ext>
                </a:extLst>
              </a:tr>
              <a:tr h="576897">
                <a:tc>
                  <a:txBody>
                    <a:bodyPr/>
                    <a:lstStyle/>
                    <a:p>
                      <a:pPr marL="0" marR="0">
                        <a:lnSpc>
                          <a:spcPct val="115000"/>
                        </a:lnSpc>
                        <a:spcBef>
                          <a:spcPts val="1500"/>
                        </a:spcBef>
                        <a:spcAft>
                          <a:spcPts val="1500"/>
                        </a:spcAft>
                      </a:pPr>
                      <a:r>
                        <a:rPr lang="en-US" sz="3200" dirty="0">
                          <a:effectLst/>
                        </a:rPr>
                        <a:t>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tc>
                  <a:txBody>
                    <a:bodyPr/>
                    <a:lstStyle/>
                    <a:p>
                      <a:pPr marL="0" marR="0">
                        <a:lnSpc>
                          <a:spcPct val="115000"/>
                        </a:lnSpc>
                        <a:spcBef>
                          <a:spcPts val="1500"/>
                        </a:spcBef>
                        <a:spcAft>
                          <a:spcPts val="1500"/>
                        </a:spcAft>
                      </a:pPr>
                      <a:r>
                        <a:rPr lang="en-US" sz="3200" dirty="0" err="1">
                          <a:effectLst/>
                        </a:rPr>
                        <a:t>chester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6" marR="7146" marT="7142" marB="7142"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28650" y="80963"/>
            <a:ext cx="7886700" cy="874712"/>
          </a:xfrm>
        </p:spPr>
        <p:txBody>
          <a:bodyPr/>
          <a:lstStyle/>
          <a:p>
            <a:r>
              <a:rPr lang="en-US" altLang="en-US"/>
              <a:t>Intersection</a:t>
            </a:r>
          </a:p>
        </p:txBody>
      </p:sp>
      <p:sp>
        <p:nvSpPr>
          <p:cNvPr id="3" name="Content Placeholder 2"/>
          <p:cNvSpPr>
            <a:spLocks noGrp="1"/>
          </p:cNvSpPr>
          <p:nvPr>
            <p:ph idx="1"/>
          </p:nvPr>
        </p:nvSpPr>
        <p:spPr>
          <a:xfrm>
            <a:off x="628650" y="842963"/>
            <a:ext cx="8515350" cy="4883150"/>
          </a:xfrm>
        </p:spPr>
        <p:txBody>
          <a:bodyPr/>
          <a:lstStyle/>
          <a:p>
            <a:pPr marL="0" indent="0">
              <a:buFont typeface="Arial" panose="020B0604020202020204" pitchFamily="34" charset="0"/>
              <a:buNone/>
              <a:defRPr/>
            </a:pPr>
            <a:r>
              <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Intersect operation is used to combine two </a:t>
            </a:r>
            <a:r>
              <a:rPr lang="en-US" sz="2000" dirty="0">
                <a:solidFill>
                  <a:srgbClr val="D63384"/>
                </a:solidFill>
                <a:latin typeface="var(--bs-font-monospace)"/>
                <a:ea typeface="Times New Roman" panose="02020603050405020304" pitchFamily="18" charset="0"/>
                <a:cs typeface="Courier New" panose="02070309020205020404" pitchFamily="49" charset="0"/>
              </a:rPr>
              <a:t>SELECT</a:t>
            </a:r>
            <a:r>
              <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 statements, but it only returns the records which are common from both </a:t>
            </a:r>
            <a:r>
              <a:rPr lang="en-US" sz="2000" dirty="0">
                <a:solidFill>
                  <a:srgbClr val="D63384"/>
                </a:solidFill>
                <a:latin typeface="var(--bs-font-monospace)"/>
                <a:ea typeface="Times New Roman" panose="02020603050405020304" pitchFamily="18" charset="0"/>
                <a:cs typeface="Courier New" panose="02070309020205020404" pitchFamily="49" charset="0"/>
              </a:rPr>
              <a:t>SELECT</a:t>
            </a:r>
            <a:r>
              <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 statements. In case of </a:t>
            </a:r>
            <a:r>
              <a:rPr lang="en-US" sz="2000" b="1"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Intersect</a:t>
            </a:r>
            <a:r>
              <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 the </a:t>
            </a:r>
            <a:r>
              <a:rPr lang="en-US" sz="20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number of columns and datatype must be same</a:t>
            </a:r>
            <a:r>
              <a:rPr lang="en-US" sz="20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a:t>
            </a: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latin typeface="Courier New" panose="02070309020205020404" pitchFamily="49"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2400" dirty="0">
                <a:latin typeface="Courier New" panose="02070309020205020404" pitchFamily="49" charset="0"/>
                <a:ea typeface="Times New Roman" panose="02020603050405020304" pitchFamily="18" charset="0"/>
                <a:cs typeface="Times New Roman" panose="02020603050405020304" pitchFamily="18" charset="0"/>
              </a:rPr>
              <a:t>SELECT * FROM Table1 INTERECT SELECT * FROM Table2;</a:t>
            </a:r>
          </a:p>
          <a:p>
            <a:pPr marL="0" indent="0">
              <a:buFont typeface="Arial" panose="020B0604020202020204" pitchFamily="34" charset="0"/>
              <a:buNone/>
              <a:defRPr/>
            </a:pPr>
            <a:r>
              <a:rPr lang="en-US" sz="24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OUTPUT</a:t>
            </a: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dirty="0"/>
          </a:p>
        </p:txBody>
      </p:sp>
      <p:pic>
        <p:nvPicPr>
          <p:cNvPr id="62468" name="Picture 3" descr="intersect set operatoin in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0" y="1784350"/>
            <a:ext cx="384651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1900238" y="4876800"/>
          <a:ext cx="5322888" cy="1498600"/>
        </p:xfrm>
        <a:graphic>
          <a:graphicData uri="http://schemas.openxmlformats.org/drawingml/2006/table">
            <a:tbl>
              <a:tblPr firstRow="1" firstCol="1" bandRow="1">
                <a:tableStyleId>{5C22544A-7EE6-4342-B048-85BDC9FD1C3A}</a:tableStyleId>
              </a:tblPr>
              <a:tblGrid>
                <a:gridCol w="2661444">
                  <a:extLst>
                    <a:ext uri="{9D8B030D-6E8A-4147-A177-3AD203B41FA5}">
                      <a16:colId xmlns:a16="http://schemas.microsoft.com/office/drawing/2014/main" val="20000"/>
                    </a:ext>
                  </a:extLst>
                </a:gridCol>
                <a:gridCol w="2661444">
                  <a:extLst>
                    <a:ext uri="{9D8B030D-6E8A-4147-A177-3AD203B41FA5}">
                      <a16:colId xmlns:a16="http://schemas.microsoft.com/office/drawing/2014/main" val="20001"/>
                    </a:ext>
                  </a:extLst>
                </a:gridCol>
              </a:tblGrid>
              <a:tr h="749300">
                <a:tc>
                  <a:txBody>
                    <a:bodyPr/>
                    <a:lstStyle/>
                    <a:p>
                      <a:pPr marL="0" marR="0" algn="ctr">
                        <a:lnSpc>
                          <a:spcPct val="115000"/>
                        </a:lnSpc>
                        <a:spcBef>
                          <a:spcPts val="1500"/>
                        </a:spcBef>
                        <a:spcAft>
                          <a:spcPts val="1500"/>
                        </a:spcAft>
                      </a:pPr>
                      <a:r>
                        <a:rPr lang="en-US" sz="3200" dirty="0">
                          <a:effectLst/>
                        </a:rPr>
                        <a:t>ID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39" marB="7139" anchor="ctr"/>
                </a:tc>
                <a:tc>
                  <a:txBody>
                    <a:bodyPr/>
                    <a:lstStyle/>
                    <a:p>
                      <a:pPr marL="0" marR="0" algn="ctr">
                        <a:lnSpc>
                          <a:spcPct val="115000"/>
                        </a:lnSpc>
                        <a:spcBef>
                          <a:spcPts val="1500"/>
                        </a:spcBef>
                        <a:spcAft>
                          <a:spcPts val="1500"/>
                        </a:spcAft>
                      </a:pPr>
                      <a:r>
                        <a:rPr lang="en-US" sz="3200">
                          <a:effectLst/>
                        </a:rPr>
                        <a:t>NAME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39" marB="7139" anchor="ctr"/>
                </a:tc>
                <a:extLst>
                  <a:ext uri="{0D108BD9-81ED-4DB2-BD59-A6C34878D82A}">
                    <a16:rowId xmlns:a16="http://schemas.microsoft.com/office/drawing/2014/main" val="10000"/>
                  </a:ext>
                </a:extLst>
              </a:tr>
              <a:tr h="749300">
                <a:tc>
                  <a:txBody>
                    <a:bodyPr/>
                    <a:lstStyle/>
                    <a:p>
                      <a:pPr marL="0" marR="0">
                        <a:lnSpc>
                          <a:spcPct val="115000"/>
                        </a:lnSpc>
                        <a:spcBef>
                          <a:spcPts val="1500"/>
                        </a:spcBef>
                        <a:spcAft>
                          <a:spcPts val="1500"/>
                        </a:spcAft>
                      </a:pPr>
                      <a:r>
                        <a:rPr lang="en-US" sz="3200" dirty="0">
                          <a:effectLst/>
                        </a:rPr>
                        <a:t>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39" marB="7139" anchor="ctr"/>
                </a:tc>
                <a:tc>
                  <a:txBody>
                    <a:bodyPr/>
                    <a:lstStyle/>
                    <a:p>
                      <a:pPr marL="0" marR="0">
                        <a:lnSpc>
                          <a:spcPct val="115000"/>
                        </a:lnSpc>
                        <a:spcBef>
                          <a:spcPts val="1500"/>
                        </a:spcBef>
                        <a:spcAft>
                          <a:spcPts val="1500"/>
                        </a:spcAft>
                      </a:pPr>
                      <a:r>
                        <a:rPr lang="en-US" sz="3200" dirty="0">
                          <a:effectLst/>
                        </a:rPr>
                        <a:t>      </a:t>
                      </a:r>
                      <a:r>
                        <a:rPr lang="en-US" sz="3200" dirty="0" err="1">
                          <a:effectLst/>
                        </a:rPr>
                        <a:t>adam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39" marB="7139" anchor="ct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28650" y="0"/>
            <a:ext cx="7886700" cy="868363"/>
          </a:xfrm>
        </p:spPr>
        <p:txBody>
          <a:bodyPr/>
          <a:lstStyle/>
          <a:p>
            <a:r>
              <a:rPr lang="en-US" altLang="en-US"/>
              <a:t>		Difference or Minus</a:t>
            </a:r>
          </a:p>
        </p:txBody>
      </p:sp>
      <p:sp>
        <p:nvSpPr>
          <p:cNvPr id="3" name="Content Placeholder 2"/>
          <p:cNvSpPr>
            <a:spLocks noGrp="1"/>
          </p:cNvSpPr>
          <p:nvPr>
            <p:ph idx="1"/>
          </p:nvPr>
        </p:nvSpPr>
        <p:spPr>
          <a:xfrm>
            <a:off x="0" y="868363"/>
            <a:ext cx="9215438" cy="5022850"/>
          </a:xfrm>
        </p:spPr>
        <p:txBody>
          <a:bodyPr/>
          <a:lstStyle/>
          <a:p>
            <a:pPr marL="0" indent="0">
              <a:buFont typeface="Arial" panose="020B0604020202020204" pitchFamily="34" charset="0"/>
              <a:buNone/>
              <a:defRPr/>
            </a:pPr>
            <a:r>
              <a:rPr lang="en-US" sz="24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The Minus operation combines results of two </a:t>
            </a:r>
            <a:r>
              <a:rPr lang="en-US" sz="2400" dirty="0">
                <a:solidFill>
                  <a:srgbClr val="D63384"/>
                </a:solidFill>
                <a:latin typeface="var(--bs-font-monospace)"/>
                <a:ea typeface="Times New Roman" panose="02020603050405020304" pitchFamily="18" charset="0"/>
                <a:cs typeface="Courier New" panose="02070309020205020404" pitchFamily="49" charset="0"/>
              </a:rPr>
              <a:t>SELECT</a:t>
            </a:r>
            <a:r>
              <a:rPr lang="en-US" sz="24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 statements and return only those in the final result, which belongs to the first set of the result.</a:t>
            </a: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dirty="0">
                <a:latin typeface="Courier New" panose="02070309020205020404" pitchFamily="49" charset="0"/>
                <a:ea typeface="Times New Roman" panose="02020603050405020304" pitchFamily="18" charset="0"/>
                <a:cs typeface="Times New Roman" panose="02020603050405020304" pitchFamily="18" charset="0"/>
              </a:rPr>
              <a:t>SELECT * FROM Table1 MINUS SELECT * FROM Table2;</a:t>
            </a:r>
          </a:p>
          <a:p>
            <a:pPr marL="0" indent="0">
              <a:buFont typeface="Arial" panose="020B0604020202020204" pitchFamily="34" charset="0"/>
              <a:buNone/>
              <a:defRPr/>
            </a:pPr>
            <a:r>
              <a:rPr lang="en-US" dirty="0">
                <a:latin typeface="Courier New" panose="02070309020205020404" pitchFamily="49" charset="0"/>
                <a:ea typeface="Times New Roman" panose="02020603050405020304" pitchFamily="18" charset="0"/>
                <a:cs typeface="Times New Roman" panose="02020603050405020304" pitchFamily="18" charset="0"/>
              </a:rPr>
              <a:t>OUTPUT</a:t>
            </a:r>
          </a:p>
          <a:p>
            <a:pPr marL="0" indent="0">
              <a:buFont typeface="Arial" panose="020B0604020202020204" pitchFamily="34" charset="0"/>
              <a:buNone/>
              <a:defRPr/>
            </a:pPr>
            <a:endParaRPr lang="en-US" sz="1350" dirty="0">
              <a:latin typeface="Courier New" panose="02070309020205020404" pitchFamily="49"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sz="135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defRPr/>
            </a:pPr>
            <a:endParaRPr lang="en-US" dirty="0"/>
          </a:p>
        </p:txBody>
      </p:sp>
      <p:pic>
        <p:nvPicPr>
          <p:cNvPr id="63492" name="Picture 3" descr="minus set operation in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0" y="1668463"/>
            <a:ext cx="33655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1814513" y="4592638"/>
          <a:ext cx="4138612" cy="1646238"/>
        </p:xfrm>
        <a:graphic>
          <a:graphicData uri="http://schemas.openxmlformats.org/drawingml/2006/table">
            <a:tbl>
              <a:tblPr firstRow="1" firstCol="1" bandRow="1">
                <a:tableStyleId>{5C22544A-7EE6-4342-B048-85BDC9FD1C3A}</a:tableStyleId>
              </a:tblPr>
              <a:tblGrid>
                <a:gridCol w="2069306">
                  <a:extLst>
                    <a:ext uri="{9D8B030D-6E8A-4147-A177-3AD203B41FA5}">
                      <a16:colId xmlns:a16="http://schemas.microsoft.com/office/drawing/2014/main" val="20000"/>
                    </a:ext>
                  </a:extLst>
                </a:gridCol>
                <a:gridCol w="2069306">
                  <a:extLst>
                    <a:ext uri="{9D8B030D-6E8A-4147-A177-3AD203B41FA5}">
                      <a16:colId xmlns:a16="http://schemas.microsoft.com/office/drawing/2014/main" val="20001"/>
                    </a:ext>
                  </a:extLst>
                </a:gridCol>
              </a:tblGrid>
              <a:tr h="823119">
                <a:tc>
                  <a:txBody>
                    <a:bodyPr/>
                    <a:lstStyle/>
                    <a:p>
                      <a:pPr marL="0" marR="0" algn="ctr">
                        <a:lnSpc>
                          <a:spcPct val="115000"/>
                        </a:lnSpc>
                        <a:spcBef>
                          <a:spcPts val="1500"/>
                        </a:spcBef>
                        <a:spcAft>
                          <a:spcPts val="1500"/>
                        </a:spcAft>
                      </a:pPr>
                      <a:r>
                        <a:rPr lang="en-US" sz="2800" dirty="0">
                          <a:effectLst/>
                        </a:rPr>
                        <a:t>ID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5" marB="7145" anchor="ctr"/>
                </a:tc>
                <a:tc>
                  <a:txBody>
                    <a:bodyPr/>
                    <a:lstStyle/>
                    <a:p>
                      <a:pPr marL="0" marR="0" algn="ctr">
                        <a:lnSpc>
                          <a:spcPct val="115000"/>
                        </a:lnSpc>
                        <a:spcBef>
                          <a:spcPts val="1500"/>
                        </a:spcBef>
                        <a:spcAft>
                          <a:spcPts val="1500"/>
                        </a:spcAft>
                      </a:pPr>
                      <a:r>
                        <a:rPr lang="en-US" sz="2800">
                          <a:effectLst/>
                        </a:rPr>
                        <a:t>NAME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5" marB="7145" anchor="ctr"/>
                </a:tc>
                <a:extLst>
                  <a:ext uri="{0D108BD9-81ED-4DB2-BD59-A6C34878D82A}">
                    <a16:rowId xmlns:a16="http://schemas.microsoft.com/office/drawing/2014/main" val="10000"/>
                  </a:ext>
                </a:extLst>
              </a:tr>
              <a:tr h="823119">
                <a:tc>
                  <a:txBody>
                    <a:bodyPr/>
                    <a:lstStyle/>
                    <a:p>
                      <a:pPr marL="0" marR="0">
                        <a:lnSpc>
                          <a:spcPct val="115000"/>
                        </a:lnSpc>
                        <a:spcBef>
                          <a:spcPts val="1500"/>
                        </a:spcBef>
                        <a:spcAft>
                          <a:spcPts val="1500"/>
                        </a:spcAft>
                      </a:pPr>
                      <a:r>
                        <a:rPr lang="en-US" sz="28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5" marB="7145" anchor="ctr"/>
                </a:tc>
                <a:tc>
                  <a:txBody>
                    <a:bodyPr/>
                    <a:lstStyle/>
                    <a:p>
                      <a:pPr marL="0" marR="0">
                        <a:lnSpc>
                          <a:spcPct val="115000"/>
                        </a:lnSpc>
                        <a:spcBef>
                          <a:spcPts val="1500"/>
                        </a:spcBef>
                        <a:spcAft>
                          <a:spcPts val="1500"/>
                        </a:spcAft>
                      </a:pPr>
                      <a:r>
                        <a:rPr lang="en-US" sz="2800" dirty="0">
                          <a:effectLst/>
                        </a:rPr>
                        <a:t>      </a:t>
                      </a:r>
                      <a:r>
                        <a:rPr lang="en-US" sz="2800" dirty="0" err="1">
                          <a:effectLst/>
                        </a:rPr>
                        <a:t>abhi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143" marR="7143" marT="7145" marB="7145" anchor="ct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0" y="136525"/>
            <a:ext cx="9142413" cy="1346200"/>
          </a:xfrm>
        </p:spPr>
        <p:txBody>
          <a:bodyPr lIns="92075" tIns="46038" rIns="92075" bIns="46038"/>
          <a:lstStyle/>
          <a:p>
            <a:pPr algn="ctr" eaLnBrk="1" hangingPunct="1"/>
            <a:br>
              <a:rPr lang="zh-TW" altLang="zh-TW" sz="3600">
                <a:latin typeface="Arial Black" panose="020B0A04020102020204" pitchFamily="34" charset="0"/>
                <a:ea typeface="細明體" pitchFamily="49" charset="-128"/>
              </a:rPr>
            </a:br>
            <a:r>
              <a:rPr lang="zh-TW" altLang="zh-TW" sz="3600">
                <a:latin typeface="Arial Black" panose="020B0A04020102020204" pitchFamily="34" charset="0"/>
                <a:ea typeface="細明體" pitchFamily="49" charset="-128"/>
              </a:rPr>
              <a:t> </a:t>
            </a:r>
            <a:r>
              <a:rPr lang="en-US" altLang="zh-TW" sz="3600">
                <a:latin typeface="Arial Black" panose="020B0A04020102020204" pitchFamily="34" charset="0"/>
                <a:ea typeface="細明體" pitchFamily="49" charset="-128"/>
              </a:rPr>
              <a:t>More Examples</a:t>
            </a:r>
            <a:endParaRPr lang="zh-TW" altLang="zh-TW" sz="3600">
              <a:latin typeface="Arial Black" panose="020B0A04020102020204" pitchFamily="34" charset="0"/>
              <a:ea typeface="細明體" pitchFamily="49" charset="-128"/>
            </a:endParaRPr>
          </a:p>
        </p:txBody>
      </p:sp>
      <p:sp>
        <p:nvSpPr>
          <p:cNvPr id="64515" name="Slide Number Placeholder 2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D92DCCB0-BB33-4AF2-B3CE-0DB5AEC43308}" type="slidenum">
              <a:rPr lang="zh-TW" altLang="en-US" sz="1000">
                <a:solidFill>
                  <a:srgbClr val="A7A399"/>
                </a:solidFill>
                <a:ea typeface="細明體" pitchFamily="49" charset="-128"/>
              </a:rPr>
              <a:pPr>
                <a:lnSpc>
                  <a:spcPct val="100000"/>
                </a:lnSpc>
                <a:spcBef>
                  <a:spcPct val="0"/>
                </a:spcBef>
                <a:buFontTx/>
                <a:buNone/>
              </a:pPr>
              <a:t>55</a:t>
            </a:fld>
            <a:endParaRPr lang="zh-TW" altLang="en-US" sz="1000">
              <a:solidFill>
                <a:srgbClr val="A7A399"/>
              </a:solidFill>
              <a:ea typeface="細明體" pitchFamily="49" charset="-128"/>
            </a:endParaRPr>
          </a:p>
        </p:txBody>
      </p:sp>
      <p:graphicFrame>
        <p:nvGraphicFramePr>
          <p:cNvPr id="4" name="Table 3"/>
          <p:cNvGraphicFramePr>
            <a:graphicFrameLocks noGrp="1"/>
          </p:cNvGraphicFramePr>
          <p:nvPr/>
        </p:nvGraphicFramePr>
        <p:xfrm>
          <a:off x="506413" y="3033713"/>
          <a:ext cx="3608387" cy="2225676"/>
        </p:xfrm>
        <a:graphic>
          <a:graphicData uri="http://schemas.openxmlformats.org/drawingml/2006/table">
            <a:tbl>
              <a:tblPr firstRow="1" bandRow="1">
                <a:tableStyleId>{5C22544A-7EE6-4342-B048-85BDC9FD1C3A}</a:tableStyleId>
              </a:tblPr>
              <a:tblGrid>
                <a:gridCol w="1332386">
                  <a:extLst>
                    <a:ext uri="{9D8B030D-6E8A-4147-A177-3AD203B41FA5}">
                      <a16:colId xmlns:a16="http://schemas.microsoft.com/office/drawing/2014/main" val="20000"/>
                    </a:ext>
                  </a:extLst>
                </a:gridCol>
                <a:gridCol w="2276001">
                  <a:extLst>
                    <a:ext uri="{9D8B030D-6E8A-4147-A177-3AD203B41FA5}">
                      <a16:colId xmlns:a16="http://schemas.microsoft.com/office/drawing/2014/main" val="20001"/>
                    </a:ext>
                  </a:extLst>
                </a:gridCol>
              </a:tblGrid>
              <a:tr h="370946">
                <a:tc>
                  <a:txBody>
                    <a:bodyPr/>
                    <a:lstStyle/>
                    <a:p>
                      <a:pPr rtl="0"/>
                      <a:r>
                        <a:rPr lang="en-US" sz="1800" b="1">
                          <a:effectLst/>
                        </a:rPr>
                        <a:t>first_name</a:t>
                      </a:r>
                      <a:endParaRPr lang="en-US" sz="1800">
                        <a:effectLst/>
                      </a:endParaRPr>
                    </a:p>
                  </a:txBody>
                  <a:tcPr marL="47624" marR="47624" marT="47639" marB="47639" anchor="ctr"/>
                </a:tc>
                <a:tc>
                  <a:txBody>
                    <a:bodyPr/>
                    <a:lstStyle/>
                    <a:p>
                      <a:pPr rtl="0"/>
                      <a:r>
                        <a:rPr lang="en-US" sz="1800" b="1">
                          <a:effectLst/>
                        </a:rPr>
                        <a:t>last_name</a:t>
                      </a:r>
                      <a:endParaRPr lang="en-US" sz="1800">
                        <a:effectLst/>
                      </a:endParaRPr>
                    </a:p>
                  </a:txBody>
                  <a:tcPr marL="47624" marR="47624" marT="47639" marB="47639" anchor="ctr"/>
                </a:tc>
                <a:extLst>
                  <a:ext uri="{0D108BD9-81ED-4DB2-BD59-A6C34878D82A}">
                    <a16:rowId xmlns:a16="http://schemas.microsoft.com/office/drawing/2014/main" val="10000"/>
                  </a:ext>
                </a:extLst>
              </a:tr>
              <a:tr h="370946">
                <a:tc>
                  <a:txBody>
                    <a:bodyPr/>
                    <a:lstStyle/>
                    <a:p>
                      <a:pPr rtl="0"/>
                      <a:r>
                        <a:rPr lang="en-US" sz="1800">
                          <a:effectLst/>
                        </a:rPr>
                        <a:t>Stephen</a:t>
                      </a:r>
                    </a:p>
                  </a:txBody>
                  <a:tcPr marL="47624" marR="47624" marT="47639" marB="47639" anchor="ctr"/>
                </a:tc>
                <a:tc>
                  <a:txBody>
                    <a:bodyPr/>
                    <a:lstStyle/>
                    <a:p>
                      <a:pPr rtl="0"/>
                      <a:r>
                        <a:rPr lang="en-US" sz="1800">
                          <a:effectLst/>
                        </a:rPr>
                        <a:t>Jones</a:t>
                      </a:r>
                    </a:p>
                  </a:txBody>
                  <a:tcPr marL="47624" marR="47624" marT="47639" marB="47639" anchor="ctr"/>
                </a:tc>
                <a:extLst>
                  <a:ext uri="{0D108BD9-81ED-4DB2-BD59-A6C34878D82A}">
                    <a16:rowId xmlns:a16="http://schemas.microsoft.com/office/drawing/2014/main" val="10001"/>
                  </a:ext>
                </a:extLst>
              </a:tr>
              <a:tr h="370946">
                <a:tc>
                  <a:txBody>
                    <a:bodyPr/>
                    <a:lstStyle/>
                    <a:p>
                      <a:pPr rtl="0"/>
                      <a:r>
                        <a:rPr lang="en-US" sz="1800">
                          <a:effectLst/>
                        </a:rPr>
                        <a:t>Mark</a:t>
                      </a:r>
                    </a:p>
                  </a:txBody>
                  <a:tcPr marL="47624" marR="47624" marT="47639" marB="47639" anchor="ctr"/>
                </a:tc>
                <a:tc>
                  <a:txBody>
                    <a:bodyPr/>
                    <a:lstStyle/>
                    <a:p>
                      <a:pPr rtl="0"/>
                      <a:r>
                        <a:rPr lang="en-US" sz="1800">
                          <a:effectLst/>
                        </a:rPr>
                        <a:t>Smith</a:t>
                      </a:r>
                    </a:p>
                  </a:txBody>
                  <a:tcPr marL="47624" marR="47624" marT="47639" marB="47639" anchor="ctr"/>
                </a:tc>
                <a:extLst>
                  <a:ext uri="{0D108BD9-81ED-4DB2-BD59-A6C34878D82A}">
                    <a16:rowId xmlns:a16="http://schemas.microsoft.com/office/drawing/2014/main" val="10002"/>
                  </a:ext>
                </a:extLst>
              </a:tr>
              <a:tr h="370946">
                <a:tc>
                  <a:txBody>
                    <a:bodyPr/>
                    <a:lstStyle/>
                    <a:p>
                      <a:pPr rtl="0"/>
                      <a:r>
                        <a:rPr lang="en-US" sz="1800">
                          <a:effectLst/>
                        </a:rPr>
                        <a:t>Denise</a:t>
                      </a:r>
                    </a:p>
                  </a:txBody>
                  <a:tcPr marL="47624" marR="47624" marT="47639" marB="47639" anchor="ctr"/>
                </a:tc>
                <a:tc>
                  <a:txBody>
                    <a:bodyPr/>
                    <a:lstStyle/>
                    <a:p>
                      <a:pPr rtl="0"/>
                      <a:r>
                        <a:rPr lang="en-US" sz="1800">
                          <a:effectLst/>
                        </a:rPr>
                        <a:t>King</a:t>
                      </a:r>
                    </a:p>
                  </a:txBody>
                  <a:tcPr marL="47624" marR="47624" marT="47639" marB="47639" anchor="ctr"/>
                </a:tc>
                <a:extLst>
                  <a:ext uri="{0D108BD9-81ED-4DB2-BD59-A6C34878D82A}">
                    <a16:rowId xmlns:a16="http://schemas.microsoft.com/office/drawing/2014/main" val="10003"/>
                  </a:ext>
                </a:extLst>
              </a:tr>
              <a:tr h="370946">
                <a:tc>
                  <a:txBody>
                    <a:bodyPr/>
                    <a:lstStyle/>
                    <a:p>
                      <a:pPr rtl="0"/>
                      <a:r>
                        <a:rPr lang="en-US" sz="1800">
                          <a:effectLst/>
                        </a:rPr>
                        <a:t>Paula</a:t>
                      </a:r>
                    </a:p>
                  </a:txBody>
                  <a:tcPr marL="47624" marR="47624" marT="47639" marB="47639" anchor="ctr"/>
                </a:tc>
                <a:tc>
                  <a:txBody>
                    <a:bodyPr/>
                    <a:lstStyle/>
                    <a:p>
                      <a:pPr rtl="0"/>
                      <a:r>
                        <a:rPr lang="en-US" sz="1800">
                          <a:effectLst/>
                        </a:rPr>
                        <a:t>Johnson</a:t>
                      </a:r>
                    </a:p>
                  </a:txBody>
                  <a:tcPr marL="47624" marR="47624" marT="47639" marB="47639" anchor="ctr"/>
                </a:tc>
                <a:extLst>
                  <a:ext uri="{0D108BD9-81ED-4DB2-BD59-A6C34878D82A}">
                    <a16:rowId xmlns:a16="http://schemas.microsoft.com/office/drawing/2014/main" val="10004"/>
                  </a:ext>
                </a:extLst>
              </a:tr>
              <a:tr h="370946">
                <a:tc>
                  <a:txBody>
                    <a:bodyPr/>
                    <a:lstStyle/>
                    <a:p>
                      <a:pPr rtl="0"/>
                      <a:r>
                        <a:rPr lang="en-US" sz="1800">
                          <a:effectLst/>
                        </a:rPr>
                        <a:t>Richard</a:t>
                      </a:r>
                    </a:p>
                  </a:txBody>
                  <a:tcPr marL="47624" marR="47624" marT="47639" marB="47639" anchor="ctr"/>
                </a:tc>
                <a:tc>
                  <a:txBody>
                    <a:bodyPr/>
                    <a:lstStyle/>
                    <a:p>
                      <a:pPr rtl="0"/>
                      <a:r>
                        <a:rPr lang="en-US" sz="1800" dirty="0">
                          <a:effectLst/>
                        </a:rPr>
                        <a:t>Archer</a:t>
                      </a:r>
                    </a:p>
                  </a:txBody>
                  <a:tcPr marL="47624" marR="47624" marT="47639" marB="47639" anchor="ct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4570413" y="3033713"/>
          <a:ext cx="3944938" cy="2225676"/>
        </p:xfrm>
        <a:graphic>
          <a:graphicData uri="http://schemas.openxmlformats.org/drawingml/2006/table">
            <a:tbl>
              <a:tblPr firstRow="1" bandRow="1">
                <a:tableStyleId>{5C22544A-7EE6-4342-B048-85BDC9FD1C3A}</a:tableStyleId>
              </a:tblPr>
              <a:tblGrid>
                <a:gridCol w="1972469">
                  <a:extLst>
                    <a:ext uri="{9D8B030D-6E8A-4147-A177-3AD203B41FA5}">
                      <a16:colId xmlns:a16="http://schemas.microsoft.com/office/drawing/2014/main" val="20000"/>
                    </a:ext>
                  </a:extLst>
                </a:gridCol>
                <a:gridCol w="1972469">
                  <a:extLst>
                    <a:ext uri="{9D8B030D-6E8A-4147-A177-3AD203B41FA5}">
                      <a16:colId xmlns:a16="http://schemas.microsoft.com/office/drawing/2014/main" val="20001"/>
                    </a:ext>
                  </a:extLst>
                </a:gridCol>
              </a:tblGrid>
              <a:tr h="370946">
                <a:tc>
                  <a:txBody>
                    <a:bodyPr/>
                    <a:lstStyle/>
                    <a:p>
                      <a:pPr rtl="0"/>
                      <a:r>
                        <a:rPr lang="en-US" sz="1800" b="1">
                          <a:effectLst/>
                        </a:rPr>
                        <a:t>first_name</a:t>
                      </a:r>
                      <a:endParaRPr lang="en-US" sz="1800">
                        <a:effectLst/>
                      </a:endParaRPr>
                    </a:p>
                  </a:txBody>
                  <a:tcPr marL="47635" marR="47635" marT="47639" marB="47639" anchor="ctr"/>
                </a:tc>
                <a:tc>
                  <a:txBody>
                    <a:bodyPr/>
                    <a:lstStyle/>
                    <a:p>
                      <a:pPr rtl="0"/>
                      <a:r>
                        <a:rPr lang="en-US" sz="1800" b="1">
                          <a:effectLst/>
                        </a:rPr>
                        <a:t>last_name</a:t>
                      </a:r>
                      <a:endParaRPr lang="en-US" sz="1800">
                        <a:effectLst/>
                      </a:endParaRPr>
                    </a:p>
                  </a:txBody>
                  <a:tcPr marL="47635" marR="47635" marT="47639" marB="47639" anchor="ctr"/>
                </a:tc>
                <a:extLst>
                  <a:ext uri="{0D108BD9-81ED-4DB2-BD59-A6C34878D82A}">
                    <a16:rowId xmlns:a16="http://schemas.microsoft.com/office/drawing/2014/main" val="10000"/>
                  </a:ext>
                </a:extLst>
              </a:tr>
              <a:tr h="370946">
                <a:tc>
                  <a:txBody>
                    <a:bodyPr/>
                    <a:lstStyle/>
                    <a:p>
                      <a:pPr rtl="0"/>
                      <a:r>
                        <a:rPr lang="en-US" sz="1800">
                          <a:effectLst/>
                        </a:rPr>
                        <a:t>Christina</a:t>
                      </a:r>
                    </a:p>
                  </a:txBody>
                  <a:tcPr marL="47635" marR="47635" marT="47639" marB="47639" anchor="ctr"/>
                </a:tc>
                <a:tc>
                  <a:txBody>
                    <a:bodyPr/>
                    <a:lstStyle/>
                    <a:p>
                      <a:pPr rtl="0"/>
                      <a:r>
                        <a:rPr lang="en-US" sz="1800">
                          <a:effectLst/>
                        </a:rPr>
                        <a:t>Jones</a:t>
                      </a:r>
                    </a:p>
                  </a:txBody>
                  <a:tcPr marL="47635" marR="47635" marT="47639" marB="47639" anchor="ctr"/>
                </a:tc>
                <a:extLst>
                  <a:ext uri="{0D108BD9-81ED-4DB2-BD59-A6C34878D82A}">
                    <a16:rowId xmlns:a16="http://schemas.microsoft.com/office/drawing/2014/main" val="10001"/>
                  </a:ext>
                </a:extLst>
              </a:tr>
              <a:tr h="370946">
                <a:tc>
                  <a:txBody>
                    <a:bodyPr/>
                    <a:lstStyle/>
                    <a:p>
                      <a:pPr rtl="0"/>
                      <a:r>
                        <a:rPr lang="en-US" sz="1800">
                          <a:effectLst/>
                        </a:rPr>
                        <a:t>Michael</a:t>
                      </a:r>
                    </a:p>
                  </a:txBody>
                  <a:tcPr marL="47635" marR="47635" marT="47639" marB="47639" anchor="ctr"/>
                </a:tc>
                <a:tc>
                  <a:txBody>
                    <a:bodyPr/>
                    <a:lstStyle/>
                    <a:p>
                      <a:pPr rtl="0"/>
                      <a:r>
                        <a:rPr lang="en-US" sz="1800">
                          <a:effectLst/>
                        </a:rPr>
                        <a:t>McDonald</a:t>
                      </a:r>
                    </a:p>
                  </a:txBody>
                  <a:tcPr marL="47635" marR="47635" marT="47639" marB="47639" anchor="ctr"/>
                </a:tc>
                <a:extLst>
                  <a:ext uri="{0D108BD9-81ED-4DB2-BD59-A6C34878D82A}">
                    <a16:rowId xmlns:a16="http://schemas.microsoft.com/office/drawing/2014/main" val="10002"/>
                  </a:ext>
                </a:extLst>
              </a:tr>
              <a:tr h="370946">
                <a:tc>
                  <a:txBody>
                    <a:bodyPr/>
                    <a:lstStyle/>
                    <a:p>
                      <a:pPr rtl="0"/>
                      <a:r>
                        <a:rPr lang="en-US" sz="1800">
                          <a:effectLst/>
                        </a:rPr>
                        <a:t>Paula</a:t>
                      </a:r>
                    </a:p>
                  </a:txBody>
                  <a:tcPr marL="47635" marR="47635" marT="47639" marB="47639" anchor="ctr"/>
                </a:tc>
                <a:tc>
                  <a:txBody>
                    <a:bodyPr/>
                    <a:lstStyle/>
                    <a:p>
                      <a:pPr rtl="0"/>
                      <a:r>
                        <a:rPr lang="en-US" sz="1800">
                          <a:effectLst/>
                        </a:rPr>
                        <a:t>Johnson</a:t>
                      </a:r>
                    </a:p>
                  </a:txBody>
                  <a:tcPr marL="47635" marR="47635" marT="47639" marB="47639" anchor="ctr"/>
                </a:tc>
                <a:extLst>
                  <a:ext uri="{0D108BD9-81ED-4DB2-BD59-A6C34878D82A}">
                    <a16:rowId xmlns:a16="http://schemas.microsoft.com/office/drawing/2014/main" val="10003"/>
                  </a:ext>
                </a:extLst>
              </a:tr>
              <a:tr h="370946">
                <a:tc>
                  <a:txBody>
                    <a:bodyPr/>
                    <a:lstStyle/>
                    <a:p>
                      <a:pPr rtl="0"/>
                      <a:r>
                        <a:rPr lang="en-US" sz="1800">
                          <a:effectLst/>
                        </a:rPr>
                        <a:t>Stephen</a:t>
                      </a:r>
                    </a:p>
                  </a:txBody>
                  <a:tcPr marL="47635" marR="47635" marT="47639" marB="47639" anchor="ctr"/>
                </a:tc>
                <a:tc>
                  <a:txBody>
                    <a:bodyPr/>
                    <a:lstStyle/>
                    <a:p>
                      <a:pPr rtl="0"/>
                      <a:r>
                        <a:rPr lang="en-US" sz="1800">
                          <a:effectLst/>
                        </a:rPr>
                        <a:t>Jones</a:t>
                      </a:r>
                    </a:p>
                  </a:txBody>
                  <a:tcPr marL="47635" marR="47635" marT="47639" marB="47639" anchor="ctr"/>
                </a:tc>
                <a:extLst>
                  <a:ext uri="{0D108BD9-81ED-4DB2-BD59-A6C34878D82A}">
                    <a16:rowId xmlns:a16="http://schemas.microsoft.com/office/drawing/2014/main" val="10004"/>
                  </a:ext>
                </a:extLst>
              </a:tr>
              <a:tr h="370946">
                <a:tc>
                  <a:txBody>
                    <a:bodyPr/>
                    <a:lstStyle/>
                    <a:p>
                      <a:pPr rtl="0"/>
                      <a:r>
                        <a:rPr lang="en-US" sz="1800">
                          <a:effectLst/>
                        </a:rPr>
                        <a:t>Richard</a:t>
                      </a:r>
                    </a:p>
                  </a:txBody>
                  <a:tcPr marL="47635" marR="47635" marT="47639" marB="47639" anchor="ctr"/>
                </a:tc>
                <a:tc>
                  <a:txBody>
                    <a:bodyPr/>
                    <a:lstStyle/>
                    <a:p>
                      <a:pPr rtl="0"/>
                      <a:r>
                        <a:rPr lang="en-US" sz="1800" dirty="0">
                          <a:effectLst/>
                        </a:rPr>
                        <a:t>Smith</a:t>
                      </a:r>
                    </a:p>
                  </a:txBody>
                  <a:tcPr marL="47635" marR="47635" marT="47639" marB="47639" anchor="ctr"/>
                </a:tc>
                <a:extLst>
                  <a:ext uri="{0D108BD9-81ED-4DB2-BD59-A6C34878D82A}">
                    <a16:rowId xmlns:a16="http://schemas.microsoft.com/office/drawing/2014/main" val="10005"/>
                  </a:ext>
                </a:extLst>
              </a:tr>
            </a:tbl>
          </a:graphicData>
        </a:graphic>
      </p:graphicFrame>
      <p:sp>
        <p:nvSpPr>
          <p:cNvPr id="64562" name="TextBox 5"/>
          <p:cNvSpPr txBox="1">
            <a:spLocks noChangeArrowheads="1"/>
          </p:cNvSpPr>
          <p:nvPr/>
        </p:nvSpPr>
        <p:spPr bwMode="auto">
          <a:xfrm>
            <a:off x="1146175" y="2665413"/>
            <a:ext cx="2328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r>
              <a:rPr lang="en-US" altLang="en-US" sz="1800"/>
              <a:t>Customer</a:t>
            </a:r>
          </a:p>
        </p:txBody>
      </p:sp>
      <p:sp>
        <p:nvSpPr>
          <p:cNvPr id="64563" name="TextBox 27"/>
          <p:cNvSpPr txBox="1">
            <a:spLocks noChangeArrowheads="1"/>
          </p:cNvSpPr>
          <p:nvPr/>
        </p:nvSpPr>
        <p:spPr bwMode="auto">
          <a:xfrm>
            <a:off x="4751388" y="2665413"/>
            <a:ext cx="2330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r>
              <a:rPr lang="en-US" altLang="en-US" sz="1800"/>
              <a:t>Employee</a:t>
            </a: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38150" y="0"/>
            <a:ext cx="9113838"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i="1" dirty="0">
                <a:effectLst>
                  <a:outerShdw blurRad="38100" dist="38100" dir="2700000" algn="tl">
                    <a:srgbClr val="C0C0C0"/>
                  </a:outerShdw>
                </a:effectLst>
                <a:latin typeface="Arial Black" pitchFamily="34" charset="0"/>
                <a:ea typeface="細明體" pitchFamily="49" charset="-120"/>
              </a:rPr>
            </a:br>
            <a:r>
              <a:rPr lang="zh-TW" altLang="zh-TW" i="1" dirty="0">
                <a:effectLst>
                  <a:outerShdw blurRad="38100" dist="38100" dir="2700000" algn="tl">
                    <a:srgbClr val="C0C0C0"/>
                  </a:outerShdw>
                </a:effectLst>
                <a:latin typeface="Arial Black" pitchFamily="34" charset="0"/>
                <a:ea typeface="細明體" pitchFamily="49" charset="-120"/>
              </a:rPr>
              <a:t> </a:t>
            </a:r>
            <a:r>
              <a:rPr lang="en-US" altLang="zh-TW" b="1" dirty="0">
                <a:ea typeface="細明體" pitchFamily="49" charset="-120"/>
              </a:rPr>
              <a:t>Union</a:t>
            </a:r>
            <a:endParaRPr lang="zh-TW" altLang="zh-TW" b="1" dirty="0">
              <a:ea typeface="細明體" pitchFamily="49" charset="-120"/>
            </a:endParaRPr>
          </a:p>
        </p:txBody>
      </p:sp>
      <p:sp>
        <p:nvSpPr>
          <p:cNvPr id="6656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A08FA0AA-4B85-4593-947C-55B65FDD9F6C}" type="slidenum">
              <a:rPr lang="zh-TW" altLang="en-US" sz="1000">
                <a:solidFill>
                  <a:srgbClr val="A7A399"/>
                </a:solidFill>
                <a:ea typeface="細明體" pitchFamily="49" charset="-128"/>
              </a:rPr>
              <a:pPr>
                <a:lnSpc>
                  <a:spcPct val="100000"/>
                </a:lnSpc>
                <a:spcBef>
                  <a:spcPct val="0"/>
                </a:spcBef>
                <a:buFontTx/>
                <a:buNone/>
              </a:pPr>
              <a:t>56</a:t>
            </a:fld>
            <a:endParaRPr lang="zh-TW" altLang="en-US" sz="1000">
              <a:solidFill>
                <a:srgbClr val="A7A399"/>
              </a:solidFill>
              <a:ea typeface="細明體" pitchFamily="49" charset="-128"/>
            </a:endParaRPr>
          </a:p>
        </p:txBody>
      </p:sp>
      <p:sp>
        <p:nvSpPr>
          <p:cNvPr id="133130" name="Rectangle 10"/>
          <p:cNvSpPr>
            <a:spLocks noChangeArrowheads="1"/>
          </p:cNvSpPr>
          <p:nvPr/>
        </p:nvSpPr>
        <p:spPr bwMode="auto">
          <a:xfrm>
            <a:off x="1338263" y="1473200"/>
            <a:ext cx="7315200" cy="289560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b="1" dirty="0" err="1">
                <a:latin typeface="+mn-lt"/>
                <a:ea typeface="細明體" panose="02020509000000000000" pitchFamily="49" charset="-120"/>
              </a:rPr>
              <a:t>eg</a:t>
            </a:r>
            <a:r>
              <a:rPr lang="en-US" altLang="zh-TW" sz="2000" b="1" dirty="0">
                <a:latin typeface="+mn-lt"/>
                <a:ea typeface="細明體" panose="02020509000000000000" pitchFamily="49" charset="-120"/>
              </a:rPr>
              <a:t> 1.</a:t>
            </a:r>
            <a:r>
              <a:rPr lang="en-US" altLang="zh-TW" sz="2000" dirty="0">
                <a:latin typeface="+mn-lt"/>
                <a:ea typeface="細明體" panose="02020509000000000000" pitchFamily="49" charset="-120"/>
              </a:rPr>
              <a:t> Combine both customer and employee table.</a:t>
            </a:r>
          </a:p>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Query: </a:t>
            </a:r>
          </a:p>
          <a:p>
            <a:pPr marL="342900" indent="-342900" eaLnBrk="1" fontAlgn="auto" hangingPunct="1">
              <a:lnSpc>
                <a:spcPct val="150000"/>
              </a:lnSpc>
              <a:spcBef>
                <a:spcPct val="20000"/>
              </a:spcBef>
              <a:spcAft>
                <a:spcPts val="0"/>
              </a:spcAft>
              <a:defRPr/>
            </a:pPr>
            <a:r>
              <a:rPr lang="en-US" altLang="zh-TW" sz="2000" dirty="0">
                <a:latin typeface="+mn-lt"/>
                <a:ea typeface="細明體" panose="02020509000000000000" pitchFamily="49" charset="-120"/>
              </a:rPr>
              <a:t>Select </a:t>
            </a:r>
            <a:r>
              <a:rPr lang="en-US" altLang="zh-TW" sz="2000" dirty="0" err="1">
                <a:latin typeface="+mn-lt"/>
                <a:ea typeface="細明體" panose="02020509000000000000" pitchFamily="49" charset="-120"/>
              </a:rPr>
              <a:t>first_name</a:t>
            </a:r>
            <a:r>
              <a:rPr lang="en-US" altLang="zh-TW" sz="2000" dirty="0">
                <a:latin typeface="+mn-lt"/>
                <a:ea typeface="細明體" panose="02020509000000000000" pitchFamily="49" charset="-120"/>
              </a:rPr>
              <a:t>, </a:t>
            </a:r>
            <a:r>
              <a:rPr lang="en-US" altLang="zh-TW" sz="2000" dirty="0" err="1">
                <a:latin typeface="+mn-lt"/>
                <a:ea typeface="細明體" panose="02020509000000000000" pitchFamily="49" charset="-120"/>
              </a:rPr>
              <a:t>last_name</a:t>
            </a:r>
            <a:r>
              <a:rPr lang="en-US" altLang="zh-TW" sz="2000" dirty="0">
                <a:latin typeface="+mn-lt"/>
                <a:ea typeface="細明體" panose="02020509000000000000" pitchFamily="49" charset="-120"/>
              </a:rPr>
              <a:t> from Customer</a:t>
            </a:r>
          </a:p>
          <a:p>
            <a:pPr marL="1714500" lvl="3" indent="-342900" eaLnBrk="1" fontAlgn="auto" hangingPunct="1">
              <a:lnSpc>
                <a:spcPct val="150000"/>
              </a:lnSpc>
              <a:spcBef>
                <a:spcPct val="20000"/>
              </a:spcBef>
              <a:spcAft>
                <a:spcPts val="0"/>
              </a:spcAft>
              <a:defRPr/>
            </a:pPr>
            <a:r>
              <a:rPr lang="en-US" altLang="zh-TW" sz="2000" dirty="0">
                <a:latin typeface="+mn-lt"/>
                <a:ea typeface="細明體" panose="02020509000000000000" pitchFamily="49" charset="-120"/>
              </a:rPr>
              <a:t>UNION</a:t>
            </a:r>
          </a:p>
          <a:p>
            <a:pPr marL="342900" indent="-342900" eaLnBrk="1" fontAlgn="auto" hangingPunct="1">
              <a:lnSpc>
                <a:spcPct val="150000"/>
              </a:lnSpc>
              <a:spcBef>
                <a:spcPct val="20000"/>
              </a:spcBef>
              <a:spcAft>
                <a:spcPts val="0"/>
              </a:spcAft>
              <a:defRPr/>
            </a:pPr>
            <a:r>
              <a:rPr lang="en-US" altLang="zh-TW" sz="2000" dirty="0">
                <a:ea typeface="細明體" panose="02020509000000000000" pitchFamily="49" charset="-120"/>
              </a:rPr>
              <a:t>Select </a:t>
            </a:r>
            <a:r>
              <a:rPr lang="en-US" altLang="zh-TW" sz="2000" dirty="0" err="1">
                <a:ea typeface="細明體" panose="02020509000000000000" pitchFamily="49" charset="-120"/>
              </a:rPr>
              <a:t>first_name</a:t>
            </a:r>
            <a:r>
              <a:rPr lang="en-US" altLang="zh-TW" sz="2000" dirty="0">
                <a:ea typeface="細明體" panose="02020509000000000000" pitchFamily="49" charset="-120"/>
              </a:rPr>
              <a:t>, </a:t>
            </a:r>
            <a:r>
              <a:rPr lang="en-US" altLang="zh-TW" sz="2000" dirty="0" err="1">
                <a:ea typeface="細明體" panose="02020509000000000000" pitchFamily="49" charset="-120"/>
              </a:rPr>
              <a:t>last_name</a:t>
            </a:r>
            <a:r>
              <a:rPr lang="en-US" altLang="zh-TW" sz="2000" dirty="0">
                <a:ea typeface="細明體" panose="02020509000000000000" pitchFamily="49" charset="-120"/>
              </a:rPr>
              <a:t> from Employee</a:t>
            </a:r>
          </a:p>
          <a:p>
            <a:pPr marL="342900"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a:p>
            <a:pPr marL="800100" lvl="1"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38150" y="0"/>
            <a:ext cx="9113838"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i="1" dirty="0">
                <a:effectLst>
                  <a:outerShdw blurRad="38100" dist="38100" dir="2700000" algn="tl">
                    <a:srgbClr val="C0C0C0"/>
                  </a:outerShdw>
                </a:effectLst>
                <a:latin typeface="Arial Black" pitchFamily="34" charset="0"/>
                <a:ea typeface="細明體" pitchFamily="49" charset="-120"/>
              </a:rPr>
            </a:br>
            <a:r>
              <a:rPr lang="zh-TW" altLang="zh-TW" i="1" dirty="0">
                <a:effectLst>
                  <a:outerShdw blurRad="38100" dist="38100" dir="2700000" algn="tl">
                    <a:srgbClr val="C0C0C0"/>
                  </a:outerShdw>
                </a:effectLst>
                <a:latin typeface="Arial Black" pitchFamily="34" charset="0"/>
                <a:ea typeface="細明體" pitchFamily="49" charset="-120"/>
              </a:rPr>
              <a:t> </a:t>
            </a:r>
            <a:r>
              <a:rPr lang="en-US" altLang="zh-TW" b="1" dirty="0">
                <a:ea typeface="細明體" pitchFamily="49" charset="-120"/>
              </a:rPr>
              <a:t>Union</a:t>
            </a:r>
            <a:endParaRPr lang="zh-TW" altLang="zh-TW" b="1" dirty="0">
              <a:ea typeface="細明體" pitchFamily="49" charset="-120"/>
            </a:endParaRPr>
          </a:p>
        </p:txBody>
      </p:sp>
      <p:sp>
        <p:nvSpPr>
          <p:cNvPr id="68611"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EED9237A-1144-45C5-9DD4-AB7324DC2ADC}" type="slidenum">
              <a:rPr lang="zh-TW" altLang="en-US" sz="1000">
                <a:solidFill>
                  <a:srgbClr val="A7A399"/>
                </a:solidFill>
                <a:ea typeface="細明體" pitchFamily="49" charset="-128"/>
              </a:rPr>
              <a:pPr>
                <a:lnSpc>
                  <a:spcPct val="100000"/>
                </a:lnSpc>
                <a:spcBef>
                  <a:spcPct val="0"/>
                </a:spcBef>
                <a:buFontTx/>
                <a:buNone/>
              </a:pPr>
              <a:t>57</a:t>
            </a:fld>
            <a:endParaRPr lang="zh-TW" altLang="en-US" sz="1000">
              <a:solidFill>
                <a:srgbClr val="A7A399"/>
              </a:solidFill>
              <a:ea typeface="細明體" pitchFamily="49" charset="-128"/>
            </a:endParaRPr>
          </a:p>
        </p:txBody>
      </p:sp>
      <p:sp>
        <p:nvSpPr>
          <p:cNvPr id="133130" name="Rectangle 10"/>
          <p:cNvSpPr>
            <a:spLocks noChangeArrowheads="1"/>
          </p:cNvSpPr>
          <p:nvPr/>
        </p:nvSpPr>
        <p:spPr bwMode="auto">
          <a:xfrm>
            <a:off x="1338263" y="1473200"/>
            <a:ext cx="7315200" cy="160020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Output: </a:t>
            </a:r>
          </a:p>
          <a:p>
            <a:pPr marL="342900"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a:p>
            <a:pPr marL="800100" lvl="1"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p:txBody>
      </p:sp>
      <p:graphicFrame>
        <p:nvGraphicFramePr>
          <p:cNvPr id="2" name="Table 1"/>
          <p:cNvGraphicFramePr>
            <a:graphicFrameLocks noGrp="1"/>
          </p:cNvGraphicFramePr>
          <p:nvPr/>
        </p:nvGraphicFramePr>
        <p:xfrm>
          <a:off x="1789113" y="2273300"/>
          <a:ext cx="6096000" cy="333692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769">
                <a:tc>
                  <a:txBody>
                    <a:bodyPr/>
                    <a:lstStyle/>
                    <a:p>
                      <a:pPr rtl="0"/>
                      <a:r>
                        <a:rPr lang="en-US" sz="1800" b="1" dirty="0" err="1">
                          <a:effectLst/>
                        </a:rPr>
                        <a:t>First_name</a:t>
                      </a:r>
                      <a:endParaRPr lang="en-US" sz="1800" dirty="0">
                        <a:effectLst/>
                      </a:endParaRPr>
                    </a:p>
                  </a:txBody>
                  <a:tcPr marL="47625" marR="47625" marT="47616" marB="47616" anchor="ctr"/>
                </a:tc>
                <a:tc>
                  <a:txBody>
                    <a:bodyPr/>
                    <a:lstStyle/>
                    <a:p>
                      <a:pPr rtl="0"/>
                      <a:r>
                        <a:rPr lang="en-US" sz="1800" b="1">
                          <a:effectLst/>
                        </a:rPr>
                        <a:t>last_name</a:t>
                      </a:r>
                      <a:endParaRPr lang="en-US" sz="1800">
                        <a:effectLst/>
                      </a:endParaRPr>
                    </a:p>
                  </a:txBody>
                  <a:tcPr marL="47625" marR="47625" marT="47616" marB="47616" anchor="ctr"/>
                </a:tc>
                <a:extLst>
                  <a:ext uri="{0D108BD9-81ED-4DB2-BD59-A6C34878D82A}">
                    <a16:rowId xmlns:a16="http://schemas.microsoft.com/office/drawing/2014/main" val="10000"/>
                  </a:ext>
                </a:extLst>
              </a:tr>
              <a:tr h="370769">
                <a:tc>
                  <a:txBody>
                    <a:bodyPr/>
                    <a:lstStyle/>
                    <a:p>
                      <a:pPr rtl="0"/>
                      <a:r>
                        <a:rPr lang="en-US" sz="1800">
                          <a:effectLst/>
                        </a:rPr>
                        <a:t>Stephen</a:t>
                      </a:r>
                    </a:p>
                  </a:txBody>
                  <a:tcPr marL="47625" marR="47625" marT="47616" marB="47616" anchor="ctr"/>
                </a:tc>
                <a:tc>
                  <a:txBody>
                    <a:bodyPr/>
                    <a:lstStyle/>
                    <a:p>
                      <a:pPr rtl="0"/>
                      <a:r>
                        <a:rPr lang="en-US" sz="1800">
                          <a:effectLst/>
                        </a:rPr>
                        <a:t>Jones</a:t>
                      </a:r>
                    </a:p>
                  </a:txBody>
                  <a:tcPr marL="47625" marR="47625" marT="47616" marB="47616" anchor="ctr"/>
                </a:tc>
                <a:extLst>
                  <a:ext uri="{0D108BD9-81ED-4DB2-BD59-A6C34878D82A}">
                    <a16:rowId xmlns:a16="http://schemas.microsoft.com/office/drawing/2014/main" val="10001"/>
                  </a:ext>
                </a:extLst>
              </a:tr>
              <a:tr h="370769">
                <a:tc>
                  <a:txBody>
                    <a:bodyPr/>
                    <a:lstStyle/>
                    <a:p>
                      <a:pPr rtl="0"/>
                      <a:r>
                        <a:rPr lang="en-US" sz="1800">
                          <a:effectLst/>
                        </a:rPr>
                        <a:t>Mark</a:t>
                      </a:r>
                    </a:p>
                  </a:txBody>
                  <a:tcPr marL="47625" marR="47625" marT="47616" marB="47616" anchor="ctr"/>
                </a:tc>
                <a:tc>
                  <a:txBody>
                    <a:bodyPr/>
                    <a:lstStyle/>
                    <a:p>
                      <a:pPr rtl="0"/>
                      <a:r>
                        <a:rPr lang="en-US" sz="1800">
                          <a:effectLst/>
                        </a:rPr>
                        <a:t>Smith</a:t>
                      </a:r>
                    </a:p>
                  </a:txBody>
                  <a:tcPr marL="47625" marR="47625" marT="47616" marB="47616" anchor="ctr"/>
                </a:tc>
                <a:extLst>
                  <a:ext uri="{0D108BD9-81ED-4DB2-BD59-A6C34878D82A}">
                    <a16:rowId xmlns:a16="http://schemas.microsoft.com/office/drawing/2014/main" val="10002"/>
                  </a:ext>
                </a:extLst>
              </a:tr>
              <a:tr h="370769">
                <a:tc>
                  <a:txBody>
                    <a:bodyPr/>
                    <a:lstStyle/>
                    <a:p>
                      <a:pPr rtl="0"/>
                      <a:r>
                        <a:rPr lang="en-US" sz="1800">
                          <a:effectLst/>
                        </a:rPr>
                        <a:t>Denise</a:t>
                      </a:r>
                    </a:p>
                  </a:txBody>
                  <a:tcPr marL="47625" marR="47625" marT="47616" marB="47616" anchor="ctr"/>
                </a:tc>
                <a:tc>
                  <a:txBody>
                    <a:bodyPr/>
                    <a:lstStyle/>
                    <a:p>
                      <a:pPr rtl="0"/>
                      <a:r>
                        <a:rPr lang="en-US" sz="1800">
                          <a:effectLst/>
                        </a:rPr>
                        <a:t>King</a:t>
                      </a:r>
                    </a:p>
                  </a:txBody>
                  <a:tcPr marL="47625" marR="47625" marT="47616" marB="47616" anchor="ctr"/>
                </a:tc>
                <a:extLst>
                  <a:ext uri="{0D108BD9-81ED-4DB2-BD59-A6C34878D82A}">
                    <a16:rowId xmlns:a16="http://schemas.microsoft.com/office/drawing/2014/main" val="10003"/>
                  </a:ext>
                </a:extLst>
              </a:tr>
              <a:tr h="370769">
                <a:tc>
                  <a:txBody>
                    <a:bodyPr/>
                    <a:lstStyle/>
                    <a:p>
                      <a:pPr rtl="0"/>
                      <a:r>
                        <a:rPr lang="en-US" sz="1800">
                          <a:effectLst/>
                        </a:rPr>
                        <a:t>Paula</a:t>
                      </a:r>
                    </a:p>
                  </a:txBody>
                  <a:tcPr marL="47625" marR="47625" marT="47616" marB="47616" anchor="ctr"/>
                </a:tc>
                <a:tc>
                  <a:txBody>
                    <a:bodyPr/>
                    <a:lstStyle/>
                    <a:p>
                      <a:pPr rtl="0"/>
                      <a:r>
                        <a:rPr lang="en-US" sz="1800">
                          <a:effectLst/>
                        </a:rPr>
                        <a:t>Johnson</a:t>
                      </a:r>
                    </a:p>
                  </a:txBody>
                  <a:tcPr marL="47625" marR="47625" marT="47616" marB="47616" anchor="ctr"/>
                </a:tc>
                <a:extLst>
                  <a:ext uri="{0D108BD9-81ED-4DB2-BD59-A6C34878D82A}">
                    <a16:rowId xmlns:a16="http://schemas.microsoft.com/office/drawing/2014/main" val="10004"/>
                  </a:ext>
                </a:extLst>
              </a:tr>
              <a:tr h="370769">
                <a:tc>
                  <a:txBody>
                    <a:bodyPr/>
                    <a:lstStyle/>
                    <a:p>
                      <a:pPr rtl="0"/>
                      <a:r>
                        <a:rPr lang="en-US" sz="1800">
                          <a:effectLst/>
                        </a:rPr>
                        <a:t>Richard</a:t>
                      </a:r>
                    </a:p>
                  </a:txBody>
                  <a:tcPr marL="47625" marR="47625" marT="47616" marB="47616" anchor="ctr"/>
                </a:tc>
                <a:tc>
                  <a:txBody>
                    <a:bodyPr/>
                    <a:lstStyle/>
                    <a:p>
                      <a:pPr rtl="0"/>
                      <a:r>
                        <a:rPr lang="en-US" sz="1800">
                          <a:effectLst/>
                        </a:rPr>
                        <a:t>Archer</a:t>
                      </a:r>
                    </a:p>
                  </a:txBody>
                  <a:tcPr marL="47625" marR="47625" marT="47616" marB="47616" anchor="ctr"/>
                </a:tc>
                <a:extLst>
                  <a:ext uri="{0D108BD9-81ED-4DB2-BD59-A6C34878D82A}">
                    <a16:rowId xmlns:a16="http://schemas.microsoft.com/office/drawing/2014/main" val="10005"/>
                  </a:ext>
                </a:extLst>
              </a:tr>
              <a:tr h="370769">
                <a:tc>
                  <a:txBody>
                    <a:bodyPr/>
                    <a:lstStyle/>
                    <a:p>
                      <a:pPr rtl="0"/>
                      <a:r>
                        <a:rPr lang="en-US" sz="1800">
                          <a:effectLst/>
                        </a:rPr>
                        <a:t>Christina</a:t>
                      </a:r>
                    </a:p>
                  </a:txBody>
                  <a:tcPr marL="47625" marR="47625" marT="47616" marB="47616" anchor="ctr"/>
                </a:tc>
                <a:tc>
                  <a:txBody>
                    <a:bodyPr/>
                    <a:lstStyle/>
                    <a:p>
                      <a:pPr rtl="0"/>
                      <a:r>
                        <a:rPr lang="en-US" sz="1800">
                          <a:effectLst/>
                        </a:rPr>
                        <a:t>Jones</a:t>
                      </a:r>
                    </a:p>
                  </a:txBody>
                  <a:tcPr marL="47625" marR="47625" marT="47616" marB="47616" anchor="ctr"/>
                </a:tc>
                <a:extLst>
                  <a:ext uri="{0D108BD9-81ED-4DB2-BD59-A6C34878D82A}">
                    <a16:rowId xmlns:a16="http://schemas.microsoft.com/office/drawing/2014/main" val="10006"/>
                  </a:ext>
                </a:extLst>
              </a:tr>
              <a:tr h="370769">
                <a:tc>
                  <a:txBody>
                    <a:bodyPr/>
                    <a:lstStyle/>
                    <a:p>
                      <a:pPr rtl="0"/>
                      <a:r>
                        <a:rPr lang="en-US" sz="1800">
                          <a:effectLst/>
                        </a:rPr>
                        <a:t>Michael</a:t>
                      </a:r>
                    </a:p>
                  </a:txBody>
                  <a:tcPr marL="47625" marR="47625" marT="47616" marB="47616" anchor="ctr"/>
                </a:tc>
                <a:tc>
                  <a:txBody>
                    <a:bodyPr/>
                    <a:lstStyle/>
                    <a:p>
                      <a:pPr rtl="0"/>
                      <a:r>
                        <a:rPr lang="en-US" sz="1800">
                          <a:effectLst/>
                        </a:rPr>
                        <a:t>McDonald</a:t>
                      </a:r>
                    </a:p>
                  </a:txBody>
                  <a:tcPr marL="47625" marR="47625" marT="47616" marB="47616" anchor="ctr"/>
                </a:tc>
                <a:extLst>
                  <a:ext uri="{0D108BD9-81ED-4DB2-BD59-A6C34878D82A}">
                    <a16:rowId xmlns:a16="http://schemas.microsoft.com/office/drawing/2014/main" val="10007"/>
                  </a:ext>
                </a:extLst>
              </a:tr>
              <a:tr h="370769">
                <a:tc>
                  <a:txBody>
                    <a:bodyPr/>
                    <a:lstStyle/>
                    <a:p>
                      <a:pPr rtl="0"/>
                      <a:r>
                        <a:rPr lang="en-US" sz="1800">
                          <a:effectLst/>
                        </a:rPr>
                        <a:t>Richard</a:t>
                      </a:r>
                    </a:p>
                  </a:txBody>
                  <a:tcPr marL="47625" marR="47625" marT="47616" marB="47616" anchor="ctr"/>
                </a:tc>
                <a:tc>
                  <a:txBody>
                    <a:bodyPr/>
                    <a:lstStyle/>
                    <a:p>
                      <a:pPr rtl="0"/>
                      <a:r>
                        <a:rPr lang="en-US" sz="1800" dirty="0">
                          <a:effectLst/>
                        </a:rPr>
                        <a:t>Smith</a:t>
                      </a:r>
                    </a:p>
                  </a:txBody>
                  <a:tcPr marL="47625" marR="47625" marT="47616" marB="47616" anchor="ctr"/>
                </a:tc>
                <a:extLst>
                  <a:ext uri="{0D108BD9-81ED-4DB2-BD59-A6C34878D82A}">
                    <a16:rowId xmlns:a16="http://schemas.microsoft.com/office/drawing/2014/main" val="10008"/>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38150" y="0"/>
            <a:ext cx="9113838"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i="1" dirty="0">
                <a:effectLst>
                  <a:outerShdw blurRad="38100" dist="38100" dir="2700000" algn="tl">
                    <a:srgbClr val="C0C0C0"/>
                  </a:outerShdw>
                </a:effectLst>
                <a:latin typeface="Arial Black" pitchFamily="34" charset="0"/>
                <a:ea typeface="細明體" pitchFamily="49" charset="-120"/>
              </a:rPr>
            </a:br>
            <a:r>
              <a:rPr lang="zh-TW" altLang="zh-TW" i="1" dirty="0">
                <a:effectLst>
                  <a:outerShdw blurRad="38100" dist="38100" dir="2700000" algn="tl">
                    <a:srgbClr val="C0C0C0"/>
                  </a:outerShdw>
                </a:effectLst>
                <a:latin typeface="Arial Black" pitchFamily="34" charset="0"/>
                <a:ea typeface="細明體" pitchFamily="49" charset="-120"/>
              </a:rPr>
              <a:t> </a:t>
            </a:r>
            <a:r>
              <a:rPr lang="en-US" altLang="zh-TW" b="1" dirty="0">
                <a:ea typeface="細明體" pitchFamily="49" charset="-120"/>
              </a:rPr>
              <a:t>Union</a:t>
            </a:r>
            <a:endParaRPr lang="zh-TW" altLang="zh-TW" b="1" dirty="0">
              <a:ea typeface="細明體" pitchFamily="49" charset="-120"/>
            </a:endParaRPr>
          </a:p>
        </p:txBody>
      </p:sp>
      <p:sp>
        <p:nvSpPr>
          <p:cNvPr id="70659"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ED8FD1C9-0F92-4F82-BEFF-06EC07D9D177}" type="slidenum">
              <a:rPr lang="zh-TW" altLang="en-US" sz="1000">
                <a:solidFill>
                  <a:srgbClr val="A7A399"/>
                </a:solidFill>
                <a:ea typeface="細明體" pitchFamily="49" charset="-128"/>
              </a:rPr>
              <a:pPr>
                <a:lnSpc>
                  <a:spcPct val="100000"/>
                </a:lnSpc>
                <a:spcBef>
                  <a:spcPct val="0"/>
                </a:spcBef>
                <a:buFontTx/>
                <a:buNone/>
              </a:pPr>
              <a:t>58</a:t>
            </a:fld>
            <a:endParaRPr lang="zh-TW" altLang="en-US" sz="1000">
              <a:solidFill>
                <a:srgbClr val="A7A399"/>
              </a:solidFill>
              <a:ea typeface="細明體" pitchFamily="49" charset="-128"/>
            </a:endParaRPr>
          </a:p>
        </p:txBody>
      </p:sp>
      <p:sp>
        <p:nvSpPr>
          <p:cNvPr id="133130" name="Rectangle 10"/>
          <p:cNvSpPr>
            <a:spLocks noChangeArrowheads="1"/>
          </p:cNvSpPr>
          <p:nvPr/>
        </p:nvSpPr>
        <p:spPr bwMode="auto">
          <a:xfrm>
            <a:off x="792163" y="1473200"/>
            <a:ext cx="7975600" cy="160020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Example 2.</a:t>
            </a:r>
            <a:r>
              <a:rPr lang="en-US" altLang="zh-TW" sz="2000" dirty="0">
                <a:latin typeface="+mn-lt"/>
                <a:ea typeface="細明體" panose="02020509000000000000" pitchFamily="49" charset="-120"/>
              </a:rPr>
              <a:t> Combine both customer and employee table in ascending order.</a:t>
            </a:r>
          </a:p>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Query: </a:t>
            </a:r>
          </a:p>
          <a:p>
            <a:pPr marL="342900" indent="-342900" eaLnBrk="1" fontAlgn="auto" hangingPunct="1">
              <a:lnSpc>
                <a:spcPct val="150000"/>
              </a:lnSpc>
              <a:spcBef>
                <a:spcPct val="20000"/>
              </a:spcBef>
              <a:spcAft>
                <a:spcPts val="0"/>
              </a:spcAft>
              <a:defRPr/>
            </a:pPr>
            <a:r>
              <a:rPr lang="en-US" altLang="zh-TW" sz="2000" dirty="0">
                <a:latin typeface="+mn-lt"/>
                <a:ea typeface="細明體" panose="02020509000000000000" pitchFamily="49" charset="-120"/>
              </a:rPr>
              <a:t>Select </a:t>
            </a:r>
            <a:r>
              <a:rPr lang="en-US" altLang="zh-TW" sz="2000" dirty="0" err="1">
                <a:latin typeface="+mn-lt"/>
                <a:ea typeface="細明體" panose="02020509000000000000" pitchFamily="49" charset="-120"/>
              </a:rPr>
              <a:t>first_name</a:t>
            </a:r>
            <a:r>
              <a:rPr lang="en-US" altLang="zh-TW" sz="2000" dirty="0">
                <a:latin typeface="+mn-lt"/>
                <a:ea typeface="細明體" panose="02020509000000000000" pitchFamily="49" charset="-120"/>
              </a:rPr>
              <a:t>, </a:t>
            </a:r>
            <a:r>
              <a:rPr lang="en-US" altLang="zh-TW" sz="2000" dirty="0" err="1">
                <a:latin typeface="+mn-lt"/>
                <a:ea typeface="細明體" panose="02020509000000000000" pitchFamily="49" charset="-120"/>
              </a:rPr>
              <a:t>last_name</a:t>
            </a:r>
            <a:r>
              <a:rPr lang="en-US" altLang="zh-TW" sz="2000" dirty="0">
                <a:latin typeface="+mn-lt"/>
                <a:ea typeface="細明體" panose="02020509000000000000" pitchFamily="49" charset="-120"/>
              </a:rPr>
              <a:t> from Customer</a:t>
            </a:r>
          </a:p>
          <a:p>
            <a:pPr marL="1714500" lvl="3" indent="-342900" eaLnBrk="1" fontAlgn="auto" hangingPunct="1">
              <a:lnSpc>
                <a:spcPct val="150000"/>
              </a:lnSpc>
              <a:spcBef>
                <a:spcPct val="20000"/>
              </a:spcBef>
              <a:spcAft>
                <a:spcPts val="0"/>
              </a:spcAft>
              <a:defRPr/>
            </a:pPr>
            <a:r>
              <a:rPr lang="en-US" altLang="zh-TW" sz="2000" dirty="0">
                <a:latin typeface="+mn-lt"/>
                <a:ea typeface="細明體" panose="02020509000000000000" pitchFamily="49" charset="-120"/>
              </a:rPr>
              <a:t>UNION</a:t>
            </a:r>
          </a:p>
          <a:p>
            <a:pPr marL="342900" indent="-342900" eaLnBrk="1" fontAlgn="auto" hangingPunct="1">
              <a:lnSpc>
                <a:spcPct val="150000"/>
              </a:lnSpc>
              <a:spcBef>
                <a:spcPct val="20000"/>
              </a:spcBef>
              <a:spcAft>
                <a:spcPts val="0"/>
              </a:spcAft>
              <a:defRPr/>
            </a:pPr>
            <a:r>
              <a:rPr lang="en-US" altLang="zh-TW" sz="2000" dirty="0">
                <a:ea typeface="細明體" panose="02020509000000000000" pitchFamily="49" charset="-120"/>
              </a:rPr>
              <a:t>Select </a:t>
            </a:r>
            <a:r>
              <a:rPr lang="en-US" altLang="zh-TW" sz="2000" dirty="0" err="1">
                <a:ea typeface="細明體" panose="02020509000000000000" pitchFamily="49" charset="-120"/>
              </a:rPr>
              <a:t>first_name</a:t>
            </a:r>
            <a:r>
              <a:rPr lang="en-US" altLang="zh-TW" sz="2000" dirty="0">
                <a:ea typeface="細明體" panose="02020509000000000000" pitchFamily="49" charset="-120"/>
              </a:rPr>
              <a:t>, </a:t>
            </a:r>
            <a:r>
              <a:rPr lang="en-US" altLang="zh-TW" sz="2000" dirty="0" err="1">
                <a:ea typeface="細明體" panose="02020509000000000000" pitchFamily="49" charset="-120"/>
              </a:rPr>
              <a:t>last_name</a:t>
            </a:r>
            <a:r>
              <a:rPr lang="en-US" altLang="zh-TW" sz="2000" dirty="0">
                <a:ea typeface="細明體" panose="02020509000000000000" pitchFamily="49" charset="-120"/>
              </a:rPr>
              <a:t> from Employee Order</a:t>
            </a:r>
          </a:p>
          <a:p>
            <a:pPr marL="342900"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a:p>
            <a:pPr marL="800100" lvl="1"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p:cNvSpPr>
            <a:spLocks noGrp="1" noChangeArrowheads="1"/>
          </p:cNvSpPr>
          <p:nvPr>
            <p:ph type="title"/>
          </p:nvPr>
        </p:nvSpPr>
        <p:spPr>
          <a:xfrm>
            <a:off x="1135063" y="141288"/>
            <a:ext cx="7772400"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b="1" dirty="0">
                <a:latin typeface="Arial Black" pitchFamily="34" charset="0"/>
                <a:ea typeface="細明體" pitchFamily="49" charset="-120"/>
              </a:rPr>
            </a:br>
            <a:r>
              <a:rPr lang="en-US" altLang="zh-TW" b="1" dirty="0">
                <a:latin typeface="Arial Black" pitchFamily="34" charset="0"/>
                <a:ea typeface="細明體" pitchFamily="49" charset="-120"/>
              </a:rPr>
              <a:t>Intersection</a:t>
            </a:r>
            <a:endParaRPr lang="zh-TW" altLang="zh-TW" b="1" dirty="0">
              <a:latin typeface="Arial Black" pitchFamily="34" charset="0"/>
              <a:ea typeface="細明體" pitchFamily="49" charset="-120"/>
            </a:endParaRPr>
          </a:p>
        </p:txBody>
      </p:sp>
      <p:sp>
        <p:nvSpPr>
          <p:cNvPr id="72707"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C7ED03DA-AD25-406B-AAD8-C74504704464}" type="slidenum">
              <a:rPr lang="zh-TW" altLang="en-US" sz="1000">
                <a:solidFill>
                  <a:srgbClr val="A7A399"/>
                </a:solidFill>
                <a:ea typeface="細明體" pitchFamily="49" charset="-128"/>
              </a:rPr>
              <a:pPr>
                <a:lnSpc>
                  <a:spcPct val="100000"/>
                </a:lnSpc>
                <a:spcBef>
                  <a:spcPct val="0"/>
                </a:spcBef>
                <a:buFontTx/>
                <a:buNone/>
              </a:pPr>
              <a:t>59</a:t>
            </a:fld>
            <a:endParaRPr lang="zh-TW" altLang="en-US" sz="1000">
              <a:solidFill>
                <a:srgbClr val="A7A399"/>
              </a:solidFill>
              <a:ea typeface="細明體" pitchFamily="49" charset="-128"/>
            </a:endParaRPr>
          </a:p>
        </p:txBody>
      </p:sp>
      <p:sp>
        <p:nvSpPr>
          <p:cNvPr id="135176" name="Rectangle 1032"/>
          <p:cNvSpPr>
            <a:spLocks noChangeArrowheads="1"/>
          </p:cNvSpPr>
          <p:nvPr/>
        </p:nvSpPr>
        <p:spPr bwMode="auto">
          <a:xfrm>
            <a:off x="1524000" y="1522413"/>
            <a:ext cx="7085013" cy="121285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SELECT ...... FROM </a:t>
            </a:r>
            <a:r>
              <a:rPr lang="en-US" altLang="zh-TW" sz="2000" i="1" dirty="0">
                <a:latin typeface="+mj-lt"/>
                <a:ea typeface="細明體" panose="02020509000000000000" pitchFamily="49" charset="-120"/>
              </a:rPr>
              <a:t>table1</a:t>
            </a:r>
            <a:r>
              <a:rPr lang="en-US" altLang="zh-TW" sz="2000" dirty="0">
                <a:latin typeface="+mj-lt"/>
                <a:ea typeface="細明體" panose="02020509000000000000" pitchFamily="49" charset="-120"/>
              </a:rPr>
              <a:t> ;</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Intersect </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SELECT </a:t>
            </a:r>
            <a:r>
              <a:rPr lang="en-US" altLang="zh-TW" sz="2000" i="1" dirty="0">
                <a:latin typeface="+mj-lt"/>
                <a:ea typeface="細明體" panose="02020509000000000000" pitchFamily="49" charset="-120"/>
              </a:rPr>
              <a:t>col</a:t>
            </a:r>
            <a:r>
              <a:rPr lang="en-US" altLang="zh-TW" sz="2000" dirty="0">
                <a:latin typeface="+mj-lt"/>
                <a:ea typeface="細明體" panose="02020509000000000000" pitchFamily="49" charset="-120"/>
              </a:rPr>
              <a:t> FROM </a:t>
            </a:r>
            <a:r>
              <a:rPr lang="en-US" altLang="zh-TW" sz="2000" i="1" dirty="0">
                <a:latin typeface="+mj-lt"/>
                <a:ea typeface="細明體" panose="02020509000000000000" pitchFamily="49" charset="-120"/>
              </a:rPr>
              <a:t>table2</a:t>
            </a:r>
            <a:r>
              <a:rPr lang="en-US" altLang="zh-TW" sz="2000" dirty="0">
                <a:latin typeface="+mj-lt"/>
                <a:ea typeface="細明體" panose="02020509000000000000" pitchFamily="49" charset="-120"/>
              </a:rPr>
              <a:t> </a:t>
            </a:r>
          </a:p>
          <a:p>
            <a:pPr marL="342900" indent="-342900" eaLnBrk="1" fontAlgn="auto" hangingPunct="1">
              <a:lnSpc>
                <a:spcPct val="150000"/>
              </a:lnSpc>
              <a:spcBef>
                <a:spcPct val="20000"/>
              </a:spcBef>
              <a:spcAft>
                <a:spcPts val="0"/>
              </a:spcAft>
              <a:defRPr/>
            </a:pPr>
            <a:r>
              <a:rPr lang="en-US" altLang="zh-TW" sz="2000" b="1" dirty="0" err="1">
                <a:latin typeface="+mj-lt"/>
                <a:ea typeface="細明體" panose="02020509000000000000" pitchFamily="49" charset="-120"/>
              </a:rPr>
              <a:t>eg</a:t>
            </a:r>
            <a:r>
              <a:rPr lang="en-US" altLang="zh-TW" sz="2000" b="1" dirty="0">
                <a:latin typeface="+mj-lt"/>
                <a:ea typeface="細明體" panose="02020509000000000000" pitchFamily="49" charset="-120"/>
              </a:rPr>
              <a:t> 2. </a:t>
            </a:r>
            <a:r>
              <a:rPr lang="en-US" altLang="zh-TW" sz="2000" dirty="0">
                <a:latin typeface="+mj-lt"/>
                <a:ea typeface="細明體" panose="02020509000000000000" pitchFamily="49" charset="-120"/>
              </a:rPr>
              <a:t>Find common </a:t>
            </a:r>
            <a:r>
              <a:rPr lang="en-US" altLang="zh-TW" sz="2000" dirty="0" err="1">
                <a:latin typeface="+mj-lt"/>
                <a:ea typeface="細明體" panose="02020509000000000000" pitchFamily="49" charset="-120"/>
              </a:rPr>
              <a:t>first_name</a:t>
            </a:r>
            <a:r>
              <a:rPr lang="en-US" altLang="zh-TW" sz="2000" dirty="0">
                <a:latin typeface="+mj-lt"/>
                <a:ea typeface="細明體" panose="02020509000000000000" pitchFamily="49" charset="-120"/>
              </a:rPr>
              <a:t> and </a:t>
            </a:r>
            <a:r>
              <a:rPr lang="en-US" altLang="zh-TW" sz="2000" dirty="0" err="1">
                <a:latin typeface="+mj-lt"/>
                <a:ea typeface="細明體" panose="02020509000000000000" pitchFamily="49" charset="-120"/>
              </a:rPr>
              <a:t>last_name</a:t>
            </a:r>
            <a:r>
              <a:rPr lang="en-US" altLang="zh-TW" sz="2000" dirty="0">
                <a:latin typeface="+mj-lt"/>
                <a:ea typeface="細明體" panose="02020509000000000000" pitchFamily="49" charset="-120"/>
              </a:rPr>
              <a:t> from both customer and employee table.</a:t>
            </a:r>
          </a:p>
          <a:p>
            <a:pPr marL="342900" indent="-342900" eaLnBrk="1" fontAlgn="auto" hangingPunct="1">
              <a:lnSpc>
                <a:spcPct val="150000"/>
              </a:lnSpc>
              <a:spcBef>
                <a:spcPct val="20000"/>
              </a:spcBef>
              <a:spcAft>
                <a:spcPts val="0"/>
              </a:spcAft>
              <a:defRPr/>
            </a:pPr>
            <a:r>
              <a:rPr lang="en-US" altLang="zh-TW" sz="2000" b="1" dirty="0">
                <a:latin typeface="+mj-lt"/>
                <a:ea typeface="細明體" panose="02020509000000000000" pitchFamily="49" charset="-120"/>
              </a:rPr>
              <a:t>Query: </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Select </a:t>
            </a:r>
            <a:r>
              <a:rPr lang="en-US" altLang="zh-TW" sz="2000" dirty="0" err="1">
                <a:latin typeface="+mj-lt"/>
                <a:ea typeface="細明體" panose="02020509000000000000" pitchFamily="49" charset="-120"/>
              </a:rPr>
              <a:t>first_name</a:t>
            </a:r>
            <a:r>
              <a:rPr lang="en-US" altLang="zh-TW" sz="2000" dirty="0">
                <a:latin typeface="+mj-lt"/>
                <a:ea typeface="細明體" panose="02020509000000000000" pitchFamily="49" charset="-120"/>
              </a:rPr>
              <a:t>, </a:t>
            </a:r>
            <a:r>
              <a:rPr lang="en-US" altLang="zh-TW" sz="2000" dirty="0" err="1">
                <a:latin typeface="+mj-lt"/>
                <a:ea typeface="細明體" panose="02020509000000000000" pitchFamily="49" charset="-120"/>
              </a:rPr>
              <a:t>last_name</a:t>
            </a:r>
            <a:r>
              <a:rPr lang="en-US" altLang="zh-TW" sz="2000" dirty="0">
                <a:latin typeface="+mj-lt"/>
                <a:ea typeface="細明體" panose="02020509000000000000" pitchFamily="49" charset="-120"/>
              </a:rPr>
              <a:t> from customer</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Intersect</a:t>
            </a:r>
          </a:p>
          <a:p>
            <a:pPr marL="342900" indent="-342900" eaLnBrk="1" fontAlgn="auto" hangingPunct="1">
              <a:lnSpc>
                <a:spcPct val="150000"/>
              </a:lnSpc>
              <a:spcBef>
                <a:spcPct val="20000"/>
              </a:spcBef>
              <a:spcAft>
                <a:spcPts val="0"/>
              </a:spcAft>
              <a:defRPr/>
            </a:pPr>
            <a:r>
              <a:rPr lang="en-US" altLang="zh-TW" sz="2000" dirty="0">
                <a:ea typeface="細明體" panose="02020509000000000000" pitchFamily="49" charset="-120"/>
              </a:rPr>
              <a:t>Select </a:t>
            </a:r>
            <a:r>
              <a:rPr lang="en-US" altLang="zh-TW" sz="2000" dirty="0" err="1">
                <a:ea typeface="細明體" panose="02020509000000000000" pitchFamily="49" charset="-120"/>
              </a:rPr>
              <a:t>first_name</a:t>
            </a:r>
            <a:r>
              <a:rPr lang="en-US" altLang="zh-TW" sz="2000" dirty="0">
                <a:ea typeface="細明體" panose="02020509000000000000" pitchFamily="49" charset="-120"/>
              </a:rPr>
              <a:t>, </a:t>
            </a:r>
            <a:r>
              <a:rPr lang="en-US" altLang="zh-TW" sz="2000" dirty="0" err="1">
                <a:ea typeface="細明體" panose="02020509000000000000" pitchFamily="49" charset="-120"/>
              </a:rPr>
              <a:t>last_name</a:t>
            </a:r>
            <a:r>
              <a:rPr lang="en-US" altLang="zh-TW" sz="2000" dirty="0">
                <a:ea typeface="細明體" panose="02020509000000000000" pitchFamily="49" charset="-120"/>
              </a:rPr>
              <a:t> from customer;</a:t>
            </a:r>
          </a:p>
          <a:p>
            <a:pPr marL="342900" indent="-342900" eaLnBrk="1" fontAlgn="auto" hangingPunct="1">
              <a:lnSpc>
                <a:spcPct val="150000"/>
              </a:lnSpc>
              <a:spcBef>
                <a:spcPct val="20000"/>
              </a:spcBef>
              <a:spcAft>
                <a:spcPts val="0"/>
              </a:spcAft>
              <a:defRPr/>
            </a:pPr>
            <a:endParaRPr lang="en-US" altLang="zh-TW" sz="2000" dirty="0">
              <a:latin typeface="+mj-lt"/>
              <a:ea typeface="細明體" panose="02020509000000000000" pitchFamily="49" charset="-120"/>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fontScale="90000"/>
          </a:bodyPr>
          <a:lstStyle/>
          <a:p>
            <a:pPr eaLnBrk="1" fontAlgn="auto" hangingPunct="1">
              <a:spcAft>
                <a:spcPts val="0"/>
              </a:spcAft>
              <a:defRPr/>
            </a:pPr>
            <a:r>
              <a:rPr lang="en-IN" altLang="zh-TW" b="0" i="1" dirty="0">
                <a:solidFill>
                  <a:schemeClr val="tx1"/>
                </a:solidFill>
                <a:ea typeface="細明體" pitchFamily="49" charset="-120"/>
              </a:rPr>
              <a:t>DML: Data Manipulation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6</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2" name="Rectangle 1"/>
          <p:cNvSpPr/>
          <p:nvPr/>
        </p:nvSpPr>
        <p:spPr>
          <a:xfrm>
            <a:off x="572814" y="1418190"/>
            <a:ext cx="7928468" cy="707886"/>
          </a:xfrm>
          <a:prstGeom prst="rect">
            <a:avLst/>
          </a:prstGeom>
        </p:spPr>
        <p:txBody>
          <a:bodyPr wrap="square">
            <a:spAutoFit/>
          </a:bodyPr>
          <a:lstStyle/>
          <a:p>
            <a:r>
              <a:rPr lang="en-US" dirty="0"/>
              <a:t>DML commands are not auto-committed. It means changes are not permanent to database, they can be rolled back. </a:t>
            </a:r>
            <a:endParaRPr lang="en-IN" dirty="0"/>
          </a:p>
        </p:txBody>
      </p:sp>
      <p:graphicFrame>
        <p:nvGraphicFramePr>
          <p:cNvPr id="5" name="Table 4"/>
          <p:cNvGraphicFramePr>
            <a:graphicFrameLocks noGrp="1"/>
          </p:cNvGraphicFramePr>
          <p:nvPr/>
        </p:nvGraphicFramePr>
        <p:xfrm>
          <a:off x="1001932" y="2511973"/>
          <a:ext cx="7346731" cy="2144110"/>
        </p:xfrm>
        <a:graphic>
          <a:graphicData uri="http://schemas.openxmlformats.org/drawingml/2006/table">
            <a:tbl>
              <a:tblPr>
                <a:tableStyleId>{616DA210-FB5B-4158-B5E0-FEB733F419BA}</a:tableStyleId>
              </a:tblPr>
              <a:tblGrid>
                <a:gridCol w="1951304">
                  <a:extLst>
                    <a:ext uri="{9D8B030D-6E8A-4147-A177-3AD203B41FA5}">
                      <a16:colId xmlns:a16="http://schemas.microsoft.com/office/drawing/2014/main" val="2480750180"/>
                    </a:ext>
                  </a:extLst>
                </a:gridCol>
                <a:gridCol w="5395427">
                  <a:extLst>
                    <a:ext uri="{9D8B030D-6E8A-4147-A177-3AD203B41FA5}">
                      <a16:colId xmlns:a16="http://schemas.microsoft.com/office/drawing/2014/main" val="3945831413"/>
                    </a:ext>
                  </a:extLst>
                </a:gridCol>
              </a:tblGrid>
              <a:tr h="428822">
                <a:tc>
                  <a:txBody>
                    <a:bodyPr/>
                    <a:lstStyle/>
                    <a:p>
                      <a:pPr>
                        <a:lnSpc>
                          <a:spcPts val="1500"/>
                        </a:lnSpc>
                        <a:spcAft>
                          <a:spcPts val="1500"/>
                        </a:spcAft>
                      </a:pPr>
                      <a:r>
                        <a:rPr lang="en-US" sz="1800" b="1" dirty="0">
                          <a:effectLst/>
                        </a:rPr>
                        <a:t>Command</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b="1" dirty="0">
                          <a:effectLst/>
                        </a:rPr>
                        <a:t>Description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350102775"/>
                  </a:ext>
                </a:extLst>
              </a:tr>
              <a:tr h="428822">
                <a:tc>
                  <a:txBody>
                    <a:bodyPr/>
                    <a:lstStyle/>
                    <a:p>
                      <a:pPr>
                        <a:lnSpc>
                          <a:spcPts val="1500"/>
                        </a:lnSpc>
                        <a:spcAft>
                          <a:spcPts val="1500"/>
                        </a:spcAft>
                      </a:pPr>
                      <a:r>
                        <a:rPr lang="en-US" sz="1800">
                          <a:effectLst/>
                        </a:rPr>
                        <a:t>Insert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insert a new row</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692551008"/>
                  </a:ext>
                </a:extLst>
              </a:tr>
              <a:tr h="428822">
                <a:tc>
                  <a:txBody>
                    <a:bodyPr/>
                    <a:lstStyle/>
                    <a:p>
                      <a:pPr>
                        <a:lnSpc>
                          <a:spcPts val="1500"/>
                        </a:lnSpc>
                        <a:spcAft>
                          <a:spcPts val="1500"/>
                        </a:spcAft>
                      </a:pPr>
                      <a:r>
                        <a:rPr lang="en-US" sz="1800">
                          <a:effectLst/>
                        </a:rPr>
                        <a:t>Update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update existing row</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4186114346"/>
                  </a:ext>
                </a:extLst>
              </a:tr>
              <a:tr h="428822">
                <a:tc>
                  <a:txBody>
                    <a:bodyPr/>
                    <a:lstStyle/>
                    <a:p>
                      <a:pPr>
                        <a:lnSpc>
                          <a:spcPts val="1500"/>
                        </a:lnSpc>
                        <a:spcAft>
                          <a:spcPts val="1500"/>
                        </a:spcAft>
                      </a:pPr>
                      <a:r>
                        <a:rPr lang="en-US" sz="1800">
                          <a:effectLst/>
                        </a:rPr>
                        <a:t>Delete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delete a row</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1105589530"/>
                  </a:ext>
                </a:extLst>
              </a:tr>
              <a:tr h="428822">
                <a:tc>
                  <a:txBody>
                    <a:bodyPr/>
                    <a:lstStyle/>
                    <a:p>
                      <a:pPr>
                        <a:lnSpc>
                          <a:spcPts val="1500"/>
                        </a:lnSpc>
                        <a:spcAft>
                          <a:spcPts val="1500"/>
                        </a:spcAft>
                      </a:pPr>
                      <a:r>
                        <a:rPr lang="en-US" sz="1800">
                          <a:effectLst/>
                        </a:rPr>
                        <a:t>Merge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dirty="0">
                          <a:effectLst/>
                        </a:rPr>
                        <a:t>merging two rows or two tables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361371992"/>
                  </a:ext>
                </a:extLst>
              </a:tr>
            </a:tbl>
          </a:graphicData>
        </a:graphic>
      </p:graphicFrame>
    </p:spTree>
    <p:extLst>
      <p:ext uri="{BB962C8B-B14F-4D97-AF65-F5344CB8AC3E}">
        <p14:creationId xmlns:p14="http://schemas.microsoft.com/office/powerpoint/2010/main" val="841377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38150" y="0"/>
            <a:ext cx="9113838"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i="1" dirty="0">
                <a:effectLst>
                  <a:outerShdw blurRad="38100" dist="38100" dir="2700000" algn="tl">
                    <a:srgbClr val="C0C0C0"/>
                  </a:outerShdw>
                </a:effectLst>
                <a:latin typeface="Arial Black" pitchFamily="34" charset="0"/>
                <a:ea typeface="細明體" pitchFamily="49" charset="-120"/>
              </a:rPr>
            </a:br>
            <a:r>
              <a:rPr lang="zh-TW" altLang="zh-TW" i="1" dirty="0">
                <a:effectLst>
                  <a:outerShdw blurRad="38100" dist="38100" dir="2700000" algn="tl">
                    <a:srgbClr val="C0C0C0"/>
                  </a:outerShdw>
                </a:effectLst>
                <a:latin typeface="Arial Black" pitchFamily="34" charset="0"/>
                <a:ea typeface="細明體" pitchFamily="49" charset="-120"/>
              </a:rPr>
              <a:t> </a:t>
            </a:r>
            <a:r>
              <a:rPr lang="en-US" altLang="zh-TW" b="1" dirty="0">
                <a:ea typeface="細明體" pitchFamily="49" charset="-120"/>
              </a:rPr>
              <a:t>Intersection</a:t>
            </a:r>
            <a:endParaRPr lang="zh-TW" altLang="zh-TW" b="1" dirty="0">
              <a:ea typeface="細明體" pitchFamily="49" charset="-120"/>
            </a:endParaRPr>
          </a:p>
        </p:txBody>
      </p:sp>
      <p:sp>
        <p:nvSpPr>
          <p:cNvPr id="74755"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2EFC7380-4278-49BA-9532-E62C6CF20668}" type="slidenum">
              <a:rPr lang="zh-TW" altLang="en-US" sz="1000">
                <a:solidFill>
                  <a:srgbClr val="A7A399"/>
                </a:solidFill>
                <a:ea typeface="細明體" pitchFamily="49" charset="-128"/>
              </a:rPr>
              <a:pPr>
                <a:lnSpc>
                  <a:spcPct val="100000"/>
                </a:lnSpc>
                <a:spcBef>
                  <a:spcPct val="0"/>
                </a:spcBef>
                <a:buFontTx/>
                <a:buNone/>
              </a:pPr>
              <a:t>60</a:t>
            </a:fld>
            <a:endParaRPr lang="zh-TW" altLang="en-US" sz="1000">
              <a:solidFill>
                <a:srgbClr val="A7A399"/>
              </a:solidFill>
              <a:ea typeface="細明體" pitchFamily="49" charset="-128"/>
            </a:endParaRPr>
          </a:p>
        </p:txBody>
      </p:sp>
      <p:sp>
        <p:nvSpPr>
          <p:cNvPr id="133130" name="Rectangle 10"/>
          <p:cNvSpPr>
            <a:spLocks noChangeArrowheads="1"/>
          </p:cNvSpPr>
          <p:nvPr/>
        </p:nvSpPr>
        <p:spPr bwMode="auto">
          <a:xfrm>
            <a:off x="1338263" y="1473200"/>
            <a:ext cx="7315200" cy="160020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Output: </a:t>
            </a:r>
          </a:p>
          <a:p>
            <a:pPr marL="342900"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a:p>
            <a:pPr marL="800100" lvl="1"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p:txBody>
      </p:sp>
      <p:graphicFrame>
        <p:nvGraphicFramePr>
          <p:cNvPr id="2" name="Table 1"/>
          <p:cNvGraphicFramePr>
            <a:graphicFrameLocks noGrp="1"/>
          </p:cNvGraphicFramePr>
          <p:nvPr/>
        </p:nvGraphicFramePr>
        <p:xfrm>
          <a:off x="1789113" y="2273300"/>
          <a:ext cx="6096000" cy="116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b"/>
                      <a:r>
                        <a:rPr lang="en-US" b="1">
                          <a:solidFill>
                            <a:srgbClr val="000000"/>
                          </a:solidFill>
                          <a:effectLst/>
                        </a:rPr>
                        <a:t>FIRST_NAME</a:t>
                      </a:r>
                    </a:p>
                  </a:txBody>
                  <a:tcPr marL="76200" marR="76200" marT="76200" marB="76200" anchor="b"/>
                </a:tc>
                <a:tc>
                  <a:txBody>
                    <a:bodyPr/>
                    <a:lstStyle/>
                    <a:p>
                      <a:pPr fontAlgn="b"/>
                      <a:r>
                        <a:rPr lang="en-US" b="1">
                          <a:solidFill>
                            <a:srgbClr val="000000"/>
                          </a:solidFill>
                          <a:effectLst/>
                        </a:rPr>
                        <a:t>LAST_NAME</a:t>
                      </a:r>
                    </a:p>
                  </a:txBody>
                  <a:tcPr marL="76200" marR="76200" marT="76200" marB="76200" anchor="b"/>
                </a:tc>
                <a:extLst>
                  <a:ext uri="{0D108BD9-81ED-4DB2-BD59-A6C34878D82A}">
                    <a16:rowId xmlns:a16="http://schemas.microsoft.com/office/drawing/2014/main" val="10000"/>
                  </a:ext>
                </a:extLst>
              </a:tr>
              <a:tr h="370840">
                <a:tc>
                  <a:txBody>
                    <a:bodyPr/>
                    <a:lstStyle/>
                    <a:p>
                      <a:r>
                        <a:rPr lang="en-US">
                          <a:solidFill>
                            <a:srgbClr val="000000"/>
                          </a:solidFill>
                          <a:effectLst/>
                        </a:rPr>
                        <a:t>Paula</a:t>
                      </a:r>
                    </a:p>
                  </a:txBody>
                  <a:tcPr marL="76200" marR="76200" marT="38100" marB="38100" anchor="ctr"/>
                </a:tc>
                <a:tc>
                  <a:txBody>
                    <a:bodyPr/>
                    <a:lstStyle/>
                    <a:p>
                      <a:r>
                        <a:rPr lang="en-US">
                          <a:solidFill>
                            <a:srgbClr val="000000"/>
                          </a:solidFill>
                          <a:effectLst/>
                        </a:rPr>
                        <a:t>johnson</a:t>
                      </a:r>
                    </a:p>
                  </a:txBody>
                  <a:tcPr marL="76200" marR="76200" marT="38100" marB="38100" anchor="ctr"/>
                </a:tc>
                <a:extLst>
                  <a:ext uri="{0D108BD9-81ED-4DB2-BD59-A6C34878D82A}">
                    <a16:rowId xmlns:a16="http://schemas.microsoft.com/office/drawing/2014/main" val="10001"/>
                  </a:ext>
                </a:extLst>
              </a:tr>
              <a:tr h="370840">
                <a:tc>
                  <a:txBody>
                    <a:bodyPr/>
                    <a:lstStyle/>
                    <a:p>
                      <a:r>
                        <a:rPr lang="en-US">
                          <a:solidFill>
                            <a:srgbClr val="000000"/>
                          </a:solidFill>
                          <a:effectLst/>
                        </a:rPr>
                        <a:t>Stephen</a:t>
                      </a:r>
                    </a:p>
                  </a:txBody>
                  <a:tcPr marL="76200" marR="76200" marT="38100" marB="38100" anchor="ctr"/>
                </a:tc>
                <a:tc>
                  <a:txBody>
                    <a:bodyPr/>
                    <a:lstStyle/>
                    <a:p>
                      <a:r>
                        <a:rPr lang="en-US" dirty="0">
                          <a:solidFill>
                            <a:srgbClr val="000000"/>
                          </a:solidFill>
                          <a:effectLst/>
                        </a:rPr>
                        <a:t>jones</a:t>
                      </a:r>
                    </a:p>
                  </a:txBody>
                  <a:tcPr marL="76200" marR="76200" marT="38100" marB="38100" anchor="ctr"/>
                </a:tc>
                <a:extLst>
                  <a:ext uri="{0D108BD9-81ED-4DB2-BD59-A6C34878D82A}">
                    <a16:rowId xmlns:a16="http://schemas.microsoft.com/office/drawing/2014/main" val="10002"/>
                  </a:ext>
                </a:extLst>
              </a:tr>
            </a:tbl>
          </a:graphicData>
        </a:graphic>
      </p:graphicFrame>
      <p:sp>
        <p:nvSpPr>
          <p:cNvPr id="74771" name="TextBox 2"/>
          <p:cNvSpPr txBox="1">
            <a:spLocks noChangeArrowheads="1"/>
          </p:cNvSpPr>
          <p:nvPr/>
        </p:nvSpPr>
        <p:spPr bwMode="auto">
          <a:xfrm>
            <a:off x="1681163" y="4203700"/>
            <a:ext cx="631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FF0000"/>
                </a:solidFill>
              </a:rPr>
              <a:t>You can also use IN to find intersection</a:t>
            </a:r>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223963" y="241300"/>
            <a:ext cx="7772400"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dirty="0">
                <a:latin typeface="Arial Black" pitchFamily="34" charset="0"/>
                <a:ea typeface="細明體" pitchFamily="49" charset="-120"/>
              </a:rPr>
            </a:br>
            <a:r>
              <a:rPr lang="en-US" altLang="zh-TW" dirty="0">
                <a:latin typeface="Arial Black" pitchFamily="34" charset="0"/>
                <a:ea typeface="細明體" pitchFamily="49" charset="-120"/>
              </a:rPr>
              <a:t>Difference of Tables</a:t>
            </a:r>
            <a:endParaRPr lang="zh-TW" altLang="zh-TW" dirty="0">
              <a:ea typeface="細明體" pitchFamily="49" charset="-120"/>
            </a:endParaRPr>
          </a:p>
        </p:txBody>
      </p:sp>
      <p:sp>
        <p:nvSpPr>
          <p:cNvPr id="7680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7268B1ED-9373-4F57-B458-B4E21B5AF75F}" type="slidenum">
              <a:rPr lang="zh-TW" altLang="en-US" sz="1000">
                <a:solidFill>
                  <a:srgbClr val="A7A399"/>
                </a:solidFill>
                <a:ea typeface="細明體" pitchFamily="49" charset="-128"/>
              </a:rPr>
              <a:pPr>
                <a:lnSpc>
                  <a:spcPct val="100000"/>
                </a:lnSpc>
                <a:spcBef>
                  <a:spcPct val="0"/>
                </a:spcBef>
                <a:buFontTx/>
                <a:buNone/>
              </a:pPr>
              <a:t>61</a:t>
            </a:fld>
            <a:endParaRPr lang="zh-TW" altLang="en-US" sz="1000">
              <a:solidFill>
                <a:srgbClr val="A7A399"/>
              </a:solidFill>
              <a:ea typeface="細明體" pitchFamily="49" charset="-128"/>
            </a:endParaRPr>
          </a:p>
        </p:txBody>
      </p:sp>
      <p:sp>
        <p:nvSpPr>
          <p:cNvPr id="137222" name="Rectangle 6"/>
          <p:cNvSpPr>
            <a:spLocks noChangeArrowheads="1"/>
          </p:cNvSpPr>
          <p:nvPr/>
        </p:nvSpPr>
        <p:spPr bwMode="auto">
          <a:xfrm>
            <a:off x="1223963" y="1522413"/>
            <a:ext cx="7626350" cy="121285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SELECT ...... FROM </a:t>
            </a:r>
            <a:r>
              <a:rPr lang="en-US" altLang="zh-TW" sz="2000" i="1" dirty="0">
                <a:latin typeface="+mj-lt"/>
                <a:ea typeface="細明體" panose="02020509000000000000" pitchFamily="49" charset="-120"/>
              </a:rPr>
              <a:t>table1</a:t>
            </a:r>
            <a:r>
              <a:rPr lang="en-US" altLang="zh-TW" sz="2000" dirty="0">
                <a:latin typeface="+mj-lt"/>
                <a:ea typeface="細明體" panose="02020509000000000000" pitchFamily="49" charset="-120"/>
              </a:rPr>
              <a:t> ;</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 SELECT </a:t>
            </a:r>
            <a:r>
              <a:rPr lang="en-US" altLang="zh-TW" sz="2000" i="1" dirty="0">
                <a:latin typeface="+mj-lt"/>
                <a:ea typeface="細明體" panose="02020509000000000000" pitchFamily="49" charset="-120"/>
              </a:rPr>
              <a:t>col</a:t>
            </a:r>
            <a:r>
              <a:rPr lang="en-US" altLang="zh-TW" sz="2000" dirty="0">
                <a:latin typeface="+mj-lt"/>
                <a:ea typeface="細明體" panose="02020509000000000000" pitchFamily="49" charset="-120"/>
              </a:rPr>
              <a:t> FROM </a:t>
            </a:r>
            <a:r>
              <a:rPr lang="en-US" altLang="zh-TW" sz="2000" i="1" dirty="0">
                <a:latin typeface="+mj-lt"/>
                <a:ea typeface="細明體" panose="02020509000000000000" pitchFamily="49" charset="-120"/>
              </a:rPr>
              <a:t>table2</a:t>
            </a:r>
            <a:r>
              <a:rPr lang="en-US" altLang="zh-TW" sz="2000" dirty="0">
                <a:latin typeface="+mj-lt"/>
                <a:ea typeface="細明體" panose="02020509000000000000" pitchFamily="49" charset="-120"/>
              </a:rPr>
              <a:t> )</a:t>
            </a:r>
          </a:p>
          <a:p>
            <a:pPr marL="342900" indent="-342900" eaLnBrk="1" fontAlgn="auto" hangingPunct="1">
              <a:lnSpc>
                <a:spcPct val="150000"/>
              </a:lnSpc>
              <a:spcBef>
                <a:spcPct val="20000"/>
              </a:spcBef>
              <a:spcAft>
                <a:spcPts val="0"/>
              </a:spcAft>
              <a:defRPr/>
            </a:pPr>
            <a:r>
              <a:rPr lang="en-US" altLang="zh-TW" sz="2000" dirty="0" err="1">
                <a:latin typeface="+mj-lt"/>
                <a:ea typeface="細明體" panose="02020509000000000000" pitchFamily="49" charset="-120"/>
              </a:rPr>
              <a:t>eg</a:t>
            </a:r>
            <a:r>
              <a:rPr lang="en-US" altLang="zh-TW" sz="2000" dirty="0">
                <a:latin typeface="+mj-lt"/>
                <a:ea typeface="細明體" panose="02020509000000000000" pitchFamily="49" charset="-120"/>
              </a:rPr>
              <a:t> 3. Find first name and last name from customer which are not in employee. </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Query:</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Select * from customer</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 MINUS</a:t>
            </a:r>
          </a:p>
          <a:p>
            <a:pPr marL="342900" indent="-342900" eaLnBrk="1" fontAlgn="auto" hangingPunct="1">
              <a:lnSpc>
                <a:spcPct val="150000"/>
              </a:lnSpc>
              <a:spcBef>
                <a:spcPct val="20000"/>
              </a:spcBef>
              <a:spcAft>
                <a:spcPts val="0"/>
              </a:spcAft>
              <a:defRPr/>
            </a:pPr>
            <a:r>
              <a:rPr lang="en-US" altLang="zh-TW" sz="2000" dirty="0">
                <a:latin typeface="+mj-lt"/>
                <a:ea typeface="細明體" panose="02020509000000000000" pitchFamily="49" charset="-120"/>
              </a:rPr>
              <a:t> Select * from employee;</a:t>
            </a: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38150" y="0"/>
            <a:ext cx="9113838" cy="1143000"/>
          </a:xfrm>
          <a:ln>
            <a:miter lim="800000"/>
            <a:headEnd/>
            <a:tailEnd/>
          </a:ln>
        </p:spPr>
        <p:txBody>
          <a:bodyPr lIns="92075" tIns="46038" rIns="92075" bIns="46038" rtlCol="0">
            <a:normAutofit fontScale="90000"/>
          </a:bodyPr>
          <a:lstStyle/>
          <a:p>
            <a:pPr algn="ctr" eaLnBrk="1" fontAlgn="auto" hangingPunct="1">
              <a:spcAft>
                <a:spcPts val="0"/>
              </a:spcAft>
              <a:defRPr/>
            </a:pPr>
            <a:br>
              <a:rPr lang="zh-TW" altLang="zh-TW" dirty="0">
                <a:effectLst>
                  <a:outerShdw blurRad="38100" dist="38100" dir="2700000" algn="tl">
                    <a:srgbClr val="C0C0C0"/>
                  </a:outerShdw>
                </a:effectLst>
                <a:latin typeface="Arial Black" pitchFamily="34" charset="0"/>
                <a:ea typeface="細明體" pitchFamily="49" charset="-120"/>
              </a:rPr>
            </a:br>
            <a:r>
              <a:rPr lang="en-US" altLang="zh-TW" dirty="0">
                <a:effectLst>
                  <a:outerShdw blurRad="38100" dist="38100" dir="2700000" algn="tl">
                    <a:srgbClr val="C0C0C0"/>
                  </a:outerShdw>
                </a:effectLst>
                <a:latin typeface="Arial Black" pitchFamily="34" charset="0"/>
                <a:ea typeface="細明體" pitchFamily="49" charset="-120"/>
              </a:rPr>
              <a:t>Difference of Tables</a:t>
            </a:r>
            <a:endParaRPr lang="zh-TW" altLang="zh-TW" b="1" dirty="0">
              <a:ea typeface="細明體" pitchFamily="49" charset="-120"/>
            </a:endParaRPr>
          </a:p>
        </p:txBody>
      </p:sp>
      <p:sp>
        <p:nvSpPr>
          <p:cNvPr id="78851"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37FDAD35-96B5-4844-8EF9-76928307A888}" type="slidenum">
              <a:rPr lang="zh-TW" altLang="en-US" sz="1000">
                <a:solidFill>
                  <a:srgbClr val="A7A399"/>
                </a:solidFill>
                <a:ea typeface="細明體" pitchFamily="49" charset="-128"/>
              </a:rPr>
              <a:pPr>
                <a:lnSpc>
                  <a:spcPct val="100000"/>
                </a:lnSpc>
                <a:spcBef>
                  <a:spcPct val="0"/>
                </a:spcBef>
                <a:buFontTx/>
                <a:buNone/>
              </a:pPr>
              <a:t>62</a:t>
            </a:fld>
            <a:endParaRPr lang="zh-TW" altLang="en-US" sz="1000">
              <a:solidFill>
                <a:srgbClr val="A7A399"/>
              </a:solidFill>
              <a:ea typeface="細明體" pitchFamily="49" charset="-128"/>
            </a:endParaRPr>
          </a:p>
        </p:txBody>
      </p:sp>
      <p:sp>
        <p:nvSpPr>
          <p:cNvPr id="133130" name="Rectangle 10"/>
          <p:cNvSpPr>
            <a:spLocks noChangeArrowheads="1"/>
          </p:cNvSpPr>
          <p:nvPr/>
        </p:nvSpPr>
        <p:spPr bwMode="auto">
          <a:xfrm>
            <a:off x="1338263" y="1473200"/>
            <a:ext cx="7315200" cy="1600200"/>
          </a:xfrm>
          <a:prstGeom prst="rect">
            <a:avLst/>
          </a:prstGeom>
          <a:noFill/>
          <a:ln w="38100">
            <a:solidFill>
              <a:schemeClr val="bg1"/>
            </a:solidFill>
            <a:miter lim="800000"/>
            <a:headEnd/>
            <a:tailEnd/>
          </a:ln>
          <a:effectLst/>
        </p:spPr>
        <p:txBody>
          <a:bodyPr lIns="92075" tIns="46038" rIns="92075" bIns="46038"/>
          <a:lstStyle/>
          <a:p>
            <a:pPr marL="342900" indent="-342900" eaLnBrk="1" fontAlgn="auto" hangingPunct="1">
              <a:lnSpc>
                <a:spcPct val="150000"/>
              </a:lnSpc>
              <a:spcBef>
                <a:spcPct val="20000"/>
              </a:spcBef>
              <a:spcAft>
                <a:spcPts val="0"/>
              </a:spcAft>
              <a:defRPr/>
            </a:pPr>
            <a:r>
              <a:rPr lang="en-US" altLang="zh-TW" sz="2000" b="1" dirty="0">
                <a:latin typeface="+mn-lt"/>
                <a:ea typeface="細明體" panose="02020509000000000000" pitchFamily="49" charset="-120"/>
              </a:rPr>
              <a:t>Output: </a:t>
            </a:r>
          </a:p>
          <a:p>
            <a:pPr marL="342900"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a:p>
            <a:pPr marL="800100" lvl="1" indent="-342900" eaLnBrk="1" fontAlgn="auto" hangingPunct="1">
              <a:lnSpc>
                <a:spcPct val="150000"/>
              </a:lnSpc>
              <a:spcBef>
                <a:spcPct val="20000"/>
              </a:spcBef>
              <a:spcAft>
                <a:spcPts val="0"/>
              </a:spcAft>
              <a:defRPr/>
            </a:pPr>
            <a:endParaRPr lang="en-US" altLang="zh-TW" sz="2000" dirty="0">
              <a:latin typeface="+mn-lt"/>
              <a:ea typeface="細明體" panose="02020509000000000000" pitchFamily="49" charset="-120"/>
            </a:endParaRPr>
          </a:p>
        </p:txBody>
      </p:sp>
      <p:graphicFrame>
        <p:nvGraphicFramePr>
          <p:cNvPr id="2" name="Table 1"/>
          <p:cNvGraphicFramePr>
            <a:graphicFrameLocks noGrp="1"/>
          </p:cNvGraphicFramePr>
          <p:nvPr/>
        </p:nvGraphicFramePr>
        <p:xfrm>
          <a:off x="1789113" y="2273300"/>
          <a:ext cx="6096000" cy="15398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26896">
                <a:tc>
                  <a:txBody>
                    <a:bodyPr/>
                    <a:lstStyle/>
                    <a:p>
                      <a:pPr fontAlgn="b"/>
                      <a:r>
                        <a:rPr lang="en-US" sz="1800" b="1">
                          <a:solidFill>
                            <a:srgbClr val="000000"/>
                          </a:solidFill>
                          <a:effectLst/>
                        </a:rPr>
                        <a:t>FIRST_NAME</a:t>
                      </a:r>
                    </a:p>
                  </a:txBody>
                  <a:tcPr marL="76200" marR="76200" marT="76231" marB="76231" anchor="b"/>
                </a:tc>
                <a:tc>
                  <a:txBody>
                    <a:bodyPr/>
                    <a:lstStyle/>
                    <a:p>
                      <a:pPr fontAlgn="b"/>
                      <a:r>
                        <a:rPr lang="en-US" sz="1800" b="1">
                          <a:solidFill>
                            <a:srgbClr val="000000"/>
                          </a:solidFill>
                          <a:effectLst/>
                        </a:rPr>
                        <a:t>LAST_NAME</a:t>
                      </a:r>
                    </a:p>
                  </a:txBody>
                  <a:tcPr marL="76200" marR="76200" marT="76231" marB="76231" anchor="b"/>
                </a:tc>
                <a:extLst>
                  <a:ext uri="{0D108BD9-81ED-4DB2-BD59-A6C34878D82A}">
                    <a16:rowId xmlns:a16="http://schemas.microsoft.com/office/drawing/2014/main" val="10000"/>
                  </a:ext>
                </a:extLst>
              </a:tr>
              <a:tr h="370993">
                <a:tc>
                  <a:txBody>
                    <a:bodyPr/>
                    <a:lstStyle/>
                    <a:p>
                      <a:r>
                        <a:rPr lang="en-US" sz="1800">
                          <a:solidFill>
                            <a:srgbClr val="000000"/>
                          </a:solidFill>
                          <a:effectLst/>
                        </a:rPr>
                        <a:t>Denise</a:t>
                      </a:r>
                    </a:p>
                  </a:txBody>
                  <a:tcPr marL="76200" marR="76200" marT="38116" marB="38116" anchor="ctr"/>
                </a:tc>
                <a:tc>
                  <a:txBody>
                    <a:bodyPr/>
                    <a:lstStyle/>
                    <a:p>
                      <a:r>
                        <a:rPr lang="en-US" sz="1800">
                          <a:solidFill>
                            <a:srgbClr val="000000"/>
                          </a:solidFill>
                          <a:effectLst/>
                        </a:rPr>
                        <a:t>king</a:t>
                      </a:r>
                    </a:p>
                  </a:txBody>
                  <a:tcPr marL="76200" marR="76200" marT="38116" marB="38116" anchor="ctr"/>
                </a:tc>
                <a:extLst>
                  <a:ext uri="{0D108BD9-81ED-4DB2-BD59-A6C34878D82A}">
                    <a16:rowId xmlns:a16="http://schemas.microsoft.com/office/drawing/2014/main" val="10001"/>
                  </a:ext>
                </a:extLst>
              </a:tr>
              <a:tr h="370993">
                <a:tc>
                  <a:txBody>
                    <a:bodyPr/>
                    <a:lstStyle/>
                    <a:p>
                      <a:r>
                        <a:rPr lang="en-US" sz="1800">
                          <a:solidFill>
                            <a:srgbClr val="000000"/>
                          </a:solidFill>
                          <a:effectLst/>
                        </a:rPr>
                        <a:t>Mark</a:t>
                      </a:r>
                    </a:p>
                  </a:txBody>
                  <a:tcPr marL="76200" marR="76200" marT="38116" marB="38116" anchor="ctr"/>
                </a:tc>
                <a:tc>
                  <a:txBody>
                    <a:bodyPr/>
                    <a:lstStyle/>
                    <a:p>
                      <a:r>
                        <a:rPr lang="en-US" sz="1800">
                          <a:solidFill>
                            <a:srgbClr val="000000"/>
                          </a:solidFill>
                          <a:effectLst/>
                        </a:rPr>
                        <a:t>Smith</a:t>
                      </a:r>
                    </a:p>
                  </a:txBody>
                  <a:tcPr marL="76200" marR="76200" marT="38116" marB="38116" anchor="ctr"/>
                </a:tc>
                <a:extLst>
                  <a:ext uri="{0D108BD9-81ED-4DB2-BD59-A6C34878D82A}">
                    <a16:rowId xmlns:a16="http://schemas.microsoft.com/office/drawing/2014/main" val="10002"/>
                  </a:ext>
                </a:extLst>
              </a:tr>
              <a:tr h="370993">
                <a:tc>
                  <a:txBody>
                    <a:bodyPr/>
                    <a:lstStyle/>
                    <a:p>
                      <a:r>
                        <a:rPr lang="en-US" sz="1800">
                          <a:solidFill>
                            <a:srgbClr val="000000"/>
                          </a:solidFill>
                          <a:effectLst/>
                        </a:rPr>
                        <a:t>Richard</a:t>
                      </a:r>
                    </a:p>
                  </a:txBody>
                  <a:tcPr marL="76200" marR="76200" marT="38116" marB="38116" anchor="ctr"/>
                </a:tc>
                <a:tc>
                  <a:txBody>
                    <a:bodyPr/>
                    <a:lstStyle/>
                    <a:p>
                      <a:r>
                        <a:rPr lang="en-US" sz="1800" dirty="0">
                          <a:solidFill>
                            <a:srgbClr val="000000"/>
                          </a:solidFill>
                          <a:effectLst/>
                        </a:rPr>
                        <a:t>Archer</a:t>
                      </a:r>
                    </a:p>
                  </a:txBody>
                  <a:tcPr marL="76200" marR="76200" marT="38116" marB="38116" anchor="ctr"/>
                </a:tc>
                <a:extLst>
                  <a:ext uri="{0D108BD9-81ED-4DB2-BD59-A6C34878D82A}">
                    <a16:rowId xmlns:a16="http://schemas.microsoft.com/office/drawing/2014/main" val="10003"/>
                  </a:ext>
                </a:extLst>
              </a:tr>
            </a:tbl>
          </a:graphicData>
        </a:graphic>
      </p:graphicFrame>
      <p:sp>
        <p:nvSpPr>
          <p:cNvPr id="78870" name="TextBox 2"/>
          <p:cNvSpPr txBox="1">
            <a:spLocks noChangeArrowheads="1"/>
          </p:cNvSpPr>
          <p:nvPr/>
        </p:nvSpPr>
        <p:spPr bwMode="auto">
          <a:xfrm>
            <a:off x="1681163" y="4203700"/>
            <a:ext cx="631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FF0000"/>
                </a:solidFill>
              </a:rPr>
              <a:t>You can also use NOT IN to find difference.</a:t>
            </a:r>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71600" y="304800"/>
            <a:ext cx="7772400" cy="762000"/>
          </a:xfrm>
          <a:ln>
            <a:miter lim="800000"/>
            <a:headEnd/>
            <a:tailEnd/>
          </a:ln>
        </p:spPr>
        <p:txBody>
          <a:bodyPr lIns="92075" tIns="46038" rIns="92075" bIns="46038"/>
          <a:lstStyle/>
          <a:p>
            <a:pPr eaLnBrk="1" fontAlgn="auto" hangingPunct="1">
              <a:spcAft>
                <a:spcPts val="0"/>
              </a:spcAft>
              <a:defRPr/>
            </a:pPr>
            <a:r>
              <a:rPr lang="en-US" altLang="zh-TW" i="1">
                <a:effectLst>
                  <a:outerShdw blurRad="38100" dist="38100" dir="2700000" algn="tl">
                    <a:srgbClr val="C0C0C0"/>
                  </a:outerShdw>
                </a:effectLst>
                <a:latin typeface="Arial Black" pitchFamily="34" charset="0"/>
                <a:ea typeface="細明體" pitchFamily="49" charset="-120"/>
              </a:rPr>
              <a:t>Grouping</a:t>
            </a:r>
            <a:endParaRPr lang="zh-TW" altLang="zh-TW" i="1">
              <a:ea typeface="細明體" pitchFamily="49" charset="-120"/>
            </a:endParaRPr>
          </a:p>
        </p:txBody>
      </p:sp>
      <p:sp>
        <p:nvSpPr>
          <p:cNvPr id="57351" name="Rectangle 7"/>
          <p:cNvSpPr>
            <a:spLocks noChangeArrowheads="1"/>
          </p:cNvSpPr>
          <p:nvPr/>
        </p:nvSpPr>
        <p:spPr bwMode="auto">
          <a:xfrm>
            <a:off x="0" y="1447800"/>
            <a:ext cx="8915400" cy="762000"/>
          </a:xfrm>
          <a:prstGeom prst="rect">
            <a:avLst/>
          </a:prstGeom>
          <a:noFill/>
          <a:ln w="9525">
            <a:noFill/>
            <a:miter lim="800000"/>
            <a:headEnd/>
            <a:tailEnd/>
          </a:ln>
          <a:effectLst/>
        </p:spPr>
        <p:txBody>
          <a:bodyPr lIns="92075" tIns="46038" rIns="92075" bIns="46038"/>
          <a:lstStyle/>
          <a:p>
            <a:pPr marL="762000" lvl="1" indent="-476250" defTabSz="762000" eaLnBrk="1" hangingPunct="1">
              <a:spcBef>
                <a:spcPct val="20000"/>
              </a:spcBef>
              <a:defRPr/>
            </a:pPr>
            <a:r>
              <a:rPr lang="zh-TW" altLang="zh-TW" sz="2400" b="1">
                <a:solidFill>
                  <a:srgbClr val="000000"/>
                </a:solidFill>
                <a:effectLst>
                  <a:outerShdw blurRad="38100" dist="38100" dir="2700000" algn="tl">
                    <a:srgbClr val="C0C0C0"/>
                  </a:outerShdw>
                </a:effectLst>
              </a:rPr>
              <a:t> eg. 11</a:t>
            </a:r>
            <a:r>
              <a:rPr lang="zh-TW" altLang="zh-TW" sz="2400">
                <a:effectLst>
                  <a:outerShdw blurRad="38100" dist="38100" dir="2700000" algn="tl">
                    <a:srgbClr val="C0C0C0"/>
                  </a:outerShdw>
                </a:effectLst>
              </a:rPr>
              <a:t>	</a:t>
            </a:r>
            <a:r>
              <a:rPr lang="en-US" altLang="zh-TW" sz="2800">
                <a:solidFill>
                  <a:srgbClr val="000000"/>
                </a:solidFill>
                <a:effectLst>
                  <a:outerShdw blurRad="38100" dist="38100" dir="2700000" algn="tl">
                    <a:srgbClr val="C0C0C0"/>
                  </a:outerShdw>
                </a:effectLst>
              </a:rPr>
              <a:t>List the number of students of each class.</a:t>
            </a:r>
          </a:p>
        </p:txBody>
      </p:sp>
      <p:sp>
        <p:nvSpPr>
          <p:cNvPr id="80900"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80F0F712-12C6-44A5-9A9B-B08B0FF5335D}" type="slidenum">
              <a:rPr lang="zh-TW" altLang="en-US" sz="1000">
                <a:solidFill>
                  <a:srgbClr val="A7A399"/>
                </a:solidFill>
                <a:ea typeface="細明體" pitchFamily="49" charset="-128"/>
              </a:rPr>
              <a:pPr>
                <a:lnSpc>
                  <a:spcPct val="100000"/>
                </a:lnSpc>
                <a:spcBef>
                  <a:spcPct val="0"/>
                </a:spcBef>
                <a:buFontTx/>
                <a:buNone/>
              </a:pPr>
              <a:t>63</a:t>
            </a:fld>
            <a:endParaRPr lang="zh-TW" altLang="en-US" sz="1000">
              <a:solidFill>
                <a:srgbClr val="A7A399"/>
              </a:solidFill>
              <a:ea typeface="細明體" pitchFamily="49" charset="-128"/>
            </a:endParaRPr>
          </a:p>
        </p:txBody>
      </p:sp>
      <p:sp>
        <p:nvSpPr>
          <p:cNvPr id="6" name="Footer Placeholder 5"/>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3"/>
          <p:cNvGrpSpPr>
            <a:grpSpLocks/>
          </p:cNvGrpSpPr>
          <p:nvPr/>
        </p:nvGrpSpPr>
        <p:grpSpPr bwMode="auto">
          <a:xfrm>
            <a:off x="5410200" y="1600200"/>
            <a:ext cx="3352800" cy="914400"/>
            <a:chOff x="3408" y="1008"/>
            <a:chExt cx="2112" cy="576"/>
          </a:xfrm>
        </p:grpSpPr>
        <p:grpSp>
          <p:nvGrpSpPr>
            <p:cNvPr id="83018" name="Group 54"/>
            <p:cNvGrpSpPr>
              <a:grpSpLocks/>
            </p:cNvGrpSpPr>
            <p:nvPr/>
          </p:nvGrpSpPr>
          <p:grpSpPr bwMode="auto">
            <a:xfrm>
              <a:off x="3408" y="1008"/>
              <a:ext cx="1056" cy="576"/>
              <a:chOff x="2928" y="1776"/>
              <a:chExt cx="1056" cy="576"/>
            </a:xfrm>
          </p:grpSpPr>
          <p:sp>
            <p:nvSpPr>
              <p:cNvPr id="147511" name="Line 55"/>
              <p:cNvSpPr>
                <a:spLocks noChangeShapeType="1"/>
              </p:cNvSpPr>
              <p:nvPr/>
            </p:nvSpPr>
            <p:spPr bwMode="auto">
              <a:xfrm>
                <a:off x="2951" y="1776"/>
                <a:ext cx="385" cy="288"/>
              </a:xfrm>
              <a:prstGeom prst="line">
                <a:avLst/>
              </a:prstGeom>
              <a:noFill/>
              <a:ln w="38100" cap="sq">
                <a:solidFill>
                  <a:srgbClr val="FF3399"/>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12" name="Line 56"/>
              <p:cNvSpPr>
                <a:spLocks noChangeShapeType="1"/>
              </p:cNvSpPr>
              <p:nvPr/>
            </p:nvSpPr>
            <p:spPr bwMode="auto">
              <a:xfrm flipV="1">
                <a:off x="2928" y="2064"/>
                <a:ext cx="408" cy="288"/>
              </a:xfrm>
              <a:prstGeom prst="line">
                <a:avLst/>
              </a:prstGeom>
              <a:noFill/>
              <a:ln w="38100" cap="sq">
                <a:solidFill>
                  <a:srgbClr val="FF33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13" name="Line 57"/>
              <p:cNvSpPr>
                <a:spLocks noChangeShapeType="1"/>
              </p:cNvSpPr>
              <p:nvPr/>
            </p:nvSpPr>
            <p:spPr bwMode="auto">
              <a:xfrm>
                <a:off x="3336" y="2064"/>
                <a:ext cx="648" cy="0"/>
              </a:xfrm>
              <a:prstGeom prst="line">
                <a:avLst/>
              </a:prstGeom>
              <a:noFill/>
              <a:ln w="38100" cap="sq">
                <a:solidFill>
                  <a:srgbClr val="FF3399"/>
                </a:solidFill>
                <a:round/>
                <a:headEnd/>
                <a:tailEnd type="stealth" w="lg" len="lg"/>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sp>
          <p:nvSpPr>
            <p:cNvPr id="147514" name="Rectangle 58"/>
            <p:cNvSpPr>
              <a:spLocks noChangeArrowheads="1"/>
            </p:cNvSpPr>
            <p:nvPr/>
          </p:nvSpPr>
          <p:spPr bwMode="auto">
            <a:xfrm>
              <a:off x="4426" y="1104"/>
              <a:ext cx="1094" cy="327"/>
            </a:xfrm>
            <a:prstGeom prst="rect">
              <a:avLst/>
            </a:prstGeom>
            <a:noFill/>
            <a:ln w="12700" cap="sq">
              <a:noFill/>
              <a:miter lim="800000"/>
              <a:headEnd/>
              <a:tailEnd/>
            </a:ln>
            <a:effectLst/>
          </p:spPr>
          <p:txBody>
            <a:bodyPr>
              <a:spAutoFit/>
            </a:bodyPr>
            <a:lstStyle/>
            <a:p>
              <a:pPr>
                <a:defRPr/>
              </a:pPr>
              <a:r>
                <a:rPr lang="en-US" altLang="zh-TW" sz="2800">
                  <a:solidFill>
                    <a:srgbClr val="FF3399"/>
                  </a:solidFill>
                  <a:effectLst>
                    <a:outerShdw blurRad="38100" dist="38100" dir="2700000" algn="tl">
                      <a:srgbClr val="C0C0C0"/>
                    </a:outerShdw>
                  </a:effectLst>
                </a:rPr>
                <a:t>COUNT( )</a:t>
              </a:r>
              <a:endParaRPr lang="en-US" altLang="zh-TW" sz="2800">
                <a:solidFill>
                  <a:srgbClr val="000000"/>
                </a:solidFill>
                <a:effectLst>
                  <a:outerShdw blurRad="38100" dist="38100" dir="2700000" algn="tl">
                    <a:srgbClr val="C0C0C0"/>
                  </a:outerShdw>
                </a:effectLst>
              </a:endParaRPr>
            </a:p>
          </p:txBody>
        </p:sp>
      </p:grpSp>
      <p:grpSp>
        <p:nvGrpSpPr>
          <p:cNvPr id="4" name="Group 74"/>
          <p:cNvGrpSpPr>
            <a:grpSpLocks/>
          </p:cNvGrpSpPr>
          <p:nvPr/>
        </p:nvGrpSpPr>
        <p:grpSpPr bwMode="auto">
          <a:xfrm>
            <a:off x="3505200" y="304800"/>
            <a:ext cx="2762250" cy="685800"/>
            <a:chOff x="2208" y="192"/>
            <a:chExt cx="1740" cy="432"/>
          </a:xfrm>
        </p:grpSpPr>
        <p:sp>
          <p:nvSpPr>
            <p:cNvPr id="147527" name="AutoShape 71"/>
            <p:cNvSpPr>
              <a:spLocks noChangeArrowheads="1"/>
            </p:cNvSpPr>
            <p:nvPr/>
          </p:nvSpPr>
          <p:spPr bwMode="auto">
            <a:xfrm>
              <a:off x="2208" y="192"/>
              <a:ext cx="240" cy="432"/>
            </a:xfrm>
            <a:prstGeom prst="downArrow">
              <a:avLst>
                <a:gd name="adj1" fmla="val 50000"/>
                <a:gd name="adj2" fmla="val 45000"/>
              </a:avLst>
            </a:prstGeom>
            <a:noFill/>
            <a:ln w="38100" cap="sq">
              <a:solidFill>
                <a:srgbClr val="000000"/>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28" name="Rectangle 72"/>
            <p:cNvSpPr>
              <a:spLocks noChangeArrowheads="1"/>
            </p:cNvSpPr>
            <p:nvPr/>
          </p:nvSpPr>
          <p:spPr bwMode="auto">
            <a:xfrm>
              <a:off x="2402" y="192"/>
              <a:ext cx="1546" cy="327"/>
            </a:xfrm>
            <a:prstGeom prst="rect">
              <a:avLst/>
            </a:prstGeom>
            <a:noFill/>
            <a:ln w="12700" cap="sq">
              <a:noFill/>
              <a:miter lim="800000"/>
              <a:headEnd/>
              <a:tailEnd/>
            </a:ln>
            <a:effectLst/>
          </p:spPr>
          <p:txBody>
            <a:bodyPr wrap="none">
              <a:spAutoFit/>
            </a:bodyPr>
            <a:lstStyle/>
            <a:p>
              <a:pPr>
                <a:defRPr/>
              </a:pPr>
              <a:r>
                <a:rPr lang="en-US" altLang="zh-TW" sz="2800">
                  <a:solidFill>
                    <a:srgbClr val="000000"/>
                  </a:solidFill>
                  <a:effectLst>
                    <a:outerShdw blurRad="38100" dist="38100" dir="2700000" algn="tl">
                      <a:srgbClr val="C0C0C0"/>
                    </a:outerShdw>
                  </a:effectLst>
                </a:rPr>
                <a:t>Group By Class</a:t>
              </a:r>
              <a:endParaRPr lang="en-US" altLang="zh-TW">
                <a:solidFill>
                  <a:srgbClr val="000000"/>
                </a:solidFill>
                <a:effectLst>
                  <a:outerShdw blurRad="38100" dist="38100" dir="2700000" algn="tl">
                    <a:srgbClr val="C0C0C0"/>
                  </a:outerShdw>
                </a:effectLst>
              </a:endParaRPr>
            </a:p>
          </p:txBody>
        </p:sp>
      </p:grpSp>
      <p:grpSp>
        <p:nvGrpSpPr>
          <p:cNvPr id="5" name="Group 88"/>
          <p:cNvGrpSpPr>
            <a:grpSpLocks/>
          </p:cNvGrpSpPr>
          <p:nvPr/>
        </p:nvGrpSpPr>
        <p:grpSpPr bwMode="auto">
          <a:xfrm>
            <a:off x="990600" y="1600200"/>
            <a:ext cx="1371600" cy="914400"/>
            <a:chOff x="336" y="1008"/>
            <a:chExt cx="864" cy="576"/>
          </a:xfrm>
        </p:grpSpPr>
        <p:sp>
          <p:nvSpPr>
            <p:cNvPr id="147532" name="Text Box 76"/>
            <p:cNvSpPr txBox="1">
              <a:spLocks noChangeArrowheads="1"/>
            </p:cNvSpPr>
            <p:nvPr/>
          </p:nvSpPr>
          <p:spPr bwMode="auto">
            <a:xfrm>
              <a:off x="336" y="1017"/>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FF3399"/>
                  </a:solidFill>
                  <a:effectLst>
                    <a:outerShdw blurRad="38100" dist="38100" dir="2700000" algn="tl">
                      <a:srgbClr val="C0C0C0"/>
                    </a:outerShdw>
                  </a:effectLst>
                </a:rPr>
                <a:t>1</a:t>
              </a:r>
              <a:r>
                <a:rPr lang="en-US" altLang="zh-TW" sz="4800">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47533" name="AutoShape 77"/>
            <p:cNvSpPr>
              <a:spLocks/>
            </p:cNvSpPr>
            <p:nvPr/>
          </p:nvSpPr>
          <p:spPr bwMode="auto">
            <a:xfrm>
              <a:off x="912" y="1008"/>
              <a:ext cx="288" cy="576"/>
            </a:xfrm>
            <a:prstGeom prst="leftBrace">
              <a:avLst>
                <a:gd name="adj1" fmla="val 16667"/>
                <a:gd name="adj2" fmla="val 50000"/>
              </a:avLst>
            </a:prstGeom>
            <a:noFill/>
            <a:ln w="38100" cap="sq">
              <a:solidFill>
                <a:srgbClr val="FF33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grpSp>
        <p:nvGrpSpPr>
          <p:cNvPr id="6" name="Group 101"/>
          <p:cNvGrpSpPr>
            <a:grpSpLocks/>
          </p:cNvGrpSpPr>
          <p:nvPr/>
        </p:nvGrpSpPr>
        <p:grpSpPr bwMode="auto">
          <a:xfrm>
            <a:off x="990600" y="2743200"/>
            <a:ext cx="7772400" cy="2057400"/>
            <a:chOff x="624" y="1728"/>
            <a:chExt cx="4896" cy="1296"/>
          </a:xfrm>
        </p:grpSpPr>
        <p:grpSp>
          <p:nvGrpSpPr>
            <p:cNvPr id="83006" name="Group 44"/>
            <p:cNvGrpSpPr>
              <a:grpSpLocks/>
            </p:cNvGrpSpPr>
            <p:nvPr/>
          </p:nvGrpSpPr>
          <p:grpSpPr bwMode="auto">
            <a:xfrm>
              <a:off x="3408" y="2064"/>
              <a:ext cx="1056" cy="576"/>
              <a:chOff x="2928" y="1776"/>
              <a:chExt cx="1056" cy="576"/>
            </a:xfrm>
          </p:grpSpPr>
          <p:sp>
            <p:nvSpPr>
              <p:cNvPr id="147480" name="Line 24"/>
              <p:cNvSpPr>
                <a:spLocks noChangeShapeType="1"/>
              </p:cNvSpPr>
              <p:nvPr/>
            </p:nvSpPr>
            <p:spPr bwMode="auto">
              <a:xfrm>
                <a:off x="2951" y="1776"/>
                <a:ext cx="385" cy="288"/>
              </a:xfrm>
              <a:prstGeom prst="line">
                <a:avLst/>
              </a:prstGeom>
              <a:noFill/>
              <a:ln w="38100" cap="sq">
                <a:solidFill>
                  <a:srgbClr val="000099"/>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481" name="Line 25"/>
              <p:cNvSpPr>
                <a:spLocks noChangeShapeType="1"/>
              </p:cNvSpPr>
              <p:nvPr/>
            </p:nvSpPr>
            <p:spPr bwMode="auto">
              <a:xfrm flipV="1">
                <a:off x="2928" y="2064"/>
                <a:ext cx="408" cy="288"/>
              </a:xfrm>
              <a:prstGeom prst="line">
                <a:avLst/>
              </a:prstGeom>
              <a:noFill/>
              <a:ln w="38100" cap="sq">
                <a:solidFill>
                  <a:srgbClr val="0000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482" name="Line 26"/>
              <p:cNvSpPr>
                <a:spLocks noChangeShapeType="1"/>
              </p:cNvSpPr>
              <p:nvPr/>
            </p:nvSpPr>
            <p:spPr bwMode="auto">
              <a:xfrm>
                <a:off x="3336" y="2064"/>
                <a:ext cx="648" cy="0"/>
              </a:xfrm>
              <a:prstGeom prst="line">
                <a:avLst/>
              </a:prstGeom>
              <a:noFill/>
              <a:ln w="38100" cap="sq">
                <a:solidFill>
                  <a:srgbClr val="000099"/>
                </a:solidFill>
                <a:round/>
                <a:headEnd/>
                <a:tailEnd type="stealth" w="lg" len="lg"/>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sp>
          <p:nvSpPr>
            <p:cNvPr id="147483" name="Rectangle 27"/>
            <p:cNvSpPr>
              <a:spLocks noChangeArrowheads="1"/>
            </p:cNvSpPr>
            <p:nvPr/>
          </p:nvSpPr>
          <p:spPr bwMode="auto">
            <a:xfrm>
              <a:off x="4426" y="2160"/>
              <a:ext cx="1094" cy="327"/>
            </a:xfrm>
            <a:prstGeom prst="rect">
              <a:avLst/>
            </a:prstGeom>
            <a:noFill/>
            <a:ln w="12700" cap="sq">
              <a:noFill/>
              <a:miter lim="800000"/>
              <a:headEnd/>
              <a:tailEnd/>
            </a:ln>
            <a:effectLst/>
          </p:spPr>
          <p:txBody>
            <a:bodyPr wrap="none">
              <a:spAutoFit/>
            </a:bodyPr>
            <a:lstStyle/>
            <a:p>
              <a:pPr>
                <a:defRPr/>
              </a:pPr>
              <a:r>
                <a:rPr lang="en-US" altLang="zh-TW" sz="2800">
                  <a:solidFill>
                    <a:srgbClr val="000099"/>
                  </a:solidFill>
                  <a:effectLst>
                    <a:outerShdw blurRad="38100" dist="38100" dir="2700000" algn="tl">
                      <a:srgbClr val="C0C0C0"/>
                    </a:outerShdw>
                  </a:effectLst>
                </a:rPr>
                <a:t>COUNT( )</a:t>
              </a:r>
              <a:endParaRPr lang="en-US" altLang="zh-TW" sz="2800">
                <a:solidFill>
                  <a:srgbClr val="000000"/>
                </a:solidFill>
                <a:effectLst>
                  <a:outerShdw blurRad="38100" dist="38100" dir="2700000" algn="tl">
                    <a:srgbClr val="C0C0C0"/>
                  </a:outerShdw>
                </a:effectLst>
              </a:endParaRPr>
            </a:p>
          </p:txBody>
        </p:sp>
        <p:grpSp>
          <p:nvGrpSpPr>
            <p:cNvPr id="83008" name="Group 89"/>
            <p:cNvGrpSpPr>
              <a:grpSpLocks/>
            </p:cNvGrpSpPr>
            <p:nvPr/>
          </p:nvGrpSpPr>
          <p:grpSpPr bwMode="auto">
            <a:xfrm>
              <a:off x="624" y="1728"/>
              <a:ext cx="864" cy="1296"/>
              <a:chOff x="336" y="1728"/>
              <a:chExt cx="864" cy="1296"/>
            </a:xfrm>
          </p:grpSpPr>
          <p:sp>
            <p:nvSpPr>
              <p:cNvPr id="147535" name="AutoShape 79"/>
              <p:cNvSpPr>
                <a:spLocks/>
              </p:cNvSpPr>
              <p:nvPr/>
            </p:nvSpPr>
            <p:spPr bwMode="auto">
              <a:xfrm>
                <a:off x="912" y="1728"/>
                <a:ext cx="288" cy="1296"/>
              </a:xfrm>
              <a:prstGeom prst="leftBrace">
                <a:avLst>
                  <a:gd name="adj1" fmla="val 37500"/>
                  <a:gd name="adj2" fmla="val 50000"/>
                </a:avLst>
              </a:prstGeom>
              <a:noFill/>
              <a:ln w="38100" cap="sq">
                <a:solidFill>
                  <a:srgbClr val="0000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36" name="Text Box 80"/>
              <p:cNvSpPr txBox="1">
                <a:spLocks noChangeArrowheads="1"/>
              </p:cNvSpPr>
              <p:nvPr/>
            </p:nvSpPr>
            <p:spPr bwMode="auto">
              <a:xfrm>
                <a:off x="336" y="2121"/>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000099"/>
                    </a:solidFill>
                    <a:effectLst>
                      <a:outerShdw blurRad="38100" dist="38100" dir="2700000" algn="tl">
                        <a:srgbClr val="C0C0C0"/>
                      </a:outerShdw>
                    </a:effectLst>
                  </a:rPr>
                  <a:t>1</a:t>
                </a:r>
                <a:r>
                  <a:rPr lang="en-US" altLang="zh-TW" sz="4800">
                    <a:solidFill>
                      <a:srgbClr val="000099"/>
                    </a:solidFill>
                    <a:effectLst>
                      <a:outerShdw blurRad="38100" dist="38100" dir="2700000" algn="tl">
                        <a:srgbClr val="C0C0C0"/>
                      </a:outerShdw>
                    </a:effectLst>
                  </a:rPr>
                  <a:t>B</a:t>
                </a:r>
                <a:endParaRPr lang="en-US" altLang="zh-TW">
                  <a:effectLst>
                    <a:outerShdw blurRad="38100" dist="38100" dir="2700000" algn="tl">
                      <a:srgbClr val="C0C0C0"/>
                    </a:outerShdw>
                  </a:effectLst>
                </a:endParaRPr>
              </a:p>
            </p:txBody>
          </p:sp>
        </p:grpSp>
      </p:grpSp>
      <p:grpSp>
        <p:nvGrpSpPr>
          <p:cNvPr id="9" name="Group 104"/>
          <p:cNvGrpSpPr>
            <a:grpSpLocks/>
          </p:cNvGrpSpPr>
          <p:nvPr/>
        </p:nvGrpSpPr>
        <p:grpSpPr bwMode="auto">
          <a:xfrm>
            <a:off x="990600" y="5029200"/>
            <a:ext cx="7772400" cy="990600"/>
            <a:chOff x="624" y="3168"/>
            <a:chExt cx="4896" cy="624"/>
          </a:xfrm>
        </p:grpSpPr>
        <p:grpSp>
          <p:nvGrpSpPr>
            <p:cNvPr id="82998" name="Group 48"/>
            <p:cNvGrpSpPr>
              <a:grpSpLocks/>
            </p:cNvGrpSpPr>
            <p:nvPr/>
          </p:nvGrpSpPr>
          <p:grpSpPr bwMode="auto">
            <a:xfrm>
              <a:off x="3408" y="3168"/>
              <a:ext cx="1056" cy="576"/>
              <a:chOff x="2928" y="1776"/>
              <a:chExt cx="1056" cy="576"/>
            </a:xfrm>
          </p:grpSpPr>
          <p:sp>
            <p:nvSpPr>
              <p:cNvPr id="147505" name="Line 49"/>
              <p:cNvSpPr>
                <a:spLocks noChangeShapeType="1"/>
              </p:cNvSpPr>
              <p:nvPr/>
            </p:nvSpPr>
            <p:spPr bwMode="auto">
              <a:xfrm>
                <a:off x="2951" y="1776"/>
                <a:ext cx="385" cy="288"/>
              </a:xfrm>
              <a:prstGeom prst="line">
                <a:avLst/>
              </a:prstGeom>
              <a:noFill/>
              <a:ln w="38100" cap="sq">
                <a:solidFill>
                  <a:srgbClr val="0099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06" name="Line 50"/>
              <p:cNvSpPr>
                <a:spLocks noChangeShapeType="1"/>
              </p:cNvSpPr>
              <p:nvPr/>
            </p:nvSpPr>
            <p:spPr bwMode="auto">
              <a:xfrm flipV="1">
                <a:off x="2928" y="2064"/>
                <a:ext cx="408" cy="288"/>
              </a:xfrm>
              <a:prstGeom prst="line">
                <a:avLst/>
              </a:prstGeom>
              <a:noFill/>
              <a:ln w="38100" cap="sq">
                <a:solidFill>
                  <a:srgbClr val="009900"/>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07" name="Line 51"/>
              <p:cNvSpPr>
                <a:spLocks noChangeShapeType="1"/>
              </p:cNvSpPr>
              <p:nvPr/>
            </p:nvSpPr>
            <p:spPr bwMode="auto">
              <a:xfrm>
                <a:off x="3336" y="2064"/>
                <a:ext cx="648" cy="0"/>
              </a:xfrm>
              <a:prstGeom prst="line">
                <a:avLst/>
              </a:prstGeom>
              <a:noFill/>
              <a:ln w="38100" cap="sq">
                <a:solidFill>
                  <a:srgbClr val="009900"/>
                </a:solidFill>
                <a:round/>
                <a:headEnd/>
                <a:tailEnd type="stealth" w="lg" len="lg"/>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sp>
          <p:nvSpPr>
            <p:cNvPr id="147508" name="Rectangle 52"/>
            <p:cNvSpPr>
              <a:spLocks noChangeArrowheads="1"/>
            </p:cNvSpPr>
            <p:nvPr/>
          </p:nvSpPr>
          <p:spPr bwMode="auto">
            <a:xfrm>
              <a:off x="4426" y="3264"/>
              <a:ext cx="1094" cy="327"/>
            </a:xfrm>
            <a:prstGeom prst="rect">
              <a:avLst/>
            </a:prstGeom>
            <a:noFill/>
            <a:ln w="12700" cap="sq">
              <a:noFill/>
              <a:miter lim="800000"/>
              <a:headEnd/>
              <a:tailEnd/>
            </a:ln>
            <a:effectLst/>
          </p:spPr>
          <p:txBody>
            <a:bodyPr wrap="none">
              <a:spAutoFit/>
            </a:bodyPr>
            <a:lstStyle/>
            <a:p>
              <a:pPr>
                <a:defRPr/>
              </a:pPr>
              <a:r>
                <a:rPr lang="en-US" altLang="zh-TW" sz="2800">
                  <a:solidFill>
                    <a:srgbClr val="009900"/>
                  </a:solidFill>
                  <a:effectLst>
                    <a:outerShdw blurRad="38100" dist="38100" dir="2700000" algn="tl">
                      <a:srgbClr val="C0C0C0"/>
                    </a:outerShdw>
                  </a:effectLst>
                </a:rPr>
                <a:t>COUNT( )</a:t>
              </a:r>
              <a:endParaRPr lang="en-US" altLang="zh-TW" sz="2800">
                <a:solidFill>
                  <a:srgbClr val="000000"/>
                </a:solidFill>
                <a:effectLst>
                  <a:outerShdw blurRad="38100" dist="38100" dir="2700000" algn="tl">
                    <a:srgbClr val="C0C0C0"/>
                  </a:outerShdw>
                </a:effectLst>
              </a:endParaRPr>
            </a:p>
          </p:txBody>
        </p:sp>
        <p:grpSp>
          <p:nvGrpSpPr>
            <p:cNvPr id="83000" name="Group 90"/>
            <p:cNvGrpSpPr>
              <a:grpSpLocks/>
            </p:cNvGrpSpPr>
            <p:nvPr/>
          </p:nvGrpSpPr>
          <p:grpSpPr bwMode="auto">
            <a:xfrm>
              <a:off x="624" y="3168"/>
              <a:ext cx="864" cy="624"/>
              <a:chOff x="336" y="3168"/>
              <a:chExt cx="864" cy="624"/>
            </a:xfrm>
          </p:grpSpPr>
          <p:sp>
            <p:nvSpPr>
              <p:cNvPr id="147538" name="AutoShape 82"/>
              <p:cNvSpPr>
                <a:spLocks/>
              </p:cNvSpPr>
              <p:nvPr/>
            </p:nvSpPr>
            <p:spPr bwMode="auto">
              <a:xfrm>
                <a:off x="912" y="3168"/>
                <a:ext cx="288" cy="624"/>
              </a:xfrm>
              <a:prstGeom prst="leftBrace">
                <a:avLst>
                  <a:gd name="adj1" fmla="val 18056"/>
                  <a:gd name="adj2" fmla="val 50000"/>
                </a:avLst>
              </a:prstGeom>
              <a:noFill/>
              <a:ln w="38100" cap="sq">
                <a:solidFill>
                  <a:srgbClr val="009900"/>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39" name="Text Box 83"/>
              <p:cNvSpPr txBox="1">
                <a:spLocks noChangeArrowheads="1"/>
              </p:cNvSpPr>
              <p:nvPr/>
            </p:nvSpPr>
            <p:spPr bwMode="auto">
              <a:xfrm>
                <a:off x="336" y="3216"/>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009900"/>
                    </a:solidFill>
                    <a:effectLst>
                      <a:outerShdw blurRad="38100" dist="38100" dir="2700000" algn="tl">
                        <a:srgbClr val="C0C0C0"/>
                      </a:outerShdw>
                    </a:effectLst>
                  </a:rPr>
                  <a:t>1</a:t>
                </a:r>
                <a:r>
                  <a:rPr lang="en-US" altLang="zh-TW" sz="4800">
                    <a:solidFill>
                      <a:srgbClr val="009900"/>
                    </a:solidFill>
                    <a:effectLst>
                      <a:outerShdw blurRad="38100" dist="38100" dir="2700000" algn="tl">
                        <a:srgbClr val="C0C0C0"/>
                      </a:outerShdw>
                    </a:effectLst>
                  </a:rPr>
                  <a:t>C</a:t>
                </a:r>
                <a:endParaRPr lang="en-US" altLang="zh-TW">
                  <a:effectLst>
                    <a:outerShdw blurRad="38100" dist="38100" dir="2700000" algn="tl">
                      <a:srgbClr val="C0C0C0"/>
                    </a:outerShdw>
                  </a:effectLst>
                </a:endParaRPr>
              </a:p>
            </p:txBody>
          </p:sp>
        </p:grpSp>
      </p:grpSp>
      <p:grpSp>
        <p:nvGrpSpPr>
          <p:cNvPr id="12" name="Group 100"/>
          <p:cNvGrpSpPr>
            <a:grpSpLocks/>
          </p:cNvGrpSpPr>
          <p:nvPr/>
        </p:nvGrpSpPr>
        <p:grpSpPr bwMode="auto">
          <a:xfrm>
            <a:off x="990600" y="1600200"/>
            <a:ext cx="1371600" cy="4419600"/>
            <a:chOff x="432" y="1104"/>
            <a:chExt cx="864" cy="2784"/>
          </a:xfrm>
        </p:grpSpPr>
        <p:grpSp>
          <p:nvGrpSpPr>
            <p:cNvPr id="82989" name="Group 91"/>
            <p:cNvGrpSpPr>
              <a:grpSpLocks/>
            </p:cNvGrpSpPr>
            <p:nvPr/>
          </p:nvGrpSpPr>
          <p:grpSpPr bwMode="auto">
            <a:xfrm>
              <a:off x="432" y="1104"/>
              <a:ext cx="864" cy="576"/>
              <a:chOff x="336" y="1008"/>
              <a:chExt cx="864" cy="576"/>
            </a:xfrm>
          </p:grpSpPr>
          <p:sp>
            <p:nvSpPr>
              <p:cNvPr id="147548" name="Text Box 92"/>
              <p:cNvSpPr txBox="1">
                <a:spLocks noChangeArrowheads="1"/>
              </p:cNvSpPr>
              <p:nvPr/>
            </p:nvSpPr>
            <p:spPr bwMode="auto">
              <a:xfrm>
                <a:off x="336" y="1017"/>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FF3399"/>
                    </a:solidFill>
                    <a:effectLst>
                      <a:outerShdw blurRad="38100" dist="38100" dir="2700000" algn="tl">
                        <a:srgbClr val="C0C0C0"/>
                      </a:outerShdw>
                    </a:effectLst>
                  </a:rPr>
                  <a:t>1</a:t>
                </a:r>
                <a:r>
                  <a:rPr lang="en-US" altLang="zh-TW" sz="4800">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47549" name="AutoShape 93"/>
              <p:cNvSpPr>
                <a:spLocks/>
              </p:cNvSpPr>
              <p:nvPr/>
            </p:nvSpPr>
            <p:spPr bwMode="auto">
              <a:xfrm>
                <a:off x="912" y="1008"/>
                <a:ext cx="288" cy="576"/>
              </a:xfrm>
              <a:prstGeom prst="leftBrace">
                <a:avLst>
                  <a:gd name="adj1" fmla="val 16667"/>
                  <a:gd name="adj2" fmla="val 50000"/>
                </a:avLst>
              </a:prstGeom>
              <a:noFill/>
              <a:ln w="38100" cap="sq">
                <a:solidFill>
                  <a:srgbClr val="FF33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grpSp>
          <p:nvGrpSpPr>
            <p:cNvPr id="82990" name="Group 94"/>
            <p:cNvGrpSpPr>
              <a:grpSpLocks/>
            </p:cNvGrpSpPr>
            <p:nvPr/>
          </p:nvGrpSpPr>
          <p:grpSpPr bwMode="auto">
            <a:xfrm>
              <a:off x="432" y="1824"/>
              <a:ext cx="864" cy="1296"/>
              <a:chOff x="336" y="1728"/>
              <a:chExt cx="864" cy="1296"/>
            </a:xfrm>
          </p:grpSpPr>
          <p:sp>
            <p:nvSpPr>
              <p:cNvPr id="147551" name="AutoShape 95"/>
              <p:cNvSpPr>
                <a:spLocks/>
              </p:cNvSpPr>
              <p:nvPr/>
            </p:nvSpPr>
            <p:spPr bwMode="auto">
              <a:xfrm>
                <a:off x="912" y="1728"/>
                <a:ext cx="288" cy="1296"/>
              </a:xfrm>
              <a:prstGeom prst="leftBrace">
                <a:avLst>
                  <a:gd name="adj1" fmla="val 37500"/>
                  <a:gd name="adj2" fmla="val 50000"/>
                </a:avLst>
              </a:prstGeom>
              <a:noFill/>
              <a:ln w="38100" cap="sq">
                <a:solidFill>
                  <a:srgbClr val="0000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52" name="Text Box 96"/>
              <p:cNvSpPr txBox="1">
                <a:spLocks noChangeArrowheads="1"/>
              </p:cNvSpPr>
              <p:nvPr/>
            </p:nvSpPr>
            <p:spPr bwMode="auto">
              <a:xfrm>
                <a:off x="336" y="2121"/>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000099"/>
                    </a:solidFill>
                    <a:effectLst>
                      <a:outerShdw blurRad="38100" dist="38100" dir="2700000" algn="tl">
                        <a:srgbClr val="C0C0C0"/>
                      </a:outerShdw>
                    </a:effectLst>
                  </a:rPr>
                  <a:t>1</a:t>
                </a:r>
                <a:r>
                  <a:rPr lang="en-US" altLang="zh-TW" sz="4800">
                    <a:solidFill>
                      <a:srgbClr val="000099"/>
                    </a:solidFill>
                    <a:effectLst>
                      <a:outerShdw blurRad="38100" dist="38100" dir="2700000" algn="tl">
                        <a:srgbClr val="C0C0C0"/>
                      </a:outerShdw>
                    </a:effectLst>
                  </a:rPr>
                  <a:t>B</a:t>
                </a:r>
                <a:endParaRPr lang="en-US" altLang="zh-TW">
                  <a:effectLst>
                    <a:outerShdw blurRad="38100" dist="38100" dir="2700000" algn="tl">
                      <a:srgbClr val="C0C0C0"/>
                    </a:outerShdw>
                  </a:effectLst>
                </a:endParaRPr>
              </a:p>
            </p:txBody>
          </p:sp>
        </p:grpSp>
        <p:grpSp>
          <p:nvGrpSpPr>
            <p:cNvPr id="82991" name="Group 97"/>
            <p:cNvGrpSpPr>
              <a:grpSpLocks/>
            </p:cNvGrpSpPr>
            <p:nvPr/>
          </p:nvGrpSpPr>
          <p:grpSpPr bwMode="auto">
            <a:xfrm>
              <a:off x="432" y="3264"/>
              <a:ext cx="864" cy="624"/>
              <a:chOff x="336" y="3168"/>
              <a:chExt cx="864" cy="624"/>
            </a:xfrm>
          </p:grpSpPr>
          <p:sp>
            <p:nvSpPr>
              <p:cNvPr id="147554" name="AutoShape 98"/>
              <p:cNvSpPr>
                <a:spLocks/>
              </p:cNvSpPr>
              <p:nvPr/>
            </p:nvSpPr>
            <p:spPr bwMode="auto">
              <a:xfrm>
                <a:off x="912" y="3168"/>
                <a:ext cx="288" cy="624"/>
              </a:xfrm>
              <a:prstGeom prst="leftBrace">
                <a:avLst>
                  <a:gd name="adj1" fmla="val 18056"/>
                  <a:gd name="adj2" fmla="val 50000"/>
                </a:avLst>
              </a:prstGeom>
              <a:noFill/>
              <a:ln w="38100" cap="sq">
                <a:solidFill>
                  <a:srgbClr val="009900"/>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55" name="Text Box 99"/>
              <p:cNvSpPr txBox="1">
                <a:spLocks noChangeArrowheads="1"/>
              </p:cNvSpPr>
              <p:nvPr/>
            </p:nvSpPr>
            <p:spPr bwMode="auto">
              <a:xfrm>
                <a:off x="336" y="3216"/>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009900"/>
                    </a:solidFill>
                    <a:effectLst>
                      <a:outerShdw blurRad="38100" dist="38100" dir="2700000" algn="tl">
                        <a:srgbClr val="C0C0C0"/>
                      </a:outerShdw>
                    </a:effectLst>
                  </a:rPr>
                  <a:t>1</a:t>
                </a:r>
                <a:r>
                  <a:rPr lang="en-US" altLang="zh-TW" sz="4800">
                    <a:solidFill>
                      <a:srgbClr val="009900"/>
                    </a:solidFill>
                    <a:effectLst>
                      <a:outerShdw blurRad="38100" dist="38100" dir="2700000" algn="tl">
                        <a:srgbClr val="C0C0C0"/>
                      </a:outerShdw>
                    </a:effectLst>
                  </a:rPr>
                  <a:t>C</a:t>
                </a:r>
                <a:endParaRPr lang="en-US" altLang="zh-TW">
                  <a:effectLst>
                    <a:outerShdw blurRad="38100" dist="38100" dir="2700000" algn="tl">
                      <a:srgbClr val="C0C0C0"/>
                    </a:outerShdw>
                  </a:effectLst>
                </a:endParaRPr>
              </a:p>
            </p:txBody>
          </p:sp>
        </p:grpSp>
      </p:grpSp>
      <p:grpSp>
        <p:nvGrpSpPr>
          <p:cNvPr id="16" name="Group 105"/>
          <p:cNvGrpSpPr>
            <a:grpSpLocks/>
          </p:cNvGrpSpPr>
          <p:nvPr/>
        </p:nvGrpSpPr>
        <p:grpSpPr bwMode="auto">
          <a:xfrm>
            <a:off x="2438400" y="1039813"/>
            <a:ext cx="2743200" cy="5437187"/>
            <a:chOff x="1536" y="655"/>
            <a:chExt cx="1728" cy="3425"/>
          </a:xfrm>
        </p:grpSpPr>
        <p:grpSp>
          <p:nvGrpSpPr>
            <p:cNvPr id="82955" name="Group 106"/>
            <p:cNvGrpSpPr>
              <a:grpSpLocks/>
            </p:cNvGrpSpPr>
            <p:nvPr/>
          </p:nvGrpSpPr>
          <p:grpSpPr bwMode="auto">
            <a:xfrm>
              <a:off x="1536" y="912"/>
              <a:ext cx="1727" cy="2928"/>
              <a:chOff x="1200" y="384"/>
              <a:chExt cx="1776" cy="1440"/>
            </a:xfrm>
          </p:grpSpPr>
          <p:sp>
            <p:nvSpPr>
              <p:cNvPr id="147563" name="Rectangle 107"/>
              <p:cNvSpPr>
                <a:spLocks noChangeArrowheads="1"/>
              </p:cNvSpPr>
              <p:nvPr/>
            </p:nvSpPr>
            <p:spPr bwMode="auto">
              <a:xfrm>
                <a:off x="1200" y="384"/>
                <a:ext cx="1776" cy="1440"/>
              </a:xfrm>
              <a:prstGeom prst="rect">
                <a:avLst/>
              </a:prstGeom>
              <a:noFill/>
              <a:ln w="12700" cap="sq">
                <a:solidFill>
                  <a:srgbClr val="000000"/>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7564" name="Line 108"/>
              <p:cNvSpPr>
                <a:spLocks noChangeShapeType="1"/>
              </p:cNvSpPr>
              <p:nvPr/>
            </p:nvSpPr>
            <p:spPr bwMode="auto">
              <a:xfrm>
                <a:off x="1200" y="62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65" name="Line 109"/>
              <p:cNvSpPr>
                <a:spLocks noChangeShapeType="1"/>
              </p:cNvSpPr>
              <p:nvPr/>
            </p:nvSpPr>
            <p:spPr bwMode="auto">
              <a:xfrm>
                <a:off x="1200" y="86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66" name="Line 110"/>
              <p:cNvSpPr>
                <a:spLocks noChangeShapeType="1"/>
              </p:cNvSpPr>
              <p:nvPr/>
            </p:nvSpPr>
            <p:spPr bwMode="auto">
              <a:xfrm>
                <a:off x="1200" y="110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67" name="Line 111"/>
              <p:cNvSpPr>
                <a:spLocks noChangeShapeType="1"/>
              </p:cNvSpPr>
              <p:nvPr/>
            </p:nvSpPr>
            <p:spPr bwMode="auto">
              <a:xfrm>
                <a:off x="1200" y="134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68" name="Line 112"/>
              <p:cNvSpPr>
                <a:spLocks noChangeShapeType="1"/>
              </p:cNvSpPr>
              <p:nvPr/>
            </p:nvSpPr>
            <p:spPr bwMode="auto">
              <a:xfrm>
                <a:off x="1200" y="158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grpSp>
        <p:sp>
          <p:nvSpPr>
            <p:cNvPr id="147569" name="Line 113"/>
            <p:cNvSpPr>
              <a:spLocks noChangeShapeType="1"/>
            </p:cNvSpPr>
            <p:nvPr/>
          </p:nvSpPr>
          <p:spPr bwMode="auto">
            <a:xfrm>
              <a:off x="2112"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0" name="Line 114"/>
            <p:cNvSpPr>
              <a:spLocks noChangeShapeType="1"/>
            </p:cNvSpPr>
            <p:nvPr/>
          </p:nvSpPr>
          <p:spPr bwMode="auto">
            <a:xfrm>
              <a:off x="2603"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1" name="Line 115"/>
            <p:cNvSpPr>
              <a:spLocks noChangeShapeType="1"/>
            </p:cNvSpPr>
            <p:nvPr/>
          </p:nvSpPr>
          <p:spPr bwMode="auto">
            <a:xfrm>
              <a:off x="1536" y="1152"/>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2" name="Line 116"/>
            <p:cNvSpPr>
              <a:spLocks noChangeShapeType="1"/>
            </p:cNvSpPr>
            <p:nvPr/>
          </p:nvSpPr>
          <p:spPr bwMode="auto">
            <a:xfrm>
              <a:off x="1536" y="1632"/>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3" name="Line 117"/>
            <p:cNvSpPr>
              <a:spLocks noChangeShapeType="1"/>
            </p:cNvSpPr>
            <p:nvPr/>
          </p:nvSpPr>
          <p:spPr bwMode="auto">
            <a:xfrm>
              <a:off x="1536" y="216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4" name="Line 118"/>
            <p:cNvSpPr>
              <a:spLocks noChangeShapeType="1"/>
            </p:cNvSpPr>
            <p:nvPr/>
          </p:nvSpPr>
          <p:spPr bwMode="auto">
            <a:xfrm>
              <a:off x="1536" y="264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5" name="Line 119"/>
            <p:cNvSpPr>
              <a:spLocks noChangeShapeType="1"/>
            </p:cNvSpPr>
            <p:nvPr/>
          </p:nvSpPr>
          <p:spPr bwMode="auto">
            <a:xfrm>
              <a:off x="1536" y="312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6" name="Line 120"/>
            <p:cNvSpPr>
              <a:spLocks noChangeShapeType="1"/>
            </p:cNvSpPr>
            <p:nvPr/>
          </p:nvSpPr>
          <p:spPr bwMode="auto">
            <a:xfrm>
              <a:off x="1536" y="360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7" name="Line 121"/>
            <p:cNvSpPr>
              <a:spLocks noChangeShapeType="1"/>
            </p:cNvSpPr>
            <p:nvPr/>
          </p:nvSpPr>
          <p:spPr bwMode="auto">
            <a:xfrm>
              <a:off x="1824"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8" name="Line 122"/>
            <p:cNvSpPr>
              <a:spLocks noChangeShapeType="1"/>
            </p:cNvSpPr>
            <p:nvPr/>
          </p:nvSpPr>
          <p:spPr bwMode="auto">
            <a:xfrm>
              <a:off x="2928"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7579" name="Rectangle 123"/>
            <p:cNvSpPr>
              <a:spLocks noChangeArrowheads="1"/>
            </p:cNvSpPr>
            <p:nvPr/>
          </p:nvSpPr>
          <p:spPr bwMode="auto">
            <a:xfrm>
              <a:off x="2084" y="3830"/>
              <a:ext cx="604" cy="250"/>
            </a:xfrm>
            <a:prstGeom prst="rect">
              <a:avLst/>
            </a:prstGeom>
            <a:noFill/>
            <a:ln w="12700" cap="sq">
              <a:noFill/>
              <a:miter lim="800000"/>
              <a:headEnd/>
              <a:tailEnd/>
            </a:ln>
            <a:effectLst/>
          </p:spPr>
          <p:txBody>
            <a:bodyPr wrap="none">
              <a:spAutoFit/>
            </a:bodyPr>
            <a:lstStyle/>
            <a:p>
              <a:pPr>
                <a:defRPr/>
              </a:pPr>
              <a:r>
                <a:rPr lang="en-US" altLang="zh-TW">
                  <a:solidFill>
                    <a:srgbClr val="000000"/>
                  </a:solidFill>
                  <a:effectLst>
                    <a:outerShdw blurRad="38100" dist="38100" dir="2700000" algn="tl">
                      <a:srgbClr val="C0C0C0"/>
                    </a:outerShdw>
                  </a:effectLst>
                </a:rPr>
                <a:t>Student</a:t>
              </a:r>
              <a:endParaRPr lang="zh-TW" altLang="en-US">
                <a:solidFill>
                  <a:srgbClr val="000000"/>
                </a:solidFill>
                <a:effectLst>
                  <a:outerShdw blurRad="38100" dist="38100" dir="2700000" algn="tl">
                    <a:srgbClr val="C0C0C0"/>
                  </a:outerShdw>
                </a:effectLst>
              </a:endParaRPr>
            </a:p>
          </p:txBody>
        </p:sp>
        <p:sp>
          <p:nvSpPr>
            <p:cNvPr id="147580" name="Rectangle 124"/>
            <p:cNvSpPr>
              <a:spLocks noChangeArrowheads="1"/>
            </p:cNvSpPr>
            <p:nvPr/>
          </p:nvSpPr>
          <p:spPr bwMode="auto">
            <a:xfrm>
              <a:off x="2124" y="655"/>
              <a:ext cx="500" cy="288"/>
            </a:xfrm>
            <a:prstGeom prst="rect">
              <a:avLst/>
            </a:prstGeom>
            <a:noFill/>
            <a:ln w="12700" cap="sq">
              <a:noFill/>
              <a:miter lim="800000"/>
              <a:headEnd/>
              <a:tailEnd/>
            </a:ln>
            <a:effectLst/>
          </p:spPr>
          <p:txBody>
            <a:bodyPr wrap="none">
              <a:spAutoFit/>
            </a:bodyPr>
            <a:lstStyle/>
            <a:p>
              <a:pPr>
                <a:defRPr/>
              </a:pPr>
              <a:r>
                <a:rPr lang="en-US" altLang="zh-TW" sz="2400" b="1">
                  <a:solidFill>
                    <a:srgbClr val="000000"/>
                  </a:solidFill>
                </a:rPr>
                <a:t>class</a:t>
              </a:r>
              <a:endParaRPr lang="zh-TW" altLang="en-US" b="1">
                <a:solidFill>
                  <a:srgbClr val="000000"/>
                </a:solidFill>
                <a:effectLst>
                  <a:outerShdw blurRad="38100" dist="38100" dir="2700000" algn="tl">
                    <a:srgbClr val="C0C0C0"/>
                  </a:outerShdw>
                </a:effectLst>
              </a:endParaRPr>
            </a:p>
          </p:txBody>
        </p:sp>
        <p:grpSp>
          <p:nvGrpSpPr>
            <p:cNvPr id="82968" name="Group 125"/>
            <p:cNvGrpSpPr>
              <a:grpSpLocks/>
            </p:cNvGrpSpPr>
            <p:nvPr/>
          </p:nvGrpSpPr>
          <p:grpSpPr bwMode="auto">
            <a:xfrm>
              <a:off x="2201" y="909"/>
              <a:ext cx="351" cy="724"/>
              <a:chOff x="2201" y="909"/>
              <a:chExt cx="351" cy="724"/>
            </a:xfrm>
          </p:grpSpPr>
          <p:sp>
            <p:nvSpPr>
              <p:cNvPr id="147582" name="Text Box 126"/>
              <p:cNvSpPr txBox="1">
                <a:spLocks noChangeArrowheads="1"/>
              </p:cNvSpPr>
              <p:nvPr/>
            </p:nvSpPr>
            <p:spPr bwMode="auto">
              <a:xfrm>
                <a:off x="2201" y="909"/>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FF3399"/>
                    </a:solidFill>
                    <a:effectLst>
                      <a:outerShdw blurRad="38100" dist="38100" dir="2700000" algn="tl">
                        <a:srgbClr val="C0C0C0"/>
                      </a:outerShdw>
                    </a:effectLst>
                  </a:rPr>
                  <a:t>1</a:t>
                </a:r>
                <a:r>
                  <a:rPr lang="en-US" altLang="zh-TW">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47583" name="Text Box 127"/>
              <p:cNvSpPr txBox="1">
                <a:spLocks noChangeArrowheads="1"/>
              </p:cNvSpPr>
              <p:nvPr/>
            </p:nvSpPr>
            <p:spPr bwMode="auto">
              <a:xfrm>
                <a:off x="2201" y="1146"/>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FF3399"/>
                    </a:solidFill>
                    <a:effectLst>
                      <a:outerShdw blurRad="38100" dist="38100" dir="2700000" algn="tl">
                        <a:srgbClr val="C0C0C0"/>
                      </a:outerShdw>
                    </a:effectLst>
                  </a:rPr>
                  <a:t>1</a:t>
                </a:r>
                <a:r>
                  <a:rPr lang="en-US" altLang="zh-TW">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47584" name="Text Box 128"/>
              <p:cNvSpPr txBox="1">
                <a:spLocks noChangeArrowheads="1"/>
              </p:cNvSpPr>
              <p:nvPr/>
            </p:nvSpPr>
            <p:spPr bwMode="auto">
              <a:xfrm>
                <a:off x="2201" y="1383"/>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FF3399"/>
                    </a:solidFill>
                    <a:effectLst>
                      <a:outerShdw blurRad="38100" dist="38100" dir="2700000" algn="tl">
                        <a:srgbClr val="C0C0C0"/>
                      </a:outerShdw>
                    </a:effectLst>
                  </a:rPr>
                  <a:t>1</a:t>
                </a:r>
                <a:r>
                  <a:rPr lang="en-US" altLang="zh-TW">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grpSp>
        <p:grpSp>
          <p:nvGrpSpPr>
            <p:cNvPr id="82969" name="Group 129"/>
            <p:cNvGrpSpPr>
              <a:grpSpLocks/>
            </p:cNvGrpSpPr>
            <p:nvPr/>
          </p:nvGrpSpPr>
          <p:grpSpPr bwMode="auto">
            <a:xfrm>
              <a:off x="2187" y="1641"/>
              <a:ext cx="354" cy="1498"/>
              <a:chOff x="2187" y="1641"/>
              <a:chExt cx="354" cy="1498"/>
            </a:xfrm>
          </p:grpSpPr>
          <p:sp>
            <p:nvSpPr>
              <p:cNvPr id="147586" name="Text Box 130"/>
              <p:cNvSpPr txBox="1">
                <a:spLocks noChangeArrowheads="1"/>
              </p:cNvSpPr>
              <p:nvPr/>
            </p:nvSpPr>
            <p:spPr bwMode="auto">
              <a:xfrm>
                <a:off x="2190" y="1641"/>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47587" name="Text Box 131"/>
              <p:cNvSpPr txBox="1">
                <a:spLocks noChangeArrowheads="1"/>
              </p:cNvSpPr>
              <p:nvPr/>
            </p:nvSpPr>
            <p:spPr bwMode="auto">
              <a:xfrm>
                <a:off x="2190" y="1908"/>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47588" name="Text Box 132"/>
              <p:cNvSpPr txBox="1">
                <a:spLocks noChangeArrowheads="1"/>
              </p:cNvSpPr>
              <p:nvPr/>
            </p:nvSpPr>
            <p:spPr bwMode="auto">
              <a:xfrm>
                <a:off x="2190" y="2145"/>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47589" name="Text Box 133"/>
              <p:cNvSpPr txBox="1">
                <a:spLocks noChangeArrowheads="1"/>
              </p:cNvSpPr>
              <p:nvPr/>
            </p:nvSpPr>
            <p:spPr bwMode="auto">
              <a:xfrm>
                <a:off x="2187" y="2385"/>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47590" name="Text Box 134"/>
              <p:cNvSpPr txBox="1">
                <a:spLocks noChangeArrowheads="1"/>
              </p:cNvSpPr>
              <p:nvPr/>
            </p:nvSpPr>
            <p:spPr bwMode="auto">
              <a:xfrm>
                <a:off x="2187" y="2628"/>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47591" name="Text Box 135"/>
              <p:cNvSpPr txBox="1">
                <a:spLocks noChangeArrowheads="1"/>
              </p:cNvSpPr>
              <p:nvPr/>
            </p:nvSpPr>
            <p:spPr bwMode="auto">
              <a:xfrm>
                <a:off x="2187" y="2889"/>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grpSp>
        <p:grpSp>
          <p:nvGrpSpPr>
            <p:cNvPr id="82970" name="Group 136"/>
            <p:cNvGrpSpPr>
              <a:grpSpLocks/>
            </p:cNvGrpSpPr>
            <p:nvPr/>
          </p:nvGrpSpPr>
          <p:grpSpPr bwMode="auto">
            <a:xfrm>
              <a:off x="2193" y="3108"/>
              <a:ext cx="351" cy="739"/>
              <a:chOff x="2193" y="3108"/>
              <a:chExt cx="351" cy="739"/>
            </a:xfrm>
          </p:grpSpPr>
          <p:sp>
            <p:nvSpPr>
              <p:cNvPr id="147593" name="Text Box 137"/>
              <p:cNvSpPr txBox="1">
                <a:spLocks noChangeArrowheads="1"/>
              </p:cNvSpPr>
              <p:nvPr/>
            </p:nvSpPr>
            <p:spPr bwMode="auto">
              <a:xfrm>
                <a:off x="2193" y="3108"/>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9900"/>
                    </a:solidFill>
                    <a:effectLst>
                      <a:outerShdw blurRad="38100" dist="38100" dir="2700000" algn="tl">
                        <a:srgbClr val="C0C0C0"/>
                      </a:outerShdw>
                    </a:effectLst>
                  </a:rPr>
                  <a:t>1</a:t>
                </a:r>
                <a:r>
                  <a:rPr lang="en-US" altLang="zh-TW">
                    <a:solidFill>
                      <a:srgbClr val="009900"/>
                    </a:solidFill>
                    <a:effectLst>
                      <a:outerShdw blurRad="38100" dist="38100" dir="2700000" algn="tl">
                        <a:srgbClr val="C0C0C0"/>
                      </a:outerShdw>
                    </a:effectLst>
                  </a:rPr>
                  <a:t>C</a:t>
                </a:r>
              </a:p>
            </p:txBody>
          </p:sp>
          <p:sp>
            <p:nvSpPr>
              <p:cNvPr id="147594" name="Text Box 138"/>
              <p:cNvSpPr txBox="1">
                <a:spLocks noChangeArrowheads="1"/>
              </p:cNvSpPr>
              <p:nvPr/>
            </p:nvSpPr>
            <p:spPr bwMode="auto">
              <a:xfrm>
                <a:off x="2193" y="3351"/>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9900"/>
                    </a:solidFill>
                    <a:effectLst>
                      <a:outerShdw blurRad="38100" dist="38100" dir="2700000" algn="tl">
                        <a:srgbClr val="C0C0C0"/>
                      </a:outerShdw>
                    </a:effectLst>
                  </a:rPr>
                  <a:t>1</a:t>
                </a:r>
                <a:r>
                  <a:rPr lang="en-US" altLang="zh-TW">
                    <a:solidFill>
                      <a:srgbClr val="009900"/>
                    </a:solidFill>
                    <a:effectLst>
                      <a:outerShdw blurRad="38100" dist="38100" dir="2700000" algn="tl">
                        <a:srgbClr val="C0C0C0"/>
                      </a:outerShdw>
                    </a:effectLst>
                  </a:rPr>
                  <a:t>C</a:t>
                </a:r>
              </a:p>
            </p:txBody>
          </p:sp>
          <p:sp>
            <p:nvSpPr>
              <p:cNvPr id="147595" name="Text Box 139"/>
              <p:cNvSpPr txBox="1">
                <a:spLocks noChangeArrowheads="1"/>
              </p:cNvSpPr>
              <p:nvPr/>
            </p:nvSpPr>
            <p:spPr bwMode="auto">
              <a:xfrm>
                <a:off x="2193" y="3597"/>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9900"/>
                    </a:solidFill>
                    <a:effectLst>
                      <a:outerShdw blurRad="38100" dist="38100" dir="2700000" algn="tl">
                        <a:srgbClr val="C0C0C0"/>
                      </a:outerShdw>
                    </a:effectLst>
                  </a:rPr>
                  <a:t>1</a:t>
                </a:r>
                <a:r>
                  <a:rPr lang="en-US" altLang="zh-TW">
                    <a:solidFill>
                      <a:srgbClr val="009900"/>
                    </a:solidFill>
                    <a:effectLst>
                      <a:outerShdw blurRad="38100" dist="38100" dir="2700000" algn="tl">
                        <a:srgbClr val="C0C0C0"/>
                      </a:outerShdw>
                    </a:effectLst>
                  </a:rPr>
                  <a:t>C</a:t>
                </a:r>
              </a:p>
            </p:txBody>
          </p:sp>
        </p:grpSp>
      </p:grpSp>
      <p:sp>
        <p:nvSpPr>
          <p:cNvPr id="82953" name="Slide Number Placeholder 7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E5E92B48-BA15-49EF-BFBA-5FF54F81729B}" type="slidenum">
              <a:rPr lang="zh-TW" altLang="en-US" sz="1000">
                <a:solidFill>
                  <a:srgbClr val="A7A399"/>
                </a:solidFill>
                <a:ea typeface="細明體" pitchFamily="49" charset="-128"/>
              </a:rPr>
              <a:pPr>
                <a:lnSpc>
                  <a:spcPct val="100000"/>
                </a:lnSpc>
                <a:spcBef>
                  <a:spcPct val="0"/>
                </a:spcBef>
                <a:buFontTx/>
                <a:buNone/>
              </a:pPr>
              <a:t>64</a:t>
            </a:fld>
            <a:endParaRPr lang="zh-TW" altLang="en-US" sz="1000">
              <a:solidFill>
                <a:srgbClr val="A7A399"/>
              </a:solidFill>
              <a:ea typeface="細明體" pitchFamily="49" charset="-128"/>
            </a:endParaRPr>
          </a:p>
        </p:txBody>
      </p:sp>
      <p:sp>
        <p:nvSpPr>
          <p:cNvPr id="79" name="Footer Placeholder 78"/>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Horizontal)">
                                      <p:cBhvr>
                                        <p:cTn id="7" dur="500"/>
                                        <p:tgtEl>
                                          <p:spTgt spid="1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0-#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371600" y="304800"/>
            <a:ext cx="7772400" cy="762000"/>
          </a:xfrm>
          <a:ln>
            <a:miter lim="800000"/>
            <a:headEnd/>
            <a:tailEnd/>
          </a:ln>
        </p:spPr>
        <p:txBody>
          <a:bodyPr lIns="92075" tIns="46038" rIns="92075" bIns="46038"/>
          <a:lstStyle/>
          <a:p>
            <a:pPr eaLnBrk="1" fontAlgn="auto" hangingPunct="1">
              <a:spcAft>
                <a:spcPts val="0"/>
              </a:spcAft>
              <a:defRPr/>
            </a:pPr>
            <a:r>
              <a:rPr lang="en-US" altLang="zh-TW" i="1">
                <a:effectLst>
                  <a:outerShdw blurRad="38100" dist="38100" dir="2700000" algn="tl">
                    <a:srgbClr val="C0C0C0"/>
                  </a:outerShdw>
                </a:effectLst>
                <a:latin typeface="Arial Black" pitchFamily="34" charset="0"/>
                <a:ea typeface="細明體" pitchFamily="49" charset="-120"/>
              </a:rPr>
              <a:t>Grouping</a:t>
            </a:r>
            <a:endParaRPr lang="zh-TW" altLang="zh-TW" i="1">
              <a:ea typeface="細明體" pitchFamily="49" charset="-120"/>
            </a:endParaRPr>
          </a:p>
        </p:txBody>
      </p:sp>
      <p:sp>
        <p:nvSpPr>
          <p:cNvPr id="145413" name="Rectangle 5"/>
          <p:cNvSpPr>
            <a:spLocks noChangeArrowheads="1"/>
          </p:cNvSpPr>
          <p:nvPr/>
        </p:nvSpPr>
        <p:spPr bwMode="auto">
          <a:xfrm>
            <a:off x="228600" y="2057400"/>
            <a:ext cx="868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95250" indent="-95250" defTabSz="7620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62000" indent="-476250" defTabSz="7620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00000"/>
              </a:lnSpc>
              <a:spcBef>
                <a:spcPct val="20000"/>
              </a:spcBef>
              <a:buFontTx/>
              <a:buNone/>
            </a:pPr>
            <a:r>
              <a:rPr kumimoji="1" lang="zh-TW" altLang="zh-TW" sz="2600">
                <a:solidFill>
                  <a:srgbClr val="000000"/>
                </a:solidFill>
                <a:ea typeface="細明體" pitchFamily="49" charset="-128"/>
              </a:rPr>
              <a:t>		</a:t>
            </a:r>
            <a:r>
              <a:rPr kumimoji="1" lang="en-US" altLang="zh-TW" sz="2600">
                <a:solidFill>
                  <a:srgbClr val="000066"/>
                </a:solidFill>
                <a:ea typeface="細明體" pitchFamily="49" charset="-128"/>
              </a:rPr>
              <a:t>SELECT class, COUNT(*) FROM student </a:t>
            </a:r>
          </a:p>
          <a:p>
            <a:pPr eaLnBrk="1" hangingPunct="1">
              <a:lnSpc>
                <a:spcPct val="100000"/>
              </a:lnSpc>
              <a:spcBef>
                <a:spcPct val="20000"/>
              </a:spcBef>
              <a:buFontTx/>
              <a:buNone/>
            </a:pPr>
            <a:r>
              <a:rPr kumimoji="1" lang="en-US" altLang="zh-TW" sz="2600">
                <a:solidFill>
                  <a:srgbClr val="000066"/>
                </a:solidFill>
                <a:ea typeface="細明體" pitchFamily="49" charset="-128"/>
              </a:rPr>
              <a:t>			GROUP BY class;</a:t>
            </a:r>
          </a:p>
        </p:txBody>
      </p:sp>
      <p:graphicFrame>
        <p:nvGraphicFramePr>
          <p:cNvPr id="145414" name="Object 6"/>
          <p:cNvGraphicFramePr>
            <a:graphicFrameLocks noChangeAspect="1"/>
          </p:cNvGraphicFramePr>
          <p:nvPr/>
        </p:nvGraphicFramePr>
        <p:xfrm>
          <a:off x="3795713" y="3200400"/>
          <a:ext cx="2147887" cy="2971800"/>
        </p:xfrm>
        <a:graphic>
          <a:graphicData uri="http://schemas.openxmlformats.org/presentationml/2006/ole">
            <mc:AlternateContent xmlns:mc="http://schemas.openxmlformats.org/markup-compatibility/2006">
              <mc:Choice xmlns:v="urn:schemas-microsoft-com:vml" Requires="v">
                <p:oleObj name="工作表" r:id="rId3" imgW="1067038" imgH="1476613" progId="Excel.Sheet.8">
                  <p:embed/>
                </p:oleObj>
              </mc:Choice>
              <mc:Fallback>
                <p:oleObj name="工作表" r:id="rId3" imgW="1067038" imgH="1476613"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713" y="3200400"/>
                        <a:ext cx="2147887" cy="2971800"/>
                      </a:xfrm>
                      <a:prstGeom prst="rect">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15" name="Rectangle 7"/>
          <p:cNvSpPr>
            <a:spLocks noChangeArrowheads="1"/>
          </p:cNvSpPr>
          <p:nvPr/>
        </p:nvSpPr>
        <p:spPr bwMode="auto">
          <a:xfrm>
            <a:off x="0" y="1447800"/>
            <a:ext cx="8915400" cy="762000"/>
          </a:xfrm>
          <a:prstGeom prst="rect">
            <a:avLst/>
          </a:prstGeom>
          <a:noFill/>
          <a:ln w="9525">
            <a:noFill/>
            <a:miter lim="800000"/>
            <a:headEnd/>
            <a:tailEnd/>
          </a:ln>
          <a:effectLst/>
        </p:spPr>
        <p:txBody>
          <a:bodyPr lIns="92075" tIns="46038" rIns="92075" bIns="46038"/>
          <a:lstStyle/>
          <a:p>
            <a:pPr marL="762000" lvl="1" indent="-476250" defTabSz="762000" eaLnBrk="1" hangingPunct="1">
              <a:spcBef>
                <a:spcPct val="20000"/>
              </a:spcBef>
              <a:defRPr/>
            </a:pPr>
            <a:r>
              <a:rPr lang="zh-TW" altLang="zh-TW" sz="2400" b="1">
                <a:solidFill>
                  <a:srgbClr val="000000"/>
                </a:solidFill>
                <a:effectLst>
                  <a:outerShdw blurRad="38100" dist="38100" dir="2700000" algn="tl">
                    <a:srgbClr val="C0C0C0"/>
                  </a:outerShdw>
                </a:effectLst>
              </a:rPr>
              <a:t> eg. 11</a:t>
            </a:r>
            <a:r>
              <a:rPr lang="zh-TW" altLang="zh-TW" sz="2400">
                <a:effectLst>
                  <a:outerShdw blurRad="38100" dist="38100" dir="2700000" algn="tl">
                    <a:srgbClr val="C0C0C0"/>
                  </a:outerShdw>
                </a:effectLst>
              </a:rPr>
              <a:t>	</a:t>
            </a:r>
            <a:r>
              <a:rPr lang="en-US" altLang="zh-TW" sz="2800">
                <a:solidFill>
                  <a:srgbClr val="000000"/>
                </a:solidFill>
                <a:effectLst>
                  <a:outerShdw blurRad="38100" dist="38100" dir="2700000" algn="tl">
                    <a:srgbClr val="C0C0C0"/>
                  </a:outerShdw>
                </a:effectLst>
              </a:rPr>
              <a:t>List the number of students of each class.</a:t>
            </a:r>
          </a:p>
        </p:txBody>
      </p:sp>
      <p:grpSp>
        <p:nvGrpSpPr>
          <p:cNvPr id="2" name="Group 8"/>
          <p:cNvGrpSpPr>
            <a:grpSpLocks/>
          </p:cNvGrpSpPr>
          <p:nvPr/>
        </p:nvGrpSpPr>
        <p:grpSpPr bwMode="auto">
          <a:xfrm>
            <a:off x="1030288" y="3605213"/>
            <a:ext cx="1558925" cy="661987"/>
            <a:chOff x="649" y="1038"/>
            <a:chExt cx="982" cy="417"/>
          </a:xfrm>
        </p:grpSpPr>
        <p:sp>
          <p:nvSpPr>
            <p:cNvPr id="145417" name="AutoShape 9"/>
            <p:cNvSpPr>
              <a:spLocks noChangeArrowheads="1"/>
            </p:cNvSpPr>
            <p:nvPr/>
          </p:nvSpPr>
          <p:spPr bwMode="auto">
            <a:xfrm>
              <a:off x="649" y="1038"/>
              <a:ext cx="933" cy="417"/>
            </a:xfrm>
            <a:prstGeom prst="notchedRightArrow">
              <a:avLst>
                <a:gd name="adj1" fmla="val 50000"/>
                <a:gd name="adj2" fmla="val 55935"/>
              </a:avLst>
            </a:prstGeom>
            <a:solidFill>
              <a:srgbClr val="FFFF00"/>
            </a:solidFill>
            <a:ln w="12700">
              <a:solidFill>
                <a:srgbClr val="FF3399"/>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83978" name="Text Box 10"/>
            <p:cNvSpPr txBox="1">
              <a:spLocks noChangeArrowheads="1"/>
            </p:cNvSpPr>
            <p:nvPr/>
          </p:nvSpPr>
          <p:spPr bwMode="auto">
            <a:xfrm>
              <a:off x="754" y="1110"/>
              <a:ext cx="87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r>
                <a:rPr kumimoji="1" lang="en-US" altLang="zh-TW" sz="2400" b="1">
                  <a:solidFill>
                    <a:srgbClr val="FF0066"/>
                  </a:solidFill>
                  <a:ea typeface="新細明體" pitchFamily="2" charset="-120"/>
                </a:rPr>
                <a:t>Result</a:t>
              </a:r>
            </a:p>
          </p:txBody>
        </p:sp>
      </p:grpSp>
      <p:sp>
        <p:nvSpPr>
          <p:cNvPr id="83975"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74EEA22C-E8B1-4514-A152-7ACA40C53D80}" type="slidenum">
              <a:rPr lang="zh-TW" altLang="en-US" sz="1000">
                <a:solidFill>
                  <a:srgbClr val="A7A399"/>
                </a:solidFill>
                <a:ea typeface="細明體" pitchFamily="49" charset="-128"/>
              </a:rPr>
              <a:pPr>
                <a:lnSpc>
                  <a:spcPct val="100000"/>
                </a:lnSpc>
                <a:spcBef>
                  <a:spcPct val="0"/>
                </a:spcBef>
                <a:buFontTx/>
                <a:buNone/>
              </a:pPr>
              <a:t>65</a:t>
            </a:fld>
            <a:endParaRPr lang="zh-TW" altLang="en-US" sz="1000">
              <a:solidFill>
                <a:srgbClr val="A7A399"/>
              </a:solidFill>
              <a:ea typeface="細明體" pitchFamily="49" charset="-128"/>
            </a:endParaRPr>
          </a:p>
        </p:txBody>
      </p:sp>
      <p:sp>
        <p:nvSpPr>
          <p:cNvPr id="11" name="Footer Placeholder 10"/>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slide(fromBottom)">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5414"/>
                                        </p:tgtEl>
                                        <p:attrNameLst>
                                          <p:attrName>style.visibility</p:attrName>
                                        </p:attrNameLst>
                                      </p:cBhvr>
                                      <p:to>
                                        <p:strVal val="visible"/>
                                      </p:to>
                                    </p:set>
                                    <p:anim calcmode="lin" valueType="num">
                                      <p:cBhvr additive="base">
                                        <p:cTn id="18" dur="500" fill="hold"/>
                                        <p:tgtEl>
                                          <p:spTgt spid="145414"/>
                                        </p:tgtEl>
                                        <p:attrNameLst>
                                          <p:attrName>ppt_x</p:attrName>
                                        </p:attrNameLst>
                                      </p:cBhvr>
                                      <p:tavLst>
                                        <p:tav tm="0">
                                          <p:val>
                                            <p:strVal val="#ppt_x"/>
                                          </p:val>
                                        </p:tav>
                                        <p:tav tm="100000">
                                          <p:val>
                                            <p:strVal val="#ppt_x"/>
                                          </p:val>
                                        </p:tav>
                                      </p:tavLst>
                                    </p:anim>
                                    <p:anim calcmode="lin" valueType="num">
                                      <p:cBhvr additive="base">
                                        <p:cTn id="19" dur="500" fill="hold"/>
                                        <p:tgtEl>
                                          <p:spTgt spid="145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71600" y="304800"/>
            <a:ext cx="7772400" cy="762000"/>
          </a:xfrm>
          <a:ln>
            <a:miter lim="800000"/>
            <a:headEnd/>
            <a:tailEnd/>
          </a:ln>
        </p:spPr>
        <p:txBody>
          <a:bodyPr lIns="92075" tIns="46038" rIns="92075" bIns="46038"/>
          <a:lstStyle/>
          <a:p>
            <a:pPr eaLnBrk="1" fontAlgn="auto" hangingPunct="1">
              <a:spcAft>
                <a:spcPts val="0"/>
              </a:spcAft>
              <a:defRPr/>
            </a:pPr>
            <a:r>
              <a:rPr lang="en-US" altLang="zh-TW" i="1">
                <a:effectLst>
                  <a:outerShdw blurRad="38100" dist="38100" dir="2700000" algn="tl">
                    <a:srgbClr val="C0C0C0"/>
                  </a:outerShdw>
                </a:effectLst>
                <a:latin typeface="Arial Black" pitchFamily="34" charset="0"/>
                <a:ea typeface="細明體" pitchFamily="49" charset="-120"/>
              </a:rPr>
              <a:t>Grouping</a:t>
            </a:r>
            <a:endParaRPr lang="zh-TW" altLang="zh-TW" i="1">
              <a:ea typeface="細明體" pitchFamily="49" charset="-120"/>
            </a:endParaRPr>
          </a:p>
        </p:txBody>
      </p:sp>
      <p:sp>
        <p:nvSpPr>
          <p:cNvPr id="59396" name="Rectangle 4"/>
          <p:cNvSpPr>
            <a:spLocks noChangeArrowheads="1"/>
          </p:cNvSpPr>
          <p:nvPr/>
        </p:nvSpPr>
        <p:spPr bwMode="auto">
          <a:xfrm>
            <a:off x="0" y="1447800"/>
            <a:ext cx="8915400" cy="762000"/>
          </a:xfrm>
          <a:prstGeom prst="rect">
            <a:avLst/>
          </a:prstGeom>
          <a:noFill/>
          <a:ln w="9525">
            <a:noFill/>
            <a:miter lim="800000"/>
            <a:headEnd/>
            <a:tailEnd/>
          </a:ln>
          <a:effectLst/>
        </p:spPr>
        <p:txBody>
          <a:bodyPr lIns="92075" tIns="46038" rIns="92075" bIns="46038"/>
          <a:lstStyle/>
          <a:p>
            <a:pPr marL="762000" lvl="1" indent="-476250" defTabSz="762000" eaLnBrk="1" hangingPunct="1">
              <a:spcBef>
                <a:spcPct val="20000"/>
              </a:spcBef>
              <a:defRPr/>
            </a:pPr>
            <a:r>
              <a:rPr lang="zh-TW" altLang="zh-TW" sz="2400" b="1">
                <a:solidFill>
                  <a:srgbClr val="000000"/>
                </a:solidFill>
                <a:effectLst>
                  <a:outerShdw blurRad="38100" dist="38100" dir="2700000" algn="tl">
                    <a:srgbClr val="C0C0C0"/>
                  </a:outerShdw>
                </a:effectLst>
              </a:rPr>
              <a:t> eg. 12</a:t>
            </a:r>
            <a:r>
              <a:rPr lang="zh-TW" altLang="zh-TW" sz="2400">
                <a:effectLst>
                  <a:outerShdw blurRad="38100" dist="38100" dir="2700000" algn="tl">
                    <a:srgbClr val="C0C0C0"/>
                  </a:outerShdw>
                </a:effectLst>
              </a:rPr>
              <a:t>	</a:t>
            </a:r>
            <a:r>
              <a:rPr lang="en-US" altLang="zh-TW" sz="2800">
                <a:solidFill>
                  <a:srgbClr val="000000"/>
                </a:solidFill>
                <a:effectLst>
                  <a:outerShdw blurRad="38100" dist="38100" dir="2700000" algn="tl">
                    <a:srgbClr val="C0C0C0"/>
                  </a:outerShdw>
                </a:effectLst>
              </a:rPr>
              <a:t>List the average Math test score of each class.</a:t>
            </a:r>
          </a:p>
        </p:txBody>
      </p:sp>
      <p:sp>
        <p:nvSpPr>
          <p:cNvPr id="86020"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F382FB8B-8476-4E37-846A-4FDB8F32028E}" type="slidenum">
              <a:rPr lang="zh-TW" altLang="en-US" sz="1000">
                <a:solidFill>
                  <a:srgbClr val="A7A399"/>
                </a:solidFill>
                <a:ea typeface="細明體" pitchFamily="49" charset="-128"/>
              </a:rPr>
              <a:pPr>
                <a:lnSpc>
                  <a:spcPct val="100000"/>
                </a:lnSpc>
                <a:spcBef>
                  <a:spcPct val="0"/>
                </a:spcBef>
                <a:buFontTx/>
                <a:buNone/>
              </a:pPr>
              <a:t>66</a:t>
            </a:fld>
            <a:endParaRPr lang="zh-TW" altLang="en-US" sz="1000">
              <a:solidFill>
                <a:srgbClr val="A7A399"/>
              </a:solidFill>
              <a:ea typeface="細明體" pitchFamily="49" charset="-128"/>
            </a:endParaRPr>
          </a:p>
        </p:txBody>
      </p:sp>
      <p:sp>
        <p:nvSpPr>
          <p:cNvPr id="6" name="Footer Placeholder 5"/>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ppt_x"/>
                                          </p:val>
                                        </p:tav>
                                        <p:tav tm="100000">
                                          <p:val>
                                            <p:strVal val="#ppt_x"/>
                                          </p:val>
                                        </p:tav>
                                      </p:tavLst>
                                    </p:anim>
                                    <p:anim calcmode="lin" valueType="num">
                                      <p:cBhvr additive="base">
                                        <p:cTn id="8" dur="500" fill="hold"/>
                                        <p:tgtEl>
                                          <p:spTgt spid="593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3505200" y="304800"/>
            <a:ext cx="2762250" cy="685800"/>
            <a:chOff x="2208" y="192"/>
            <a:chExt cx="1740" cy="432"/>
          </a:xfrm>
        </p:grpSpPr>
        <p:sp>
          <p:nvSpPr>
            <p:cNvPr id="151584" name="AutoShape 32"/>
            <p:cNvSpPr>
              <a:spLocks noChangeArrowheads="1"/>
            </p:cNvSpPr>
            <p:nvPr/>
          </p:nvSpPr>
          <p:spPr bwMode="auto">
            <a:xfrm>
              <a:off x="2208" y="192"/>
              <a:ext cx="240" cy="432"/>
            </a:xfrm>
            <a:prstGeom prst="downArrow">
              <a:avLst>
                <a:gd name="adj1" fmla="val 50000"/>
                <a:gd name="adj2" fmla="val 45000"/>
              </a:avLst>
            </a:prstGeom>
            <a:noFill/>
            <a:ln w="38100" cap="sq">
              <a:solidFill>
                <a:srgbClr val="000000"/>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85" name="Rectangle 33"/>
            <p:cNvSpPr>
              <a:spLocks noChangeArrowheads="1"/>
            </p:cNvSpPr>
            <p:nvPr/>
          </p:nvSpPr>
          <p:spPr bwMode="auto">
            <a:xfrm>
              <a:off x="2402" y="192"/>
              <a:ext cx="1546" cy="327"/>
            </a:xfrm>
            <a:prstGeom prst="rect">
              <a:avLst/>
            </a:prstGeom>
            <a:noFill/>
            <a:ln w="12700" cap="sq">
              <a:noFill/>
              <a:miter lim="800000"/>
              <a:headEnd/>
              <a:tailEnd/>
            </a:ln>
            <a:effectLst/>
          </p:spPr>
          <p:txBody>
            <a:bodyPr wrap="none">
              <a:spAutoFit/>
            </a:bodyPr>
            <a:lstStyle/>
            <a:p>
              <a:pPr>
                <a:defRPr/>
              </a:pPr>
              <a:r>
                <a:rPr lang="en-US" altLang="zh-TW" sz="2800">
                  <a:solidFill>
                    <a:srgbClr val="000000"/>
                  </a:solidFill>
                  <a:effectLst>
                    <a:outerShdw blurRad="38100" dist="38100" dir="2700000" algn="tl">
                      <a:srgbClr val="C0C0C0"/>
                    </a:outerShdw>
                  </a:effectLst>
                </a:rPr>
                <a:t>Group By Class</a:t>
              </a:r>
              <a:endParaRPr lang="en-US" altLang="zh-TW">
                <a:solidFill>
                  <a:srgbClr val="000000"/>
                </a:solidFill>
                <a:effectLst>
                  <a:outerShdw blurRad="38100" dist="38100" dir="2700000" algn="tl">
                    <a:srgbClr val="C0C0C0"/>
                  </a:outerShdw>
                </a:effectLst>
              </a:endParaRPr>
            </a:p>
          </p:txBody>
        </p:sp>
      </p:grpSp>
      <p:grpSp>
        <p:nvGrpSpPr>
          <p:cNvPr id="3" name="Group 89"/>
          <p:cNvGrpSpPr>
            <a:grpSpLocks/>
          </p:cNvGrpSpPr>
          <p:nvPr/>
        </p:nvGrpSpPr>
        <p:grpSpPr bwMode="auto">
          <a:xfrm>
            <a:off x="5410200" y="1600200"/>
            <a:ext cx="3352800" cy="4343400"/>
            <a:chOff x="3408" y="1008"/>
            <a:chExt cx="2112" cy="2736"/>
          </a:xfrm>
        </p:grpSpPr>
        <p:grpSp>
          <p:nvGrpSpPr>
            <p:cNvPr id="88115" name="Group 2"/>
            <p:cNvGrpSpPr>
              <a:grpSpLocks/>
            </p:cNvGrpSpPr>
            <p:nvPr/>
          </p:nvGrpSpPr>
          <p:grpSpPr bwMode="auto">
            <a:xfrm>
              <a:off x="3408" y="1008"/>
              <a:ext cx="2112" cy="576"/>
              <a:chOff x="3408" y="1008"/>
              <a:chExt cx="2112" cy="576"/>
            </a:xfrm>
          </p:grpSpPr>
          <p:grpSp>
            <p:nvGrpSpPr>
              <p:cNvPr id="88128" name="Group 3"/>
              <p:cNvGrpSpPr>
                <a:grpSpLocks/>
              </p:cNvGrpSpPr>
              <p:nvPr/>
            </p:nvGrpSpPr>
            <p:grpSpPr bwMode="auto">
              <a:xfrm>
                <a:off x="3408" y="1008"/>
                <a:ext cx="1056" cy="576"/>
                <a:chOff x="2928" y="1776"/>
                <a:chExt cx="1056" cy="576"/>
              </a:xfrm>
            </p:grpSpPr>
            <p:sp>
              <p:nvSpPr>
                <p:cNvPr id="151556" name="Line 4"/>
                <p:cNvSpPr>
                  <a:spLocks noChangeShapeType="1"/>
                </p:cNvSpPr>
                <p:nvPr/>
              </p:nvSpPr>
              <p:spPr bwMode="auto">
                <a:xfrm>
                  <a:off x="2951" y="1776"/>
                  <a:ext cx="385" cy="288"/>
                </a:xfrm>
                <a:prstGeom prst="line">
                  <a:avLst/>
                </a:prstGeom>
                <a:noFill/>
                <a:ln w="38100" cap="sq">
                  <a:solidFill>
                    <a:srgbClr val="FF3399"/>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57" name="Line 5"/>
                <p:cNvSpPr>
                  <a:spLocks noChangeShapeType="1"/>
                </p:cNvSpPr>
                <p:nvPr/>
              </p:nvSpPr>
              <p:spPr bwMode="auto">
                <a:xfrm flipV="1">
                  <a:off x="2928" y="2064"/>
                  <a:ext cx="408" cy="288"/>
                </a:xfrm>
                <a:prstGeom prst="line">
                  <a:avLst/>
                </a:prstGeom>
                <a:noFill/>
                <a:ln w="38100" cap="sq">
                  <a:solidFill>
                    <a:srgbClr val="FF33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51558" name="Line 6"/>
                <p:cNvSpPr>
                  <a:spLocks noChangeShapeType="1"/>
                </p:cNvSpPr>
                <p:nvPr/>
              </p:nvSpPr>
              <p:spPr bwMode="auto">
                <a:xfrm>
                  <a:off x="3336" y="2064"/>
                  <a:ext cx="648" cy="0"/>
                </a:xfrm>
                <a:prstGeom prst="line">
                  <a:avLst/>
                </a:prstGeom>
                <a:noFill/>
                <a:ln w="38100" cap="sq">
                  <a:solidFill>
                    <a:srgbClr val="FF3399"/>
                  </a:solidFill>
                  <a:round/>
                  <a:headEnd/>
                  <a:tailEnd type="stealth" w="lg" len="lg"/>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sp>
            <p:nvSpPr>
              <p:cNvPr id="151559" name="Rectangle 7"/>
              <p:cNvSpPr>
                <a:spLocks noChangeArrowheads="1"/>
              </p:cNvSpPr>
              <p:nvPr/>
            </p:nvSpPr>
            <p:spPr bwMode="auto">
              <a:xfrm>
                <a:off x="4426" y="1042"/>
                <a:ext cx="1094" cy="404"/>
              </a:xfrm>
              <a:prstGeom prst="rect">
                <a:avLst/>
              </a:prstGeom>
              <a:noFill/>
              <a:ln w="12700" cap="sq">
                <a:noFill/>
                <a:miter lim="800000"/>
                <a:headEnd/>
                <a:tailEnd/>
              </a:ln>
              <a:effectLst/>
            </p:spPr>
            <p:txBody>
              <a:bodyPr>
                <a:spAutoFit/>
              </a:bodyPr>
              <a:lstStyle/>
              <a:p>
                <a:pPr>
                  <a:defRPr/>
                </a:pPr>
                <a:r>
                  <a:rPr lang="en-US" altLang="zh-TW" sz="3600">
                    <a:solidFill>
                      <a:srgbClr val="FF3399"/>
                    </a:solidFill>
                    <a:effectLst>
                      <a:outerShdw blurRad="38100" dist="38100" dir="2700000" algn="tl">
                        <a:srgbClr val="C0C0C0"/>
                      </a:outerShdw>
                    </a:effectLst>
                  </a:rPr>
                  <a:t>AVG( )</a:t>
                </a:r>
                <a:endParaRPr lang="en-US" altLang="zh-TW" sz="2800">
                  <a:solidFill>
                    <a:srgbClr val="000000"/>
                  </a:solidFill>
                  <a:effectLst>
                    <a:outerShdw blurRad="38100" dist="38100" dir="2700000" algn="tl">
                      <a:srgbClr val="C0C0C0"/>
                    </a:outerShdw>
                  </a:effectLst>
                </a:endParaRPr>
              </a:p>
            </p:txBody>
          </p:sp>
        </p:grpSp>
        <p:grpSp>
          <p:nvGrpSpPr>
            <p:cNvPr id="88116" name="Group 65"/>
            <p:cNvGrpSpPr>
              <a:grpSpLocks/>
            </p:cNvGrpSpPr>
            <p:nvPr/>
          </p:nvGrpSpPr>
          <p:grpSpPr bwMode="auto">
            <a:xfrm>
              <a:off x="3408" y="2064"/>
              <a:ext cx="2022" cy="576"/>
              <a:chOff x="3408" y="2064"/>
              <a:chExt cx="2022" cy="576"/>
            </a:xfrm>
          </p:grpSpPr>
          <p:grpSp>
            <p:nvGrpSpPr>
              <p:cNvPr id="88123" name="Group 38"/>
              <p:cNvGrpSpPr>
                <a:grpSpLocks/>
              </p:cNvGrpSpPr>
              <p:nvPr/>
            </p:nvGrpSpPr>
            <p:grpSpPr bwMode="auto">
              <a:xfrm>
                <a:off x="3408" y="2064"/>
                <a:ext cx="1056" cy="576"/>
                <a:chOff x="2928" y="1776"/>
                <a:chExt cx="1056" cy="576"/>
              </a:xfrm>
            </p:grpSpPr>
            <p:sp>
              <p:nvSpPr>
                <p:cNvPr id="151591" name="Line 39"/>
                <p:cNvSpPr>
                  <a:spLocks noChangeShapeType="1"/>
                </p:cNvSpPr>
                <p:nvPr/>
              </p:nvSpPr>
              <p:spPr bwMode="auto">
                <a:xfrm>
                  <a:off x="2951" y="1776"/>
                  <a:ext cx="385" cy="288"/>
                </a:xfrm>
                <a:prstGeom prst="line">
                  <a:avLst/>
                </a:prstGeom>
                <a:noFill/>
                <a:ln w="38100" cap="sq">
                  <a:solidFill>
                    <a:srgbClr val="000099"/>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92" name="Line 40"/>
                <p:cNvSpPr>
                  <a:spLocks noChangeShapeType="1"/>
                </p:cNvSpPr>
                <p:nvPr/>
              </p:nvSpPr>
              <p:spPr bwMode="auto">
                <a:xfrm flipV="1">
                  <a:off x="2928" y="2064"/>
                  <a:ext cx="408" cy="288"/>
                </a:xfrm>
                <a:prstGeom prst="line">
                  <a:avLst/>
                </a:prstGeom>
                <a:noFill/>
                <a:ln w="38100" cap="sq">
                  <a:solidFill>
                    <a:srgbClr val="0000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51593" name="Line 41"/>
                <p:cNvSpPr>
                  <a:spLocks noChangeShapeType="1"/>
                </p:cNvSpPr>
                <p:nvPr/>
              </p:nvSpPr>
              <p:spPr bwMode="auto">
                <a:xfrm>
                  <a:off x="3336" y="2064"/>
                  <a:ext cx="648" cy="0"/>
                </a:xfrm>
                <a:prstGeom prst="line">
                  <a:avLst/>
                </a:prstGeom>
                <a:noFill/>
                <a:ln w="38100" cap="sq">
                  <a:solidFill>
                    <a:srgbClr val="000099"/>
                  </a:solidFill>
                  <a:round/>
                  <a:headEnd/>
                  <a:tailEnd type="stealth" w="lg" len="lg"/>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sp>
            <p:nvSpPr>
              <p:cNvPr id="151594" name="Rectangle 42"/>
              <p:cNvSpPr>
                <a:spLocks noChangeArrowheads="1"/>
              </p:cNvSpPr>
              <p:nvPr/>
            </p:nvSpPr>
            <p:spPr bwMode="auto">
              <a:xfrm>
                <a:off x="4426" y="2098"/>
                <a:ext cx="1004" cy="404"/>
              </a:xfrm>
              <a:prstGeom prst="rect">
                <a:avLst/>
              </a:prstGeom>
              <a:noFill/>
              <a:ln w="12700" cap="sq">
                <a:noFill/>
                <a:miter lim="800000"/>
                <a:headEnd/>
                <a:tailEnd/>
              </a:ln>
              <a:effectLst/>
            </p:spPr>
            <p:txBody>
              <a:bodyPr wrap="none">
                <a:spAutoFit/>
              </a:bodyPr>
              <a:lstStyle/>
              <a:p>
                <a:pPr>
                  <a:defRPr/>
                </a:pPr>
                <a:r>
                  <a:rPr lang="en-US" altLang="zh-TW" sz="3600">
                    <a:solidFill>
                      <a:srgbClr val="000099"/>
                    </a:solidFill>
                    <a:effectLst>
                      <a:outerShdw blurRad="38100" dist="38100" dir="2700000" algn="tl">
                        <a:srgbClr val="C0C0C0"/>
                      </a:outerShdw>
                    </a:effectLst>
                  </a:rPr>
                  <a:t>AVG( )</a:t>
                </a:r>
                <a:endParaRPr lang="en-US" altLang="zh-TW" sz="2800">
                  <a:solidFill>
                    <a:srgbClr val="000000"/>
                  </a:solidFill>
                  <a:effectLst>
                    <a:outerShdw blurRad="38100" dist="38100" dir="2700000" algn="tl">
                      <a:srgbClr val="C0C0C0"/>
                    </a:outerShdw>
                  </a:effectLst>
                </a:endParaRPr>
              </a:p>
            </p:txBody>
          </p:sp>
        </p:grpSp>
        <p:grpSp>
          <p:nvGrpSpPr>
            <p:cNvPr id="88117" name="Group 66"/>
            <p:cNvGrpSpPr>
              <a:grpSpLocks/>
            </p:cNvGrpSpPr>
            <p:nvPr/>
          </p:nvGrpSpPr>
          <p:grpSpPr bwMode="auto">
            <a:xfrm>
              <a:off x="3408" y="3168"/>
              <a:ext cx="2022" cy="576"/>
              <a:chOff x="3408" y="3168"/>
              <a:chExt cx="2022" cy="576"/>
            </a:xfrm>
          </p:grpSpPr>
          <p:grpSp>
            <p:nvGrpSpPr>
              <p:cNvPr id="88118" name="Group 47"/>
              <p:cNvGrpSpPr>
                <a:grpSpLocks/>
              </p:cNvGrpSpPr>
              <p:nvPr/>
            </p:nvGrpSpPr>
            <p:grpSpPr bwMode="auto">
              <a:xfrm>
                <a:off x="3408" y="3168"/>
                <a:ext cx="1056" cy="576"/>
                <a:chOff x="2928" y="1776"/>
                <a:chExt cx="1056" cy="576"/>
              </a:xfrm>
            </p:grpSpPr>
            <p:sp>
              <p:nvSpPr>
                <p:cNvPr id="151600" name="Line 48"/>
                <p:cNvSpPr>
                  <a:spLocks noChangeShapeType="1"/>
                </p:cNvSpPr>
                <p:nvPr/>
              </p:nvSpPr>
              <p:spPr bwMode="auto">
                <a:xfrm>
                  <a:off x="2951" y="1776"/>
                  <a:ext cx="385" cy="288"/>
                </a:xfrm>
                <a:prstGeom prst="line">
                  <a:avLst/>
                </a:prstGeom>
                <a:noFill/>
                <a:ln w="38100" cap="sq">
                  <a:solidFill>
                    <a:srgbClr val="0099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601" name="Line 49"/>
                <p:cNvSpPr>
                  <a:spLocks noChangeShapeType="1"/>
                </p:cNvSpPr>
                <p:nvPr/>
              </p:nvSpPr>
              <p:spPr bwMode="auto">
                <a:xfrm flipV="1">
                  <a:off x="2928" y="2064"/>
                  <a:ext cx="408" cy="288"/>
                </a:xfrm>
                <a:prstGeom prst="line">
                  <a:avLst/>
                </a:prstGeom>
                <a:noFill/>
                <a:ln w="38100" cap="sq">
                  <a:solidFill>
                    <a:srgbClr val="009900"/>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51602" name="Line 50"/>
                <p:cNvSpPr>
                  <a:spLocks noChangeShapeType="1"/>
                </p:cNvSpPr>
                <p:nvPr/>
              </p:nvSpPr>
              <p:spPr bwMode="auto">
                <a:xfrm>
                  <a:off x="3336" y="2064"/>
                  <a:ext cx="648" cy="0"/>
                </a:xfrm>
                <a:prstGeom prst="line">
                  <a:avLst/>
                </a:prstGeom>
                <a:noFill/>
                <a:ln w="38100" cap="sq">
                  <a:solidFill>
                    <a:srgbClr val="009900"/>
                  </a:solidFill>
                  <a:round/>
                  <a:headEnd/>
                  <a:tailEnd type="stealth" w="lg" len="lg"/>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sp>
            <p:nvSpPr>
              <p:cNvPr id="151603" name="Rectangle 51"/>
              <p:cNvSpPr>
                <a:spLocks noChangeArrowheads="1"/>
              </p:cNvSpPr>
              <p:nvPr/>
            </p:nvSpPr>
            <p:spPr bwMode="auto">
              <a:xfrm>
                <a:off x="4426" y="3202"/>
                <a:ext cx="1004" cy="404"/>
              </a:xfrm>
              <a:prstGeom prst="rect">
                <a:avLst/>
              </a:prstGeom>
              <a:noFill/>
              <a:ln w="12700" cap="sq">
                <a:noFill/>
                <a:miter lim="800000"/>
                <a:headEnd/>
                <a:tailEnd/>
              </a:ln>
              <a:effectLst/>
            </p:spPr>
            <p:txBody>
              <a:bodyPr wrap="none">
                <a:spAutoFit/>
              </a:bodyPr>
              <a:lstStyle/>
              <a:p>
                <a:pPr>
                  <a:defRPr/>
                </a:pPr>
                <a:r>
                  <a:rPr lang="en-US" altLang="zh-TW" sz="3600">
                    <a:solidFill>
                      <a:srgbClr val="009900"/>
                    </a:solidFill>
                    <a:effectLst>
                      <a:outerShdw blurRad="38100" dist="38100" dir="2700000" algn="tl">
                        <a:srgbClr val="C0C0C0"/>
                      </a:outerShdw>
                    </a:effectLst>
                  </a:rPr>
                  <a:t>AVG( )</a:t>
                </a:r>
                <a:endParaRPr lang="en-US" altLang="zh-TW" sz="2800">
                  <a:solidFill>
                    <a:srgbClr val="000000"/>
                  </a:solidFill>
                  <a:effectLst>
                    <a:outerShdw blurRad="38100" dist="38100" dir="2700000" algn="tl">
                      <a:srgbClr val="C0C0C0"/>
                    </a:outerShdw>
                  </a:effectLst>
                </a:endParaRPr>
              </a:p>
            </p:txBody>
          </p:sp>
        </p:grpSp>
      </p:grpSp>
      <p:grpSp>
        <p:nvGrpSpPr>
          <p:cNvPr id="10" name="Group 55"/>
          <p:cNvGrpSpPr>
            <a:grpSpLocks/>
          </p:cNvGrpSpPr>
          <p:nvPr/>
        </p:nvGrpSpPr>
        <p:grpSpPr bwMode="auto">
          <a:xfrm>
            <a:off x="1008063" y="1600200"/>
            <a:ext cx="1371600" cy="4419600"/>
            <a:chOff x="432" y="1104"/>
            <a:chExt cx="864" cy="2784"/>
          </a:xfrm>
        </p:grpSpPr>
        <p:grpSp>
          <p:nvGrpSpPr>
            <p:cNvPr id="88106" name="Group 56"/>
            <p:cNvGrpSpPr>
              <a:grpSpLocks/>
            </p:cNvGrpSpPr>
            <p:nvPr/>
          </p:nvGrpSpPr>
          <p:grpSpPr bwMode="auto">
            <a:xfrm>
              <a:off x="432" y="1104"/>
              <a:ext cx="864" cy="576"/>
              <a:chOff x="336" y="1008"/>
              <a:chExt cx="864" cy="576"/>
            </a:xfrm>
          </p:grpSpPr>
          <p:sp>
            <p:nvSpPr>
              <p:cNvPr id="151609" name="Text Box 57"/>
              <p:cNvSpPr txBox="1">
                <a:spLocks noChangeArrowheads="1"/>
              </p:cNvSpPr>
              <p:nvPr/>
            </p:nvSpPr>
            <p:spPr bwMode="auto">
              <a:xfrm>
                <a:off x="336" y="1017"/>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FF3399"/>
                    </a:solidFill>
                    <a:effectLst>
                      <a:outerShdw blurRad="38100" dist="38100" dir="2700000" algn="tl">
                        <a:srgbClr val="C0C0C0"/>
                      </a:outerShdw>
                    </a:effectLst>
                  </a:rPr>
                  <a:t>1</a:t>
                </a:r>
                <a:r>
                  <a:rPr lang="en-US" altLang="zh-TW" sz="4800">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51610" name="AutoShape 58"/>
              <p:cNvSpPr>
                <a:spLocks/>
              </p:cNvSpPr>
              <p:nvPr/>
            </p:nvSpPr>
            <p:spPr bwMode="auto">
              <a:xfrm>
                <a:off x="912" y="1008"/>
                <a:ext cx="288" cy="576"/>
              </a:xfrm>
              <a:prstGeom prst="leftBrace">
                <a:avLst>
                  <a:gd name="adj1" fmla="val 16667"/>
                  <a:gd name="adj2" fmla="val 50000"/>
                </a:avLst>
              </a:prstGeom>
              <a:noFill/>
              <a:ln w="38100" cap="sq">
                <a:solidFill>
                  <a:srgbClr val="FF33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grpSp>
        <p:grpSp>
          <p:nvGrpSpPr>
            <p:cNvPr id="88107" name="Group 59"/>
            <p:cNvGrpSpPr>
              <a:grpSpLocks/>
            </p:cNvGrpSpPr>
            <p:nvPr/>
          </p:nvGrpSpPr>
          <p:grpSpPr bwMode="auto">
            <a:xfrm>
              <a:off x="432" y="1824"/>
              <a:ext cx="864" cy="1296"/>
              <a:chOff x="336" y="1728"/>
              <a:chExt cx="864" cy="1296"/>
            </a:xfrm>
          </p:grpSpPr>
          <p:sp>
            <p:nvSpPr>
              <p:cNvPr id="151612" name="AutoShape 60"/>
              <p:cNvSpPr>
                <a:spLocks/>
              </p:cNvSpPr>
              <p:nvPr/>
            </p:nvSpPr>
            <p:spPr bwMode="auto">
              <a:xfrm>
                <a:off x="912" y="1728"/>
                <a:ext cx="288" cy="1296"/>
              </a:xfrm>
              <a:prstGeom prst="leftBrace">
                <a:avLst>
                  <a:gd name="adj1" fmla="val 37500"/>
                  <a:gd name="adj2" fmla="val 50000"/>
                </a:avLst>
              </a:prstGeom>
              <a:noFill/>
              <a:ln w="38100" cap="sq">
                <a:solidFill>
                  <a:srgbClr val="000099"/>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51613" name="Text Box 61"/>
              <p:cNvSpPr txBox="1">
                <a:spLocks noChangeArrowheads="1"/>
              </p:cNvSpPr>
              <p:nvPr/>
            </p:nvSpPr>
            <p:spPr bwMode="auto">
              <a:xfrm>
                <a:off x="336" y="2121"/>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000099"/>
                    </a:solidFill>
                    <a:effectLst>
                      <a:outerShdw blurRad="38100" dist="38100" dir="2700000" algn="tl">
                        <a:srgbClr val="C0C0C0"/>
                      </a:outerShdw>
                    </a:effectLst>
                  </a:rPr>
                  <a:t>1</a:t>
                </a:r>
                <a:r>
                  <a:rPr lang="en-US" altLang="zh-TW" sz="4800">
                    <a:solidFill>
                      <a:srgbClr val="000099"/>
                    </a:solidFill>
                    <a:effectLst>
                      <a:outerShdw blurRad="38100" dist="38100" dir="2700000" algn="tl">
                        <a:srgbClr val="C0C0C0"/>
                      </a:outerShdw>
                    </a:effectLst>
                  </a:rPr>
                  <a:t>B</a:t>
                </a:r>
                <a:endParaRPr lang="en-US" altLang="zh-TW">
                  <a:effectLst>
                    <a:outerShdw blurRad="38100" dist="38100" dir="2700000" algn="tl">
                      <a:srgbClr val="C0C0C0"/>
                    </a:outerShdw>
                  </a:effectLst>
                </a:endParaRPr>
              </a:p>
            </p:txBody>
          </p:sp>
        </p:grpSp>
        <p:grpSp>
          <p:nvGrpSpPr>
            <p:cNvPr id="88108" name="Group 62"/>
            <p:cNvGrpSpPr>
              <a:grpSpLocks/>
            </p:cNvGrpSpPr>
            <p:nvPr/>
          </p:nvGrpSpPr>
          <p:grpSpPr bwMode="auto">
            <a:xfrm>
              <a:off x="432" y="3264"/>
              <a:ext cx="864" cy="624"/>
              <a:chOff x="336" y="3168"/>
              <a:chExt cx="864" cy="624"/>
            </a:xfrm>
          </p:grpSpPr>
          <p:sp>
            <p:nvSpPr>
              <p:cNvPr id="151615" name="AutoShape 63"/>
              <p:cNvSpPr>
                <a:spLocks/>
              </p:cNvSpPr>
              <p:nvPr/>
            </p:nvSpPr>
            <p:spPr bwMode="auto">
              <a:xfrm>
                <a:off x="912" y="3168"/>
                <a:ext cx="288" cy="624"/>
              </a:xfrm>
              <a:prstGeom prst="leftBrace">
                <a:avLst>
                  <a:gd name="adj1" fmla="val 18056"/>
                  <a:gd name="adj2" fmla="val 50000"/>
                </a:avLst>
              </a:prstGeom>
              <a:noFill/>
              <a:ln w="38100" cap="sq">
                <a:solidFill>
                  <a:srgbClr val="009900"/>
                </a:solidFill>
                <a:round/>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51616" name="Text Box 64"/>
              <p:cNvSpPr txBox="1">
                <a:spLocks noChangeArrowheads="1"/>
              </p:cNvSpPr>
              <p:nvPr/>
            </p:nvSpPr>
            <p:spPr bwMode="auto">
              <a:xfrm>
                <a:off x="336" y="3216"/>
                <a:ext cx="624" cy="519"/>
              </a:xfrm>
              <a:prstGeom prst="rect">
                <a:avLst/>
              </a:prstGeom>
              <a:noFill/>
              <a:ln w="12700" cap="sq">
                <a:noFill/>
                <a:miter lim="800000"/>
                <a:headEnd/>
                <a:tailEnd/>
              </a:ln>
              <a:effectLst/>
            </p:spPr>
            <p:txBody>
              <a:bodyPr>
                <a:spAutoFit/>
              </a:bodyPr>
              <a:lstStyle/>
              <a:p>
                <a:pPr>
                  <a:spcBef>
                    <a:spcPct val="50000"/>
                  </a:spcBef>
                  <a:defRPr/>
                </a:pPr>
                <a:r>
                  <a:rPr lang="zh-TW" altLang="en-US" sz="4800">
                    <a:solidFill>
                      <a:srgbClr val="009900"/>
                    </a:solidFill>
                    <a:effectLst>
                      <a:outerShdw blurRad="38100" dist="38100" dir="2700000" algn="tl">
                        <a:srgbClr val="C0C0C0"/>
                      </a:outerShdw>
                    </a:effectLst>
                  </a:rPr>
                  <a:t>1</a:t>
                </a:r>
                <a:r>
                  <a:rPr lang="en-US" altLang="zh-TW" sz="4800">
                    <a:solidFill>
                      <a:srgbClr val="009900"/>
                    </a:solidFill>
                    <a:effectLst>
                      <a:outerShdw blurRad="38100" dist="38100" dir="2700000" algn="tl">
                        <a:srgbClr val="C0C0C0"/>
                      </a:outerShdw>
                    </a:effectLst>
                  </a:rPr>
                  <a:t>C</a:t>
                </a:r>
                <a:endParaRPr lang="en-US" altLang="zh-TW">
                  <a:effectLst>
                    <a:outerShdw blurRad="38100" dist="38100" dir="2700000" algn="tl">
                      <a:srgbClr val="C0C0C0"/>
                    </a:outerShdw>
                  </a:effectLst>
                </a:endParaRPr>
              </a:p>
            </p:txBody>
          </p:sp>
        </p:grpSp>
      </p:grpSp>
      <p:grpSp>
        <p:nvGrpSpPr>
          <p:cNvPr id="14" name="Group 88"/>
          <p:cNvGrpSpPr>
            <a:grpSpLocks/>
          </p:cNvGrpSpPr>
          <p:nvPr/>
        </p:nvGrpSpPr>
        <p:grpSpPr bwMode="auto">
          <a:xfrm>
            <a:off x="2438400" y="1039813"/>
            <a:ext cx="2743200" cy="5437187"/>
            <a:chOff x="1536" y="655"/>
            <a:chExt cx="1728" cy="3425"/>
          </a:xfrm>
        </p:grpSpPr>
        <p:grpSp>
          <p:nvGrpSpPr>
            <p:cNvPr id="88072" name="Group 11"/>
            <p:cNvGrpSpPr>
              <a:grpSpLocks/>
            </p:cNvGrpSpPr>
            <p:nvPr/>
          </p:nvGrpSpPr>
          <p:grpSpPr bwMode="auto">
            <a:xfrm>
              <a:off x="1536" y="912"/>
              <a:ext cx="1727" cy="2928"/>
              <a:chOff x="1200" y="384"/>
              <a:chExt cx="1776" cy="1440"/>
            </a:xfrm>
          </p:grpSpPr>
          <p:sp>
            <p:nvSpPr>
              <p:cNvPr id="151564" name="Rectangle 12"/>
              <p:cNvSpPr>
                <a:spLocks noChangeArrowheads="1"/>
              </p:cNvSpPr>
              <p:nvPr/>
            </p:nvSpPr>
            <p:spPr bwMode="auto">
              <a:xfrm>
                <a:off x="1200" y="384"/>
                <a:ext cx="1776" cy="1440"/>
              </a:xfrm>
              <a:prstGeom prst="rect">
                <a:avLst/>
              </a:prstGeom>
              <a:noFill/>
              <a:ln w="12700" cap="sq">
                <a:solidFill>
                  <a:srgbClr val="000000"/>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51565" name="Line 13"/>
              <p:cNvSpPr>
                <a:spLocks noChangeShapeType="1"/>
              </p:cNvSpPr>
              <p:nvPr/>
            </p:nvSpPr>
            <p:spPr bwMode="auto">
              <a:xfrm>
                <a:off x="1200" y="62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66" name="Line 14"/>
              <p:cNvSpPr>
                <a:spLocks noChangeShapeType="1"/>
              </p:cNvSpPr>
              <p:nvPr/>
            </p:nvSpPr>
            <p:spPr bwMode="auto">
              <a:xfrm>
                <a:off x="1200" y="86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67" name="Line 15"/>
              <p:cNvSpPr>
                <a:spLocks noChangeShapeType="1"/>
              </p:cNvSpPr>
              <p:nvPr/>
            </p:nvSpPr>
            <p:spPr bwMode="auto">
              <a:xfrm>
                <a:off x="1200" y="110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68" name="Line 16"/>
              <p:cNvSpPr>
                <a:spLocks noChangeShapeType="1"/>
              </p:cNvSpPr>
              <p:nvPr/>
            </p:nvSpPr>
            <p:spPr bwMode="auto">
              <a:xfrm>
                <a:off x="1200" y="134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69" name="Line 17"/>
              <p:cNvSpPr>
                <a:spLocks noChangeShapeType="1"/>
              </p:cNvSpPr>
              <p:nvPr/>
            </p:nvSpPr>
            <p:spPr bwMode="auto">
              <a:xfrm>
                <a:off x="1200" y="1584"/>
                <a:ext cx="1776"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grpSp>
        <p:sp>
          <p:nvSpPr>
            <p:cNvPr id="151570" name="Line 18"/>
            <p:cNvSpPr>
              <a:spLocks noChangeShapeType="1"/>
            </p:cNvSpPr>
            <p:nvPr/>
          </p:nvSpPr>
          <p:spPr bwMode="auto">
            <a:xfrm>
              <a:off x="2112"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1" name="Line 19"/>
            <p:cNvSpPr>
              <a:spLocks noChangeShapeType="1"/>
            </p:cNvSpPr>
            <p:nvPr/>
          </p:nvSpPr>
          <p:spPr bwMode="auto">
            <a:xfrm>
              <a:off x="2603"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2" name="Line 20"/>
            <p:cNvSpPr>
              <a:spLocks noChangeShapeType="1"/>
            </p:cNvSpPr>
            <p:nvPr/>
          </p:nvSpPr>
          <p:spPr bwMode="auto">
            <a:xfrm>
              <a:off x="1536" y="1152"/>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3" name="Line 21"/>
            <p:cNvSpPr>
              <a:spLocks noChangeShapeType="1"/>
            </p:cNvSpPr>
            <p:nvPr/>
          </p:nvSpPr>
          <p:spPr bwMode="auto">
            <a:xfrm>
              <a:off x="1536" y="1632"/>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4" name="Line 22"/>
            <p:cNvSpPr>
              <a:spLocks noChangeShapeType="1"/>
            </p:cNvSpPr>
            <p:nvPr/>
          </p:nvSpPr>
          <p:spPr bwMode="auto">
            <a:xfrm>
              <a:off x="1536" y="216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5" name="Line 23"/>
            <p:cNvSpPr>
              <a:spLocks noChangeShapeType="1"/>
            </p:cNvSpPr>
            <p:nvPr/>
          </p:nvSpPr>
          <p:spPr bwMode="auto">
            <a:xfrm>
              <a:off x="1536" y="264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6" name="Line 24"/>
            <p:cNvSpPr>
              <a:spLocks noChangeShapeType="1"/>
            </p:cNvSpPr>
            <p:nvPr/>
          </p:nvSpPr>
          <p:spPr bwMode="auto">
            <a:xfrm>
              <a:off x="1536" y="312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7" name="Line 25"/>
            <p:cNvSpPr>
              <a:spLocks noChangeShapeType="1"/>
            </p:cNvSpPr>
            <p:nvPr/>
          </p:nvSpPr>
          <p:spPr bwMode="auto">
            <a:xfrm>
              <a:off x="1536" y="3600"/>
              <a:ext cx="1728" cy="0"/>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78" name="Line 26"/>
            <p:cNvSpPr>
              <a:spLocks noChangeShapeType="1"/>
            </p:cNvSpPr>
            <p:nvPr/>
          </p:nvSpPr>
          <p:spPr bwMode="auto">
            <a:xfrm>
              <a:off x="1824"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80" name="Line 28"/>
            <p:cNvSpPr>
              <a:spLocks noChangeShapeType="1"/>
            </p:cNvSpPr>
            <p:nvPr/>
          </p:nvSpPr>
          <p:spPr bwMode="auto">
            <a:xfrm>
              <a:off x="2928" y="912"/>
              <a:ext cx="0" cy="2928"/>
            </a:xfrm>
            <a:prstGeom prst="line">
              <a:avLst/>
            </a:prstGeom>
            <a:noFill/>
            <a:ln w="12700" cap="sq">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51581" name="Rectangle 29"/>
            <p:cNvSpPr>
              <a:spLocks noChangeArrowheads="1"/>
            </p:cNvSpPr>
            <p:nvPr/>
          </p:nvSpPr>
          <p:spPr bwMode="auto">
            <a:xfrm>
              <a:off x="2084" y="3830"/>
              <a:ext cx="604" cy="250"/>
            </a:xfrm>
            <a:prstGeom prst="rect">
              <a:avLst/>
            </a:prstGeom>
            <a:noFill/>
            <a:ln w="12700" cap="sq">
              <a:noFill/>
              <a:miter lim="800000"/>
              <a:headEnd/>
              <a:tailEnd/>
            </a:ln>
            <a:effectLst/>
          </p:spPr>
          <p:txBody>
            <a:bodyPr wrap="none">
              <a:spAutoFit/>
            </a:bodyPr>
            <a:lstStyle/>
            <a:p>
              <a:pPr>
                <a:defRPr/>
              </a:pPr>
              <a:r>
                <a:rPr lang="en-US" altLang="zh-TW">
                  <a:solidFill>
                    <a:srgbClr val="000000"/>
                  </a:solidFill>
                  <a:effectLst>
                    <a:outerShdw blurRad="38100" dist="38100" dir="2700000" algn="tl">
                      <a:srgbClr val="C0C0C0"/>
                    </a:outerShdw>
                  </a:effectLst>
                </a:rPr>
                <a:t>Student</a:t>
              </a:r>
              <a:endParaRPr lang="zh-TW" altLang="en-US">
                <a:solidFill>
                  <a:srgbClr val="000000"/>
                </a:solidFill>
                <a:effectLst>
                  <a:outerShdw blurRad="38100" dist="38100" dir="2700000" algn="tl">
                    <a:srgbClr val="C0C0C0"/>
                  </a:outerShdw>
                </a:effectLst>
              </a:endParaRPr>
            </a:p>
          </p:txBody>
        </p:sp>
        <p:sp>
          <p:nvSpPr>
            <p:cNvPr id="151582" name="Rectangle 30"/>
            <p:cNvSpPr>
              <a:spLocks noChangeArrowheads="1"/>
            </p:cNvSpPr>
            <p:nvPr/>
          </p:nvSpPr>
          <p:spPr bwMode="auto">
            <a:xfrm>
              <a:off x="2124" y="655"/>
              <a:ext cx="500" cy="288"/>
            </a:xfrm>
            <a:prstGeom prst="rect">
              <a:avLst/>
            </a:prstGeom>
            <a:noFill/>
            <a:ln w="12700" cap="sq">
              <a:noFill/>
              <a:miter lim="800000"/>
              <a:headEnd/>
              <a:tailEnd/>
            </a:ln>
            <a:effectLst/>
          </p:spPr>
          <p:txBody>
            <a:bodyPr wrap="none">
              <a:spAutoFit/>
            </a:bodyPr>
            <a:lstStyle/>
            <a:p>
              <a:pPr>
                <a:defRPr/>
              </a:pPr>
              <a:r>
                <a:rPr lang="en-US" altLang="zh-TW" sz="2400" b="1">
                  <a:solidFill>
                    <a:srgbClr val="000000"/>
                  </a:solidFill>
                </a:rPr>
                <a:t>class</a:t>
              </a:r>
              <a:endParaRPr lang="zh-TW" altLang="en-US" b="1">
                <a:solidFill>
                  <a:srgbClr val="000000"/>
                </a:solidFill>
                <a:effectLst>
                  <a:outerShdw blurRad="38100" dist="38100" dir="2700000" algn="tl">
                    <a:srgbClr val="C0C0C0"/>
                  </a:outerShdw>
                </a:effectLst>
              </a:endParaRPr>
            </a:p>
          </p:txBody>
        </p:sp>
        <p:grpSp>
          <p:nvGrpSpPr>
            <p:cNvPr id="88085" name="Group 85"/>
            <p:cNvGrpSpPr>
              <a:grpSpLocks/>
            </p:cNvGrpSpPr>
            <p:nvPr/>
          </p:nvGrpSpPr>
          <p:grpSpPr bwMode="auto">
            <a:xfrm>
              <a:off x="2201" y="909"/>
              <a:ext cx="351" cy="724"/>
              <a:chOff x="2201" y="909"/>
              <a:chExt cx="351" cy="724"/>
            </a:xfrm>
          </p:grpSpPr>
          <p:sp>
            <p:nvSpPr>
              <p:cNvPr id="151619" name="Text Box 67"/>
              <p:cNvSpPr txBox="1">
                <a:spLocks noChangeArrowheads="1"/>
              </p:cNvSpPr>
              <p:nvPr/>
            </p:nvSpPr>
            <p:spPr bwMode="auto">
              <a:xfrm>
                <a:off x="2201" y="909"/>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FF3399"/>
                    </a:solidFill>
                    <a:effectLst>
                      <a:outerShdw blurRad="38100" dist="38100" dir="2700000" algn="tl">
                        <a:srgbClr val="C0C0C0"/>
                      </a:outerShdw>
                    </a:effectLst>
                  </a:rPr>
                  <a:t>1</a:t>
                </a:r>
                <a:r>
                  <a:rPr lang="en-US" altLang="zh-TW">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51623" name="Text Box 71"/>
              <p:cNvSpPr txBox="1">
                <a:spLocks noChangeArrowheads="1"/>
              </p:cNvSpPr>
              <p:nvPr/>
            </p:nvSpPr>
            <p:spPr bwMode="auto">
              <a:xfrm>
                <a:off x="2201" y="1146"/>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FF3399"/>
                    </a:solidFill>
                    <a:effectLst>
                      <a:outerShdw blurRad="38100" dist="38100" dir="2700000" algn="tl">
                        <a:srgbClr val="C0C0C0"/>
                      </a:outerShdw>
                    </a:effectLst>
                  </a:rPr>
                  <a:t>1</a:t>
                </a:r>
                <a:r>
                  <a:rPr lang="en-US" altLang="zh-TW">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sp>
            <p:nvSpPr>
              <p:cNvPr id="151624" name="Text Box 72"/>
              <p:cNvSpPr txBox="1">
                <a:spLocks noChangeArrowheads="1"/>
              </p:cNvSpPr>
              <p:nvPr/>
            </p:nvSpPr>
            <p:spPr bwMode="auto">
              <a:xfrm>
                <a:off x="2201" y="1383"/>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FF3399"/>
                    </a:solidFill>
                    <a:effectLst>
                      <a:outerShdw blurRad="38100" dist="38100" dir="2700000" algn="tl">
                        <a:srgbClr val="C0C0C0"/>
                      </a:outerShdw>
                    </a:effectLst>
                  </a:rPr>
                  <a:t>1</a:t>
                </a:r>
                <a:r>
                  <a:rPr lang="en-US" altLang="zh-TW">
                    <a:solidFill>
                      <a:srgbClr val="FF3399"/>
                    </a:solidFill>
                    <a:effectLst>
                      <a:outerShdw blurRad="38100" dist="38100" dir="2700000" algn="tl">
                        <a:srgbClr val="C0C0C0"/>
                      </a:outerShdw>
                    </a:effectLst>
                  </a:rPr>
                  <a:t>A</a:t>
                </a:r>
                <a:endParaRPr lang="en-US" altLang="zh-TW">
                  <a:effectLst>
                    <a:outerShdw blurRad="38100" dist="38100" dir="2700000" algn="tl">
                      <a:srgbClr val="C0C0C0"/>
                    </a:outerShdw>
                  </a:effectLst>
                </a:endParaRPr>
              </a:p>
            </p:txBody>
          </p:sp>
        </p:grpSp>
        <p:grpSp>
          <p:nvGrpSpPr>
            <p:cNvPr id="88086" name="Group 86"/>
            <p:cNvGrpSpPr>
              <a:grpSpLocks/>
            </p:cNvGrpSpPr>
            <p:nvPr/>
          </p:nvGrpSpPr>
          <p:grpSpPr bwMode="auto">
            <a:xfrm>
              <a:off x="2187" y="1641"/>
              <a:ext cx="354" cy="1498"/>
              <a:chOff x="2187" y="1641"/>
              <a:chExt cx="354" cy="1498"/>
            </a:xfrm>
          </p:grpSpPr>
          <p:sp>
            <p:nvSpPr>
              <p:cNvPr id="151625" name="Text Box 73"/>
              <p:cNvSpPr txBox="1">
                <a:spLocks noChangeArrowheads="1"/>
              </p:cNvSpPr>
              <p:nvPr/>
            </p:nvSpPr>
            <p:spPr bwMode="auto">
              <a:xfrm>
                <a:off x="2190" y="1641"/>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51626" name="Text Box 74"/>
              <p:cNvSpPr txBox="1">
                <a:spLocks noChangeArrowheads="1"/>
              </p:cNvSpPr>
              <p:nvPr/>
            </p:nvSpPr>
            <p:spPr bwMode="auto">
              <a:xfrm>
                <a:off x="2190" y="1908"/>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51627" name="Text Box 75"/>
              <p:cNvSpPr txBox="1">
                <a:spLocks noChangeArrowheads="1"/>
              </p:cNvSpPr>
              <p:nvPr/>
            </p:nvSpPr>
            <p:spPr bwMode="auto">
              <a:xfrm>
                <a:off x="2190" y="2145"/>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51628" name="Text Box 76"/>
              <p:cNvSpPr txBox="1">
                <a:spLocks noChangeArrowheads="1"/>
              </p:cNvSpPr>
              <p:nvPr/>
            </p:nvSpPr>
            <p:spPr bwMode="auto">
              <a:xfrm>
                <a:off x="2187" y="2385"/>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51629" name="Text Box 77"/>
              <p:cNvSpPr txBox="1">
                <a:spLocks noChangeArrowheads="1"/>
              </p:cNvSpPr>
              <p:nvPr/>
            </p:nvSpPr>
            <p:spPr bwMode="auto">
              <a:xfrm>
                <a:off x="2187" y="2628"/>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sp>
            <p:nvSpPr>
              <p:cNvPr id="151630" name="Text Box 78"/>
              <p:cNvSpPr txBox="1">
                <a:spLocks noChangeArrowheads="1"/>
              </p:cNvSpPr>
              <p:nvPr/>
            </p:nvSpPr>
            <p:spPr bwMode="auto">
              <a:xfrm>
                <a:off x="2187" y="2889"/>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0099"/>
                    </a:solidFill>
                    <a:effectLst>
                      <a:outerShdw blurRad="38100" dist="38100" dir="2700000" algn="tl">
                        <a:srgbClr val="C0C0C0"/>
                      </a:outerShdw>
                    </a:effectLst>
                  </a:rPr>
                  <a:t>1</a:t>
                </a:r>
                <a:r>
                  <a:rPr lang="en-US" altLang="zh-TW">
                    <a:solidFill>
                      <a:srgbClr val="000099"/>
                    </a:solidFill>
                    <a:effectLst>
                      <a:outerShdw blurRad="38100" dist="38100" dir="2700000" algn="tl">
                        <a:srgbClr val="C0C0C0"/>
                      </a:outerShdw>
                    </a:effectLst>
                  </a:rPr>
                  <a:t>B</a:t>
                </a:r>
              </a:p>
            </p:txBody>
          </p:sp>
        </p:grpSp>
        <p:grpSp>
          <p:nvGrpSpPr>
            <p:cNvPr id="88087" name="Group 87"/>
            <p:cNvGrpSpPr>
              <a:grpSpLocks/>
            </p:cNvGrpSpPr>
            <p:nvPr/>
          </p:nvGrpSpPr>
          <p:grpSpPr bwMode="auto">
            <a:xfrm>
              <a:off x="2193" y="3108"/>
              <a:ext cx="351" cy="739"/>
              <a:chOff x="2193" y="3108"/>
              <a:chExt cx="351" cy="739"/>
            </a:xfrm>
          </p:grpSpPr>
          <p:sp>
            <p:nvSpPr>
              <p:cNvPr id="151631" name="Text Box 79"/>
              <p:cNvSpPr txBox="1">
                <a:spLocks noChangeArrowheads="1"/>
              </p:cNvSpPr>
              <p:nvPr/>
            </p:nvSpPr>
            <p:spPr bwMode="auto">
              <a:xfrm>
                <a:off x="2193" y="3108"/>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9900"/>
                    </a:solidFill>
                    <a:effectLst>
                      <a:outerShdw blurRad="38100" dist="38100" dir="2700000" algn="tl">
                        <a:srgbClr val="C0C0C0"/>
                      </a:outerShdw>
                    </a:effectLst>
                  </a:rPr>
                  <a:t>1</a:t>
                </a:r>
                <a:r>
                  <a:rPr lang="en-US" altLang="zh-TW">
                    <a:solidFill>
                      <a:srgbClr val="009900"/>
                    </a:solidFill>
                    <a:effectLst>
                      <a:outerShdw blurRad="38100" dist="38100" dir="2700000" algn="tl">
                        <a:srgbClr val="C0C0C0"/>
                      </a:outerShdw>
                    </a:effectLst>
                  </a:rPr>
                  <a:t>C</a:t>
                </a:r>
              </a:p>
            </p:txBody>
          </p:sp>
          <p:sp>
            <p:nvSpPr>
              <p:cNvPr id="151632" name="Text Box 80"/>
              <p:cNvSpPr txBox="1">
                <a:spLocks noChangeArrowheads="1"/>
              </p:cNvSpPr>
              <p:nvPr/>
            </p:nvSpPr>
            <p:spPr bwMode="auto">
              <a:xfrm>
                <a:off x="2193" y="3351"/>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9900"/>
                    </a:solidFill>
                    <a:effectLst>
                      <a:outerShdw blurRad="38100" dist="38100" dir="2700000" algn="tl">
                        <a:srgbClr val="C0C0C0"/>
                      </a:outerShdw>
                    </a:effectLst>
                  </a:rPr>
                  <a:t>1</a:t>
                </a:r>
                <a:r>
                  <a:rPr lang="en-US" altLang="zh-TW">
                    <a:solidFill>
                      <a:srgbClr val="009900"/>
                    </a:solidFill>
                    <a:effectLst>
                      <a:outerShdw blurRad="38100" dist="38100" dir="2700000" algn="tl">
                        <a:srgbClr val="C0C0C0"/>
                      </a:outerShdw>
                    </a:effectLst>
                  </a:rPr>
                  <a:t>C</a:t>
                </a:r>
              </a:p>
            </p:txBody>
          </p:sp>
          <p:sp>
            <p:nvSpPr>
              <p:cNvPr id="151633" name="Text Box 81"/>
              <p:cNvSpPr txBox="1">
                <a:spLocks noChangeArrowheads="1"/>
              </p:cNvSpPr>
              <p:nvPr/>
            </p:nvSpPr>
            <p:spPr bwMode="auto">
              <a:xfrm>
                <a:off x="2193" y="3597"/>
                <a:ext cx="351" cy="250"/>
              </a:xfrm>
              <a:prstGeom prst="rect">
                <a:avLst/>
              </a:prstGeom>
              <a:noFill/>
              <a:ln w="9525" cap="sq">
                <a:noFill/>
                <a:miter lim="800000"/>
                <a:headEnd/>
                <a:tailEnd/>
              </a:ln>
              <a:effectLst/>
            </p:spPr>
            <p:txBody>
              <a:bodyPr>
                <a:spAutoFit/>
              </a:bodyPr>
              <a:lstStyle/>
              <a:p>
                <a:pPr>
                  <a:spcBef>
                    <a:spcPct val="50000"/>
                  </a:spcBef>
                  <a:defRPr/>
                </a:pPr>
                <a:r>
                  <a:rPr lang="zh-TW" altLang="en-US">
                    <a:solidFill>
                      <a:srgbClr val="009900"/>
                    </a:solidFill>
                    <a:effectLst>
                      <a:outerShdw blurRad="38100" dist="38100" dir="2700000" algn="tl">
                        <a:srgbClr val="C0C0C0"/>
                      </a:outerShdw>
                    </a:effectLst>
                  </a:rPr>
                  <a:t>1</a:t>
                </a:r>
                <a:r>
                  <a:rPr lang="en-US" altLang="zh-TW">
                    <a:solidFill>
                      <a:srgbClr val="009900"/>
                    </a:solidFill>
                    <a:effectLst>
                      <a:outerShdw blurRad="38100" dist="38100" dir="2700000" algn="tl">
                        <a:srgbClr val="C0C0C0"/>
                      </a:outerShdw>
                    </a:effectLst>
                  </a:rPr>
                  <a:t>C</a:t>
                </a:r>
              </a:p>
            </p:txBody>
          </p:sp>
        </p:grpSp>
      </p:grpSp>
      <p:sp>
        <p:nvSpPr>
          <p:cNvPr id="88070" name="Slide Number Placeholder 6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6E339F35-DCA3-4A6A-BC63-2581CD9FD31A}" type="slidenum">
              <a:rPr lang="zh-TW" altLang="en-US" sz="1000">
                <a:solidFill>
                  <a:srgbClr val="A7A399"/>
                </a:solidFill>
                <a:ea typeface="細明體" pitchFamily="49" charset="-128"/>
              </a:rPr>
              <a:pPr>
                <a:lnSpc>
                  <a:spcPct val="100000"/>
                </a:lnSpc>
                <a:spcBef>
                  <a:spcPct val="0"/>
                </a:spcBef>
                <a:buFontTx/>
                <a:buNone/>
              </a:pPr>
              <a:t>67</a:t>
            </a:fld>
            <a:endParaRPr lang="zh-TW" altLang="en-US" sz="1000">
              <a:solidFill>
                <a:srgbClr val="A7A399"/>
              </a:solidFill>
              <a:ea typeface="細明體" pitchFamily="49" charset="-128"/>
            </a:endParaRPr>
          </a:p>
        </p:txBody>
      </p:sp>
      <p:sp>
        <p:nvSpPr>
          <p:cNvPr id="71" name="Footer Placeholder 70"/>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371600" y="304800"/>
            <a:ext cx="7772400" cy="762000"/>
          </a:xfrm>
          <a:ln>
            <a:miter lim="800000"/>
            <a:headEnd/>
            <a:tailEnd/>
          </a:ln>
        </p:spPr>
        <p:txBody>
          <a:bodyPr lIns="92075" tIns="46038" rIns="92075" bIns="46038"/>
          <a:lstStyle/>
          <a:p>
            <a:pPr eaLnBrk="1" fontAlgn="auto" hangingPunct="1">
              <a:spcAft>
                <a:spcPts val="0"/>
              </a:spcAft>
              <a:defRPr/>
            </a:pPr>
            <a:r>
              <a:rPr lang="en-US" altLang="zh-TW" i="1">
                <a:effectLst>
                  <a:outerShdw blurRad="38100" dist="38100" dir="2700000" algn="tl">
                    <a:srgbClr val="C0C0C0"/>
                  </a:outerShdw>
                </a:effectLst>
                <a:latin typeface="Arial Black" pitchFamily="34" charset="0"/>
                <a:ea typeface="細明體" pitchFamily="49" charset="-120"/>
              </a:rPr>
              <a:t>Grouping</a:t>
            </a:r>
            <a:endParaRPr lang="zh-TW" altLang="zh-TW" i="1">
              <a:ea typeface="細明體" pitchFamily="49" charset="-120"/>
            </a:endParaRPr>
          </a:p>
        </p:txBody>
      </p:sp>
      <p:sp>
        <p:nvSpPr>
          <p:cNvPr id="174084" name="Rectangle 4"/>
          <p:cNvSpPr>
            <a:spLocks noChangeArrowheads="1"/>
          </p:cNvSpPr>
          <p:nvPr/>
        </p:nvSpPr>
        <p:spPr bwMode="auto">
          <a:xfrm>
            <a:off x="0" y="1447800"/>
            <a:ext cx="8915400" cy="762000"/>
          </a:xfrm>
          <a:prstGeom prst="rect">
            <a:avLst/>
          </a:prstGeom>
          <a:noFill/>
          <a:ln w="9525">
            <a:noFill/>
            <a:miter lim="800000"/>
            <a:headEnd/>
            <a:tailEnd/>
          </a:ln>
          <a:effectLst/>
        </p:spPr>
        <p:txBody>
          <a:bodyPr lIns="92075" tIns="46038" rIns="92075" bIns="46038"/>
          <a:lstStyle/>
          <a:p>
            <a:pPr marL="762000" lvl="1" indent="-476250" defTabSz="762000" eaLnBrk="1" hangingPunct="1">
              <a:spcBef>
                <a:spcPct val="20000"/>
              </a:spcBef>
              <a:defRPr/>
            </a:pPr>
            <a:r>
              <a:rPr lang="zh-TW" altLang="zh-TW" sz="2400" b="1">
                <a:solidFill>
                  <a:srgbClr val="000000"/>
                </a:solidFill>
                <a:effectLst>
                  <a:outerShdw blurRad="38100" dist="38100" dir="2700000" algn="tl">
                    <a:srgbClr val="C0C0C0"/>
                  </a:outerShdw>
                </a:effectLst>
              </a:rPr>
              <a:t> eg. 12</a:t>
            </a:r>
            <a:r>
              <a:rPr lang="zh-TW" altLang="zh-TW" sz="2400">
                <a:effectLst>
                  <a:outerShdw blurRad="38100" dist="38100" dir="2700000" algn="tl">
                    <a:srgbClr val="C0C0C0"/>
                  </a:outerShdw>
                </a:effectLst>
              </a:rPr>
              <a:t>	</a:t>
            </a:r>
            <a:r>
              <a:rPr lang="en-US" altLang="zh-TW" sz="2800">
                <a:solidFill>
                  <a:srgbClr val="000000"/>
                </a:solidFill>
                <a:effectLst>
                  <a:outerShdw blurRad="38100" dist="38100" dir="2700000" algn="tl">
                    <a:srgbClr val="C0C0C0"/>
                  </a:outerShdw>
                </a:effectLst>
              </a:rPr>
              <a:t>List the average Math test score of each class.</a:t>
            </a:r>
          </a:p>
        </p:txBody>
      </p:sp>
      <p:sp>
        <p:nvSpPr>
          <p:cNvPr id="174085" name="Rectangle 5"/>
          <p:cNvSpPr>
            <a:spLocks noChangeArrowheads="1"/>
          </p:cNvSpPr>
          <p:nvPr/>
        </p:nvSpPr>
        <p:spPr bwMode="auto">
          <a:xfrm>
            <a:off x="228600" y="2209800"/>
            <a:ext cx="8686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95250" indent="-95250" defTabSz="7620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62000" indent="-476250" defTabSz="7620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defTabSz="7620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defTabSz="7620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defTabSz="7620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lvl="1" eaLnBrk="1" hangingPunct="1">
              <a:lnSpc>
                <a:spcPct val="100000"/>
              </a:lnSpc>
              <a:spcBef>
                <a:spcPct val="20000"/>
              </a:spcBef>
              <a:buFontTx/>
              <a:buNone/>
            </a:pPr>
            <a:r>
              <a:rPr kumimoji="1" lang="zh-TW" altLang="zh-TW" sz="2600">
                <a:solidFill>
                  <a:srgbClr val="000000"/>
                </a:solidFill>
                <a:ea typeface="細明體" pitchFamily="49" charset="-128"/>
              </a:rPr>
              <a:t>		</a:t>
            </a:r>
            <a:r>
              <a:rPr kumimoji="1" lang="en-US" altLang="zh-TW" sz="2600">
                <a:solidFill>
                  <a:srgbClr val="000066"/>
                </a:solidFill>
                <a:ea typeface="細明體" pitchFamily="49" charset="-128"/>
              </a:rPr>
              <a:t>SELECT class, AVG(mtest) FROM student 			GROUP BY class;</a:t>
            </a:r>
          </a:p>
          <a:p>
            <a:pPr eaLnBrk="1" hangingPunct="1">
              <a:lnSpc>
                <a:spcPct val="100000"/>
              </a:lnSpc>
              <a:spcBef>
                <a:spcPct val="20000"/>
              </a:spcBef>
              <a:buFontTx/>
              <a:buNone/>
            </a:pPr>
            <a:endParaRPr kumimoji="1" lang="zh-TW" altLang="zh-TW" sz="2600">
              <a:solidFill>
                <a:srgbClr val="000066"/>
              </a:solidFill>
              <a:ea typeface="細明體" pitchFamily="49" charset="-128"/>
            </a:endParaRPr>
          </a:p>
        </p:txBody>
      </p:sp>
      <p:graphicFrame>
        <p:nvGraphicFramePr>
          <p:cNvPr id="174086" name="Object 6"/>
          <p:cNvGraphicFramePr>
            <a:graphicFrameLocks noChangeAspect="1"/>
          </p:cNvGraphicFramePr>
          <p:nvPr/>
        </p:nvGraphicFramePr>
        <p:xfrm>
          <a:off x="3262313" y="3319463"/>
          <a:ext cx="2684462" cy="2889250"/>
        </p:xfrm>
        <a:graphic>
          <a:graphicData uri="http://schemas.openxmlformats.org/presentationml/2006/ole">
            <mc:AlternateContent xmlns:mc="http://schemas.openxmlformats.org/markup-compatibility/2006">
              <mc:Choice xmlns:v="urn:schemas-microsoft-com:vml" Requires="v">
                <p:oleObj name="工作表" r:id="rId3" imgW="1371838" imgH="1476613" progId="Excel.Sheet.8">
                  <p:embed/>
                </p:oleObj>
              </mc:Choice>
              <mc:Fallback>
                <p:oleObj name="工作表" r:id="rId3" imgW="1371838" imgH="1476613"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313" y="3319463"/>
                        <a:ext cx="2684462" cy="2889250"/>
                      </a:xfrm>
                      <a:prstGeom prst="rect">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1030288" y="3605213"/>
            <a:ext cx="1558925" cy="661987"/>
            <a:chOff x="649" y="1038"/>
            <a:chExt cx="982" cy="417"/>
          </a:xfrm>
        </p:grpSpPr>
        <p:sp>
          <p:nvSpPr>
            <p:cNvPr id="174088" name="AutoShape 8"/>
            <p:cNvSpPr>
              <a:spLocks noChangeArrowheads="1"/>
            </p:cNvSpPr>
            <p:nvPr/>
          </p:nvSpPr>
          <p:spPr bwMode="auto">
            <a:xfrm>
              <a:off x="649" y="1038"/>
              <a:ext cx="933" cy="417"/>
            </a:xfrm>
            <a:prstGeom prst="notchedRightArrow">
              <a:avLst>
                <a:gd name="adj1" fmla="val 50000"/>
                <a:gd name="adj2" fmla="val 55935"/>
              </a:avLst>
            </a:prstGeom>
            <a:solidFill>
              <a:srgbClr val="FFFF00"/>
            </a:solidFill>
            <a:ln w="12700">
              <a:solidFill>
                <a:srgbClr val="FF3399"/>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89098" name="Text Box 9"/>
            <p:cNvSpPr txBox="1">
              <a:spLocks noChangeArrowheads="1"/>
            </p:cNvSpPr>
            <p:nvPr/>
          </p:nvSpPr>
          <p:spPr bwMode="auto">
            <a:xfrm>
              <a:off x="754" y="1110"/>
              <a:ext cx="87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r>
                <a:rPr kumimoji="1" lang="en-US" altLang="zh-TW" sz="2400" b="1">
                  <a:solidFill>
                    <a:srgbClr val="FF0066"/>
                  </a:solidFill>
                  <a:ea typeface="新細明體" pitchFamily="2" charset="-120"/>
                </a:rPr>
                <a:t>Result</a:t>
              </a:r>
            </a:p>
          </p:txBody>
        </p:sp>
      </p:grpSp>
      <p:sp>
        <p:nvSpPr>
          <p:cNvPr id="89095"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ED0B6C3C-E792-48A2-A377-F181E863F9D6}" type="slidenum">
              <a:rPr lang="zh-TW" altLang="en-US" sz="1000">
                <a:solidFill>
                  <a:srgbClr val="A7A399"/>
                </a:solidFill>
                <a:ea typeface="細明體" pitchFamily="49" charset="-128"/>
              </a:rPr>
              <a:pPr>
                <a:lnSpc>
                  <a:spcPct val="100000"/>
                </a:lnSpc>
                <a:spcBef>
                  <a:spcPct val="0"/>
                </a:spcBef>
                <a:buFontTx/>
                <a:buNone/>
              </a:pPr>
              <a:t>68</a:t>
            </a:fld>
            <a:endParaRPr lang="zh-TW" altLang="en-US" sz="1000">
              <a:solidFill>
                <a:srgbClr val="A7A399"/>
              </a:solidFill>
              <a:ea typeface="細明體" pitchFamily="49" charset="-128"/>
            </a:endParaRPr>
          </a:p>
        </p:txBody>
      </p:sp>
      <p:sp>
        <p:nvSpPr>
          <p:cNvPr id="11" name="Footer Placeholder 10"/>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74086"/>
                                        </p:tgtEl>
                                        <p:attrNameLst>
                                          <p:attrName>style.visibility</p:attrName>
                                        </p:attrNameLst>
                                      </p:cBhvr>
                                      <p:to>
                                        <p:strVal val="visible"/>
                                      </p:to>
                                    </p:set>
                                    <p:anim calcmode="lin" valueType="num">
                                      <p:cBhvr additive="base">
                                        <p:cTn id="18" dur="500" fill="hold"/>
                                        <p:tgtEl>
                                          <p:spTgt spid="174086"/>
                                        </p:tgtEl>
                                        <p:attrNameLst>
                                          <p:attrName>ppt_x</p:attrName>
                                        </p:attrNameLst>
                                      </p:cBhvr>
                                      <p:tavLst>
                                        <p:tav tm="0">
                                          <p:val>
                                            <p:strVal val="#ppt_x"/>
                                          </p:val>
                                        </p:tav>
                                        <p:tav tm="100000">
                                          <p:val>
                                            <p:strVal val="#ppt_x"/>
                                          </p:val>
                                        </p:tav>
                                      </p:tavLst>
                                    </p:anim>
                                    <p:anim calcmode="lin" valueType="num">
                                      <p:cBhvr additive="base">
                                        <p:cTn id="19" dur="500" fill="hold"/>
                                        <p:tgtEl>
                                          <p:spTgt spid="174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Cont’d…</a:t>
            </a:r>
            <a:endParaRPr lang="zh-TW" altLang="zh-TW" b="1">
              <a:ea typeface="細明體" pitchFamily="49" charset="-128"/>
            </a:endParaRPr>
          </a:p>
        </p:txBody>
      </p:sp>
      <p:sp>
        <p:nvSpPr>
          <p:cNvPr id="9113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90BA703C-B8B2-42C3-9B0C-87DA26B6101E}" type="slidenum">
              <a:rPr lang="zh-TW" altLang="en-US" sz="1000">
                <a:solidFill>
                  <a:srgbClr val="A7A399"/>
                </a:solidFill>
                <a:ea typeface="細明體" pitchFamily="49" charset="-128"/>
              </a:rPr>
              <a:pPr>
                <a:lnSpc>
                  <a:spcPct val="100000"/>
                </a:lnSpc>
                <a:spcBef>
                  <a:spcPct val="0"/>
                </a:spcBef>
                <a:buFontTx/>
                <a:buNone/>
              </a:pPr>
              <a:t>69</a:t>
            </a:fld>
            <a:endParaRPr lang="zh-TW" altLang="en-US" sz="1000">
              <a:solidFill>
                <a:srgbClr val="A7A399"/>
              </a:solidFill>
              <a:ea typeface="細明體" pitchFamily="49" charset="-128"/>
            </a:endParaRPr>
          </a:p>
        </p:txBody>
      </p:sp>
      <p:sp>
        <p:nvSpPr>
          <p:cNvPr id="55304" name="Rectangle 8"/>
          <p:cNvSpPr>
            <a:spLocks noChangeArrowheads="1"/>
          </p:cNvSpPr>
          <p:nvPr/>
        </p:nvSpPr>
        <p:spPr bwMode="auto">
          <a:xfrm>
            <a:off x="1052513" y="3232150"/>
            <a:ext cx="7467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tabLst>
                <a:tab pos="762000" algn="l"/>
              </a:tabLst>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tabLst>
                <a:tab pos="762000" algn="l"/>
              </a:tabLst>
              <a:defRPr sz="2400">
                <a:solidFill>
                  <a:schemeClr val="tx1"/>
                </a:solidFill>
                <a:latin typeface="Times New Roman" panose="02020603050405020304" pitchFamily="18" charset="0"/>
              </a:defRPr>
            </a:lvl2pPr>
            <a:lvl3pPr marL="762000" indent="-285750">
              <a:lnSpc>
                <a:spcPct val="90000"/>
              </a:lnSpc>
              <a:spcBef>
                <a:spcPts val="500"/>
              </a:spcBef>
              <a:buFont typeface="Arial" panose="020B0604020202020204" pitchFamily="34" charset="0"/>
              <a:buChar char="•"/>
              <a:tabLst>
                <a:tab pos="762000" algn="l"/>
              </a:tabLst>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tabLst>
                <a:tab pos="762000" algn="l"/>
              </a:tabLst>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tabLst>
                <a:tab pos="762000" algn="l"/>
              </a:tabLst>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9pPr>
          </a:lstStyle>
          <a:p>
            <a:pPr lvl="2" algn="just" eaLnBrk="1" hangingPunct="1">
              <a:lnSpc>
                <a:spcPct val="150000"/>
              </a:lnSpc>
              <a:spcBef>
                <a:spcPct val="20000"/>
              </a:spcBef>
              <a:buFontTx/>
              <a:buNone/>
            </a:pPr>
            <a:r>
              <a:rPr kumimoji="1" lang="zh-TW" altLang="en-US">
                <a:ea typeface="細明體" pitchFamily="49" charset="-128"/>
              </a:rPr>
              <a:t>–	</a:t>
            </a:r>
            <a:r>
              <a:rPr kumimoji="1" lang="en-US" altLang="zh-TW" b="1" i="1">
                <a:solidFill>
                  <a:srgbClr val="FF0000"/>
                </a:solidFill>
                <a:ea typeface="細明體" pitchFamily="49" charset="-128"/>
              </a:rPr>
              <a:t>groupexpr</a:t>
            </a:r>
            <a:r>
              <a:rPr kumimoji="1" lang="en-US" altLang="zh-TW" i="1">
                <a:solidFill>
                  <a:srgbClr val="FF0000"/>
                </a:solidFill>
                <a:ea typeface="細明體" pitchFamily="49" charset="-128"/>
              </a:rPr>
              <a:t> </a:t>
            </a:r>
            <a:r>
              <a:rPr kumimoji="1" lang="en-US" altLang="zh-TW">
                <a:solidFill>
                  <a:srgbClr val="FF0000"/>
                </a:solidFill>
                <a:ea typeface="細明體" pitchFamily="49" charset="-128"/>
              </a:rPr>
              <a:t>specifies the related rows to be grouped as one entry. Usually it is a column.</a:t>
            </a:r>
          </a:p>
        </p:txBody>
      </p:sp>
      <p:sp>
        <p:nvSpPr>
          <p:cNvPr id="55305" name="Rectangle 9"/>
          <p:cNvSpPr>
            <a:spLocks noChangeArrowheads="1"/>
          </p:cNvSpPr>
          <p:nvPr/>
        </p:nvSpPr>
        <p:spPr bwMode="auto">
          <a:xfrm>
            <a:off x="1052513" y="4298950"/>
            <a:ext cx="746283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tabLst>
                <a:tab pos="762000" algn="l"/>
              </a:tabLst>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tabLst>
                <a:tab pos="762000" algn="l"/>
              </a:tabLst>
              <a:defRPr sz="2400">
                <a:solidFill>
                  <a:schemeClr val="tx1"/>
                </a:solidFill>
                <a:latin typeface="Times New Roman" panose="02020603050405020304" pitchFamily="18" charset="0"/>
              </a:defRPr>
            </a:lvl2pPr>
            <a:lvl3pPr marL="762000" indent="-285750">
              <a:lnSpc>
                <a:spcPct val="90000"/>
              </a:lnSpc>
              <a:spcBef>
                <a:spcPts val="500"/>
              </a:spcBef>
              <a:buFont typeface="Arial" panose="020B0604020202020204" pitchFamily="34" charset="0"/>
              <a:buChar char="•"/>
              <a:tabLst>
                <a:tab pos="762000" algn="l"/>
              </a:tabLst>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tabLst>
                <a:tab pos="762000" algn="l"/>
              </a:tabLst>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tabLst>
                <a:tab pos="762000" algn="l"/>
              </a:tabLst>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762000" algn="l"/>
              </a:tabLst>
              <a:defRPr>
                <a:solidFill>
                  <a:schemeClr val="tx1"/>
                </a:solidFill>
                <a:latin typeface="Times New Roman" panose="02020603050405020304" pitchFamily="18" charset="0"/>
              </a:defRPr>
            </a:lvl9pPr>
          </a:lstStyle>
          <a:p>
            <a:pPr lvl="2" algn="just" eaLnBrk="1" hangingPunct="1">
              <a:lnSpc>
                <a:spcPct val="150000"/>
              </a:lnSpc>
              <a:spcBef>
                <a:spcPct val="20000"/>
              </a:spcBef>
              <a:buFontTx/>
              <a:buNone/>
            </a:pPr>
            <a:r>
              <a:rPr kumimoji="1" lang="zh-TW" altLang="zh-TW">
                <a:ea typeface="細明體" pitchFamily="49" charset="-128"/>
              </a:rPr>
              <a:t>–	</a:t>
            </a:r>
            <a:r>
              <a:rPr kumimoji="1" lang="en-US" altLang="zh-TW">
                <a:ea typeface="細明體" pitchFamily="49" charset="-128"/>
              </a:rPr>
              <a:t>WHERE </a:t>
            </a:r>
            <a:r>
              <a:rPr kumimoji="1" lang="en-US" altLang="zh-TW" b="1" i="1">
                <a:ea typeface="細明體" pitchFamily="49" charset="-128"/>
              </a:rPr>
              <a:t>condition</a:t>
            </a:r>
            <a:r>
              <a:rPr kumimoji="1" lang="en-US" altLang="zh-TW">
                <a:ea typeface="細明體" pitchFamily="49" charset="-128"/>
              </a:rPr>
              <a:t> specifies the condition of individual rows before the rows are group. HAVING </a:t>
            </a:r>
            <a:r>
              <a:rPr kumimoji="1" lang="en-US" altLang="zh-TW" b="1" i="1">
                <a:ea typeface="細明體" pitchFamily="49" charset="-128"/>
              </a:rPr>
              <a:t>requirement</a:t>
            </a:r>
            <a:r>
              <a:rPr kumimoji="1" lang="en-US" altLang="zh-TW">
                <a:ea typeface="細明體" pitchFamily="49" charset="-128"/>
              </a:rPr>
              <a:t> specifies the condition involving the whole group.</a:t>
            </a:r>
          </a:p>
        </p:txBody>
      </p:sp>
      <p:sp>
        <p:nvSpPr>
          <p:cNvPr id="2" name="Rectangle 1"/>
          <p:cNvSpPr>
            <a:spLocks noChangeArrowheads="1"/>
          </p:cNvSpPr>
          <p:nvPr/>
        </p:nvSpPr>
        <p:spPr bwMode="auto">
          <a:xfrm>
            <a:off x="1638300" y="1314450"/>
            <a:ext cx="6972300" cy="2400300"/>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en-US" sz="2000" dirty="0">
                <a:solidFill>
                  <a:srgbClr val="000000"/>
                </a:solidFill>
                <a:latin typeface="+mj-lt"/>
              </a:rPr>
              <a:t>The </a:t>
            </a:r>
            <a:r>
              <a:rPr lang="en-US" altLang="en-US" sz="2000" dirty="0">
                <a:solidFill>
                  <a:srgbClr val="DC143C"/>
                </a:solidFill>
                <a:latin typeface="+mj-lt"/>
              </a:rPr>
              <a:t>GROUP BY</a:t>
            </a:r>
            <a:r>
              <a:rPr lang="en-US" altLang="en-US" sz="2000" dirty="0">
                <a:solidFill>
                  <a:srgbClr val="000000"/>
                </a:solidFill>
                <a:latin typeface="+mj-lt"/>
              </a:rPr>
              <a:t> command is used to group the result set (used with aggregate functions: COUNT, MAX, MIN, SUM, AVG).</a:t>
            </a:r>
            <a:r>
              <a:rPr lang="en-US" altLang="en-US" sz="2000" dirty="0">
                <a:latin typeface="+mj-lt"/>
              </a:rPr>
              <a:t> </a:t>
            </a:r>
          </a:p>
          <a:p>
            <a:pPr marL="342900" indent="-342900" eaLnBrk="1" fontAlgn="auto" hangingPunct="1">
              <a:lnSpc>
                <a:spcPct val="150000"/>
              </a:lnSpc>
              <a:spcBef>
                <a:spcPts val="0"/>
              </a:spcBef>
              <a:spcAft>
                <a:spcPts val="0"/>
              </a:spcAft>
              <a:defRPr/>
            </a:pPr>
            <a:r>
              <a:rPr lang="en-US" altLang="en-US" sz="2000" dirty="0">
                <a:latin typeface="+mj-lt"/>
              </a:rPr>
              <a:t>Syntax: </a:t>
            </a:r>
            <a:r>
              <a:rPr lang="en-US" altLang="zh-TW" sz="2000" dirty="0">
                <a:latin typeface="+mj-lt"/>
                <a:ea typeface="細明體" panose="02020509000000000000" pitchFamily="49" charset="-120"/>
              </a:rPr>
              <a:t>SELECT ...... FROM ...... WHERE </a:t>
            </a:r>
            <a:r>
              <a:rPr lang="en-US" altLang="zh-TW" sz="2000" i="1" dirty="0">
                <a:latin typeface="+mj-lt"/>
                <a:ea typeface="細明體" panose="02020509000000000000" pitchFamily="49" charset="-120"/>
              </a:rPr>
              <a:t>condition</a:t>
            </a:r>
            <a:endParaRPr lang="en-US" altLang="zh-TW" sz="2000" dirty="0">
              <a:latin typeface="+mj-lt"/>
              <a:ea typeface="細明體" panose="02020509000000000000" pitchFamily="49" charset="-120"/>
            </a:endParaRPr>
          </a:p>
          <a:p>
            <a:pPr marL="342900" indent="-342900" eaLnBrk="1" fontAlgn="auto" hangingPunct="1">
              <a:lnSpc>
                <a:spcPct val="150000"/>
              </a:lnSpc>
              <a:spcBef>
                <a:spcPts val="0"/>
              </a:spcBef>
              <a:spcAft>
                <a:spcPts val="0"/>
              </a:spcAft>
              <a:defRPr/>
            </a:pPr>
            <a:r>
              <a:rPr lang="en-US" altLang="zh-TW" sz="2000" dirty="0">
                <a:latin typeface="+mj-lt"/>
                <a:ea typeface="細明體" panose="02020509000000000000" pitchFamily="49" charset="-120"/>
              </a:rPr>
              <a:t>GROUP BY </a:t>
            </a:r>
            <a:r>
              <a:rPr lang="en-US" altLang="zh-TW" sz="2000" i="1" dirty="0" err="1">
                <a:latin typeface="+mj-lt"/>
                <a:ea typeface="細明體" panose="02020509000000000000" pitchFamily="49" charset="-120"/>
              </a:rPr>
              <a:t>groupexpr</a:t>
            </a:r>
            <a:r>
              <a:rPr lang="en-US" altLang="zh-TW" sz="2000" dirty="0">
                <a:latin typeface="+mj-lt"/>
                <a:ea typeface="細明體" panose="02020509000000000000" pitchFamily="49" charset="-120"/>
              </a:rPr>
              <a:t> [HAVING </a:t>
            </a:r>
            <a:r>
              <a:rPr lang="en-US" altLang="zh-TW" sz="2000" i="1" dirty="0">
                <a:latin typeface="+mj-lt"/>
                <a:ea typeface="細明體" panose="02020509000000000000" pitchFamily="49" charset="-120"/>
              </a:rPr>
              <a:t>requirement</a:t>
            </a:r>
            <a:r>
              <a:rPr lang="en-US" altLang="zh-TW" sz="2000" dirty="0">
                <a:latin typeface="+mj-lt"/>
                <a:ea typeface="細明體" panose="02020509000000000000" pitchFamily="49" charset="-120"/>
              </a:rPr>
              <a:t>];</a:t>
            </a:r>
          </a:p>
          <a:p>
            <a:pPr eaLnBrk="1" hangingPunct="1">
              <a:lnSpc>
                <a:spcPct val="150000"/>
              </a:lnSpc>
              <a:defRPr/>
            </a:pPr>
            <a:endParaRPr lang="en-US" altLang="en-US" sz="2000" dirty="0">
              <a:latin typeface="+mj-lt"/>
            </a:endParaRPr>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slide(fromBottom)">
                                      <p:cBhvr>
                                        <p:cTn id="7" dur="500"/>
                                        <p:tgtEl>
                                          <p:spTgt spid="55304"/>
                                        </p:tgtEl>
                                      </p:cBhvr>
                                    </p:animEffect>
                                  </p:childTnLst>
                                  <p:subTnLst>
                                    <p:animClr clrSpc="rgb" dir="cw">
                                      <p:cBhvr override="childStyle">
                                        <p:cTn dur="1" fill="hold" display="0" masterRel="nextClick" afterEffect="1"/>
                                        <p:tgtEl>
                                          <p:spTgt spid="55304"/>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305"/>
                                        </p:tgtEl>
                                        <p:attrNameLst>
                                          <p:attrName>style.visibility</p:attrName>
                                        </p:attrNameLst>
                                      </p:cBhvr>
                                      <p:to>
                                        <p:strVal val="visible"/>
                                      </p:to>
                                    </p:set>
                                    <p:animEffect transition="in" filter="slide(fromBottom)">
                                      <p:cBhvr>
                                        <p:cTn id="12"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4" grpId="0" autoUpdateAnimBg="0"/>
      <p:bldP spid="5530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fontScale="90000"/>
          </a:bodyPr>
          <a:lstStyle/>
          <a:p>
            <a:pPr eaLnBrk="1" fontAlgn="auto" hangingPunct="1">
              <a:spcAft>
                <a:spcPts val="0"/>
              </a:spcAft>
              <a:defRPr/>
            </a:pPr>
            <a:r>
              <a:rPr lang="en-IN" altLang="zh-TW" b="0" i="1" dirty="0">
                <a:solidFill>
                  <a:schemeClr val="tx1"/>
                </a:solidFill>
                <a:ea typeface="細明體" pitchFamily="49" charset="-120"/>
              </a:rPr>
              <a:t>TCL: Transaction Control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7</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2" name="Rectangle 1"/>
          <p:cNvSpPr/>
          <p:nvPr/>
        </p:nvSpPr>
        <p:spPr>
          <a:xfrm>
            <a:off x="572814" y="1418190"/>
            <a:ext cx="7928468" cy="1631216"/>
          </a:xfrm>
          <a:prstGeom prst="rect">
            <a:avLst/>
          </a:prstGeom>
        </p:spPr>
        <p:txBody>
          <a:bodyPr wrap="square">
            <a:spAutoFit/>
          </a:bodyPr>
          <a:lstStyle/>
          <a:p>
            <a:r>
              <a:rPr lang="en-US" dirty="0"/>
              <a:t>These commands are to keep a check on other commands and their effect on the database. These commands can annul changes made by other commands by rolling back to original state. It can also make changes permanent.</a:t>
            </a:r>
          </a:p>
          <a:p>
            <a:r>
              <a:rPr lang="en-US" dirty="0"/>
              <a:t>. </a:t>
            </a:r>
            <a:endParaRPr lang="en-IN" dirty="0"/>
          </a:p>
        </p:txBody>
      </p:sp>
      <p:graphicFrame>
        <p:nvGraphicFramePr>
          <p:cNvPr id="4" name="Table 3"/>
          <p:cNvGraphicFramePr>
            <a:graphicFrameLocks noGrp="1"/>
          </p:cNvGraphicFramePr>
          <p:nvPr/>
        </p:nvGraphicFramePr>
        <p:xfrm>
          <a:off x="914400" y="3234602"/>
          <a:ext cx="6603973" cy="1144944"/>
        </p:xfrm>
        <a:graphic>
          <a:graphicData uri="http://schemas.openxmlformats.org/drawingml/2006/table">
            <a:tbl>
              <a:tblPr>
                <a:tableStyleId>{616DA210-FB5B-4158-B5E0-FEB733F419BA}</a:tableStyleId>
              </a:tblPr>
              <a:tblGrid>
                <a:gridCol w="2344797">
                  <a:extLst>
                    <a:ext uri="{9D8B030D-6E8A-4147-A177-3AD203B41FA5}">
                      <a16:colId xmlns:a16="http://schemas.microsoft.com/office/drawing/2014/main" val="998853186"/>
                    </a:ext>
                  </a:extLst>
                </a:gridCol>
                <a:gridCol w="4259176">
                  <a:extLst>
                    <a:ext uri="{9D8B030D-6E8A-4147-A177-3AD203B41FA5}">
                      <a16:colId xmlns:a16="http://schemas.microsoft.com/office/drawing/2014/main" val="433304868"/>
                    </a:ext>
                  </a:extLst>
                </a:gridCol>
              </a:tblGrid>
              <a:tr h="286236">
                <a:tc>
                  <a:txBody>
                    <a:bodyPr/>
                    <a:lstStyle/>
                    <a:p>
                      <a:pPr>
                        <a:lnSpc>
                          <a:spcPts val="1500"/>
                        </a:lnSpc>
                        <a:spcAft>
                          <a:spcPts val="1500"/>
                        </a:spcAft>
                      </a:pPr>
                      <a:r>
                        <a:rPr lang="en-US" sz="1800" b="1">
                          <a:effectLst/>
                        </a:rPr>
                        <a:t>Command</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b="1" dirty="0">
                          <a:effectLst/>
                        </a:rPr>
                        <a:t>Description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4191538831"/>
                  </a:ext>
                </a:extLst>
              </a:tr>
              <a:tr h="286236">
                <a:tc>
                  <a:txBody>
                    <a:bodyPr/>
                    <a:lstStyle/>
                    <a:p>
                      <a:pPr>
                        <a:lnSpc>
                          <a:spcPts val="1500"/>
                        </a:lnSpc>
                        <a:spcAft>
                          <a:spcPts val="1500"/>
                        </a:spcAft>
                      </a:pPr>
                      <a:r>
                        <a:rPr lang="en-US" sz="1800">
                          <a:effectLst/>
                        </a:rPr>
                        <a:t>Commit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permanently save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589487975"/>
                  </a:ext>
                </a:extLst>
              </a:tr>
              <a:tr h="286236">
                <a:tc>
                  <a:txBody>
                    <a:bodyPr/>
                    <a:lstStyle/>
                    <a:p>
                      <a:pPr>
                        <a:lnSpc>
                          <a:spcPts val="1500"/>
                        </a:lnSpc>
                        <a:spcAft>
                          <a:spcPts val="1500"/>
                        </a:spcAft>
                      </a:pPr>
                      <a:r>
                        <a:rPr lang="en-US" sz="1800">
                          <a:effectLst/>
                        </a:rPr>
                        <a:t>Rollback</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to undo change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1525950042"/>
                  </a:ext>
                </a:extLst>
              </a:tr>
              <a:tr h="286236">
                <a:tc>
                  <a:txBody>
                    <a:bodyPr/>
                    <a:lstStyle/>
                    <a:p>
                      <a:pPr>
                        <a:lnSpc>
                          <a:spcPts val="1500"/>
                        </a:lnSpc>
                        <a:spcAft>
                          <a:spcPts val="1500"/>
                        </a:spcAft>
                      </a:pPr>
                      <a:r>
                        <a:rPr lang="en-US" sz="1800">
                          <a:effectLst/>
                        </a:rPr>
                        <a:t>Savepoint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dirty="0">
                          <a:effectLst/>
                        </a:rPr>
                        <a:t>to save temporarily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695355718"/>
                  </a:ext>
                </a:extLst>
              </a:tr>
            </a:tbl>
          </a:graphicData>
        </a:graphic>
      </p:graphicFrame>
    </p:spTree>
    <p:extLst>
      <p:ext uri="{BB962C8B-B14F-4D97-AF65-F5344CB8AC3E}">
        <p14:creationId xmlns:p14="http://schemas.microsoft.com/office/powerpoint/2010/main" val="3363011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a:t>
            </a:r>
            <a:endParaRPr lang="zh-TW" altLang="zh-TW" b="1">
              <a:ea typeface="細明體" pitchFamily="49" charset="-128"/>
            </a:endParaRPr>
          </a:p>
        </p:txBody>
      </p:sp>
      <p:sp>
        <p:nvSpPr>
          <p:cNvPr id="93187"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B0E479E1-76AA-4575-ACD6-ACAAFAAA48BC}" type="slidenum">
              <a:rPr lang="zh-TW" altLang="en-US" sz="1000">
                <a:solidFill>
                  <a:srgbClr val="A7A399"/>
                </a:solidFill>
                <a:ea typeface="細明體" pitchFamily="49" charset="-128"/>
              </a:rPr>
              <a:pPr>
                <a:lnSpc>
                  <a:spcPct val="100000"/>
                </a:lnSpc>
                <a:spcBef>
                  <a:spcPct val="0"/>
                </a:spcBef>
                <a:buFontTx/>
                <a:buNone/>
              </a:pPr>
              <a:t>70</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638300" y="1200150"/>
            <a:ext cx="7505700" cy="922338"/>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a:solidFill>
                  <a:srgbClr val="FF0000"/>
                </a:solidFill>
                <a:ea typeface="細明體" panose="02020509000000000000" pitchFamily="49" charset="-120"/>
              </a:rPr>
              <a:t>Note: Consider the following table for further queries .</a:t>
            </a: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638300" y="1809750"/>
          <a:ext cx="6096000" cy="407987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98">
                <a:tc>
                  <a:txBody>
                    <a:bodyPr/>
                    <a:lstStyle/>
                    <a:p>
                      <a:r>
                        <a:rPr lang="en-US" sz="1800" dirty="0"/>
                        <a:t>ID</a:t>
                      </a:r>
                    </a:p>
                  </a:txBody>
                  <a:tcPr marT="45727" marB="45727"/>
                </a:tc>
                <a:tc>
                  <a:txBody>
                    <a:bodyPr/>
                    <a:lstStyle/>
                    <a:p>
                      <a:r>
                        <a:rPr lang="en-US" sz="1800" dirty="0" err="1"/>
                        <a:t>Dept_Id</a:t>
                      </a:r>
                      <a:endParaRPr lang="en-US" sz="1800" dirty="0"/>
                    </a:p>
                  </a:txBody>
                  <a:tcPr marT="45727" marB="45727"/>
                </a:tc>
                <a:tc>
                  <a:txBody>
                    <a:bodyPr/>
                    <a:lstStyle/>
                    <a:p>
                      <a:r>
                        <a:rPr lang="en-US" sz="1800" dirty="0"/>
                        <a:t>Name</a:t>
                      </a:r>
                    </a:p>
                  </a:txBody>
                  <a:tcPr marT="45727" marB="45727"/>
                </a:tc>
                <a:tc>
                  <a:txBody>
                    <a:bodyPr/>
                    <a:lstStyle/>
                    <a:p>
                      <a:r>
                        <a:rPr lang="en-US" sz="1800" dirty="0"/>
                        <a:t>City</a:t>
                      </a:r>
                    </a:p>
                  </a:txBody>
                  <a:tcPr marT="45727" marB="45727"/>
                </a:tc>
                <a:tc>
                  <a:txBody>
                    <a:bodyPr/>
                    <a:lstStyle/>
                    <a:p>
                      <a:r>
                        <a:rPr lang="en-US" sz="1800" dirty="0"/>
                        <a:t>Salary</a:t>
                      </a:r>
                    </a:p>
                  </a:txBody>
                  <a:tcPr marT="45727" marB="45727"/>
                </a:tc>
                <a:extLst>
                  <a:ext uri="{0D108BD9-81ED-4DB2-BD59-A6C34878D82A}">
                    <a16:rowId xmlns:a16="http://schemas.microsoft.com/office/drawing/2014/main" val="10000"/>
                  </a:ext>
                </a:extLst>
              </a:tr>
              <a:tr h="370898">
                <a:tc>
                  <a:txBody>
                    <a:bodyPr/>
                    <a:lstStyle/>
                    <a:p>
                      <a:r>
                        <a:rPr lang="en-US" sz="1800" dirty="0"/>
                        <a:t>1</a:t>
                      </a:r>
                    </a:p>
                  </a:txBody>
                  <a:tcPr marT="45727" marB="45727"/>
                </a:tc>
                <a:tc>
                  <a:txBody>
                    <a:bodyPr/>
                    <a:lstStyle/>
                    <a:p>
                      <a:r>
                        <a:rPr lang="en-US" sz="1800" dirty="0"/>
                        <a:t>1014</a:t>
                      </a:r>
                    </a:p>
                  </a:txBody>
                  <a:tcPr marT="45727" marB="45727"/>
                </a:tc>
                <a:tc>
                  <a:txBody>
                    <a:bodyPr/>
                    <a:lstStyle/>
                    <a:p>
                      <a:r>
                        <a:rPr lang="en-US" sz="1800" dirty="0"/>
                        <a:t>Ajay</a:t>
                      </a:r>
                    </a:p>
                  </a:txBody>
                  <a:tcPr marT="45727" marB="45727"/>
                </a:tc>
                <a:tc>
                  <a:txBody>
                    <a:bodyPr/>
                    <a:lstStyle/>
                    <a:p>
                      <a:r>
                        <a:rPr lang="en-US" sz="1800" dirty="0"/>
                        <a:t>Bangalore</a:t>
                      </a:r>
                    </a:p>
                  </a:txBody>
                  <a:tcPr marT="45727" marB="45727"/>
                </a:tc>
                <a:tc>
                  <a:txBody>
                    <a:bodyPr/>
                    <a:lstStyle/>
                    <a:p>
                      <a:r>
                        <a:rPr lang="en-US" sz="1800" dirty="0"/>
                        <a:t>58000</a:t>
                      </a:r>
                    </a:p>
                  </a:txBody>
                  <a:tcPr marT="45727" marB="45727"/>
                </a:tc>
                <a:extLst>
                  <a:ext uri="{0D108BD9-81ED-4DB2-BD59-A6C34878D82A}">
                    <a16:rowId xmlns:a16="http://schemas.microsoft.com/office/drawing/2014/main" val="10001"/>
                  </a:ext>
                </a:extLst>
              </a:tr>
              <a:tr h="370898">
                <a:tc>
                  <a:txBody>
                    <a:bodyPr/>
                    <a:lstStyle/>
                    <a:p>
                      <a:r>
                        <a:rPr lang="en-US" sz="1800" dirty="0"/>
                        <a:t>2</a:t>
                      </a:r>
                    </a:p>
                  </a:txBody>
                  <a:tcPr marT="45727" marB="45727"/>
                </a:tc>
                <a:tc>
                  <a:txBody>
                    <a:bodyPr/>
                    <a:lstStyle/>
                    <a:p>
                      <a:r>
                        <a:rPr lang="en-US" sz="1800" dirty="0"/>
                        <a:t>1014</a:t>
                      </a:r>
                    </a:p>
                  </a:txBody>
                  <a:tcPr marT="45727" marB="45727"/>
                </a:tc>
                <a:tc>
                  <a:txBody>
                    <a:bodyPr/>
                    <a:lstStyle/>
                    <a:p>
                      <a:r>
                        <a:rPr lang="en-US" sz="1800" dirty="0"/>
                        <a:t>Harry</a:t>
                      </a:r>
                    </a:p>
                  </a:txBody>
                  <a:tcPr marT="45727" marB="45727"/>
                </a:tc>
                <a:tc>
                  <a:txBody>
                    <a:bodyPr/>
                    <a:lstStyle/>
                    <a:p>
                      <a:r>
                        <a:rPr lang="en-US" sz="1800" dirty="0"/>
                        <a:t>Delhi</a:t>
                      </a:r>
                    </a:p>
                  </a:txBody>
                  <a:tcPr marT="45727" marB="45727"/>
                </a:tc>
                <a:tc>
                  <a:txBody>
                    <a:bodyPr/>
                    <a:lstStyle/>
                    <a:p>
                      <a:r>
                        <a:rPr lang="en-US" sz="1800" dirty="0"/>
                        <a:t>29001</a:t>
                      </a:r>
                    </a:p>
                  </a:txBody>
                  <a:tcPr marT="45727" marB="45727"/>
                </a:tc>
                <a:extLst>
                  <a:ext uri="{0D108BD9-81ED-4DB2-BD59-A6C34878D82A}">
                    <a16:rowId xmlns:a16="http://schemas.microsoft.com/office/drawing/2014/main" val="10002"/>
                  </a:ext>
                </a:extLst>
              </a:tr>
              <a:tr h="370898">
                <a:tc>
                  <a:txBody>
                    <a:bodyPr/>
                    <a:lstStyle/>
                    <a:p>
                      <a:r>
                        <a:rPr lang="en-US" sz="1800" dirty="0"/>
                        <a:t>3</a:t>
                      </a:r>
                    </a:p>
                  </a:txBody>
                  <a:tcPr marT="45727" marB="45727"/>
                </a:tc>
                <a:tc>
                  <a:txBody>
                    <a:bodyPr/>
                    <a:lstStyle/>
                    <a:p>
                      <a:r>
                        <a:rPr lang="en-US" sz="1800" dirty="0"/>
                        <a:t>1003</a:t>
                      </a:r>
                    </a:p>
                  </a:txBody>
                  <a:tcPr marT="45727" marB="45727"/>
                </a:tc>
                <a:tc>
                  <a:txBody>
                    <a:bodyPr/>
                    <a:lstStyle/>
                    <a:p>
                      <a:r>
                        <a:rPr lang="en-US" sz="1800" dirty="0"/>
                        <a:t>Anjali</a:t>
                      </a:r>
                    </a:p>
                  </a:txBody>
                  <a:tcPr marT="45727" marB="45727"/>
                </a:tc>
                <a:tc>
                  <a:txBody>
                    <a:bodyPr/>
                    <a:lstStyle/>
                    <a:p>
                      <a:r>
                        <a:rPr lang="en-US" sz="1800" dirty="0"/>
                        <a:t>Bangalore</a:t>
                      </a:r>
                    </a:p>
                  </a:txBody>
                  <a:tcPr marT="45727" marB="45727"/>
                </a:tc>
                <a:tc>
                  <a:txBody>
                    <a:bodyPr/>
                    <a:lstStyle/>
                    <a:p>
                      <a:r>
                        <a:rPr lang="en-US" sz="1800" dirty="0"/>
                        <a:t>34000</a:t>
                      </a:r>
                    </a:p>
                  </a:txBody>
                  <a:tcPr marT="45727" marB="45727"/>
                </a:tc>
                <a:extLst>
                  <a:ext uri="{0D108BD9-81ED-4DB2-BD59-A6C34878D82A}">
                    <a16:rowId xmlns:a16="http://schemas.microsoft.com/office/drawing/2014/main" val="10003"/>
                  </a:ext>
                </a:extLst>
              </a:tr>
              <a:tr h="370898">
                <a:tc>
                  <a:txBody>
                    <a:bodyPr/>
                    <a:lstStyle/>
                    <a:p>
                      <a:r>
                        <a:rPr lang="en-US" sz="1800" dirty="0"/>
                        <a:t>4</a:t>
                      </a:r>
                    </a:p>
                  </a:txBody>
                  <a:tcPr marT="45727" marB="45727"/>
                </a:tc>
                <a:tc>
                  <a:txBody>
                    <a:bodyPr/>
                    <a:lstStyle/>
                    <a:p>
                      <a:r>
                        <a:rPr lang="en-US" sz="1800" dirty="0"/>
                        <a:t>1023</a:t>
                      </a:r>
                    </a:p>
                  </a:txBody>
                  <a:tcPr marT="45727" marB="45727"/>
                </a:tc>
                <a:tc>
                  <a:txBody>
                    <a:bodyPr/>
                    <a:lstStyle/>
                    <a:p>
                      <a:r>
                        <a:rPr lang="en-US" sz="1800" dirty="0"/>
                        <a:t>Rahul</a:t>
                      </a:r>
                    </a:p>
                  </a:txBody>
                  <a:tcPr marT="45727" marB="45727"/>
                </a:tc>
                <a:tc>
                  <a:txBody>
                    <a:bodyPr/>
                    <a:lstStyle/>
                    <a:p>
                      <a:r>
                        <a:rPr lang="en-US" sz="1800" dirty="0"/>
                        <a:t>Delhi</a:t>
                      </a:r>
                    </a:p>
                  </a:txBody>
                  <a:tcPr marT="45727" marB="45727"/>
                </a:tc>
                <a:tc>
                  <a:txBody>
                    <a:bodyPr/>
                    <a:lstStyle/>
                    <a:p>
                      <a:r>
                        <a:rPr lang="en-US" sz="1800" dirty="0"/>
                        <a:t>54000</a:t>
                      </a:r>
                    </a:p>
                  </a:txBody>
                  <a:tcPr marT="45727" marB="45727"/>
                </a:tc>
                <a:extLst>
                  <a:ext uri="{0D108BD9-81ED-4DB2-BD59-A6C34878D82A}">
                    <a16:rowId xmlns:a16="http://schemas.microsoft.com/office/drawing/2014/main" val="10004"/>
                  </a:ext>
                </a:extLst>
              </a:tr>
              <a:tr h="370898">
                <a:tc>
                  <a:txBody>
                    <a:bodyPr/>
                    <a:lstStyle/>
                    <a:p>
                      <a:r>
                        <a:rPr lang="en-US" sz="1800" dirty="0"/>
                        <a:t>5</a:t>
                      </a:r>
                    </a:p>
                  </a:txBody>
                  <a:tcPr marT="45727" marB="45727"/>
                </a:tc>
                <a:tc>
                  <a:txBody>
                    <a:bodyPr/>
                    <a:lstStyle/>
                    <a:p>
                      <a:r>
                        <a:rPr lang="en-US" sz="1800" dirty="0"/>
                        <a:t>1003</a:t>
                      </a:r>
                    </a:p>
                  </a:txBody>
                  <a:tcPr marT="45727" marB="45727"/>
                </a:tc>
                <a:tc>
                  <a:txBody>
                    <a:bodyPr/>
                    <a:lstStyle/>
                    <a:p>
                      <a:r>
                        <a:rPr lang="en-US" sz="1800" dirty="0" err="1"/>
                        <a:t>Anisha</a:t>
                      </a:r>
                      <a:endParaRPr lang="en-US" sz="1800" dirty="0"/>
                    </a:p>
                  </a:txBody>
                  <a:tcPr marT="45727" marB="45727"/>
                </a:tc>
                <a:tc>
                  <a:txBody>
                    <a:bodyPr/>
                    <a:lstStyle/>
                    <a:p>
                      <a:r>
                        <a:rPr lang="en-US" sz="1800" dirty="0"/>
                        <a:t>Chennai</a:t>
                      </a:r>
                    </a:p>
                  </a:txBody>
                  <a:tcPr marT="45727" marB="45727"/>
                </a:tc>
                <a:tc>
                  <a:txBody>
                    <a:bodyPr/>
                    <a:lstStyle/>
                    <a:p>
                      <a:r>
                        <a:rPr lang="en-US" sz="1800" dirty="0"/>
                        <a:t>67000</a:t>
                      </a:r>
                    </a:p>
                  </a:txBody>
                  <a:tcPr marT="45727" marB="45727"/>
                </a:tc>
                <a:extLst>
                  <a:ext uri="{0D108BD9-81ED-4DB2-BD59-A6C34878D82A}">
                    <a16:rowId xmlns:a16="http://schemas.microsoft.com/office/drawing/2014/main" val="10005"/>
                  </a:ext>
                </a:extLst>
              </a:tr>
              <a:tr h="370898">
                <a:tc>
                  <a:txBody>
                    <a:bodyPr/>
                    <a:lstStyle/>
                    <a:p>
                      <a:r>
                        <a:rPr lang="en-US" sz="1800" dirty="0"/>
                        <a:t>6</a:t>
                      </a:r>
                    </a:p>
                  </a:txBody>
                  <a:tcPr marT="45727" marB="45727"/>
                </a:tc>
                <a:tc>
                  <a:txBody>
                    <a:bodyPr/>
                    <a:lstStyle/>
                    <a:p>
                      <a:r>
                        <a:rPr lang="en-US" sz="1800" dirty="0"/>
                        <a:t>1023</a:t>
                      </a:r>
                    </a:p>
                  </a:txBody>
                  <a:tcPr marT="45727" marB="45727"/>
                </a:tc>
                <a:tc>
                  <a:txBody>
                    <a:bodyPr/>
                    <a:lstStyle/>
                    <a:p>
                      <a:r>
                        <a:rPr lang="en-US" sz="1800" dirty="0" err="1"/>
                        <a:t>Rajni</a:t>
                      </a:r>
                      <a:endParaRPr lang="en-US" sz="1800" dirty="0"/>
                    </a:p>
                  </a:txBody>
                  <a:tcPr marT="45727" marB="45727"/>
                </a:tc>
                <a:tc>
                  <a:txBody>
                    <a:bodyPr/>
                    <a:lstStyle/>
                    <a:p>
                      <a:r>
                        <a:rPr lang="en-US" sz="1800" dirty="0"/>
                        <a:t>Mumbai</a:t>
                      </a:r>
                    </a:p>
                  </a:txBody>
                  <a:tcPr marT="45727" marB="45727"/>
                </a:tc>
                <a:tc>
                  <a:txBody>
                    <a:bodyPr/>
                    <a:lstStyle/>
                    <a:p>
                      <a:r>
                        <a:rPr lang="en-US" sz="1800" dirty="0"/>
                        <a:t>56000</a:t>
                      </a:r>
                    </a:p>
                  </a:txBody>
                  <a:tcPr marT="45727" marB="45727"/>
                </a:tc>
                <a:extLst>
                  <a:ext uri="{0D108BD9-81ED-4DB2-BD59-A6C34878D82A}">
                    <a16:rowId xmlns:a16="http://schemas.microsoft.com/office/drawing/2014/main" val="10006"/>
                  </a:ext>
                </a:extLst>
              </a:tr>
              <a:tr h="370898">
                <a:tc>
                  <a:txBody>
                    <a:bodyPr/>
                    <a:lstStyle/>
                    <a:p>
                      <a:r>
                        <a:rPr lang="en-US" sz="1800" dirty="0"/>
                        <a:t>7</a:t>
                      </a:r>
                    </a:p>
                  </a:txBody>
                  <a:tcPr marT="45727" marB="45727"/>
                </a:tc>
                <a:tc>
                  <a:txBody>
                    <a:bodyPr/>
                    <a:lstStyle/>
                    <a:p>
                      <a:r>
                        <a:rPr lang="en-US" sz="1800" dirty="0"/>
                        <a:t>1003</a:t>
                      </a:r>
                    </a:p>
                  </a:txBody>
                  <a:tcPr marT="45727" marB="45727"/>
                </a:tc>
                <a:tc>
                  <a:txBody>
                    <a:bodyPr/>
                    <a:lstStyle/>
                    <a:p>
                      <a:r>
                        <a:rPr lang="en-US" sz="1800" dirty="0"/>
                        <a:t>Zaid</a:t>
                      </a:r>
                    </a:p>
                  </a:txBody>
                  <a:tcPr marT="45727" marB="45727"/>
                </a:tc>
                <a:tc>
                  <a:txBody>
                    <a:bodyPr/>
                    <a:lstStyle/>
                    <a:p>
                      <a:r>
                        <a:rPr lang="en-US" sz="1800" dirty="0"/>
                        <a:t>Mumbai</a:t>
                      </a:r>
                    </a:p>
                  </a:txBody>
                  <a:tcPr marT="45727" marB="45727"/>
                </a:tc>
                <a:tc>
                  <a:txBody>
                    <a:bodyPr/>
                    <a:lstStyle/>
                    <a:p>
                      <a:r>
                        <a:rPr lang="en-US" sz="1800" dirty="0"/>
                        <a:t>29000</a:t>
                      </a:r>
                    </a:p>
                  </a:txBody>
                  <a:tcPr marT="45727" marB="45727"/>
                </a:tc>
                <a:extLst>
                  <a:ext uri="{0D108BD9-81ED-4DB2-BD59-A6C34878D82A}">
                    <a16:rowId xmlns:a16="http://schemas.microsoft.com/office/drawing/2014/main" val="10007"/>
                  </a:ext>
                </a:extLst>
              </a:tr>
              <a:tr h="370898">
                <a:tc>
                  <a:txBody>
                    <a:bodyPr/>
                    <a:lstStyle/>
                    <a:p>
                      <a:r>
                        <a:rPr lang="en-US" sz="1800" dirty="0"/>
                        <a:t>8</a:t>
                      </a:r>
                    </a:p>
                  </a:txBody>
                  <a:tcPr marT="45727" marB="45727"/>
                </a:tc>
                <a:tc>
                  <a:txBody>
                    <a:bodyPr/>
                    <a:lstStyle/>
                    <a:p>
                      <a:r>
                        <a:rPr lang="en-US" sz="1800" dirty="0"/>
                        <a:t>1249</a:t>
                      </a:r>
                    </a:p>
                  </a:txBody>
                  <a:tcPr marT="45727" marB="45727"/>
                </a:tc>
                <a:tc>
                  <a:txBody>
                    <a:bodyPr/>
                    <a:lstStyle/>
                    <a:p>
                      <a:r>
                        <a:rPr lang="en-US" sz="1800" dirty="0"/>
                        <a:t>Bib</a:t>
                      </a:r>
                    </a:p>
                  </a:txBody>
                  <a:tcPr marT="45727" marB="45727"/>
                </a:tc>
                <a:tc>
                  <a:txBody>
                    <a:bodyPr/>
                    <a:lstStyle/>
                    <a:p>
                      <a:r>
                        <a:rPr lang="en-US" sz="1800" dirty="0"/>
                        <a:t>NY</a:t>
                      </a:r>
                    </a:p>
                  </a:txBody>
                  <a:tcPr marT="45727" marB="45727"/>
                </a:tc>
                <a:tc>
                  <a:txBody>
                    <a:bodyPr/>
                    <a:lstStyle/>
                    <a:p>
                      <a:r>
                        <a:rPr lang="en-US" sz="1800" dirty="0"/>
                        <a:t>87000</a:t>
                      </a:r>
                    </a:p>
                  </a:txBody>
                  <a:tcPr marT="45727" marB="45727"/>
                </a:tc>
                <a:extLst>
                  <a:ext uri="{0D108BD9-81ED-4DB2-BD59-A6C34878D82A}">
                    <a16:rowId xmlns:a16="http://schemas.microsoft.com/office/drawing/2014/main" val="10008"/>
                  </a:ext>
                </a:extLst>
              </a:tr>
              <a:tr h="370898">
                <a:tc>
                  <a:txBody>
                    <a:bodyPr/>
                    <a:lstStyle/>
                    <a:p>
                      <a:r>
                        <a:rPr lang="en-US" sz="1800" dirty="0"/>
                        <a:t>9</a:t>
                      </a:r>
                    </a:p>
                  </a:txBody>
                  <a:tcPr marT="45727" marB="45727"/>
                </a:tc>
                <a:tc>
                  <a:txBody>
                    <a:bodyPr/>
                    <a:lstStyle/>
                    <a:p>
                      <a:r>
                        <a:rPr lang="en-US" sz="1800" dirty="0"/>
                        <a:t>1014</a:t>
                      </a:r>
                    </a:p>
                  </a:txBody>
                  <a:tcPr marT="45727" marB="45727"/>
                </a:tc>
                <a:tc>
                  <a:txBody>
                    <a:bodyPr/>
                    <a:lstStyle/>
                    <a:p>
                      <a:r>
                        <a:rPr lang="en-US" sz="1800" dirty="0"/>
                        <a:t>Raj</a:t>
                      </a:r>
                    </a:p>
                  </a:txBody>
                  <a:tcPr marT="45727" marB="45727"/>
                </a:tc>
                <a:tc>
                  <a:txBody>
                    <a:bodyPr/>
                    <a:lstStyle/>
                    <a:p>
                      <a:r>
                        <a:rPr lang="en-US" sz="1800" dirty="0"/>
                        <a:t>Bangalore</a:t>
                      </a:r>
                    </a:p>
                  </a:txBody>
                  <a:tcPr marT="45727" marB="45727"/>
                </a:tc>
                <a:tc>
                  <a:txBody>
                    <a:bodyPr/>
                    <a:lstStyle/>
                    <a:p>
                      <a:r>
                        <a:rPr lang="en-US" sz="1800" dirty="0"/>
                        <a:t>45000</a:t>
                      </a:r>
                    </a:p>
                  </a:txBody>
                  <a:tcPr marT="45727" marB="45727"/>
                </a:tc>
                <a:extLst>
                  <a:ext uri="{0D108BD9-81ED-4DB2-BD59-A6C34878D82A}">
                    <a16:rowId xmlns:a16="http://schemas.microsoft.com/office/drawing/2014/main" val="10009"/>
                  </a:ext>
                </a:extLst>
              </a:tr>
              <a:tr h="370898">
                <a:tc>
                  <a:txBody>
                    <a:bodyPr/>
                    <a:lstStyle/>
                    <a:p>
                      <a:r>
                        <a:rPr lang="en-US" sz="1800" dirty="0"/>
                        <a:t>10</a:t>
                      </a:r>
                    </a:p>
                  </a:txBody>
                  <a:tcPr marT="45727" marB="45727"/>
                </a:tc>
                <a:tc>
                  <a:txBody>
                    <a:bodyPr/>
                    <a:lstStyle/>
                    <a:p>
                      <a:r>
                        <a:rPr lang="en-US" sz="1800" dirty="0"/>
                        <a:t>1003</a:t>
                      </a:r>
                    </a:p>
                  </a:txBody>
                  <a:tcPr marT="45727" marB="45727"/>
                </a:tc>
                <a:tc>
                  <a:txBody>
                    <a:bodyPr/>
                    <a:lstStyle/>
                    <a:p>
                      <a:r>
                        <a:rPr lang="en-US" sz="1800" dirty="0"/>
                        <a:t>Arya</a:t>
                      </a:r>
                    </a:p>
                  </a:txBody>
                  <a:tcPr marT="45727" marB="45727"/>
                </a:tc>
                <a:tc>
                  <a:txBody>
                    <a:bodyPr/>
                    <a:lstStyle/>
                    <a:p>
                      <a:r>
                        <a:rPr lang="en-US" sz="1800" dirty="0"/>
                        <a:t>Chennai</a:t>
                      </a:r>
                    </a:p>
                  </a:txBody>
                  <a:tcPr marT="45727" marB="45727"/>
                </a:tc>
                <a:tc>
                  <a:txBody>
                    <a:bodyPr/>
                    <a:lstStyle/>
                    <a:p>
                      <a:r>
                        <a:rPr lang="en-US" sz="1800" dirty="0"/>
                        <a:t>64000</a:t>
                      </a:r>
                    </a:p>
                  </a:txBody>
                  <a:tcPr marT="45727" marB="45727"/>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(AVG)</a:t>
            </a:r>
            <a:endParaRPr lang="zh-TW" altLang="zh-TW" b="1">
              <a:ea typeface="細明體" pitchFamily="49" charset="-128"/>
            </a:endParaRPr>
          </a:p>
        </p:txBody>
      </p:sp>
      <p:sp>
        <p:nvSpPr>
          <p:cNvPr id="95235"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3E5EFE1C-3491-4D50-B16C-964F9A62D519}" type="slidenum">
              <a:rPr lang="zh-TW" altLang="en-US" sz="1000">
                <a:solidFill>
                  <a:srgbClr val="A7A399"/>
                </a:solidFill>
                <a:ea typeface="細明體" pitchFamily="49" charset="-128"/>
              </a:rPr>
              <a:pPr>
                <a:lnSpc>
                  <a:spcPct val="100000"/>
                </a:lnSpc>
                <a:spcBef>
                  <a:spcPct val="0"/>
                </a:spcBef>
                <a:buFontTx/>
                <a:buNone/>
              </a:pPr>
              <a:t>71</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436688"/>
            <a:ext cx="7505700" cy="2308225"/>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1. </a:t>
            </a:r>
            <a:r>
              <a:rPr lang="en-US" sz="2000" dirty="0"/>
              <a:t>find the average salary for each department’s employees</a:t>
            </a:r>
            <a:endParaRPr lang="en-US" altLang="zh-TW" sz="2000" dirty="0">
              <a:solidFill>
                <a:srgbClr val="000000"/>
              </a:solidFill>
              <a:ea typeface="細明體" panose="02020509000000000000" pitchFamily="49" charset="-120"/>
            </a:endParaRP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 AVG (Salary) from Employee Group BY </a:t>
            </a:r>
            <a:r>
              <a:rPr lang="en-US" altLang="zh-TW" sz="2000" dirty="0" err="1">
                <a:solidFill>
                  <a:srgbClr val="000000"/>
                </a:solidFill>
                <a:ea typeface="細明體" panose="02020509000000000000" pitchFamily="49" charset="-120"/>
              </a:rPr>
              <a:t>Dept_ID</a:t>
            </a:r>
            <a:endParaRPr lang="en-US" altLang="zh-TW" sz="2000" dirty="0">
              <a:solidFill>
                <a:srgbClr val="000000"/>
              </a:solidFill>
              <a:ea typeface="細明體" panose="02020509000000000000" pitchFamily="49" charset="-120"/>
            </a:endParaRP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46263" y="377348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Dept_ID</a:t>
                      </a:r>
                      <a:endParaRPr lang="en-US" dirty="0"/>
                    </a:p>
                  </a:txBody>
                  <a:tcPr/>
                </a:tc>
                <a:tc>
                  <a:txBody>
                    <a:bodyPr/>
                    <a:lstStyle/>
                    <a:p>
                      <a:r>
                        <a:rPr lang="en-US" dirty="0"/>
                        <a:t>AVG (Salary)</a:t>
                      </a:r>
                    </a:p>
                  </a:txBody>
                  <a:tcPr/>
                </a:tc>
                <a:extLst>
                  <a:ext uri="{0D108BD9-81ED-4DB2-BD59-A6C34878D82A}">
                    <a16:rowId xmlns:a16="http://schemas.microsoft.com/office/drawing/2014/main" val="10000"/>
                  </a:ext>
                </a:extLst>
              </a:tr>
              <a:tr h="370840">
                <a:tc>
                  <a:txBody>
                    <a:bodyPr/>
                    <a:lstStyle/>
                    <a:p>
                      <a:r>
                        <a:rPr lang="en-US" dirty="0"/>
                        <a:t>1014</a:t>
                      </a:r>
                    </a:p>
                  </a:txBody>
                  <a:tcPr/>
                </a:tc>
                <a:tc>
                  <a:txBody>
                    <a:bodyPr/>
                    <a:lstStyle/>
                    <a:p>
                      <a:r>
                        <a:rPr lang="en-US" dirty="0"/>
                        <a:t>44000.3333</a:t>
                      </a:r>
                    </a:p>
                  </a:txBody>
                  <a:tcPr/>
                </a:tc>
                <a:extLst>
                  <a:ext uri="{0D108BD9-81ED-4DB2-BD59-A6C34878D82A}">
                    <a16:rowId xmlns:a16="http://schemas.microsoft.com/office/drawing/2014/main" val="10001"/>
                  </a:ext>
                </a:extLst>
              </a:tr>
              <a:tr h="370840">
                <a:tc>
                  <a:txBody>
                    <a:bodyPr/>
                    <a:lstStyle/>
                    <a:p>
                      <a:r>
                        <a:rPr lang="en-US" dirty="0"/>
                        <a:t>1003</a:t>
                      </a:r>
                    </a:p>
                  </a:txBody>
                  <a:tcPr/>
                </a:tc>
                <a:tc>
                  <a:txBody>
                    <a:bodyPr/>
                    <a:lstStyle/>
                    <a:p>
                      <a:r>
                        <a:rPr lang="en-US" dirty="0"/>
                        <a:t>48500.0000</a:t>
                      </a:r>
                    </a:p>
                  </a:txBody>
                  <a:tcPr/>
                </a:tc>
                <a:extLst>
                  <a:ext uri="{0D108BD9-81ED-4DB2-BD59-A6C34878D82A}">
                    <a16:rowId xmlns:a16="http://schemas.microsoft.com/office/drawing/2014/main" val="10002"/>
                  </a:ext>
                </a:extLst>
              </a:tr>
              <a:tr h="370840">
                <a:tc>
                  <a:txBody>
                    <a:bodyPr/>
                    <a:lstStyle/>
                    <a:p>
                      <a:r>
                        <a:rPr lang="en-US" dirty="0"/>
                        <a:t>1023</a:t>
                      </a:r>
                    </a:p>
                  </a:txBody>
                  <a:tcPr/>
                </a:tc>
                <a:tc>
                  <a:txBody>
                    <a:bodyPr/>
                    <a:lstStyle/>
                    <a:p>
                      <a:r>
                        <a:rPr lang="en-US" dirty="0"/>
                        <a:t>55000.0000</a:t>
                      </a:r>
                    </a:p>
                  </a:txBody>
                  <a:tcPr/>
                </a:tc>
                <a:extLst>
                  <a:ext uri="{0D108BD9-81ED-4DB2-BD59-A6C34878D82A}">
                    <a16:rowId xmlns:a16="http://schemas.microsoft.com/office/drawing/2014/main" val="10003"/>
                  </a:ext>
                </a:extLst>
              </a:tr>
              <a:tr h="370840">
                <a:tc>
                  <a:txBody>
                    <a:bodyPr/>
                    <a:lstStyle/>
                    <a:p>
                      <a:r>
                        <a:rPr lang="en-US" dirty="0"/>
                        <a:t>1249</a:t>
                      </a:r>
                    </a:p>
                  </a:txBody>
                  <a:tcPr/>
                </a:tc>
                <a:tc>
                  <a:txBody>
                    <a:bodyPr/>
                    <a:lstStyle/>
                    <a:p>
                      <a:r>
                        <a:rPr lang="en-US" dirty="0"/>
                        <a:t>87000.0000</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(Count)</a:t>
            </a:r>
            <a:endParaRPr lang="zh-TW" altLang="zh-TW" b="1">
              <a:ea typeface="細明體" pitchFamily="49" charset="-128"/>
            </a:endParaRPr>
          </a:p>
        </p:txBody>
      </p:sp>
      <p:sp>
        <p:nvSpPr>
          <p:cNvPr id="972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3E01A869-F8F5-4AE2-B968-5838933710D7}" type="slidenum">
              <a:rPr lang="zh-TW" altLang="en-US" sz="1000">
                <a:solidFill>
                  <a:srgbClr val="A7A399"/>
                </a:solidFill>
                <a:ea typeface="細明體" pitchFamily="49" charset="-128"/>
              </a:rPr>
              <a:pPr>
                <a:lnSpc>
                  <a:spcPct val="100000"/>
                </a:lnSpc>
                <a:spcBef>
                  <a:spcPct val="0"/>
                </a:spcBef>
                <a:buFontTx/>
                <a:buNone/>
              </a:pPr>
              <a:t>72</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666875"/>
            <a:ext cx="7505700" cy="1846263"/>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2. </a:t>
            </a:r>
            <a:r>
              <a:rPr lang="en-US" altLang="zh-TW" sz="2000" dirty="0"/>
              <a:t>List</a:t>
            </a:r>
            <a:r>
              <a:rPr lang="en-US" sz="2000" dirty="0"/>
              <a:t> the number of employees from each city</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City, COUNT(City) from Employee Group BY City;</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46263" y="3316288"/>
          <a:ext cx="6096000" cy="22240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a:t>City</a:t>
                      </a:r>
                    </a:p>
                  </a:txBody>
                  <a:tcPr marT="45700" marB="45700"/>
                </a:tc>
                <a:tc>
                  <a:txBody>
                    <a:bodyPr/>
                    <a:lstStyle/>
                    <a:p>
                      <a:r>
                        <a:rPr lang="en-US" sz="1800" dirty="0"/>
                        <a:t>Count</a:t>
                      </a:r>
                      <a:r>
                        <a:rPr lang="en-US" sz="1800" baseline="0" dirty="0"/>
                        <a:t> (City)</a:t>
                      </a:r>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dirty="0"/>
                        <a:t>Bangalore</a:t>
                      </a:r>
                    </a:p>
                  </a:txBody>
                  <a:tcPr marT="45700" marB="45700"/>
                </a:tc>
                <a:tc>
                  <a:txBody>
                    <a:bodyPr/>
                    <a:lstStyle/>
                    <a:p>
                      <a:r>
                        <a:rPr lang="en-US" sz="1800" dirty="0"/>
                        <a:t>3</a:t>
                      </a:r>
                    </a:p>
                  </a:txBody>
                  <a:tcPr marT="45700" marB="45700"/>
                </a:tc>
                <a:extLst>
                  <a:ext uri="{0D108BD9-81ED-4DB2-BD59-A6C34878D82A}">
                    <a16:rowId xmlns:a16="http://schemas.microsoft.com/office/drawing/2014/main" val="10001"/>
                  </a:ext>
                </a:extLst>
              </a:tr>
              <a:tr h="370681">
                <a:tc>
                  <a:txBody>
                    <a:bodyPr/>
                    <a:lstStyle/>
                    <a:p>
                      <a:r>
                        <a:rPr lang="en-US" sz="1800" dirty="0"/>
                        <a:t>Delhi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2"/>
                  </a:ext>
                </a:extLst>
              </a:tr>
              <a:tr h="370681">
                <a:tc>
                  <a:txBody>
                    <a:bodyPr/>
                    <a:lstStyle/>
                    <a:p>
                      <a:r>
                        <a:rPr lang="en-US" sz="1800" dirty="0"/>
                        <a:t>Chennai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3"/>
                  </a:ext>
                </a:extLst>
              </a:tr>
              <a:tr h="370681">
                <a:tc>
                  <a:txBody>
                    <a:bodyPr/>
                    <a:lstStyle/>
                    <a:p>
                      <a:r>
                        <a:rPr lang="en-US" sz="1800" dirty="0"/>
                        <a:t>Mumbai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4"/>
                  </a:ext>
                </a:extLst>
              </a:tr>
              <a:tr h="370681">
                <a:tc>
                  <a:txBody>
                    <a:bodyPr/>
                    <a:lstStyle/>
                    <a:p>
                      <a:r>
                        <a:rPr lang="en-US" sz="1800" dirty="0"/>
                        <a:t>NY</a:t>
                      </a:r>
                    </a:p>
                  </a:txBody>
                  <a:tcPr marT="45700" marB="45700"/>
                </a:tc>
                <a:tc>
                  <a:txBody>
                    <a:bodyPr/>
                    <a:lstStyle/>
                    <a:p>
                      <a:r>
                        <a:rPr lang="en-US" sz="1800" dirty="0"/>
                        <a:t>1</a:t>
                      </a:r>
                    </a:p>
                  </a:txBody>
                  <a:tcPr marT="45700" marB="45700"/>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with Order By</a:t>
            </a:r>
            <a:endParaRPr lang="zh-TW" altLang="zh-TW" b="1">
              <a:ea typeface="細明體" pitchFamily="49" charset="-128"/>
            </a:endParaRPr>
          </a:p>
        </p:txBody>
      </p:sp>
      <p:sp>
        <p:nvSpPr>
          <p:cNvPr id="99331"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CE5D9EDE-07B4-48AA-8434-B7A97439F9E5}" type="slidenum">
              <a:rPr lang="zh-TW" altLang="en-US" sz="1000">
                <a:solidFill>
                  <a:srgbClr val="A7A399"/>
                </a:solidFill>
                <a:ea typeface="細明體" pitchFamily="49" charset="-128"/>
              </a:rPr>
              <a:pPr>
                <a:lnSpc>
                  <a:spcPct val="100000"/>
                </a:lnSpc>
                <a:spcBef>
                  <a:spcPct val="0"/>
                </a:spcBef>
                <a:buFontTx/>
                <a:buNone/>
              </a:pPr>
              <a:t>73</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436688"/>
            <a:ext cx="7505700" cy="2308225"/>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3. </a:t>
            </a:r>
            <a:r>
              <a:rPr lang="en-US" altLang="zh-TW" sz="2000" dirty="0"/>
              <a:t>List</a:t>
            </a:r>
            <a:r>
              <a:rPr lang="en-US" sz="2000" dirty="0"/>
              <a:t> the number of employees from each city in ascending order</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City, COUNT(City) from Employee Group BY City ORDER By COUNT(City);</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46263" y="3316288"/>
          <a:ext cx="6096000" cy="22240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a:t>City</a:t>
                      </a:r>
                    </a:p>
                  </a:txBody>
                  <a:tcPr marT="45700" marB="45700"/>
                </a:tc>
                <a:tc>
                  <a:txBody>
                    <a:bodyPr/>
                    <a:lstStyle/>
                    <a:p>
                      <a:r>
                        <a:rPr lang="en-US" sz="1800" dirty="0"/>
                        <a:t>Count</a:t>
                      </a:r>
                      <a:r>
                        <a:rPr lang="en-US" sz="1800" baseline="0" dirty="0"/>
                        <a:t> (City)</a:t>
                      </a:r>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dirty="0"/>
                        <a:t>NY</a:t>
                      </a:r>
                    </a:p>
                  </a:txBody>
                  <a:tcPr marT="45700" marB="45700"/>
                </a:tc>
                <a:tc>
                  <a:txBody>
                    <a:bodyPr/>
                    <a:lstStyle/>
                    <a:p>
                      <a:r>
                        <a:rPr lang="en-US" sz="1800" dirty="0"/>
                        <a:t>1</a:t>
                      </a:r>
                    </a:p>
                  </a:txBody>
                  <a:tcPr marT="45700" marB="45700"/>
                </a:tc>
                <a:extLst>
                  <a:ext uri="{0D108BD9-81ED-4DB2-BD59-A6C34878D82A}">
                    <a16:rowId xmlns:a16="http://schemas.microsoft.com/office/drawing/2014/main" val="10001"/>
                  </a:ext>
                </a:extLst>
              </a:tr>
              <a:tr h="370681">
                <a:tc>
                  <a:txBody>
                    <a:bodyPr/>
                    <a:lstStyle/>
                    <a:p>
                      <a:r>
                        <a:rPr lang="en-US" sz="1800" dirty="0"/>
                        <a:t>Delhi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2"/>
                  </a:ext>
                </a:extLst>
              </a:tr>
              <a:tr h="370681">
                <a:tc>
                  <a:txBody>
                    <a:bodyPr/>
                    <a:lstStyle/>
                    <a:p>
                      <a:r>
                        <a:rPr lang="en-US" sz="1800" dirty="0"/>
                        <a:t>Chennai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3"/>
                  </a:ext>
                </a:extLst>
              </a:tr>
              <a:tr h="370681">
                <a:tc>
                  <a:txBody>
                    <a:bodyPr/>
                    <a:lstStyle/>
                    <a:p>
                      <a:r>
                        <a:rPr lang="en-US" sz="1800" dirty="0"/>
                        <a:t>Mumbai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4"/>
                  </a:ext>
                </a:extLst>
              </a:tr>
              <a:tr h="370681">
                <a:tc>
                  <a:txBody>
                    <a:bodyPr/>
                    <a:lstStyle/>
                    <a:p>
                      <a:r>
                        <a:rPr lang="en-US" sz="1800" dirty="0"/>
                        <a:t>Bangalore</a:t>
                      </a:r>
                    </a:p>
                  </a:txBody>
                  <a:tcPr marT="45700" marB="45700"/>
                </a:tc>
                <a:tc>
                  <a:txBody>
                    <a:bodyPr/>
                    <a:lstStyle/>
                    <a:p>
                      <a:r>
                        <a:rPr lang="en-US" sz="1800" dirty="0"/>
                        <a:t>3</a:t>
                      </a:r>
                    </a:p>
                  </a:txBody>
                  <a:tcPr marT="45700" marB="45700"/>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with Order By</a:t>
            </a:r>
            <a:endParaRPr lang="zh-TW" altLang="zh-TW" b="1">
              <a:ea typeface="細明體" pitchFamily="49" charset="-128"/>
            </a:endParaRPr>
          </a:p>
        </p:txBody>
      </p:sp>
      <p:sp>
        <p:nvSpPr>
          <p:cNvPr id="10137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2986427D-2C22-46C0-B6F6-BA6B1D1522F0}" type="slidenum">
              <a:rPr lang="zh-TW" altLang="en-US" sz="1000">
                <a:solidFill>
                  <a:srgbClr val="A7A399"/>
                </a:solidFill>
                <a:ea typeface="細明體" pitchFamily="49" charset="-128"/>
              </a:rPr>
              <a:pPr>
                <a:lnSpc>
                  <a:spcPct val="100000"/>
                </a:lnSpc>
                <a:spcBef>
                  <a:spcPct val="0"/>
                </a:spcBef>
                <a:buFontTx/>
                <a:buNone/>
              </a:pPr>
              <a:t>74</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436688"/>
            <a:ext cx="7505700" cy="2308225"/>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4. </a:t>
            </a:r>
            <a:r>
              <a:rPr lang="en-US" altLang="zh-TW" sz="2000" dirty="0"/>
              <a:t>List</a:t>
            </a:r>
            <a:r>
              <a:rPr lang="en-US" sz="2000" dirty="0"/>
              <a:t> the number of employees from each city in descending order</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City, COUNT(City) from Employee Group BY City ORDER By COUNT(City) DESC;</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46263" y="3316288"/>
          <a:ext cx="6096000" cy="22240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a:t>City</a:t>
                      </a:r>
                    </a:p>
                  </a:txBody>
                  <a:tcPr marT="45700" marB="45700"/>
                </a:tc>
                <a:tc>
                  <a:txBody>
                    <a:bodyPr/>
                    <a:lstStyle/>
                    <a:p>
                      <a:r>
                        <a:rPr lang="en-US" sz="1800" dirty="0"/>
                        <a:t>Count</a:t>
                      </a:r>
                      <a:r>
                        <a:rPr lang="en-US" sz="1800" baseline="0" dirty="0"/>
                        <a:t> (City)</a:t>
                      </a:r>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dirty="0"/>
                        <a:t>Bangalore</a:t>
                      </a:r>
                    </a:p>
                  </a:txBody>
                  <a:tcPr marT="45700" marB="45700"/>
                </a:tc>
                <a:tc>
                  <a:txBody>
                    <a:bodyPr/>
                    <a:lstStyle/>
                    <a:p>
                      <a:r>
                        <a:rPr lang="en-US" sz="1800" dirty="0"/>
                        <a:t>3</a:t>
                      </a:r>
                    </a:p>
                  </a:txBody>
                  <a:tcPr marT="45700" marB="45700"/>
                </a:tc>
                <a:extLst>
                  <a:ext uri="{0D108BD9-81ED-4DB2-BD59-A6C34878D82A}">
                    <a16:rowId xmlns:a16="http://schemas.microsoft.com/office/drawing/2014/main" val="10001"/>
                  </a:ext>
                </a:extLst>
              </a:tr>
              <a:tr h="370681">
                <a:tc>
                  <a:txBody>
                    <a:bodyPr/>
                    <a:lstStyle/>
                    <a:p>
                      <a:r>
                        <a:rPr lang="en-US" sz="1800" dirty="0"/>
                        <a:t>Delhi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2"/>
                  </a:ext>
                </a:extLst>
              </a:tr>
              <a:tr h="370681">
                <a:tc>
                  <a:txBody>
                    <a:bodyPr/>
                    <a:lstStyle/>
                    <a:p>
                      <a:r>
                        <a:rPr lang="en-US" sz="1800" dirty="0"/>
                        <a:t>Chennai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3"/>
                  </a:ext>
                </a:extLst>
              </a:tr>
              <a:tr h="370681">
                <a:tc>
                  <a:txBody>
                    <a:bodyPr/>
                    <a:lstStyle/>
                    <a:p>
                      <a:r>
                        <a:rPr lang="en-US" sz="1800" dirty="0"/>
                        <a:t>Mumbai</a:t>
                      </a:r>
                    </a:p>
                  </a:txBody>
                  <a:tcPr marT="45700" marB="45700"/>
                </a:tc>
                <a:tc>
                  <a:txBody>
                    <a:bodyPr/>
                    <a:lstStyle/>
                    <a:p>
                      <a:r>
                        <a:rPr lang="en-US" sz="1800" dirty="0"/>
                        <a:t>2</a:t>
                      </a:r>
                    </a:p>
                  </a:txBody>
                  <a:tcPr marT="45700" marB="45700"/>
                </a:tc>
                <a:extLst>
                  <a:ext uri="{0D108BD9-81ED-4DB2-BD59-A6C34878D82A}">
                    <a16:rowId xmlns:a16="http://schemas.microsoft.com/office/drawing/2014/main" val="10004"/>
                  </a:ext>
                </a:extLst>
              </a:tr>
              <a:tr h="370681">
                <a:tc>
                  <a:txBody>
                    <a:bodyPr/>
                    <a:lstStyle/>
                    <a:p>
                      <a:r>
                        <a:rPr lang="en-US" sz="1800" dirty="0"/>
                        <a:t>NY</a:t>
                      </a:r>
                    </a:p>
                  </a:txBody>
                  <a:tcPr marT="45700" marB="45700"/>
                </a:tc>
                <a:tc>
                  <a:txBody>
                    <a:bodyPr/>
                    <a:lstStyle/>
                    <a:p>
                      <a:r>
                        <a:rPr lang="en-US" sz="1800" dirty="0"/>
                        <a:t>1</a:t>
                      </a:r>
                    </a:p>
                  </a:txBody>
                  <a:tcPr marT="45700" marB="45700"/>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(MAX)</a:t>
            </a:r>
            <a:endParaRPr lang="zh-TW" altLang="zh-TW" b="1">
              <a:ea typeface="細明體" pitchFamily="49" charset="-128"/>
            </a:endParaRPr>
          </a:p>
        </p:txBody>
      </p:sp>
      <p:sp>
        <p:nvSpPr>
          <p:cNvPr id="103427"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D31A823A-1EEF-45E8-9463-8AE9CF6D2679}" type="slidenum">
              <a:rPr lang="zh-TW" altLang="en-US" sz="1000">
                <a:solidFill>
                  <a:srgbClr val="A7A399"/>
                </a:solidFill>
                <a:ea typeface="細明體" pitchFamily="49" charset="-128"/>
              </a:rPr>
              <a:pPr>
                <a:lnSpc>
                  <a:spcPct val="100000"/>
                </a:lnSpc>
                <a:spcBef>
                  <a:spcPct val="0"/>
                </a:spcBef>
                <a:buFontTx/>
                <a:buNone/>
              </a:pPr>
              <a:t>75</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204913"/>
            <a:ext cx="7505700" cy="2770187"/>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5. </a:t>
            </a:r>
            <a:r>
              <a:rPr lang="en-US" altLang="zh-TW" sz="2000" dirty="0"/>
              <a:t>F</a:t>
            </a:r>
            <a:r>
              <a:rPr lang="en-US" sz="2000" dirty="0"/>
              <a:t>ind the maximum salary for each department with “</a:t>
            </a:r>
            <a:r>
              <a:rPr lang="en-US" sz="2000" dirty="0" err="1"/>
              <a:t>Dept_ID</a:t>
            </a:r>
            <a:r>
              <a:rPr lang="en-US" sz="2000" dirty="0"/>
              <a:t>” greater than 1003.</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 MAX(Salary) from Employee where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&gt;1003 Group BY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46263" y="3714750"/>
          <a:ext cx="6096000" cy="14827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err="1"/>
                        <a:t>Dept_ID</a:t>
                      </a:r>
                      <a:endParaRPr lang="en-US" sz="1800" dirty="0"/>
                    </a:p>
                  </a:txBody>
                  <a:tcPr marT="45700" marB="45700"/>
                </a:tc>
                <a:tc>
                  <a:txBody>
                    <a:bodyPr/>
                    <a:lstStyle/>
                    <a:p>
                      <a:r>
                        <a:rPr lang="en-US" sz="1800" dirty="0"/>
                        <a:t>MAX</a:t>
                      </a:r>
                      <a:r>
                        <a:rPr lang="en-US" sz="1800" baseline="0" dirty="0"/>
                        <a:t> (Salary)</a:t>
                      </a:r>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dirty="0"/>
                        <a:t>1014</a:t>
                      </a:r>
                    </a:p>
                  </a:txBody>
                  <a:tcPr marT="45700" marB="45700"/>
                </a:tc>
                <a:tc>
                  <a:txBody>
                    <a:bodyPr/>
                    <a:lstStyle/>
                    <a:p>
                      <a:r>
                        <a:rPr lang="en-US" sz="1800" dirty="0"/>
                        <a:t>58000</a:t>
                      </a:r>
                    </a:p>
                  </a:txBody>
                  <a:tcPr marT="45700" marB="45700"/>
                </a:tc>
                <a:extLst>
                  <a:ext uri="{0D108BD9-81ED-4DB2-BD59-A6C34878D82A}">
                    <a16:rowId xmlns:a16="http://schemas.microsoft.com/office/drawing/2014/main" val="10001"/>
                  </a:ext>
                </a:extLst>
              </a:tr>
              <a:tr h="370681">
                <a:tc>
                  <a:txBody>
                    <a:bodyPr/>
                    <a:lstStyle/>
                    <a:p>
                      <a:r>
                        <a:rPr lang="en-US" sz="1800" dirty="0"/>
                        <a:t>1023</a:t>
                      </a:r>
                    </a:p>
                  </a:txBody>
                  <a:tcPr marT="45700" marB="45700"/>
                </a:tc>
                <a:tc>
                  <a:txBody>
                    <a:bodyPr/>
                    <a:lstStyle/>
                    <a:p>
                      <a:r>
                        <a:rPr lang="en-US" sz="1800" dirty="0"/>
                        <a:t>56000</a:t>
                      </a:r>
                    </a:p>
                  </a:txBody>
                  <a:tcPr marT="45700" marB="45700"/>
                </a:tc>
                <a:extLst>
                  <a:ext uri="{0D108BD9-81ED-4DB2-BD59-A6C34878D82A}">
                    <a16:rowId xmlns:a16="http://schemas.microsoft.com/office/drawing/2014/main" val="10002"/>
                  </a:ext>
                </a:extLst>
              </a:tr>
              <a:tr h="370681">
                <a:tc>
                  <a:txBody>
                    <a:bodyPr/>
                    <a:lstStyle/>
                    <a:p>
                      <a:r>
                        <a:rPr lang="en-US" sz="1800" dirty="0"/>
                        <a:t>1249</a:t>
                      </a:r>
                    </a:p>
                  </a:txBody>
                  <a:tcPr marT="45700" marB="45700"/>
                </a:tc>
                <a:tc>
                  <a:txBody>
                    <a:bodyPr/>
                    <a:lstStyle/>
                    <a:p>
                      <a:r>
                        <a:rPr lang="en-US" sz="1800" dirty="0"/>
                        <a:t>87000</a:t>
                      </a:r>
                    </a:p>
                  </a:txBody>
                  <a:tcPr marT="45700" marB="45700"/>
                </a:tc>
                <a:extLst>
                  <a:ext uri="{0D108BD9-81ED-4DB2-BD59-A6C34878D82A}">
                    <a16:rowId xmlns:a16="http://schemas.microsoft.com/office/drawing/2014/main" val="10003"/>
                  </a:ext>
                </a:extLst>
              </a:tr>
            </a:tbl>
          </a:graphicData>
        </a:graphic>
      </p:graphicFrame>
      <p:sp>
        <p:nvSpPr>
          <p:cNvPr id="103446"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03447"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(MIN)</a:t>
            </a:r>
            <a:endParaRPr lang="zh-TW" altLang="zh-TW" b="1">
              <a:ea typeface="細明體" pitchFamily="49" charset="-128"/>
            </a:endParaRPr>
          </a:p>
        </p:txBody>
      </p:sp>
      <p:sp>
        <p:nvSpPr>
          <p:cNvPr id="105475"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46604B1A-0434-42C2-9755-F6C1023C995E}" type="slidenum">
              <a:rPr lang="zh-TW" altLang="en-US" sz="1000">
                <a:solidFill>
                  <a:srgbClr val="A7A399"/>
                </a:solidFill>
                <a:ea typeface="細明體" pitchFamily="49" charset="-128"/>
              </a:rPr>
              <a:pPr>
                <a:lnSpc>
                  <a:spcPct val="100000"/>
                </a:lnSpc>
                <a:spcBef>
                  <a:spcPct val="0"/>
                </a:spcBef>
                <a:buFontTx/>
                <a:buNone/>
              </a:pPr>
              <a:t>76</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204913"/>
            <a:ext cx="7505700" cy="2770187"/>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eaLnBrk="1" hangingPunct="1">
              <a:lnSpc>
                <a:spcPct val="150000"/>
              </a:lnSpc>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6. </a:t>
            </a:r>
            <a:r>
              <a:rPr lang="en-US" altLang="zh-TW" sz="2000" dirty="0"/>
              <a:t>F</a:t>
            </a:r>
            <a:r>
              <a:rPr lang="en-US" sz="2000" dirty="0"/>
              <a:t>ind the minimum salary for each department with “</a:t>
            </a:r>
            <a:r>
              <a:rPr lang="en-US" sz="2000" dirty="0" err="1"/>
              <a:t>Dept_ID</a:t>
            </a:r>
            <a:r>
              <a:rPr lang="en-US" sz="2000" dirty="0"/>
              <a:t>” greater than 1003.</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 MIN(Salary) from Employee where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&gt;1003 Group BY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46263" y="3714750"/>
          <a:ext cx="6096000" cy="14827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err="1"/>
                        <a:t>Dept_ID</a:t>
                      </a:r>
                      <a:endParaRPr lang="en-US" sz="1800" dirty="0"/>
                    </a:p>
                  </a:txBody>
                  <a:tcPr marT="45700" marB="45700"/>
                </a:tc>
                <a:tc>
                  <a:txBody>
                    <a:bodyPr/>
                    <a:lstStyle/>
                    <a:p>
                      <a:r>
                        <a:rPr lang="en-US" sz="1800" dirty="0"/>
                        <a:t>MAX</a:t>
                      </a:r>
                      <a:r>
                        <a:rPr lang="en-US" sz="1800" baseline="0" dirty="0"/>
                        <a:t> (Salary)</a:t>
                      </a:r>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dirty="0"/>
                        <a:t>1014</a:t>
                      </a:r>
                    </a:p>
                  </a:txBody>
                  <a:tcPr marT="45700" marB="45700"/>
                </a:tc>
                <a:tc>
                  <a:txBody>
                    <a:bodyPr/>
                    <a:lstStyle/>
                    <a:p>
                      <a:r>
                        <a:rPr lang="en-US" sz="1800" dirty="0"/>
                        <a:t>29001</a:t>
                      </a:r>
                    </a:p>
                  </a:txBody>
                  <a:tcPr marT="45700" marB="45700"/>
                </a:tc>
                <a:extLst>
                  <a:ext uri="{0D108BD9-81ED-4DB2-BD59-A6C34878D82A}">
                    <a16:rowId xmlns:a16="http://schemas.microsoft.com/office/drawing/2014/main" val="10001"/>
                  </a:ext>
                </a:extLst>
              </a:tr>
              <a:tr h="370681">
                <a:tc>
                  <a:txBody>
                    <a:bodyPr/>
                    <a:lstStyle/>
                    <a:p>
                      <a:r>
                        <a:rPr lang="en-US" sz="1800" dirty="0"/>
                        <a:t>1023</a:t>
                      </a:r>
                    </a:p>
                  </a:txBody>
                  <a:tcPr marT="45700" marB="45700"/>
                </a:tc>
                <a:tc>
                  <a:txBody>
                    <a:bodyPr/>
                    <a:lstStyle/>
                    <a:p>
                      <a:r>
                        <a:rPr lang="en-US" sz="1800" dirty="0"/>
                        <a:t>54000</a:t>
                      </a:r>
                    </a:p>
                  </a:txBody>
                  <a:tcPr marT="45700" marB="45700"/>
                </a:tc>
                <a:extLst>
                  <a:ext uri="{0D108BD9-81ED-4DB2-BD59-A6C34878D82A}">
                    <a16:rowId xmlns:a16="http://schemas.microsoft.com/office/drawing/2014/main" val="10002"/>
                  </a:ext>
                </a:extLst>
              </a:tr>
              <a:tr h="370681">
                <a:tc>
                  <a:txBody>
                    <a:bodyPr/>
                    <a:lstStyle/>
                    <a:p>
                      <a:r>
                        <a:rPr lang="en-US" sz="1800" dirty="0"/>
                        <a:t>1249</a:t>
                      </a:r>
                    </a:p>
                  </a:txBody>
                  <a:tcPr marT="45700" marB="45700"/>
                </a:tc>
                <a:tc>
                  <a:txBody>
                    <a:bodyPr/>
                    <a:lstStyle/>
                    <a:p>
                      <a:r>
                        <a:rPr lang="en-US" sz="1800" dirty="0"/>
                        <a:t>87000</a:t>
                      </a:r>
                    </a:p>
                  </a:txBody>
                  <a:tcPr marT="45700" marB="45700"/>
                </a:tc>
                <a:extLst>
                  <a:ext uri="{0D108BD9-81ED-4DB2-BD59-A6C34878D82A}">
                    <a16:rowId xmlns:a16="http://schemas.microsoft.com/office/drawing/2014/main" val="10003"/>
                  </a:ext>
                </a:extLst>
              </a:tr>
            </a:tbl>
          </a:graphicData>
        </a:graphic>
      </p:graphicFrame>
      <p:sp>
        <p:nvSpPr>
          <p:cNvPr id="105494"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05495"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(SUM)</a:t>
            </a:r>
            <a:endParaRPr lang="zh-TW" altLang="zh-TW" b="1">
              <a:ea typeface="細明體" pitchFamily="49" charset="-128"/>
            </a:endParaRPr>
          </a:p>
        </p:txBody>
      </p:sp>
      <p:sp>
        <p:nvSpPr>
          <p:cNvPr id="10752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2C910733-F593-42CF-8754-BEB4B3C7AB50}" type="slidenum">
              <a:rPr lang="zh-TW" altLang="en-US" sz="1000">
                <a:solidFill>
                  <a:srgbClr val="A7A399"/>
                </a:solidFill>
                <a:ea typeface="細明體" pitchFamily="49" charset="-128"/>
              </a:rPr>
              <a:pPr>
                <a:lnSpc>
                  <a:spcPct val="100000"/>
                </a:lnSpc>
                <a:spcBef>
                  <a:spcPct val="0"/>
                </a:spcBef>
                <a:buFontTx/>
                <a:buNone/>
              </a:pPr>
              <a:t>77</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744663"/>
            <a:ext cx="7505700" cy="1692275"/>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7. </a:t>
            </a:r>
            <a:r>
              <a:rPr lang="en-US" altLang="zh-TW" sz="2000" dirty="0"/>
              <a:t>F</a:t>
            </a:r>
            <a:r>
              <a:rPr lang="en-US" sz="2000" dirty="0"/>
              <a:t>ind the total salary of all the employees:</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Count(</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 SUM(Salary) from Employee.</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30388" y="3065463"/>
          <a:ext cx="6096000" cy="74136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US" sz="1800" dirty="0"/>
                        <a:t>(Count)</a:t>
                      </a:r>
                      <a:r>
                        <a:rPr lang="en-US" sz="1800" baseline="0" dirty="0"/>
                        <a:t> </a:t>
                      </a:r>
                      <a:r>
                        <a:rPr lang="en-US" sz="1800" dirty="0" err="1"/>
                        <a:t>Dept_ID</a:t>
                      </a:r>
                      <a:endParaRPr lang="en-US" sz="1800" dirty="0"/>
                    </a:p>
                  </a:txBody>
                  <a:tcPr marT="45700" marB="45700"/>
                </a:tc>
                <a:tc>
                  <a:txBody>
                    <a:bodyPr/>
                    <a:lstStyle/>
                    <a:p>
                      <a:r>
                        <a:rPr lang="en-US" sz="1800" dirty="0"/>
                        <a:t>SUM</a:t>
                      </a:r>
                      <a:r>
                        <a:rPr lang="en-US" sz="1800" baseline="0" dirty="0"/>
                        <a:t> (Salary)</a:t>
                      </a:r>
                      <a:endParaRPr lang="en-US" sz="1800" dirty="0"/>
                    </a:p>
                  </a:txBody>
                  <a:tcPr marT="45700" marB="45700"/>
                </a:tc>
                <a:extLst>
                  <a:ext uri="{0D108BD9-81ED-4DB2-BD59-A6C34878D82A}">
                    <a16:rowId xmlns:a16="http://schemas.microsoft.com/office/drawing/2014/main" val="10000"/>
                  </a:ext>
                </a:extLst>
              </a:tr>
              <a:tr h="370681">
                <a:tc>
                  <a:txBody>
                    <a:bodyPr/>
                    <a:lstStyle/>
                    <a:p>
                      <a:r>
                        <a:rPr lang="en-US" sz="1800" dirty="0"/>
                        <a:t>10</a:t>
                      </a:r>
                    </a:p>
                  </a:txBody>
                  <a:tcPr marT="45700" marB="45700"/>
                </a:tc>
                <a:tc>
                  <a:txBody>
                    <a:bodyPr/>
                    <a:lstStyle/>
                    <a:p>
                      <a:r>
                        <a:rPr lang="en-US" sz="1800" dirty="0"/>
                        <a:t>5230001</a:t>
                      </a:r>
                    </a:p>
                  </a:txBody>
                  <a:tcPr marT="45700" marB="45700"/>
                </a:tc>
                <a:extLst>
                  <a:ext uri="{0D108BD9-81ED-4DB2-BD59-A6C34878D82A}">
                    <a16:rowId xmlns:a16="http://schemas.microsoft.com/office/drawing/2014/main" val="10001"/>
                  </a:ext>
                </a:extLst>
              </a:tr>
            </a:tbl>
          </a:graphicData>
        </a:graphic>
      </p:graphicFrame>
      <p:sp>
        <p:nvSpPr>
          <p:cNvPr id="107536"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07537"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(Count)</a:t>
            </a:r>
            <a:endParaRPr lang="zh-TW" altLang="zh-TW" b="1">
              <a:ea typeface="細明體" pitchFamily="49" charset="-128"/>
            </a:endParaRPr>
          </a:p>
        </p:txBody>
      </p:sp>
      <p:sp>
        <p:nvSpPr>
          <p:cNvPr id="109571"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1A96CF0C-1121-491A-AADB-06F62F999126}" type="slidenum">
              <a:rPr lang="zh-TW" altLang="en-US" sz="1000">
                <a:solidFill>
                  <a:srgbClr val="A7A399"/>
                </a:solidFill>
                <a:ea typeface="細明體" pitchFamily="49" charset="-128"/>
              </a:rPr>
              <a:pPr>
                <a:lnSpc>
                  <a:spcPct val="100000"/>
                </a:lnSpc>
                <a:spcBef>
                  <a:spcPct val="0"/>
                </a:spcBef>
                <a:buFontTx/>
                <a:buNone/>
              </a:pPr>
              <a:t>78</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358900"/>
            <a:ext cx="7505700" cy="2462213"/>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8. </a:t>
            </a:r>
            <a:r>
              <a:rPr lang="en-US" altLang="zh-TW" sz="2000" dirty="0"/>
              <a:t>F</a:t>
            </a:r>
            <a:r>
              <a:rPr lang="en-US" sz="2000" dirty="0"/>
              <a:t>ind the number of employees from each city in all the  departments.</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City,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 Count (*) from Employee Group By City, </a:t>
            </a:r>
            <a:r>
              <a:rPr lang="en-US" altLang="zh-TW" sz="2000" dirty="0" err="1">
                <a:solidFill>
                  <a:srgbClr val="000000"/>
                </a:solidFill>
                <a:ea typeface="細明體" panose="02020509000000000000" pitchFamily="49" charset="-120"/>
              </a:rPr>
              <a:t>Dept_ID</a:t>
            </a:r>
            <a:r>
              <a:rPr lang="en-US" altLang="zh-TW" sz="2000" dirty="0">
                <a:solidFill>
                  <a:srgbClr val="000000"/>
                </a:solidFill>
                <a:ea typeface="細明體" panose="02020509000000000000" pitchFamily="49" charset="-120"/>
              </a:rPr>
              <a:t> Order By Count (*);</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1816100" y="3451225"/>
          <a:ext cx="6096000" cy="3336921"/>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769">
                <a:tc>
                  <a:txBody>
                    <a:bodyPr/>
                    <a:lstStyle/>
                    <a:p>
                      <a:r>
                        <a:rPr lang="en-US" sz="1800" dirty="0"/>
                        <a:t>City</a:t>
                      </a:r>
                    </a:p>
                  </a:txBody>
                  <a:tcPr marT="45711" marB="45711"/>
                </a:tc>
                <a:tc>
                  <a:txBody>
                    <a:bodyPr/>
                    <a:lstStyle/>
                    <a:p>
                      <a:r>
                        <a:rPr lang="en-US" sz="1800" dirty="0" err="1"/>
                        <a:t>Dept_ID</a:t>
                      </a:r>
                      <a:endParaRPr lang="en-US" sz="1800" dirty="0"/>
                    </a:p>
                  </a:txBody>
                  <a:tcPr marT="45711" marB="45711"/>
                </a:tc>
                <a:tc>
                  <a:txBody>
                    <a:bodyPr/>
                    <a:lstStyle/>
                    <a:p>
                      <a:r>
                        <a:rPr lang="en-US" sz="1800" dirty="0"/>
                        <a:t>Count (*)</a:t>
                      </a:r>
                    </a:p>
                  </a:txBody>
                  <a:tcPr marT="45711" marB="45711"/>
                </a:tc>
                <a:extLst>
                  <a:ext uri="{0D108BD9-81ED-4DB2-BD59-A6C34878D82A}">
                    <a16:rowId xmlns:a16="http://schemas.microsoft.com/office/drawing/2014/main" val="10000"/>
                  </a:ext>
                </a:extLst>
              </a:tr>
              <a:tr h="370769">
                <a:tc>
                  <a:txBody>
                    <a:bodyPr/>
                    <a:lstStyle/>
                    <a:p>
                      <a:r>
                        <a:rPr lang="en-US" sz="1800" dirty="0"/>
                        <a:t>Delhi</a:t>
                      </a:r>
                    </a:p>
                  </a:txBody>
                  <a:tcPr marT="45711" marB="45711"/>
                </a:tc>
                <a:tc>
                  <a:txBody>
                    <a:bodyPr/>
                    <a:lstStyle/>
                    <a:p>
                      <a:r>
                        <a:rPr lang="en-US" sz="1800" dirty="0"/>
                        <a:t>1014</a:t>
                      </a:r>
                    </a:p>
                  </a:txBody>
                  <a:tcPr marT="45711" marB="45711"/>
                </a:tc>
                <a:tc>
                  <a:txBody>
                    <a:bodyPr/>
                    <a:lstStyle/>
                    <a:p>
                      <a:r>
                        <a:rPr lang="en-US" sz="1800" dirty="0"/>
                        <a:t>1</a:t>
                      </a:r>
                    </a:p>
                  </a:txBody>
                  <a:tcPr marT="45711" marB="45711"/>
                </a:tc>
                <a:extLst>
                  <a:ext uri="{0D108BD9-81ED-4DB2-BD59-A6C34878D82A}">
                    <a16:rowId xmlns:a16="http://schemas.microsoft.com/office/drawing/2014/main" val="10001"/>
                  </a:ext>
                </a:extLst>
              </a:tr>
              <a:tr h="370769">
                <a:tc>
                  <a:txBody>
                    <a:bodyPr/>
                    <a:lstStyle/>
                    <a:p>
                      <a:r>
                        <a:rPr lang="en-US" sz="1800" dirty="0"/>
                        <a:t>Bangalore</a:t>
                      </a:r>
                    </a:p>
                  </a:txBody>
                  <a:tcPr marT="45711" marB="45711"/>
                </a:tc>
                <a:tc>
                  <a:txBody>
                    <a:bodyPr/>
                    <a:lstStyle/>
                    <a:p>
                      <a:r>
                        <a:rPr lang="en-US" sz="1800" dirty="0"/>
                        <a:t>1003</a:t>
                      </a:r>
                    </a:p>
                  </a:txBody>
                  <a:tcPr marT="45711" marB="45711"/>
                </a:tc>
                <a:tc>
                  <a:txBody>
                    <a:bodyPr/>
                    <a:lstStyle/>
                    <a:p>
                      <a:r>
                        <a:rPr lang="en-US" sz="1800" dirty="0"/>
                        <a:t>1</a:t>
                      </a:r>
                    </a:p>
                  </a:txBody>
                  <a:tcPr marT="45711" marB="45711"/>
                </a:tc>
                <a:extLst>
                  <a:ext uri="{0D108BD9-81ED-4DB2-BD59-A6C34878D82A}">
                    <a16:rowId xmlns:a16="http://schemas.microsoft.com/office/drawing/2014/main" val="10002"/>
                  </a:ext>
                </a:extLst>
              </a:tr>
              <a:tr h="370769">
                <a:tc>
                  <a:txBody>
                    <a:bodyPr/>
                    <a:lstStyle/>
                    <a:p>
                      <a:r>
                        <a:rPr lang="en-US" sz="1800" dirty="0"/>
                        <a:t>Delhi</a:t>
                      </a:r>
                    </a:p>
                  </a:txBody>
                  <a:tcPr marT="45711" marB="45711"/>
                </a:tc>
                <a:tc>
                  <a:txBody>
                    <a:bodyPr/>
                    <a:lstStyle/>
                    <a:p>
                      <a:r>
                        <a:rPr lang="en-US" sz="1800" dirty="0"/>
                        <a:t>1023</a:t>
                      </a:r>
                    </a:p>
                  </a:txBody>
                  <a:tcPr marT="45711" marB="45711"/>
                </a:tc>
                <a:tc>
                  <a:txBody>
                    <a:bodyPr/>
                    <a:lstStyle/>
                    <a:p>
                      <a:r>
                        <a:rPr lang="en-US" sz="1800" dirty="0"/>
                        <a:t>1</a:t>
                      </a:r>
                    </a:p>
                  </a:txBody>
                  <a:tcPr marT="45711" marB="45711"/>
                </a:tc>
                <a:extLst>
                  <a:ext uri="{0D108BD9-81ED-4DB2-BD59-A6C34878D82A}">
                    <a16:rowId xmlns:a16="http://schemas.microsoft.com/office/drawing/2014/main" val="10003"/>
                  </a:ext>
                </a:extLst>
              </a:tr>
              <a:tr h="370769">
                <a:tc>
                  <a:txBody>
                    <a:bodyPr/>
                    <a:lstStyle/>
                    <a:p>
                      <a:r>
                        <a:rPr lang="en-US" sz="1800" dirty="0"/>
                        <a:t>Mumbai</a:t>
                      </a:r>
                    </a:p>
                  </a:txBody>
                  <a:tcPr marT="45711" marB="45711"/>
                </a:tc>
                <a:tc>
                  <a:txBody>
                    <a:bodyPr/>
                    <a:lstStyle/>
                    <a:p>
                      <a:r>
                        <a:rPr lang="en-US" sz="1800" dirty="0"/>
                        <a:t>1023</a:t>
                      </a:r>
                    </a:p>
                  </a:txBody>
                  <a:tcPr marT="45711" marB="45711"/>
                </a:tc>
                <a:tc>
                  <a:txBody>
                    <a:bodyPr/>
                    <a:lstStyle/>
                    <a:p>
                      <a:r>
                        <a:rPr lang="en-US" sz="1800" dirty="0"/>
                        <a:t>1</a:t>
                      </a:r>
                    </a:p>
                  </a:txBody>
                  <a:tcPr marT="45711" marB="45711"/>
                </a:tc>
                <a:extLst>
                  <a:ext uri="{0D108BD9-81ED-4DB2-BD59-A6C34878D82A}">
                    <a16:rowId xmlns:a16="http://schemas.microsoft.com/office/drawing/2014/main" val="10004"/>
                  </a:ext>
                </a:extLst>
              </a:tr>
              <a:tr h="370769">
                <a:tc>
                  <a:txBody>
                    <a:bodyPr/>
                    <a:lstStyle/>
                    <a:p>
                      <a:r>
                        <a:rPr lang="en-US" sz="1800" dirty="0"/>
                        <a:t>Mumbai</a:t>
                      </a:r>
                    </a:p>
                  </a:txBody>
                  <a:tcPr marT="45711" marB="45711"/>
                </a:tc>
                <a:tc>
                  <a:txBody>
                    <a:bodyPr/>
                    <a:lstStyle/>
                    <a:p>
                      <a:r>
                        <a:rPr lang="en-US" sz="1800" dirty="0"/>
                        <a:t>1003</a:t>
                      </a:r>
                    </a:p>
                  </a:txBody>
                  <a:tcPr marT="45711" marB="45711"/>
                </a:tc>
                <a:tc>
                  <a:txBody>
                    <a:bodyPr/>
                    <a:lstStyle/>
                    <a:p>
                      <a:r>
                        <a:rPr lang="en-US" sz="1800" dirty="0"/>
                        <a:t>1</a:t>
                      </a:r>
                    </a:p>
                  </a:txBody>
                  <a:tcPr marT="45711" marB="45711"/>
                </a:tc>
                <a:extLst>
                  <a:ext uri="{0D108BD9-81ED-4DB2-BD59-A6C34878D82A}">
                    <a16:rowId xmlns:a16="http://schemas.microsoft.com/office/drawing/2014/main" val="10005"/>
                  </a:ext>
                </a:extLst>
              </a:tr>
              <a:tr h="370769">
                <a:tc>
                  <a:txBody>
                    <a:bodyPr/>
                    <a:lstStyle/>
                    <a:p>
                      <a:r>
                        <a:rPr lang="en-US" sz="1800" dirty="0"/>
                        <a:t>NY</a:t>
                      </a:r>
                    </a:p>
                  </a:txBody>
                  <a:tcPr marT="45711" marB="45711"/>
                </a:tc>
                <a:tc>
                  <a:txBody>
                    <a:bodyPr/>
                    <a:lstStyle/>
                    <a:p>
                      <a:r>
                        <a:rPr lang="en-US" sz="1800" dirty="0"/>
                        <a:t>1249</a:t>
                      </a:r>
                    </a:p>
                  </a:txBody>
                  <a:tcPr marT="45711" marB="45711"/>
                </a:tc>
                <a:tc>
                  <a:txBody>
                    <a:bodyPr/>
                    <a:lstStyle/>
                    <a:p>
                      <a:r>
                        <a:rPr lang="en-US" sz="1800" dirty="0"/>
                        <a:t>1</a:t>
                      </a:r>
                    </a:p>
                  </a:txBody>
                  <a:tcPr marT="45711" marB="45711"/>
                </a:tc>
                <a:extLst>
                  <a:ext uri="{0D108BD9-81ED-4DB2-BD59-A6C34878D82A}">
                    <a16:rowId xmlns:a16="http://schemas.microsoft.com/office/drawing/2014/main" val="10006"/>
                  </a:ext>
                </a:extLst>
              </a:tr>
              <a:tr h="370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Bangalore</a:t>
                      </a:r>
                    </a:p>
                  </a:txBody>
                  <a:tcPr marT="45711" marB="45711"/>
                </a:tc>
                <a:tc>
                  <a:txBody>
                    <a:bodyPr/>
                    <a:lstStyle/>
                    <a:p>
                      <a:r>
                        <a:rPr lang="en-US" sz="1800" dirty="0"/>
                        <a:t>1014</a:t>
                      </a:r>
                    </a:p>
                  </a:txBody>
                  <a:tcPr marT="45711" marB="45711"/>
                </a:tc>
                <a:tc>
                  <a:txBody>
                    <a:bodyPr/>
                    <a:lstStyle/>
                    <a:p>
                      <a:r>
                        <a:rPr lang="en-US" sz="1800" dirty="0"/>
                        <a:t>2</a:t>
                      </a:r>
                    </a:p>
                  </a:txBody>
                  <a:tcPr marT="45711" marB="45711"/>
                </a:tc>
                <a:extLst>
                  <a:ext uri="{0D108BD9-81ED-4DB2-BD59-A6C34878D82A}">
                    <a16:rowId xmlns:a16="http://schemas.microsoft.com/office/drawing/2014/main" val="10007"/>
                  </a:ext>
                </a:extLst>
              </a:tr>
              <a:tr h="370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Chennai</a:t>
                      </a:r>
                    </a:p>
                  </a:txBody>
                  <a:tcPr marT="45711" marB="45711"/>
                </a:tc>
                <a:tc>
                  <a:txBody>
                    <a:bodyPr/>
                    <a:lstStyle/>
                    <a:p>
                      <a:r>
                        <a:rPr lang="en-US" sz="1800" dirty="0"/>
                        <a:t>1003</a:t>
                      </a:r>
                    </a:p>
                  </a:txBody>
                  <a:tcPr marT="45711" marB="45711"/>
                </a:tc>
                <a:tc>
                  <a:txBody>
                    <a:bodyPr/>
                    <a:lstStyle/>
                    <a:p>
                      <a:r>
                        <a:rPr lang="en-US" sz="1800" dirty="0"/>
                        <a:t>2</a:t>
                      </a:r>
                    </a:p>
                  </a:txBody>
                  <a:tcPr marT="45711" marB="45711"/>
                </a:tc>
                <a:extLst>
                  <a:ext uri="{0D108BD9-81ED-4DB2-BD59-A6C34878D82A}">
                    <a16:rowId xmlns:a16="http://schemas.microsoft.com/office/drawing/2014/main" val="10008"/>
                  </a:ext>
                </a:extLst>
              </a:tr>
            </a:tbl>
          </a:graphicData>
        </a:graphic>
      </p:graphicFrame>
      <p:sp>
        <p:nvSpPr>
          <p:cNvPr id="109615"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09616"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09617" name="AutoShape 2" descr="group_by_on_multiple_columns_output"/>
          <p:cNvSpPr>
            <a:spLocks noChangeAspect="1" noChangeArrowheads="1"/>
          </p:cNvSpPr>
          <p:nvPr/>
        </p:nvSpPr>
        <p:spPr bwMode="auto">
          <a:xfrm>
            <a:off x="361950" y="168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xfrm>
            <a:off x="1143000" y="304800"/>
            <a:ext cx="7772400" cy="762000"/>
          </a:xfrm>
        </p:spPr>
        <p:txBody>
          <a:bodyPr lIns="92075" tIns="46038" rIns="92075" bIns="46038"/>
          <a:lstStyle/>
          <a:p>
            <a:pPr algn="ctr" eaLnBrk="1" hangingPunct="1"/>
            <a:r>
              <a:rPr lang="en-US" altLang="zh-TW" b="1">
                <a:ea typeface="細明體" pitchFamily="49" charset="-128"/>
              </a:rPr>
              <a:t>Grouping with Having</a:t>
            </a:r>
            <a:endParaRPr lang="zh-TW" altLang="zh-TW" b="1">
              <a:ea typeface="細明體" pitchFamily="49" charset="-128"/>
            </a:endParaRPr>
          </a:p>
        </p:txBody>
      </p:sp>
      <p:sp>
        <p:nvSpPr>
          <p:cNvPr id="11161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F1EF555D-3203-47FE-A0C1-459090332882}" type="slidenum">
              <a:rPr lang="zh-TW" altLang="en-US" sz="1000">
                <a:solidFill>
                  <a:srgbClr val="A7A399"/>
                </a:solidFill>
                <a:ea typeface="細明體" pitchFamily="49" charset="-128"/>
              </a:rPr>
              <a:pPr>
                <a:lnSpc>
                  <a:spcPct val="100000"/>
                </a:lnSpc>
                <a:spcBef>
                  <a:spcPct val="0"/>
                </a:spcBef>
                <a:buFontTx/>
                <a:buNone/>
              </a:pPr>
              <a:t>79</a:t>
            </a:fld>
            <a:endParaRPr lang="zh-TW" altLang="en-US" sz="1000">
              <a:solidFill>
                <a:srgbClr val="A7A399"/>
              </a:solidFill>
              <a:ea typeface="細明體" pitchFamily="49" charset="-128"/>
            </a:endParaRPr>
          </a:p>
        </p:txBody>
      </p:sp>
      <p:sp>
        <p:nvSpPr>
          <p:cNvPr id="2" name="Rectangle 1"/>
          <p:cNvSpPr>
            <a:spLocks noChangeArrowheads="1"/>
          </p:cNvSpPr>
          <p:nvPr/>
        </p:nvSpPr>
        <p:spPr bwMode="auto">
          <a:xfrm>
            <a:off x="1409700" y="1512888"/>
            <a:ext cx="7505700" cy="2154237"/>
          </a:xfrm>
          <a:prstGeom prst="rect">
            <a:avLst/>
          </a:prstGeom>
          <a:noFill/>
          <a:ln>
            <a:noFill/>
          </a:ln>
          <a:effectLst/>
        </p:spPr>
        <p:txBody>
          <a:bodyPr anchor="ct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defTabSz="457200" fontAlgn="base">
              <a:spcBef>
                <a:spcPct val="0"/>
              </a:spcBef>
              <a:spcAft>
                <a:spcPct val="0"/>
              </a:spcAft>
              <a:defRPr>
                <a:solidFill>
                  <a:schemeClr val="tx1"/>
                </a:solidFill>
                <a:latin typeface="Times New Roman" panose="02020603050405020304" pitchFamily="18" charset="0"/>
              </a:defRPr>
            </a:lvl6pPr>
            <a:lvl7pPr defTabSz="457200" fontAlgn="base">
              <a:spcBef>
                <a:spcPct val="0"/>
              </a:spcBef>
              <a:spcAft>
                <a:spcPct val="0"/>
              </a:spcAft>
              <a:defRPr>
                <a:solidFill>
                  <a:schemeClr val="tx1"/>
                </a:solidFill>
                <a:latin typeface="Times New Roman" panose="02020603050405020304" pitchFamily="18" charset="0"/>
              </a:defRPr>
            </a:lvl7pPr>
            <a:lvl8pPr defTabSz="457200" fontAlgn="base">
              <a:spcBef>
                <a:spcPct val="0"/>
              </a:spcBef>
              <a:spcAft>
                <a:spcPct val="0"/>
              </a:spcAft>
              <a:defRPr>
                <a:solidFill>
                  <a:schemeClr val="tx1"/>
                </a:solidFill>
                <a:latin typeface="Times New Roman" panose="02020603050405020304" pitchFamily="18" charset="0"/>
              </a:defRPr>
            </a:lvl8pPr>
            <a:lvl9pPr defTabSz="457200" fontAlgn="base">
              <a:spcBef>
                <a:spcPct val="0"/>
              </a:spcBef>
              <a:spcAft>
                <a:spcPct val="0"/>
              </a:spcAft>
              <a:defRPr>
                <a:solidFill>
                  <a:schemeClr val="tx1"/>
                </a:solidFill>
                <a:latin typeface="Times New Roman" panose="02020603050405020304" pitchFamily="18" charset="0"/>
              </a:defRPr>
            </a:lvl9pPr>
          </a:lstStyle>
          <a:p>
            <a:pPr>
              <a:defRPr/>
            </a:pPr>
            <a:r>
              <a:rPr lang="en-US" altLang="zh-TW" sz="2000" dirty="0" err="1">
                <a:solidFill>
                  <a:srgbClr val="FF0000"/>
                </a:solidFill>
                <a:ea typeface="細明體" panose="02020509000000000000" pitchFamily="49" charset="-120"/>
              </a:rPr>
              <a:t>eg</a:t>
            </a:r>
            <a:r>
              <a:rPr lang="en-US" altLang="zh-TW" sz="2000" dirty="0">
                <a:solidFill>
                  <a:srgbClr val="FF0000"/>
                </a:solidFill>
                <a:ea typeface="細明體" panose="02020509000000000000" pitchFamily="49" charset="-120"/>
              </a:rPr>
              <a:t> 9. </a:t>
            </a:r>
            <a:r>
              <a:rPr lang="en-US" altLang="zh-TW" sz="2000" dirty="0"/>
              <a:t>F</a:t>
            </a:r>
            <a:r>
              <a:rPr lang="en-US" sz="2000" dirty="0"/>
              <a:t>ind the cities with multiple employees.</a:t>
            </a:r>
          </a:p>
          <a:p>
            <a:pPr eaLnBrk="1" hangingPunct="1">
              <a:lnSpc>
                <a:spcPct val="150000"/>
              </a:lnSpc>
              <a:defRPr/>
            </a:pPr>
            <a:r>
              <a:rPr lang="en-US" altLang="zh-TW" sz="2000" b="1" dirty="0">
                <a:solidFill>
                  <a:srgbClr val="000000"/>
                </a:solidFill>
                <a:ea typeface="細明體" panose="02020509000000000000" pitchFamily="49" charset="-120"/>
              </a:rPr>
              <a:t>Query: </a:t>
            </a:r>
            <a:r>
              <a:rPr lang="en-US" altLang="zh-TW" sz="2000" dirty="0">
                <a:solidFill>
                  <a:srgbClr val="000000"/>
                </a:solidFill>
                <a:ea typeface="細明體" panose="02020509000000000000" pitchFamily="49" charset="-120"/>
              </a:rPr>
              <a:t>Select City, Count (City) from Employee Group By City Having Count (City)&gt;1 Order By Count (City);</a:t>
            </a:r>
          </a:p>
          <a:p>
            <a:pPr eaLnBrk="1" hangingPunct="1">
              <a:lnSpc>
                <a:spcPct val="150000"/>
              </a:lnSpc>
              <a:defRPr/>
            </a:pPr>
            <a:r>
              <a:rPr lang="en-US" altLang="zh-TW" sz="2000" b="1" dirty="0">
                <a:solidFill>
                  <a:srgbClr val="000000"/>
                </a:solidFill>
                <a:ea typeface="細明體" panose="02020509000000000000" pitchFamily="49" charset="-120"/>
              </a:rPr>
              <a:t>Output:</a:t>
            </a:r>
            <a:endParaRPr lang="en-US" altLang="zh-TW" sz="2000" b="1" dirty="0">
              <a:solidFill>
                <a:srgbClr val="FF0000"/>
              </a:solidFill>
              <a:ea typeface="細明體" panose="02020509000000000000" pitchFamily="49" charset="-120"/>
            </a:endParaRPr>
          </a:p>
          <a:p>
            <a:pPr eaLnBrk="1" hangingPunct="1">
              <a:defRPr/>
            </a:pPr>
            <a:endParaRPr lang="en-US" altLang="en-US" sz="2400" dirty="0">
              <a:solidFill>
                <a:srgbClr val="000000"/>
              </a:solidFill>
              <a:latin typeface="+mj-lt"/>
            </a:endParaRPr>
          </a:p>
        </p:txBody>
      </p:sp>
      <p:graphicFrame>
        <p:nvGraphicFramePr>
          <p:cNvPr id="5" name="Table 4"/>
          <p:cNvGraphicFramePr>
            <a:graphicFrameLocks noGrp="1"/>
          </p:cNvGraphicFramePr>
          <p:nvPr/>
        </p:nvGraphicFramePr>
        <p:xfrm>
          <a:off x="2243138" y="3343275"/>
          <a:ext cx="4064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City</a:t>
                      </a:r>
                    </a:p>
                  </a:txBody>
                  <a:tcPr/>
                </a:tc>
                <a:tc>
                  <a:txBody>
                    <a:bodyPr/>
                    <a:lstStyle/>
                    <a:p>
                      <a:r>
                        <a:rPr lang="en-US" dirty="0"/>
                        <a:t>Count (City)</a:t>
                      </a:r>
                    </a:p>
                  </a:txBody>
                  <a:tcPr/>
                </a:tc>
                <a:extLst>
                  <a:ext uri="{0D108BD9-81ED-4DB2-BD59-A6C34878D82A}">
                    <a16:rowId xmlns:a16="http://schemas.microsoft.com/office/drawing/2014/main" val="10000"/>
                  </a:ext>
                </a:extLst>
              </a:tr>
              <a:tr h="370840">
                <a:tc>
                  <a:txBody>
                    <a:bodyPr/>
                    <a:lstStyle/>
                    <a:p>
                      <a:r>
                        <a:rPr lang="en-US" dirty="0"/>
                        <a:t>Delhi</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Chennai</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Mumbai</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Bangalore</a:t>
                      </a:r>
                    </a:p>
                  </a:txBody>
                  <a:tcPr/>
                </a:tc>
                <a:tc>
                  <a:txBody>
                    <a:bodyPr/>
                    <a:lstStyle/>
                    <a:p>
                      <a:r>
                        <a:rPr lang="en-US" dirty="0"/>
                        <a:t>3</a:t>
                      </a:r>
                    </a:p>
                  </a:txBody>
                  <a:tcPr/>
                </a:tc>
                <a:extLst>
                  <a:ext uri="{0D108BD9-81ED-4DB2-BD59-A6C34878D82A}">
                    <a16:rowId xmlns:a16="http://schemas.microsoft.com/office/drawing/2014/main" val="10004"/>
                  </a:ext>
                </a:extLst>
              </a:tr>
            </a:tbl>
          </a:graphicData>
        </a:graphic>
      </p:graphicFrame>
      <p:sp>
        <p:nvSpPr>
          <p:cNvPr id="111641" name="AutoShape 4" descr="group_by_with_where_clause_output."/>
          <p:cNvSpPr>
            <a:spLocks noChangeAspect="1" noChangeArrowheads="1"/>
          </p:cNvSpPr>
          <p:nvPr/>
        </p:nvSpPr>
        <p:spPr bwMode="auto">
          <a:xfrm>
            <a:off x="5715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11642" name="AutoShape 6" descr="group_by_with_where_clause_output."/>
          <p:cNvSpPr>
            <a:spLocks noChangeAspect="1" noChangeArrowheads="1"/>
          </p:cNvSpPr>
          <p:nvPr/>
        </p:nvSpPr>
        <p:spPr bwMode="auto">
          <a:xfrm>
            <a:off x="20955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111643" name="AutoShape 2" descr="group_by_on_multiple_columns_output"/>
          <p:cNvSpPr>
            <a:spLocks noChangeAspect="1" noChangeArrowheads="1"/>
          </p:cNvSpPr>
          <p:nvPr/>
        </p:nvSpPr>
        <p:spPr bwMode="auto">
          <a:xfrm>
            <a:off x="361950" y="168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endParaRPr lang="en-US" altLang="en-US" sz="1800"/>
          </a:p>
        </p:txBody>
      </p:sp>
      <p:sp>
        <p:nvSpPr>
          <p:cNvPr id="4" name="Footer Placeholder 3"/>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0"/>
          <p:cNvSpPr>
            <a:spLocks noGrp="1" noChangeArrowheads="1"/>
          </p:cNvSpPr>
          <p:nvPr>
            <p:ph type="title"/>
          </p:nvPr>
        </p:nvSpPr>
        <p:spPr bwMode="auto">
          <a:xfrm>
            <a:off x="823475" y="462454"/>
            <a:ext cx="7772400" cy="770540"/>
          </a:xfrm>
          <a:ln>
            <a:miter lim="800000"/>
            <a:headEnd/>
            <a:tailEnd/>
          </a:ln>
        </p:spPr>
        <p:txBody>
          <a:bodyPr wrap="square" lIns="92075" tIns="46038" rIns="92075" bIns="46038" numCol="1" anchorCtr="0" compatLnSpc="1">
            <a:prstTxWarp prst="textNoShape">
              <a:avLst/>
            </a:prstTxWarp>
            <a:normAutofit/>
          </a:bodyPr>
          <a:lstStyle/>
          <a:p>
            <a:pPr eaLnBrk="1" fontAlgn="auto" hangingPunct="1">
              <a:spcAft>
                <a:spcPts val="0"/>
              </a:spcAft>
              <a:defRPr/>
            </a:pPr>
            <a:r>
              <a:rPr lang="en-IN" altLang="zh-TW" b="0" i="1" dirty="0">
                <a:solidFill>
                  <a:schemeClr val="tx1"/>
                </a:solidFill>
                <a:ea typeface="細明體" pitchFamily="49" charset="-120"/>
              </a:rPr>
              <a:t>DCL : Data Control Language</a:t>
            </a:r>
          </a:p>
        </p:txBody>
      </p:sp>
      <p:sp>
        <p:nvSpPr>
          <p:cNvPr id="9" name="Slide Number Placeholder 8"/>
          <p:cNvSpPr>
            <a:spLocks noGrp="1"/>
          </p:cNvSpPr>
          <p:nvPr>
            <p:ph type="sldNum" sz="quarter" idx="12"/>
          </p:nvPr>
        </p:nvSpPr>
        <p:spPr/>
        <p:txBody>
          <a:bodyPr/>
          <a:lstStyle>
            <a:lvl1pPr>
              <a:defRPr kumimoji="1" sz="2000">
                <a:solidFill>
                  <a:schemeClr val="tx1"/>
                </a:solidFill>
                <a:latin typeface="Times New Roman" panose="02020603050405020304" pitchFamily="18" charset="0"/>
                <a:ea typeface="細明體" pitchFamily="49" charset="-128"/>
              </a:defRPr>
            </a:lvl1pPr>
            <a:lvl2pPr marL="742950" indent="-285750">
              <a:defRPr kumimoji="1" sz="2000">
                <a:solidFill>
                  <a:schemeClr val="tx1"/>
                </a:solidFill>
                <a:latin typeface="Times New Roman" panose="02020603050405020304" pitchFamily="18" charset="0"/>
                <a:ea typeface="細明體" pitchFamily="49" charset="-128"/>
              </a:defRPr>
            </a:lvl2pPr>
            <a:lvl3pPr marL="1143000" indent="-228600">
              <a:defRPr kumimoji="1" sz="2000">
                <a:solidFill>
                  <a:schemeClr val="tx1"/>
                </a:solidFill>
                <a:latin typeface="Times New Roman" panose="02020603050405020304" pitchFamily="18" charset="0"/>
                <a:ea typeface="細明體" pitchFamily="49" charset="-128"/>
              </a:defRPr>
            </a:lvl3pPr>
            <a:lvl4pPr marL="1600200" indent="-228600">
              <a:defRPr kumimoji="1" sz="2000">
                <a:solidFill>
                  <a:schemeClr val="tx1"/>
                </a:solidFill>
                <a:latin typeface="Times New Roman" panose="02020603050405020304" pitchFamily="18" charset="0"/>
                <a:ea typeface="細明體" pitchFamily="49" charset="-128"/>
              </a:defRPr>
            </a:lvl4pPr>
            <a:lvl5pPr marL="2057400" indent="-228600">
              <a:defRPr kumimoji="1" sz="2000">
                <a:solidFill>
                  <a:schemeClr val="tx1"/>
                </a:solidFill>
                <a:latin typeface="Times New Roman" panose="02020603050405020304" pitchFamily="18" charset="0"/>
                <a:ea typeface="細明體" pitchFamily="49" charset="-128"/>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itchFamily="49" charset="-128"/>
              </a:defRPr>
            </a:lvl9pPr>
          </a:lstStyle>
          <a:p>
            <a:pPr>
              <a:defRPr/>
            </a:pPr>
            <a:fld id="{146E73E1-7412-4CBD-98EB-C653FC111FC7}" type="slidenum">
              <a:rPr kumimoji="0" lang="zh-TW" altLang="en-US" sz="1000" smtClean="0">
                <a:solidFill>
                  <a:srgbClr val="A7A399"/>
                </a:solidFill>
              </a:rPr>
              <a:pPr>
                <a:defRPr/>
              </a:pPr>
              <a:t>8</a:t>
            </a:fld>
            <a:endParaRPr kumimoji="0" lang="zh-TW" altLang="en-US" sz="1000">
              <a:solidFill>
                <a:srgbClr val="A7A399"/>
              </a:solidFill>
            </a:endParaRPr>
          </a:p>
        </p:txBody>
      </p:sp>
      <p:sp>
        <p:nvSpPr>
          <p:cNvPr id="10" name="Footer Placeholder 9"/>
          <p:cNvSpPr>
            <a:spLocks noGrp="1"/>
          </p:cNvSpPr>
          <p:nvPr>
            <p:ph type="ftr" sz="quarter" idx="11"/>
          </p:nvPr>
        </p:nvSpPr>
        <p:spPr/>
        <p:txBody>
          <a:bodyPr/>
          <a:lstStyle/>
          <a:p>
            <a:pPr>
              <a:defRPr/>
            </a:pPr>
            <a:r>
              <a:rPr lang="en-US" altLang="zh-TW"/>
              <a:t>UCS310-Database Management System</a:t>
            </a:r>
            <a:endParaRPr lang="zh-TW" altLang="en-US"/>
          </a:p>
        </p:txBody>
      </p:sp>
      <p:sp>
        <p:nvSpPr>
          <p:cNvPr id="2" name="Rectangle 1"/>
          <p:cNvSpPr/>
          <p:nvPr/>
        </p:nvSpPr>
        <p:spPr>
          <a:xfrm>
            <a:off x="572814" y="1418190"/>
            <a:ext cx="7928468" cy="400110"/>
          </a:xfrm>
          <a:prstGeom prst="rect">
            <a:avLst/>
          </a:prstGeom>
        </p:spPr>
        <p:txBody>
          <a:bodyPr wrap="square">
            <a:spAutoFit/>
          </a:bodyPr>
          <a:lstStyle/>
          <a:p>
            <a:r>
              <a:rPr lang="en-US" dirty="0"/>
              <a:t>Data control language provides command to grant and take back authority.</a:t>
            </a:r>
            <a:endParaRPr lang="en-IN" dirty="0"/>
          </a:p>
        </p:txBody>
      </p:sp>
      <p:graphicFrame>
        <p:nvGraphicFramePr>
          <p:cNvPr id="12" name="Table 11"/>
          <p:cNvGraphicFramePr>
            <a:graphicFrameLocks noGrp="1"/>
          </p:cNvGraphicFramePr>
          <p:nvPr/>
        </p:nvGraphicFramePr>
        <p:xfrm>
          <a:off x="823475" y="2280745"/>
          <a:ext cx="6250277" cy="884628"/>
        </p:xfrm>
        <a:graphic>
          <a:graphicData uri="http://schemas.openxmlformats.org/drawingml/2006/table">
            <a:tbl>
              <a:tblPr>
                <a:tableStyleId>{616DA210-FB5B-4158-B5E0-FEB733F419BA}</a:tableStyleId>
              </a:tblPr>
              <a:tblGrid>
                <a:gridCol w="1978921">
                  <a:extLst>
                    <a:ext uri="{9D8B030D-6E8A-4147-A177-3AD203B41FA5}">
                      <a16:colId xmlns:a16="http://schemas.microsoft.com/office/drawing/2014/main" val="2843158500"/>
                    </a:ext>
                  </a:extLst>
                </a:gridCol>
                <a:gridCol w="4271356">
                  <a:extLst>
                    <a:ext uri="{9D8B030D-6E8A-4147-A177-3AD203B41FA5}">
                      <a16:colId xmlns:a16="http://schemas.microsoft.com/office/drawing/2014/main" val="1997010830"/>
                    </a:ext>
                  </a:extLst>
                </a:gridCol>
              </a:tblGrid>
              <a:tr h="294876">
                <a:tc>
                  <a:txBody>
                    <a:bodyPr/>
                    <a:lstStyle/>
                    <a:p>
                      <a:pPr>
                        <a:lnSpc>
                          <a:spcPts val="1500"/>
                        </a:lnSpc>
                        <a:spcAft>
                          <a:spcPts val="1500"/>
                        </a:spcAft>
                      </a:pPr>
                      <a:r>
                        <a:rPr lang="en-US" sz="1800" b="1">
                          <a:effectLst/>
                        </a:rPr>
                        <a:t>Command</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b="1" dirty="0">
                          <a:effectLst/>
                        </a:rPr>
                        <a:t>Description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1477289318"/>
                  </a:ext>
                </a:extLst>
              </a:tr>
              <a:tr h="294876">
                <a:tc>
                  <a:txBody>
                    <a:bodyPr/>
                    <a:lstStyle/>
                    <a:p>
                      <a:pPr>
                        <a:lnSpc>
                          <a:spcPts val="1500"/>
                        </a:lnSpc>
                        <a:spcAft>
                          <a:spcPts val="1500"/>
                        </a:spcAft>
                      </a:pPr>
                      <a:r>
                        <a:rPr lang="en-US" sz="1800">
                          <a:effectLst/>
                        </a:rPr>
                        <a:t>Grant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a:effectLst/>
                        </a:rPr>
                        <a:t>grant permission of right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2357407297"/>
                  </a:ext>
                </a:extLst>
              </a:tr>
              <a:tr h="294876">
                <a:tc>
                  <a:txBody>
                    <a:bodyPr/>
                    <a:lstStyle/>
                    <a:p>
                      <a:pPr>
                        <a:lnSpc>
                          <a:spcPts val="1500"/>
                        </a:lnSpc>
                        <a:spcAft>
                          <a:spcPts val="1500"/>
                        </a:spcAft>
                      </a:pPr>
                      <a:r>
                        <a:rPr lang="en-US" sz="1800">
                          <a:effectLst/>
                        </a:rPr>
                        <a:t>Revoke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tc>
                  <a:txBody>
                    <a:bodyPr/>
                    <a:lstStyle/>
                    <a:p>
                      <a:pPr>
                        <a:lnSpc>
                          <a:spcPts val="1500"/>
                        </a:lnSpc>
                        <a:spcAft>
                          <a:spcPts val="1500"/>
                        </a:spcAft>
                      </a:pPr>
                      <a:r>
                        <a:rPr lang="en-US" sz="1800" dirty="0">
                          <a:effectLst/>
                        </a:rPr>
                        <a:t>take back permission.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890" marR="8890" marT="0" marB="0" anchor="ctr"/>
                </a:tc>
                <a:extLst>
                  <a:ext uri="{0D108BD9-81ED-4DB2-BD59-A6C34878D82A}">
                    <a16:rowId xmlns:a16="http://schemas.microsoft.com/office/drawing/2014/main" val="698535095"/>
                  </a:ext>
                </a:extLst>
              </a:tr>
            </a:tbl>
          </a:graphicData>
        </a:graphic>
      </p:graphicFrame>
    </p:spTree>
    <p:extLst>
      <p:ext uri="{BB962C8B-B14F-4D97-AF65-F5344CB8AC3E}">
        <p14:creationId xmlns:p14="http://schemas.microsoft.com/office/powerpoint/2010/main" val="7221770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16AE-911D-4AAB-811D-3A370FEDE779}"/>
              </a:ext>
            </a:extLst>
          </p:cNvPr>
          <p:cNvSpPr>
            <a:spLocks noGrp="1"/>
          </p:cNvSpPr>
          <p:nvPr>
            <p:ph type="title"/>
          </p:nvPr>
        </p:nvSpPr>
        <p:spPr>
          <a:xfrm>
            <a:off x="628650" y="365125"/>
            <a:ext cx="7886700" cy="671195"/>
          </a:xfrm>
        </p:spPr>
        <p:txBody>
          <a:bodyPr/>
          <a:lstStyle/>
          <a:p>
            <a:endParaRPr lang="en-US" dirty="0"/>
          </a:p>
        </p:txBody>
      </p:sp>
      <p:sp>
        <p:nvSpPr>
          <p:cNvPr id="3" name="Content Placeholder 2">
            <a:extLst>
              <a:ext uri="{FF2B5EF4-FFF2-40B4-BE49-F238E27FC236}">
                <a16:creationId xmlns:a16="http://schemas.microsoft.com/office/drawing/2014/main" id="{238730C3-7E3F-4534-86D1-819FAD6A946B}"/>
              </a:ext>
            </a:extLst>
          </p:cNvPr>
          <p:cNvSpPr>
            <a:spLocks noGrp="1"/>
          </p:cNvSpPr>
          <p:nvPr>
            <p:ph idx="1"/>
          </p:nvPr>
        </p:nvSpPr>
        <p:spPr>
          <a:xfrm>
            <a:off x="628650" y="1209040"/>
            <a:ext cx="7886700" cy="4967923"/>
          </a:xfrm>
        </p:spPr>
        <p:txBody>
          <a:bodyPr/>
          <a:lstStyle/>
          <a:p>
            <a:endParaRPr lang="en-US" dirty="0"/>
          </a:p>
        </p:txBody>
      </p:sp>
      <p:sp>
        <p:nvSpPr>
          <p:cNvPr id="4" name="Footer Placeholder 3">
            <a:extLst>
              <a:ext uri="{FF2B5EF4-FFF2-40B4-BE49-F238E27FC236}">
                <a16:creationId xmlns:a16="http://schemas.microsoft.com/office/drawing/2014/main" id="{23404298-DF50-4012-8376-44D1EC5DA6F9}"/>
              </a:ext>
            </a:extLst>
          </p:cNvPr>
          <p:cNvSpPr>
            <a:spLocks noGrp="1"/>
          </p:cNvSpPr>
          <p:nvPr>
            <p:ph type="ftr" sz="quarter" idx="11"/>
          </p:nvPr>
        </p:nvSpPr>
        <p:spPr/>
        <p:txBody>
          <a:bodyPr/>
          <a:lstStyle/>
          <a:p>
            <a:pPr>
              <a:defRPr/>
            </a:pPr>
            <a:r>
              <a:rPr lang="en-US" altLang="zh-TW"/>
              <a:t>UCS310-Database Management System</a:t>
            </a:r>
            <a:endParaRPr lang="zh-TW" altLang="en-US"/>
          </a:p>
        </p:txBody>
      </p:sp>
      <p:sp>
        <p:nvSpPr>
          <p:cNvPr id="5" name="Slide Number Placeholder 4">
            <a:extLst>
              <a:ext uri="{FF2B5EF4-FFF2-40B4-BE49-F238E27FC236}">
                <a16:creationId xmlns:a16="http://schemas.microsoft.com/office/drawing/2014/main" id="{FC687B40-F106-4542-B810-B4DFBF5F0AA7}"/>
              </a:ext>
            </a:extLst>
          </p:cNvPr>
          <p:cNvSpPr>
            <a:spLocks noGrp="1"/>
          </p:cNvSpPr>
          <p:nvPr>
            <p:ph type="sldNum" sz="quarter" idx="12"/>
          </p:nvPr>
        </p:nvSpPr>
        <p:spPr/>
        <p:txBody>
          <a:bodyPr/>
          <a:lstStyle/>
          <a:p>
            <a:fld id="{0BAE773B-6DD2-446B-922A-02E2E094BA37}" type="slidenum">
              <a:rPr lang="zh-TW" altLang="en-US" smtClean="0"/>
              <a:pPr/>
              <a:t>80</a:t>
            </a:fld>
            <a:endParaRPr lang="zh-TW" altLang="en-US"/>
          </a:p>
        </p:txBody>
      </p:sp>
    </p:spTree>
    <p:extLst>
      <p:ext uri="{BB962C8B-B14F-4D97-AF65-F5344CB8AC3E}">
        <p14:creationId xmlns:p14="http://schemas.microsoft.com/office/powerpoint/2010/main" val="12633201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2"/>
          <p:cNvSpPr>
            <a:spLocks noGrp="1"/>
          </p:cNvSpPr>
          <p:nvPr>
            <p:ph idx="1"/>
          </p:nvPr>
        </p:nvSpPr>
        <p:spPr/>
        <p:txBody>
          <a:bodyPr/>
          <a:lstStyle/>
          <a:p>
            <a:pPr algn="ctr" eaLnBrk="1" hangingPunct="1">
              <a:buFont typeface="Wingdings 2" panose="05020102010507070707" pitchFamily="18" charset="2"/>
              <a:buNone/>
            </a:pPr>
            <a:endParaRPr lang="en-US" altLang="en-US" sz="4400" b="1"/>
          </a:p>
          <a:p>
            <a:pPr algn="ctr" eaLnBrk="1" hangingPunct="1">
              <a:buFont typeface="Wingdings 2" panose="05020102010507070707" pitchFamily="18" charset="2"/>
              <a:buNone/>
            </a:pPr>
            <a:endParaRPr lang="en-US" altLang="en-US" sz="4400" b="1"/>
          </a:p>
          <a:p>
            <a:pPr algn="ctr" eaLnBrk="1" hangingPunct="1">
              <a:buFont typeface="Wingdings 2" panose="05020102010507070707" pitchFamily="18" charset="2"/>
              <a:buNone/>
            </a:pPr>
            <a:r>
              <a:rPr lang="en-US" altLang="en-US" sz="4400" b="1"/>
              <a:t>END</a:t>
            </a:r>
          </a:p>
        </p:txBody>
      </p:sp>
      <p:sp>
        <p:nvSpPr>
          <p:cNvPr id="1136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EAE40206-6D04-4831-BC59-A6D7DA75DCC3}" type="slidenum">
              <a:rPr lang="zh-TW" altLang="en-US" sz="1000">
                <a:solidFill>
                  <a:srgbClr val="A7A399"/>
                </a:solidFill>
                <a:ea typeface="細明體" pitchFamily="49" charset="-128"/>
              </a:rPr>
              <a:pPr>
                <a:lnSpc>
                  <a:spcPct val="100000"/>
                </a:lnSpc>
                <a:spcBef>
                  <a:spcPct val="0"/>
                </a:spcBef>
                <a:buFontTx/>
                <a:buNone/>
              </a:pPr>
              <a:t>81</a:t>
            </a:fld>
            <a:endParaRPr lang="zh-TW" altLang="en-US" sz="1000">
              <a:solidFill>
                <a:srgbClr val="A7A399"/>
              </a:solidFill>
              <a:ea typeface="細明體" pitchFamily="49" charset="-128"/>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a:r>
              <a:rPr lang="en-US" altLang="en-US" sz="4000" b="1"/>
              <a:t>Data Definition Language</a:t>
            </a:r>
          </a:p>
        </p:txBody>
      </p:sp>
      <p:sp>
        <p:nvSpPr>
          <p:cNvPr id="10243" name="Content Placeholder 2"/>
          <p:cNvSpPr>
            <a:spLocks noGrp="1"/>
          </p:cNvSpPr>
          <p:nvPr>
            <p:ph idx="1"/>
          </p:nvPr>
        </p:nvSpPr>
        <p:spPr/>
        <p:txBody>
          <a:bodyPr/>
          <a:lstStyle/>
          <a:p>
            <a:r>
              <a:rPr lang="en-US" altLang="en-US"/>
              <a:t>DDL consists of the SQL commands that can be used to define the database schema. </a:t>
            </a:r>
          </a:p>
          <a:p>
            <a:r>
              <a:rPr lang="en-US" altLang="en-US"/>
              <a:t>Deals with descriptions of the database schema</a:t>
            </a:r>
          </a:p>
          <a:p>
            <a:r>
              <a:rPr lang="en-US" altLang="en-US"/>
              <a:t>Used to create and modify the structure of database objects in the database.</a:t>
            </a:r>
          </a:p>
          <a:p>
            <a:r>
              <a:rPr lang="en-US" altLang="en-US"/>
              <a:t>List of Commands: Create, Drop, and Alter</a:t>
            </a:r>
          </a:p>
        </p:txBody>
      </p:sp>
      <p:sp>
        <p:nvSpPr>
          <p:cNvPr id="10244"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nSpc>
                <a:spcPct val="100000"/>
              </a:lnSpc>
              <a:spcBef>
                <a:spcPct val="0"/>
              </a:spcBef>
              <a:buFontTx/>
              <a:buNone/>
            </a:pPr>
            <a:fld id="{CAF54BED-21D2-4A98-8DCD-46A3121354E3}" type="slidenum">
              <a:rPr lang="zh-TW" altLang="en-US" sz="1200">
                <a:solidFill>
                  <a:srgbClr val="898989"/>
                </a:solidFill>
              </a:rPr>
              <a:pPr>
                <a:lnSpc>
                  <a:spcPct val="100000"/>
                </a:lnSpc>
                <a:spcBef>
                  <a:spcPct val="0"/>
                </a:spcBef>
                <a:buFontTx/>
                <a:buNone/>
              </a:pPr>
              <a:t>9</a:t>
            </a:fld>
            <a:endParaRPr lang="zh-TW" altLang="en-US" sz="1200">
              <a:solidFill>
                <a:srgbClr val="898989"/>
              </a:solidFill>
            </a:endParaRPr>
          </a:p>
        </p:txBody>
      </p:sp>
      <p:sp>
        <p:nvSpPr>
          <p:cNvPr id="3" name="Footer Placeholder 2"/>
          <p:cNvSpPr>
            <a:spLocks noGrp="1"/>
          </p:cNvSpPr>
          <p:nvPr>
            <p:ph type="ftr" sz="quarter" idx="11"/>
          </p:nvPr>
        </p:nvSpPr>
        <p:spPr/>
        <p:txBody>
          <a:bodyPr/>
          <a:lstStyle/>
          <a:p>
            <a:pPr>
              <a:defRPr/>
            </a:pPr>
            <a:r>
              <a:rPr lang="en-US" altLang="zh-TW"/>
              <a:t>UCS310-Database Management System</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7903</TotalTime>
  <Words>4930</Words>
  <Application>Microsoft Office PowerPoint</Application>
  <PresentationFormat>On-screen Show (4:3)</PresentationFormat>
  <Paragraphs>1288</Paragraphs>
  <Slides>81</Slides>
  <Notes>38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94" baseType="lpstr">
      <vt:lpstr>Arial</vt:lpstr>
      <vt:lpstr>Arial Black</vt:lpstr>
      <vt:lpstr>Calibri</vt:lpstr>
      <vt:lpstr>Courier New</vt:lpstr>
      <vt:lpstr>Segoe UI</vt:lpstr>
      <vt:lpstr>Times New Roman</vt:lpstr>
      <vt:lpstr>var(--bs-font-monospace)</vt:lpstr>
      <vt:lpstr>Verdana</vt:lpstr>
      <vt:lpstr>Wingdings</vt:lpstr>
      <vt:lpstr>Wingdings 2</vt:lpstr>
      <vt:lpstr>Office Theme</vt:lpstr>
      <vt:lpstr>Document</vt:lpstr>
      <vt:lpstr>工作表</vt:lpstr>
      <vt:lpstr>PowerPoint Presentation</vt:lpstr>
      <vt:lpstr>Introduction to SQL</vt:lpstr>
      <vt:lpstr>Introduction to SQL</vt:lpstr>
      <vt:lpstr>Introduction to SQL</vt:lpstr>
      <vt:lpstr>DDL: Data Definition Language</vt:lpstr>
      <vt:lpstr>DML: Data Manipulation Language</vt:lpstr>
      <vt:lpstr>TCL: Transaction Control Language</vt:lpstr>
      <vt:lpstr>DCL : Data Control Language</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Data Manipulation Language</vt:lpstr>
      <vt:lpstr>Data Manipulation Language</vt:lpstr>
      <vt:lpstr>Data Manipulation Language</vt:lpstr>
      <vt:lpstr>Data Manipulation Language</vt:lpstr>
      <vt:lpstr>Data Manipulation Language</vt:lpstr>
      <vt:lpstr>PowerPoint Presentation</vt:lpstr>
      <vt:lpstr> Basic structure of an SQL query</vt:lpstr>
      <vt:lpstr>PowerPoint Presentation</vt:lpstr>
      <vt:lpstr>General Structure: Select Statement</vt:lpstr>
      <vt:lpstr>Examples: Select Statement</vt:lpstr>
      <vt:lpstr>Examples: Select Statement</vt:lpstr>
      <vt:lpstr>Examples: Select Statement</vt:lpstr>
      <vt:lpstr>Examples: Select Statement</vt:lpstr>
      <vt:lpstr>Examples: Select Statement</vt:lpstr>
      <vt:lpstr> Update Statement</vt:lpstr>
      <vt:lpstr>Comparison</vt:lpstr>
      <vt:lpstr>Comparison (IN)</vt:lpstr>
      <vt:lpstr>Comparison (Not IN)</vt:lpstr>
      <vt:lpstr>Comparison (Between)</vt:lpstr>
      <vt:lpstr>Comparison (Like)</vt:lpstr>
      <vt:lpstr>Comparison (LIKE)</vt:lpstr>
      <vt:lpstr>The following SQL (LIKE)</vt:lpstr>
      <vt:lpstr>The following SQL (LIKE)</vt:lpstr>
      <vt:lpstr>Logical Operators AND, OR, NOT</vt:lpstr>
      <vt:lpstr>AND</vt:lpstr>
      <vt:lpstr>OR</vt:lpstr>
      <vt:lpstr>NOT</vt:lpstr>
      <vt:lpstr>              Set Operations in SQL</vt:lpstr>
      <vt:lpstr> Union Operation in SQL UNION is used to combine the results of two or more SELECT statements. However, it will eliminate duplicate rows from its result set. In case of union, number of columns and datatype must be same in both the tables, on which UNION operation is being applied.  </vt:lpstr>
      <vt:lpstr>Union</vt:lpstr>
      <vt:lpstr>PowerPoint Presentation</vt:lpstr>
      <vt:lpstr>   Union All</vt:lpstr>
      <vt:lpstr>Intersection</vt:lpstr>
      <vt:lpstr>  Difference or Minus</vt:lpstr>
      <vt:lpstr>  More Examples</vt:lpstr>
      <vt:lpstr>  Union</vt:lpstr>
      <vt:lpstr>  Union</vt:lpstr>
      <vt:lpstr>  Union</vt:lpstr>
      <vt:lpstr> Intersection</vt:lpstr>
      <vt:lpstr>  Intersection</vt:lpstr>
      <vt:lpstr> Difference of Tables</vt:lpstr>
      <vt:lpstr> Difference of Tables</vt:lpstr>
      <vt:lpstr>Grouping</vt:lpstr>
      <vt:lpstr>PowerPoint Presentation</vt:lpstr>
      <vt:lpstr>Grouping</vt:lpstr>
      <vt:lpstr>Grouping</vt:lpstr>
      <vt:lpstr>PowerPoint Presentation</vt:lpstr>
      <vt:lpstr>Grouping</vt:lpstr>
      <vt:lpstr>Grouping, Cont’d…</vt:lpstr>
      <vt:lpstr>Grouping</vt:lpstr>
      <vt:lpstr>Grouping (AVG)</vt:lpstr>
      <vt:lpstr>Grouping (Count)</vt:lpstr>
      <vt:lpstr>Grouping with Order By</vt:lpstr>
      <vt:lpstr>Grouping with Order By</vt:lpstr>
      <vt:lpstr>Grouping (MAX)</vt:lpstr>
      <vt:lpstr>Grouping (MIN)</vt:lpstr>
      <vt:lpstr>Grouping (SUM)</vt:lpstr>
      <vt:lpstr>Grouping (Count)</vt:lpstr>
      <vt:lpstr>Grouping with Having</vt:lpstr>
      <vt:lpstr>PowerPoint Presentation</vt:lpstr>
      <vt:lpstr>PowerPoint Presentation</vt:lpstr>
    </vt:vector>
  </TitlesOfParts>
  <Company>Education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student</dc:creator>
  <cp:lastModifiedBy>Rajendra Kumar</cp:lastModifiedBy>
  <cp:revision>210</cp:revision>
  <cp:lastPrinted>1996-03-05T21:54:17Z</cp:lastPrinted>
  <dcterms:created xsi:type="dcterms:W3CDTF">1998-08-22T03:15:20Z</dcterms:created>
  <dcterms:modified xsi:type="dcterms:W3CDTF">2024-02-02T05:42:11Z</dcterms:modified>
</cp:coreProperties>
</file>