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3" r:id="rId3"/>
    <p:sldId id="279" r:id="rId4"/>
    <p:sldId id="542" r:id="rId5"/>
    <p:sldId id="546" r:id="rId6"/>
    <p:sldId id="335" r:id="rId7"/>
    <p:sldId id="473" r:id="rId8"/>
    <p:sldId id="474" r:id="rId9"/>
    <p:sldId id="280" r:id="rId10"/>
    <p:sldId id="467" r:id="rId11"/>
    <p:sldId id="468" r:id="rId12"/>
    <p:sldId id="446" r:id="rId13"/>
    <p:sldId id="537" r:id="rId14"/>
    <p:sldId id="544" r:id="rId15"/>
    <p:sldId id="541" r:id="rId16"/>
    <p:sldId id="475" r:id="rId17"/>
    <p:sldId id="514" r:id="rId18"/>
    <p:sldId id="545" r:id="rId19"/>
    <p:sldId id="469" r:id="rId20"/>
    <p:sldId id="470" r:id="rId21"/>
    <p:sldId id="547" r:id="rId22"/>
    <p:sldId id="471" r:id="rId23"/>
    <p:sldId id="472" r:id="rId24"/>
    <p:sldId id="538" r:id="rId25"/>
    <p:sldId id="548" r:id="rId26"/>
    <p:sldId id="540" r:id="rId27"/>
    <p:sldId id="549" r:id="rId28"/>
    <p:sldId id="550" r:id="rId29"/>
    <p:sldId id="551" r:id="rId30"/>
    <p:sldId id="477" r:id="rId31"/>
    <p:sldId id="478" r:id="rId32"/>
    <p:sldId id="55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F435E-1D69-427B-B890-2067F019BF0A}" type="datetimeFigureOut">
              <a:rPr lang="en-US" smtClean="0"/>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32504-31A7-4DCB-A445-B1A459C58767}" type="slidenum">
              <a:rPr lang="en-US" smtClean="0"/>
              <a:t>‹#›</a:t>
            </a:fld>
            <a:endParaRPr lang="en-US"/>
          </a:p>
        </p:txBody>
      </p:sp>
    </p:spTree>
    <p:extLst>
      <p:ext uri="{BB962C8B-B14F-4D97-AF65-F5344CB8AC3E}">
        <p14:creationId xmlns:p14="http://schemas.microsoft.com/office/powerpoint/2010/main" val="1018071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D980026-86A6-402A-A96B-2D3481A1F6D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fld id="{7ACEFF21-7DF0-457C-8630-BC17388EE21C}" type="slidenum">
              <a:rPr kumimoji="0" lang="zh-TW" altLang="en-US" sz="1200" smtClean="0">
                <a:ea typeface="新細明體" panose="02020500000000000000" pitchFamily="18" charset="-120"/>
              </a:rPr>
              <a:pPr/>
              <a:t>2</a:t>
            </a:fld>
            <a:endParaRPr kumimoji="0" lang="zh-TW" altLang="en-US" sz="1200">
              <a:ea typeface="新細明體" panose="02020500000000000000" pitchFamily="18" charset="-120"/>
            </a:endParaRPr>
          </a:p>
        </p:txBody>
      </p:sp>
      <p:sp>
        <p:nvSpPr>
          <p:cNvPr id="87043" name="Rectangle 2">
            <a:extLst>
              <a:ext uri="{FF2B5EF4-FFF2-40B4-BE49-F238E27FC236}">
                <a16:creationId xmlns:a16="http://schemas.microsoft.com/office/drawing/2014/main" id="{E1317CED-F281-4B8B-9DCA-E547E1B4168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453F6997-301C-4DC8-8B61-3A6C52F841A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ea typeface="新細明體" panose="02020500000000000000" pitchFamily="18"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17</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495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19</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a:t>
            </a:r>
            <a:r>
              <a:rPr lang="en-US"/>
              <a:t>key values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20</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a:t>
            </a:r>
            <a:r>
              <a:rPr lang="en-US"/>
              <a:t>key values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22</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a:t>
            </a:r>
            <a:r>
              <a:rPr lang="en-US"/>
              <a:t>key values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23</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a:t>
            </a:r>
            <a:r>
              <a:rPr lang="en-US"/>
              <a:t>key values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24</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a:t>
            </a:r>
            <a:r>
              <a:rPr lang="en-US"/>
              <a:t>key values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26</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a:t>
            </a:r>
            <a:r>
              <a:rPr lang="en-US"/>
              <a:t>key values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30</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a:t>
            </a:r>
            <a:r>
              <a:rPr lang="en-US"/>
              <a:t>key values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31</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a:t>
            </a:r>
            <a:r>
              <a:rPr lang="en-US"/>
              <a:t>key values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86FD619-DF64-4F2A-AFF5-AEB9D05D7BC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fld id="{E3753654-4DEC-4393-A938-0EE6DA3718B8}" type="slidenum">
              <a:rPr kumimoji="0" lang="zh-TW" altLang="en-US" sz="1200" smtClean="0">
                <a:ea typeface="新細明體" panose="02020500000000000000" pitchFamily="18" charset="-120"/>
              </a:rPr>
              <a:pPr/>
              <a:t>6</a:t>
            </a:fld>
            <a:endParaRPr kumimoji="0" lang="zh-TW" altLang="en-US" sz="1200">
              <a:ea typeface="新細明體" panose="02020500000000000000" pitchFamily="18" charset="-120"/>
            </a:endParaRPr>
          </a:p>
        </p:txBody>
      </p:sp>
      <p:sp>
        <p:nvSpPr>
          <p:cNvPr id="89091" name="Rectangle 2">
            <a:extLst>
              <a:ext uri="{FF2B5EF4-FFF2-40B4-BE49-F238E27FC236}">
                <a16:creationId xmlns:a16="http://schemas.microsoft.com/office/drawing/2014/main" id="{EDA5A642-D712-4D3A-AF83-99EBB48FCC9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DBE9CD2D-B9A4-496C-BC37-85081E18A2C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TW" altLang="en-US">
              <a:ea typeface="新細明體" panose="02020500000000000000" pitchFamily="18" charset="-12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7</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54249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8</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6076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10</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05468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11</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n-US" dirty="0"/>
              <a:t>Missing (unmatched) key values</a:t>
            </a:r>
          </a:p>
        </p:txBody>
      </p:sp>
    </p:spTree>
    <p:extLst>
      <p:ext uri="{BB962C8B-B14F-4D97-AF65-F5344CB8AC3E}">
        <p14:creationId xmlns:p14="http://schemas.microsoft.com/office/powerpoint/2010/main" val="288484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noFill/>
        </p:spPr>
        <p:txBody>
          <a:bodyPr/>
          <a:lstStyle/>
          <a:p>
            <a:fld id="{B40642E6-B2FD-044B-8D85-5A6573E7170A}" type="slidenum">
              <a:rPr lang="en-US"/>
              <a:pPr/>
              <a:t>12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noFill/>
        </p:spPr>
        <p:txBody>
          <a:bodyPr/>
          <a:lstStyle/>
          <a:p>
            <a:fld id="{B40642E6-B2FD-044B-8D85-5A6573E7170A}" type="slidenum">
              <a:rPr lang="en-US"/>
              <a:pPr/>
              <a:t>13</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fld id="{10936F7D-6F56-704D-9BC8-3507EAF35EBB}" type="slidenum">
              <a:rPr lang="en-US"/>
              <a:pPr/>
              <a:t>16</a:t>
            </a:fld>
            <a:endParaRPr lang="en-US"/>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88127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B6A3-42B6-4A66-A6C4-432BCDE07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5FB300-ACDA-4BCA-BCF3-760E3C6C7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F2E66C-D7BD-4A96-B635-67CF0D0310B5}"/>
              </a:ext>
            </a:extLst>
          </p:cNvPr>
          <p:cNvSpPr>
            <a:spLocks noGrp="1"/>
          </p:cNvSpPr>
          <p:nvPr>
            <p:ph type="dt" sz="half" idx="10"/>
          </p:nvPr>
        </p:nvSpPr>
        <p:spPr/>
        <p:txBody>
          <a:bodyPr/>
          <a:lstStyle/>
          <a:p>
            <a:fld id="{F8EEFFC9-5BE5-4776-B8DE-BFB2FCB8338B}" type="datetime1">
              <a:rPr lang="en-US" smtClean="0"/>
              <a:t>2/10/2024</a:t>
            </a:fld>
            <a:endParaRPr lang="en-US"/>
          </a:p>
        </p:txBody>
      </p:sp>
      <p:sp>
        <p:nvSpPr>
          <p:cNvPr id="5" name="Footer Placeholder 4">
            <a:extLst>
              <a:ext uri="{FF2B5EF4-FFF2-40B4-BE49-F238E27FC236}">
                <a16:creationId xmlns:a16="http://schemas.microsoft.com/office/drawing/2014/main" id="{365A937D-283D-49AB-A501-57CD3EB1A271}"/>
              </a:ext>
            </a:extLst>
          </p:cNvPr>
          <p:cNvSpPr>
            <a:spLocks noGrp="1"/>
          </p:cNvSpPr>
          <p:nvPr>
            <p:ph type="ftr" sz="quarter" idx="11"/>
          </p:nvPr>
        </p:nvSpPr>
        <p:spPr/>
        <p:txBody>
          <a:bodyPr/>
          <a:lstStyle/>
          <a:p>
            <a:r>
              <a:rPr lang="en-US"/>
              <a:t>UCT402-Database Management System</a:t>
            </a:r>
          </a:p>
        </p:txBody>
      </p:sp>
      <p:sp>
        <p:nvSpPr>
          <p:cNvPr id="6" name="Slide Number Placeholder 5">
            <a:extLst>
              <a:ext uri="{FF2B5EF4-FFF2-40B4-BE49-F238E27FC236}">
                <a16:creationId xmlns:a16="http://schemas.microsoft.com/office/drawing/2014/main" id="{C8D4E2C0-2AC1-4808-9D48-842CEA617013}"/>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258022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6617-4022-47AC-A807-C4AA5DF525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852F2E-A4F9-4980-BEFA-86CFF8F260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8896F-5727-4D39-B0C1-0DD26F500D8B}"/>
              </a:ext>
            </a:extLst>
          </p:cNvPr>
          <p:cNvSpPr>
            <a:spLocks noGrp="1"/>
          </p:cNvSpPr>
          <p:nvPr>
            <p:ph type="dt" sz="half" idx="10"/>
          </p:nvPr>
        </p:nvSpPr>
        <p:spPr/>
        <p:txBody>
          <a:bodyPr/>
          <a:lstStyle/>
          <a:p>
            <a:fld id="{A859AF52-CF9F-48CC-B2FC-EBA9A5A57719}" type="datetime1">
              <a:rPr lang="en-US" smtClean="0"/>
              <a:t>2/10/2024</a:t>
            </a:fld>
            <a:endParaRPr lang="en-US"/>
          </a:p>
        </p:txBody>
      </p:sp>
      <p:sp>
        <p:nvSpPr>
          <p:cNvPr id="5" name="Footer Placeholder 4">
            <a:extLst>
              <a:ext uri="{FF2B5EF4-FFF2-40B4-BE49-F238E27FC236}">
                <a16:creationId xmlns:a16="http://schemas.microsoft.com/office/drawing/2014/main" id="{F49B092D-67E5-44C0-8298-FC77EA37972A}"/>
              </a:ext>
            </a:extLst>
          </p:cNvPr>
          <p:cNvSpPr>
            <a:spLocks noGrp="1"/>
          </p:cNvSpPr>
          <p:nvPr>
            <p:ph type="ftr" sz="quarter" idx="11"/>
          </p:nvPr>
        </p:nvSpPr>
        <p:spPr/>
        <p:txBody>
          <a:bodyPr/>
          <a:lstStyle/>
          <a:p>
            <a:r>
              <a:rPr lang="en-US"/>
              <a:t>UCT402-Database Management System</a:t>
            </a:r>
          </a:p>
        </p:txBody>
      </p:sp>
      <p:sp>
        <p:nvSpPr>
          <p:cNvPr id="6" name="Slide Number Placeholder 5">
            <a:extLst>
              <a:ext uri="{FF2B5EF4-FFF2-40B4-BE49-F238E27FC236}">
                <a16:creationId xmlns:a16="http://schemas.microsoft.com/office/drawing/2014/main" id="{594A1F0F-BB99-46D1-94DF-184F3A10245F}"/>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90327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B1E85-7908-48C2-8FDE-70FEEF597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41779-1014-49AC-996A-527FA97D7E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9B32D-3A47-4C59-B89E-70C794D69930}"/>
              </a:ext>
            </a:extLst>
          </p:cNvPr>
          <p:cNvSpPr>
            <a:spLocks noGrp="1"/>
          </p:cNvSpPr>
          <p:nvPr>
            <p:ph type="dt" sz="half" idx="10"/>
          </p:nvPr>
        </p:nvSpPr>
        <p:spPr/>
        <p:txBody>
          <a:bodyPr/>
          <a:lstStyle/>
          <a:p>
            <a:fld id="{6E8EFDE4-34A5-4B1A-93EA-78595B4B239A}" type="datetime1">
              <a:rPr lang="en-US" smtClean="0"/>
              <a:t>2/10/2024</a:t>
            </a:fld>
            <a:endParaRPr lang="en-US"/>
          </a:p>
        </p:txBody>
      </p:sp>
      <p:sp>
        <p:nvSpPr>
          <p:cNvPr id="5" name="Footer Placeholder 4">
            <a:extLst>
              <a:ext uri="{FF2B5EF4-FFF2-40B4-BE49-F238E27FC236}">
                <a16:creationId xmlns:a16="http://schemas.microsoft.com/office/drawing/2014/main" id="{53F88146-D663-4497-98A4-F3BCF87B5066}"/>
              </a:ext>
            </a:extLst>
          </p:cNvPr>
          <p:cNvSpPr>
            <a:spLocks noGrp="1"/>
          </p:cNvSpPr>
          <p:nvPr>
            <p:ph type="ftr" sz="quarter" idx="11"/>
          </p:nvPr>
        </p:nvSpPr>
        <p:spPr/>
        <p:txBody>
          <a:bodyPr/>
          <a:lstStyle/>
          <a:p>
            <a:r>
              <a:rPr lang="en-US"/>
              <a:t>UCT402-Database Management System</a:t>
            </a:r>
          </a:p>
        </p:txBody>
      </p:sp>
      <p:sp>
        <p:nvSpPr>
          <p:cNvPr id="6" name="Slide Number Placeholder 5">
            <a:extLst>
              <a:ext uri="{FF2B5EF4-FFF2-40B4-BE49-F238E27FC236}">
                <a16:creationId xmlns:a16="http://schemas.microsoft.com/office/drawing/2014/main" id="{B1FAD2BB-C818-4939-8E02-049F54BFF94A}"/>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407130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0080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9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1E30-B417-4B86-A2A2-F88180AA9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AA4395-5DED-4E29-B343-02C4EE7629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0329E-C84A-4777-8EB1-B1558D6CFBE6}"/>
              </a:ext>
            </a:extLst>
          </p:cNvPr>
          <p:cNvSpPr>
            <a:spLocks noGrp="1"/>
          </p:cNvSpPr>
          <p:nvPr>
            <p:ph type="dt" sz="half" idx="10"/>
          </p:nvPr>
        </p:nvSpPr>
        <p:spPr/>
        <p:txBody>
          <a:bodyPr/>
          <a:lstStyle/>
          <a:p>
            <a:fld id="{58CEA433-3969-42B1-AAB3-CC0B10F8A322}" type="datetime1">
              <a:rPr lang="en-US" smtClean="0"/>
              <a:t>2/10/2024</a:t>
            </a:fld>
            <a:endParaRPr lang="en-US"/>
          </a:p>
        </p:txBody>
      </p:sp>
      <p:sp>
        <p:nvSpPr>
          <p:cNvPr id="5" name="Footer Placeholder 4">
            <a:extLst>
              <a:ext uri="{FF2B5EF4-FFF2-40B4-BE49-F238E27FC236}">
                <a16:creationId xmlns:a16="http://schemas.microsoft.com/office/drawing/2014/main" id="{B9ED09B1-199A-4D21-AA42-AD1206746C31}"/>
              </a:ext>
            </a:extLst>
          </p:cNvPr>
          <p:cNvSpPr>
            <a:spLocks noGrp="1"/>
          </p:cNvSpPr>
          <p:nvPr>
            <p:ph type="ftr" sz="quarter" idx="11"/>
          </p:nvPr>
        </p:nvSpPr>
        <p:spPr/>
        <p:txBody>
          <a:bodyPr/>
          <a:lstStyle/>
          <a:p>
            <a:r>
              <a:rPr lang="en-US"/>
              <a:t>UCT402-Database Management System</a:t>
            </a:r>
          </a:p>
        </p:txBody>
      </p:sp>
      <p:sp>
        <p:nvSpPr>
          <p:cNvPr id="6" name="Slide Number Placeholder 5">
            <a:extLst>
              <a:ext uri="{FF2B5EF4-FFF2-40B4-BE49-F238E27FC236}">
                <a16:creationId xmlns:a16="http://schemas.microsoft.com/office/drawing/2014/main" id="{51E10643-49A3-42A2-B9E4-98FB7D749A10}"/>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146120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6558-A56B-4AEF-BA8D-95533B4B3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937CC6-F807-49AF-AAB9-71F04DD72F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6E4BB-FB9E-4AAB-AC17-B0E611EFF1DA}"/>
              </a:ext>
            </a:extLst>
          </p:cNvPr>
          <p:cNvSpPr>
            <a:spLocks noGrp="1"/>
          </p:cNvSpPr>
          <p:nvPr>
            <p:ph type="dt" sz="half" idx="10"/>
          </p:nvPr>
        </p:nvSpPr>
        <p:spPr/>
        <p:txBody>
          <a:bodyPr/>
          <a:lstStyle/>
          <a:p>
            <a:fld id="{B93FE279-EA30-4D3B-80D0-41550EE375A6}" type="datetime1">
              <a:rPr lang="en-US" smtClean="0"/>
              <a:t>2/10/2024</a:t>
            </a:fld>
            <a:endParaRPr lang="en-US"/>
          </a:p>
        </p:txBody>
      </p:sp>
      <p:sp>
        <p:nvSpPr>
          <p:cNvPr id="5" name="Footer Placeholder 4">
            <a:extLst>
              <a:ext uri="{FF2B5EF4-FFF2-40B4-BE49-F238E27FC236}">
                <a16:creationId xmlns:a16="http://schemas.microsoft.com/office/drawing/2014/main" id="{6FA8D07D-04AF-47E7-BF6F-16A3F5622F16}"/>
              </a:ext>
            </a:extLst>
          </p:cNvPr>
          <p:cNvSpPr>
            <a:spLocks noGrp="1"/>
          </p:cNvSpPr>
          <p:nvPr>
            <p:ph type="ftr" sz="quarter" idx="11"/>
          </p:nvPr>
        </p:nvSpPr>
        <p:spPr/>
        <p:txBody>
          <a:bodyPr/>
          <a:lstStyle/>
          <a:p>
            <a:r>
              <a:rPr lang="en-US"/>
              <a:t>UCT402-Database Management System</a:t>
            </a:r>
          </a:p>
        </p:txBody>
      </p:sp>
      <p:sp>
        <p:nvSpPr>
          <p:cNvPr id="6" name="Slide Number Placeholder 5">
            <a:extLst>
              <a:ext uri="{FF2B5EF4-FFF2-40B4-BE49-F238E27FC236}">
                <a16:creationId xmlns:a16="http://schemas.microsoft.com/office/drawing/2014/main" id="{CEE7D038-9430-46D6-8C26-E3A71F73DEF7}"/>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98517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1218-E0F9-4AA8-951B-D283C8EAB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064FB6-3BF6-4389-B1CE-F1A2EB19F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3894B3-0608-41B6-BEF9-01BDBBE8B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DAEB6-60D2-46F6-820B-477F62B9B187}"/>
              </a:ext>
            </a:extLst>
          </p:cNvPr>
          <p:cNvSpPr>
            <a:spLocks noGrp="1"/>
          </p:cNvSpPr>
          <p:nvPr>
            <p:ph type="dt" sz="half" idx="10"/>
          </p:nvPr>
        </p:nvSpPr>
        <p:spPr/>
        <p:txBody>
          <a:bodyPr/>
          <a:lstStyle/>
          <a:p>
            <a:fld id="{36DCAE3C-12B7-4C05-B0D1-85F9F9222D63}" type="datetime1">
              <a:rPr lang="en-US" smtClean="0"/>
              <a:t>2/10/2024</a:t>
            </a:fld>
            <a:endParaRPr lang="en-US"/>
          </a:p>
        </p:txBody>
      </p:sp>
      <p:sp>
        <p:nvSpPr>
          <p:cNvPr id="6" name="Footer Placeholder 5">
            <a:extLst>
              <a:ext uri="{FF2B5EF4-FFF2-40B4-BE49-F238E27FC236}">
                <a16:creationId xmlns:a16="http://schemas.microsoft.com/office/drawing/2014/main" id="{64463BCD-FD98-426C-8BE3-DE5CEE398286}"/>
              </a:ext>
            </a:extLst>
          </p:cNvPr>
          <p:cNvSpPr>
            <a:spLocks noGrp="1"/>
          </p:cNvSpPr>
          <p:nvPr>
            <p:ph type="ftr" sz="quarter" idx="11"/>
          </p:nvPr>
        </p:nvSpPr>
        <p:spPr/>
        <p:txBody>
          <a:bodyPr/>
          <a:lstStyle/>
          <a:p>
            <a:r>
              <a:rPr lang="en-US"/>
              <a:t>UCT402-Database Management System</a:t>
            </a:r>
          </a:p>
        </p:txBody>
      </p:sp>
      <p:sp>
        <p:nvSpPr>
          <p:cNvPr id="7" name="Slide Number Placeholder 6">
            <a:extLst>
              <a:ext uri="{FF2B5EF4-FFF2-40B4-BE49-F238E27FC236}">
                <a16:creationId xmlns:a16="http://schemas.microsoft.com/office/drawing/2014/main" id="{5C92DDAF-21CC-4B13-B2B6-64B11DF9E76C}"/>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419413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5610-7BF6-45BF-A05F-4DDEA38B89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27862-A8B6-4EE6-BFA0-356017A77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FD4BE-BAD8-4CAE-9274-E908C89C9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D7A294-E787-4C13-BAEA-4A8144D55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517C8-89BE-4B54-BFE5-288ECAC31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A8149-0290-4A8F-87DD-81722BC2E2B2}"/>
              </a:ext>
            </a:extLst>
          </p:cNvPr>
          <p:cNvSpPr>
            <a:spLocks noGrp="1"/>
          </p:cNvSpPr>
          <p:nvPr>
            <p:ph type="dt" sz="half" idx="10"/>
          </p:nvPr>
        </p:nvSpPr>
        <p:spPr/>
        <p:txBody>
          <a:bodyPr/>
          <a:lstStyle/>
          <a:p>
            <a:fld id="{5B2D6BB3-013A-4615-8339-F56B404E120C}" type="datetime1">
              <a:rPr lang="en-US" smtClean="0"/>
              <a:t>2/10/2024</a:t>
            </a:fld>
            <a:endParaRPr lang="en-US"/>
          </a:p>
        </p:txBody>
      </p:sp>
      <p:sp>
        <p:nvSpPr>
          <p:cNvPr id="8" name="Footer Placeholder 7">
            <a:extLst>
              <a:ext uri="{FF2B5EF4-FFF2-40B4-BE49-F238E27FC236}">
                <a16:creationId xmlns:a16="http://schemas.microsoft.com/office/drawing/2014/main" id="{DA24C596-8434-4FFB-B9FD-F5B5D554FEA9}"/>
              </a:ext>
            </a:extLst>
          </p:cNvPr>
          <p:cNvSpPr>
            <a:spLocks noGrp="1"/>
          </p:cNvSpPr>
          <p:nvPr>
            <p:ph type="ftr" sz="quarter" idx="11"/>
          </p:nvPr>
        </p:nvSpPr>
        <p:spPr/>
        <p:txBody>
          <a:bodyPr/>
          <a:lstStyle/>
          <a:p>
            <a:r>
              <a:rPr lang="en-US"/>
              <a:t>UCT402-Database Management System</a:t>
            </a:r>
          </a:p>
        </p:txBody>
      </p:sp>
      <p:sp>
        <p:nvSpPr>
          <p:cNvPr id="9" name="Slide Number Placeholder 8">
            <a:extLst>
              <a:ext uri="{FF2B5EF4-FFF2-40B4-BE49-F238E27FC236}">
                <a16:creationId xmlns:a16="http://schemas.microsoft.com/office/drawing/2014/main" id="{D24250BA-98DE-4F38-96C3-FE61AE6F1D6A}"/>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219486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291D-5CB7-4F9A-8BFF-C9717DA7FA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9F16CD-5666-4A72-91F4-B3B5199855AB}"/>
              </a:ext>
            </a:extLst>
          </p:cNvPr>
          <p:cNvSpPr>
            <a:spLocks noGrp="1"/>
          </p:cNvSpPr>
          <p:nvPr>
            <p:ph type="dt" sz="half" idx="10"/>
          </p:nvPr>
        </p:nvSpPr>
        <p:spPr/>
        <p:txBody>
          <a:bodyPr/>
          <a:lstStyle/>
          <a:p>
            <a:fld id="{AF711D9A-4A70-4C21-9F53-F254E7648CCF}" type="datetime1">
              <a:rPr lang="en-US" smtClean="0"/>
              <a:t>2/10/2024</a:t>
            </a:fld>
            <a:endParaRPr lang="en-US"/>
          </a:p>
        </p:txBody>
      </p:sp>
      <p:sp>
        <p:nvSpPr>
          <p:cNvPr id="4" name="Footer Placeholder 3">
            <a:extLst>
              <a:ext uri="{FF2B5EF4-FFF2-40B4-BE49-F238E27FC236}">
                <a16:creationId xmlns:a16="http://schemas.microsoft.com/office/drawing/2014/main" id="{0CE9CF06-610A-4236-AF45-23A6DBBA7EF4}"/>
              </a:ext>
            </a:extLst>
          </p:cNvPr>
          <p:cNvSpPr>
            <a:spLocks noGrp="1"/>
          </p:cNvSpPr>
          <p:nvPr>
            <p:ph type="ftr" sz="quarter" idx="11"/>
          </p:nvPr>
        </p:nvSpPr>
        <p:spPr/>
        <p:txBody>
          <a:bodyPr/>
          <a:lstStyle/>
          <a:p>
            <a:r>
              <a:rPr lang="en-US"/>
              <a:t>UCT402-Database Management System</a:t>
            </a:r>
          </a:p>
        </p:txBody>
      </p:sp>
      <p:sp>
        <p:nvSpPr>
          <p:cNvPr id="5" name="Slide Number Placeholder 4">
            <a:extLst>
              <a:ext uri="{FF2B5EF4-FFF2-40B4-BE49-F238E27FC236}">
                <a16:creationId xmlns:a16="http://schemas.microsoft.com/office/drawing/2014/main" id="{42E0C0C6-3767-4BE3-9A95-21F0D5238297}"/>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163525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E4921-832C-4C03-B40A-B9310305CF81}"/>
              </a:ext>
            </a:extLst>
          </p:cNvPr>
          <p:cNvSpPr>
            <a:spLocks noGrp="1"/>
          </p:cNvSpPr>
          <p:nvPr>
            <p:ph type="dt" sz="half" idx="10"/>
          </p:nvPr>
        </p:nvSpPr>
        <p:spPr/>
        <p:txBody>
          <a:bodyPr/>
          <a:lstStyle/>
          <a:p>
            <a:fld id="{BCDF8531-E688-444A-B93B-9C87BEE6CBC3}" type="datetime1">
              <a:rPr lang="en-US" smtClean="0"/>
              <a:t>2/10/2024</a:t>
            </a:fld>
            <a:endParaRPr lang="en-US"/>
          </a:p>
        </p:txBody>
      </p:sp>
      <p:sp>
        <p:nvSpPr>
          <p:cNvPr id="3" name="Footer Placeholder 2">
            <a:extLst>
              <a:ext uri="{FF2B5EF4-FFF2-40B4-BE49-F238E27FC236}">
                <a16:creationId xmlns:a16="http://schemas.microsoft.com/office/drawing/2014/main" id="{08CD3730-3CA1-4386-BFF5-160128ACEB36}"/>
              </a:ext>
            </a:extLst>
          </p:cNvPr>
          <p:cNvSpPr>
            <a:spLocks noGrp="1"/>
          </p:cNvSpPr>
          <p:nvPr>
            <p:ph type="ftr" sz="quarter" idx="11"/>
          </p:nvPr>
        </p:nvSpPr>
        <p:spPr/>
        <p:txBody>
          <a:bodyPr/>
          <a:lstStyle/>
          <a:p>
            <a:r>
              <a:rPr lang="en-US"/>
              <a:t>UCT402-Database Management System</a:t>
            </a:r>
          </a:p>
        </p:txBody>
      </p:sp>
      <p:sp>
        <p:nvSpPr>
          <p:cNvPr id="4" name="Slide Number Placeholder 3">
            <a:extLst>
              <a:ext uri="{FF2B5EF4-FFF2-40B4-BE49-F238E27FC236}">
                <a16:creationId xmlns:a16="http://schemas.microsoft.com/office/drawing/2014/main" id="{12A93E61-6B7B-4C07-AC71-34293A445149}"/>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194338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7E8E-828B-48B7-B336-FB1976E2D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613981-353F-4CB3-B78B-56D9A98B4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CC991-ECF6-4AF7-A898-DE6A46123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E2263-F2C4-4574-9483-EE18E599DD34}"/>
              </a:ext>
            </a:extLst>
          </p:cNvPr>
          <p:cNvSpPr>
            <a:spLocks noGrp="1"/>
          </p:cNvSpPr>
          <p:nvPr>
            <p:ph type="dt" sz="half" idx="10"/>
          </p:nvPr>
        </p:nvSpPr>
        <p:spPr/>
        <p:txBody>
          <a:bodyPr/>
          <a:lstStyle/>
          <a:p>
            <a:fld id="{5D65E7BA-78E2-45BB-B97E-F730DE664B69}" type="datetime1">
              <a:rPr lang="en-US" smtClean="0"/>
              <a:t>2/10/2024</a:t>
            </a:fld>
            <a:endParaRPr lang="en-US"/>
          </a:p>
        </p:txBody>
      </p:sp>
      <p:sp>
        <p:nvSpPr>
          <p:cNvPr id="6" name="Footer Placeholder 5">
            <a:extLst>
              <a:ext uri="{FF2B5EF4-FFF2-40B4-BE49-F238E27FC236}">
                <a16:creationId xmlns:a16="http://schemas.microsoft.com/office/drawing/2014/main" id="{74E5EDB5-2B2F-401A-920D-BC87082A7F63}"/>
              </a:ext>
            </a:extLst>
          </p:cNvPr>
          <p:cNvSpPr>
            <a:spLocks noGrp="1"/>
          </p:cNvSpPr>
          <p:nvPr>
            <p:ph type="ftr" sz="quarter" idx="11"/>
          </p:nvPr>
        </p:nvSpPr>
        <p:spPr/>
        <p:txBody>
          <a:bodyPr/>
          <a:lstStyle/>
          <a:p>
            <a:r>
              <a:rPr lang="en-US"/>
              <a:t>UCT402-Database Management System</a:t>
            </a:r>
          </a:p>
        </p:txBody>
      </p:sp>
      <p:sp>
        <p:nvSpPr>
          <p:cNvPr id="7" name="Slide Number Placeholder 6">
            <a:extLst>
              <a:ext uri="{FF2B5EF4-FFF2-40B4-BE49-F238E27FC236}">
                <a16:creationId xmlns:a16="http://schemas.microsoft.com/office/drawing/2014/main" id="{13491948-1F56-4B9F-8807-110DA1233302}"/>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86937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A997-358C-43C8-B003-87D68ABCA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F173AC-A0B5-4261-90ED-31DE5C0338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C3968E-6587-4179-82BF-AF5A82B07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0171E-AE9B-4E4B-8A7F-8EEF95935F93}"/>
              </a:ext>
            </a:extLst>
          </p:cNvPr>
          <p:cNvSpPr>
            <a:spLocks noGrp="1"/>
          </p:cNvSpPr>
          <p:nvPr>
            <p:ph type="dt" sz="half" idx="10"/>
          </p:nvPr>
        </p:nvSpPr>
        <p:spPr/>
        <p:txBody>
          <a:bodyPr/>
          <a:lstStyle/>
          <a:p>
            <a:fld id="{FCE428AD-78C7-4D85-855C-9E46D389C7B7}" type="datetime1">
              <a:rPr lang="en-US" smtClean="0"/>
              <a:t>2/10/2024</a:t>
            </a:fld>
            <a:endParaRPr lang="en-US"/>
          </a:p>
        </p:txBody>
      </p:sp>
      <p:sp>
        <p:nvSpPr>
          <p:cNvPr id="6" name="Footer Placeholder 5">
            <a:extLst>
              <a:ext uri="{FF2B5EF4-FFF2-40B4-BE49-F238E27FC236}">
                <a16:creationId xmlns:a16="http://schemas.microsoft.com/office/drawing/2014/main" id="{54CAE005-80AF-4ADB-B642-700B2882EF4E}"/>
              </a:ext>
            </a:extLst>
          </p:cNvPr>
          <p:cNvSpPr>
            <a:spLocks noGrp="1"/>
          </p:cNvSpPr>
          <p:nvPr>
            <p:ph type="ftr" sz="quarter" idx="11"/>
          </p:nvPr>
        </p:nvSpPr>
        <p:spPr/>
        <p:txBody>
          <a:bodyPr/>
          <a:lstStyle/>
          <a:p>
            <a:r>
              <a:rPr lang="en-US"/>
              <a:t>UCT402-Database Management System</a:t>
            </a:r>
          </a:p>
        </p:txBody>
      </p:sp>
      <p:sp>
        <p:nvSpPr>
          <p:cNvPr id="7" name="Slide Number Placeholder 6">
            <a:extLst>
              <a:ext uri="{FF2B5EF4-FFF2-40B4-BE49-F238E27FC236}">
                <a16:creationId xmlns:a16="http://schemas.microsoft.com/office/drawing/2014/main" id="{29A3D97B-4B0C-4614-B1B6-442F11CB5FDF}"/>
              </a:ext>
            </a:extLst>
          </p:cNvPr>
          <p:cNvSpPr>
            <a:spLocks noGrp="1"/>
          </p:cNvSpPr>
          <p:nvPr>
            <p:ph type="sldNum" sz="quarter" idx="12"/>
          </p:nvPr>
        </p:nvSpPr>
        <p:spPr/>
        <p:txBody>
          <a:bodyPr/>
          <a:lstStyle/>
          <a:p>
            <a:fld id="{D3FED2FA-C1CA-4594-9812-002FE382EB2C}" type="slidenum">
              <a:rPr lang="en-US" smtClean="0"/>
              <a:t>‹#›</a:t>
            </a:fld>
            <a:endParaRPr lang="en-US"/>
          </a:p>
        </p:txBody>
      </p:sp>
    </p:spTree>
    <p:extLst>
      <p:ext uri="{BB962C8B-B14F-4D97-AF65-F5344CB8AC3E}">
        <p14:creationId xmlns:p14="http://schemas.microsoft.com/office/powerpoint/2010/main" val="2257978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155E6-F5A9-4936-8630-03E34F2298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EA9E8E-1577-40DA-8A36-352606A47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7603D-1FAF-4358-8F5A-7CEF0CA13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E279F-D2FD-4CA9-A3D2-9C86D1469E91}" type="datetime1">
              <a:rPr lang="en-US" smtClean="0"/>
              <a:t>2/10/2024</a:t>
            </a:fld>
            <a:endParaRPr lang="en-US"/>
          </a:p>
        </p:txBody>
      </p:sp>
      <p:sp>
        <p:nvSpPr>
          <p:cNvPr id="5" name="Footer Placeholder 4">
            <a:extLst>
              <a:ext uri="{FF2B5EF4-FFF2-40B4-BE49-F238E27FC236}">
                <a16:creationId xmlns:a16="http://schemas.microsoft.com/office/drawing/2014/main" id="{C9F0988A-2956-4E74-9B3C-79607BE59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UCT402-Database Management System</a:t>
            </a:r>
          </a:p>
        </p:txBody>
      </p:sp>
      <p:sp>
        <p:nvSpPr>
          <p:cNvPr id="6" name="Slide Number Placeholder 5">
            <a:extLst>
              <a:ext uri="{FF2B5EF4-FFF2-40B4-BE49-F238E27FC236}">
                <a16:creationId xmlns:a16="http://schemas.microsoft.com/office/drawing/2014/main" id="{2B398097-B0DB-4D43-A023-B01ED44FA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ED2FA-C1CA-4594-9812-002FE382EB2C}" type="slidenum">
              <a:rPr lang="en-US" smtClean="0"/>
              <a:t>‹#›</a:t>
            </a:fld>
            <a:endParaRPr lang="en-US"/>
          </a:p>
        </p:txBody>
      </p:sp>
    </p:spTree>
    <p:extLst>
      <p:ext uri="{BB962C8B-B14F-4D97-AF65-F5344CB8AC3E}">
        <p14:creationId xmlns:p14="http://schemas.microsoft.com/office/powerpoint/2010/main" val="351311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E29D-C5A0-420A-8977-C22C6F36698A}"/>
              </a:ext>
            </a:extLst>
          </p:cNvPr>
          <p:cNvSpPr>
            <a:spLocks noGrp="1"/>
          </p:cNvSpPr>
          <p:nvPr>
            <p:ph type="ctrTitle"/>
          </p:nvPr>
        </p:nvSpPr>
        <p:spPr/>
        <p:txBody>
          <a:bodyPr/>
          <a:lstStyle/>
          <a:p>
            <a:r>
              <a:rPr lang="en-US" dirty="0">
                <a:solidFill>
                  <a:srgbClr val="FF0000"/>
                </a:solidFill>
              </a:rPr>
              <a:t>Joins in SQL</a:t>
            </a:r>
          </a:p>
        </p:txBody>
      </p:sp>
      <p:sp>
        <p:nvSpPr>
          <p:cNvPr id="3" name="Subtitle 2">
            <a:extLst>
              <a:ext uri="{FF2B5EF4-FFF2-40B4-BE49-F238E27FC236}">
                <a16:creationId xmlns:a16="http://schemas.microsoft.com/office/drawing/2014/main" id="{9139B4CB-D8DE-487B-AFE7-9C00261249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10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SQL Inner Joins (</a:t>
            </a:r>
            <a:r>
              <a:rPr lang="en-US" dirty="0" err="1"/>
              <a:t>Equi</a:t>
            </a:r>
            <a:r>
              <a:rPr lang="en-US" dirty="0"/>
              <a:t> join)</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(INNER) JOIN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8723233"/>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69107" y="4390737"/>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
        <p:nvSpPr>
          <p:cNvPr id="3" name="TextBox 2"/>
          <p:cNvSpPr txBox="1"/>
          <p:nvPr/>
        </p:nvSpPr>
        <p:spPr>
          <a:xfrm>
            <a:off x="1740246" y="6211019"/>
            <a:ext cx="8668848" cy="400110"/>
          </a:xfrm>
          <a:prstGeom prst="rect">
            <a:avLst/>
          </a:prstGeom>
          <a:noFill/>
        </p:spPr>
        <p:txBody>
          <a:bodyPr wrap="none" rtlCol="0">
            <a:spAutoFit/>
          </a:bodyPr>
          <a:lstStyle/>
          <a:p>
            <a:r>
              <a:rPr lang="en-US" sz="2000" dirty="0"/>
              <a:t>Note the previous version of this query (with no join keyword) is an “Implicit join”</a:t>
            </a:r>
          </a:p>
        </p:txBody>
      </p:sp>
    </p:spTree>
    <p:extLst>
      <p:ext uri="{BB962C8B-B14F-4D97-AF65-F5344CB8AC3E}">
        <p14:creationId xmlns:p14="http://schemas.microsoft.com/office/powerpoint/2010/main" val="233368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SQL Inner Joins (</a:t>
            </a:r>
            <a:r>
              <a:rPr lang="en-US" dirty="0" err="1"/>
              <a:t>Equi</a:t>
            </a:r>
            <a:r>
              <a:rPr lang="en-US" dirty="0"/>
              <a:t> join)</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(INNER) JOIN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55462818"/>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69107" y="4390737"/>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
        <p:nvSpPr>
          <p:cNvPr id="3" name="TextBox 2"/>
          <p:cNvSpPr txBox="1"/>
          <p:nvPr/>
        </p:nvSpPr>
        <p:spPr>
          <a:xfrm>
            <a:off x="6551891" y="5034919"/>
            <a:ext cx="1907766" cy="400110"/>
          </a:xfrm>
          <a:prstGeom prst="rect">
            <a:avLst/>
          </a:prstGeom>
          <a:solidFill>
            <a:srgbClr val="FFFF7D"/>
          </a:solidFill>
        </p:spPr>
        <p:txBody>
          <a:bodyPr wrap="none" rtlCol="0">
            <a:spAutoFit/>
          </a:bodyPr>
          <a:lstStyle/>
          <a:p>
            <a:r>
              <a:rPr lang="en-US" sz="2000" dirty="0"/>
              <a:t>Unmatched keys</a:t>
            </a:r>
          </a:p>
        </p:txBody>
      </p:sp>
    </p:spTree>
    <p:extLst>
      <p:ext uri="{BB962C8B-B14F-4D97-AF65-F5344CB8AC3E}">
        <p14:creationId xmlns:p14="http://schemas.microsoft.com/office/powerpoint/2010/main" val="30817545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1981200" y="86238"/>
            <a:ext cx="8229600" cy="675762"/>
          </a:xfrm>
          <a:noFill/>
        </p:spPr>
        <p:txBody>
          <a:bodyPr>
            <a:normAutofit fontScale="90000"/>
          </a:bodyPr>
          <a:lstStyle/>
          <a:p>
            <a:r>
              <a:rPr lang="en-US" dirty="0"/>
              <a:t> Joins and Inference</a:t>
            </a:r>
          </a:p>
        </p:txBody>
      </p:sp>
      <p:sp>
        <p:nvSpPr>
          <p:cNvPr id="25606" name="Rectangle 3"/>
          <p:cNvSpPr>
            <a:spLocks noGrp="1" noChangeArrowheads="1"/>
          </p:cNvSpPr>
          <p:nvPr>
            <p:ph idx="1"/>
          </p:nvPr>
        </p:nvSpPr>
        <p:spPr>
          <a:xfrm>
            <a:off x="1905000" y="772932"/>
            <a:ext cx="7772400" cy="4114800"/>
          </a:xfrm>
          <a:noFill/>
        </p:spPr>
        <p:txBody>
          <a:bodyPr/>
          <a:lstStyle/>
          <a:p>
            <a:r>
              <a:rPr lang="en-US" dirty="0"/>
              <a:t>Chaining relations together is the basic inference method in relational </a:t>
            </a:r>
            <a:r>
              <a:rPr lang="en-US" dirty="0" err="1"/>
              <a:t>DBs.</a:t>
            </a:r>
            <a:r>
              <a:rPr lang="en-US" dirty="0"/>
              <a:t> It produces new relations (effectively new facts) from the data:</a:t>
            </a:r>
          </a:p>
        </p:txBody>
      </p:sp>
      <p:sp>
        <p:nvSpPr>
          <p:cNvPr id="25607" name="Rectangle 4"/>
          <p:cNvSpPr>
            <a:spLocks noChangeArrowheads="1"/>
          </p:cNvSpPr>
          <p:nvPr/>
        </p:nvSpPr>
        <p:spPr bwMode="auto">
          <a:xfrm>
            <a:off x="2737675" y="2304692"/>
            <a:ext cx="5578450" cy="1200971"/>
          </a:xfrm>
          <a:prstGeom prst="rect">
            <a:avLst/>
          </a:prstGeom>
          <a:noFill/>
          <a:ln w="9525">
            <a:noFill/>
            <a:miter lim="800000"/>
            <a:headEnd/>
            <a:tailEnd/>
          </a:ln>
        </p:spPr>
        <p:txBody>
          <a:bodyPr wrap="none" lIns="92075" tIns="46038" rIns="92075" bIns="46038">
            <a:prstTxWarp prst="textNoShape">
              <a:avLst/>
            </a:prstTxWarp>
            <a:spAutoFit/>
          </a:bodyPr>
          <a:lstStyle/>
          <a:p>
            <a:r>
              <a:rPr lang="en-US" sz="2400" dirty="0">
                <a:latin typeface="Lucida Console" charset="0"/>
              </a:rPr>
              <a:t>SELECT S.name, </a:t>
            </a:r>
            <a:r>
              <a:rPr lang="en-US" sz="2400" dirty="0" err="1">
                <a:latin typeface="Lucida Console" charset="0"/>
              </a:rPr>
              <a:t>M.mortality</a:t>
            </a:r>
            <a:endParaRPr lang="en-US" sz="2400" dirty="0">
              <a:latin typeface="Lucida Console" charset="0"/>
            </a:endParaRPr>
          </a:p>
          <a:p>
            <a:r>
              <a:rPr lang="en-US" sz="2400" dirty="0">
                <a:latin typeface="Lucida Console" charset="0"/>
              </a:rPr>
              <a:t> FROM </a:t>
            </a:r>
            <a:r>
              <a:rPr lang="en-US" sz="2400" dirty="0">
                <a:solidFill>
                  <a:srgbClr val="FF0000"/>
                </a:solidFill>
                <a:latin typeface="Lucida Console" charset="0"/>
              </a:rPr>
              <a:t>Students S, Mortality M</a:t>
            </a:r>
          </a:p>
          <a:p>
            <a:r>
              <a:rPr lang="en-US" sz="2400" dirty="0">
                <a:latin typeface="Lucida Console" charset="0"/>
              </a:rPr>
              <a:t> WHERE </a:t>
            </a:r>
            <a:r>
              <a:rPr lang="en-US" sz="2400" dirty="0" err="1">
                <a:latin typeface="Lucida Console" charset="0"/>
              </a:rPr>
              <a:t>S.Race</a:t>
            </a:r>
            <a:r>
              <a:rPr lang="en-US" sz="2400" dirty="0">
                <a:latin typeface="Lucida Console" charset="0"/>
              </a:rPr>
              <a:t>=</a:t>
            </a:r>
            <a:r>
              <a:rPr lang="en-US" sz="2400" dirty="0" err="1">
                <a:latin typeface="Lucida Console" charset="0"/>
              </a:rPr>
              <a:t>M.Race</a:t>
            </a:r>
            <a:endParaRPr lang="en-US" sz="2400" dirty="0">
              <a:latin typeface="Lucida Console" charset="0"/>
            </a:endParaRPr>
          </a:p>
        </p:txBody>
      </p:sp>
      <p:sp>
        <p:nvSpPr>
          <p:cNvPr id="25612" name="Line 14"/>
          <p:cNvSpPr>
            <a:spLocks noChangeShapeType="1"/>
          </p:cNvSpPr>
          <p:nvPr/>
        </p:nvSpPr>
        <p:spPr bwMode="auto">
          <a:xfrm>
            <a:off x="1752601" y="3502378"/>
            <a:ext cx="3940299" cy="0"/>
          </a:xfrm>
          <a:prstGeom prst="line">
            <a:avLst/>
          </a:prstGeom>
          <a:noFill/>
          <a:ln w="12700">
            <a:noFill/>
            <a:round/>
            <a:headEnd type="none" w="sm" len="sm"/>
            <a:tailEnd type="none" w="sm" len="sm"/>
          </a:ln>
        </p:spPr>
        <p:txBody>
          <a:bodyPr>
            <a:prstTxWarp prst="textNoShape">
              <a:avLst/>
            </a:prstTxWarp>
          </a:bodyPr>
          <a:lstStyle/>
          <a:p>
            <a:endParaRPr lang="en-US"/>
          </a:p>
        </p:txBody>
      </p:sp>
      <p:sp>
        <p:nvSpPr>
          <p:cNvPr id="25613" name="Line 15"/>
          <p:cNvSpPr>
            <a:spLocks noChangeShapeType="1"/>
          </p:cNvSpPr>
          <p:nvPr/>
        </p:nvSpPr>
        <p:spPr bwMode="auto">
          <a:xfrm>
            <a:off x="2737675" y="3149600"/>
            <a:ext cx="0" cy="1905000"/>
          </a:xfrm>
          <a:prstGeom prst="line">
            <a:avLst/>
          </a:prstGeom>
          <a:noFill/>
          <a:ln w="12700">
            <a:noFill/>
            <a:round/>
            <a:headEnd type="none" w="sm" len="sm"/>
            <a:tailEnd type="none" w="sm" len="sm"/>
          </a:ln>
        </p:spPr>
        <p:txBody>
          <a:bodyPr>
            <a:prstTxWarp prst="textNoShape">
              <a:avLst/>
            </a:prstTxWarp>
          </a:bodyPr>
          <a:lstStyle/>
          <a:p>
            <a:endParaRPr lang="en-US"/>
          </a:p>
        </p:txBody>
      </p:sp>
      <p:sp>
        <p:nvSpPr>
          <p:cNvPr id="25614" name="Line 16"/>
          <p:cNvSpPr>
            <a:spLocks noChangeShapeType="1"/>
          </p:cNvSpPr>
          <p:nvPr/>
        </p:nvSpPr>
        <p:spPr bwMode="auto">
          <a:xfrm>
            <a:off x="4632049" y="3149600"/>
            <a:ext cx="0" cy="1905000"/>
          </a:xfrm>
          <a:prstGeom prst="line">
            <a:avLst/>
          </a:prstGeom>
          <a:noFill/>
          <a:ln w="12700">
            <a:noFill/>
            <a:round/>
            <a:headEnd type="none" w="sm" len="sm"/>
            <a:tailEnd type="none" w="sm" len="sm"/>
          </a:ln>
        </p:spPr>
        <p:txBody>
          <a:bodyPr>
            <a:prstTxWarp prst="textNoShape">
              <a:avLst/>
            </a:prstTxWarp>
          </a:bodyPr>
          <a:lstStyle/>
          <a:p>
            <a:endParaRPr lang="en-US"/>
          </a:p>
        </p:txBody>
      </p:sp>
      <p:graphicFrame>
        <p:nvGraphicFramePr>
          <p:cNvPr id="16" name="Table 15"/>
          <p:cNvGraphicFramePr>
            <a:graphicFrameLocks noGrp="1"/>
          </p:cNvGraphicFramePr>
          <p:nvPr/>
        </p:nvGraphicFramePr>
        <p:xfrm>
          <a:off x="2257395" y="4064000"/>
          <a:ext cx="3435504" cy="1981200"/>
        </p:xfrm>
        <a:graphic>
          <a:graphicData uri="http://schemas.openxmlformats.org/drawingml/2006/table">
            <a:tbl>
              <a:tblPr firstRow="1" bandRow="1">
                <a:tableStyleId>{2D5ABB26-0587-4C30-8999-92F81FD0307C}</a:tableStyleId>
              </a:tblPr>
              <a:tblGrid>
                <a:gridCol w="1867520">
                  <a:extLst>
                    <a:ext uri="{9D8B030D-6E8A-4147-A177-3AD203B41FA5}">
                      <a16:colId xmlns:a16="http://schemas.microsoft.com/office/drawing/2014/main" val="20000"/>
                    </a:ext>
                  </a:extLst>
                </a:gridCol>
                <a:gridCol w="1567984">
                  <a:extLst>
                    <a:ext uri="{9D8B030D-6E8A-4147-A177-3AD203B41FA5}">
                      <a16:colId xmlns:a16="http://schemas.microsoft.com/office/drawing/2014/main" val="20001"/>
                    </a:ext>
                  </a:extLst>
                </a:gridCol>
              </a:tblGrid>
              <a:tr h="370840">
                <a:tc>
                  <a:txBody>
                    <a:bodyPr/>
                    <a:lstStyle/>
                    <a:p>
                      <a:r>
                        <a:rPr lang="en-US" sz="20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a:t>Race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Socrates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2000" dirty="0"/>
                        <a:t>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God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2000" dirty="0"/>
                        <a:t>Barney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Dinosaur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2000" dirty="0"/>
                        <a:t>Blarney stone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Stone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nvGraphicFramePr>
        <p:xfrm>
          <a:off x="6092717" y="4064000"/>
          <a:ext cx="3315531" cy="1981200"/>
        </p:xfrm>
        <a:graphic>
          <a:graphicData uri="http://schemas.openxmlformats.org/drawingml/2006/table">
            <a:tbl>
              <a:tblPr firstRow="1" bandRow="1">
                <a:tableStyleId>{2D5ABB26-0587-4C30-8999-92F81FD0307C}</a:tableStyleId>
              </a:tblPr>
              <a:tblGrid>
                <a:gridCol w="1724983">
                  <a:extLst>
                    <a:ext uri="{9D8B030D-6E8A-4147-A177-3AD203B41FA5}">
                      <a16:colId xmlns:a16="http://schemas.microsoft.com/office/drawing/2014/main" val="20000"/>
                    </a:ext>
                  </a:extLst>
                </a:gridCol>
                <a:gridCol w="1590548">
                  <a:extLst>
                    <a:ext uri="{9D8B030D-6E8A-4147-A177-3AD203B41FA5}">
                      <a16:colId xmlns:a16="http://schemas.microsoft.com/office/drawing/2014/main" val="20001"/>
                    </a:ext>
                  </a:extLst>
                </a:gridCol>
              </a:tblGrid>
              <a:tr h="370840">
                <a:tc>
                  <a:txBody>
                    <a:bodyPr/>
                    <a:lstStyle/>
                    <a:p>
                      <a:r>
                        <a:rPr lang="en-US" sz="2000" dirty="0"/>
                        <a:t>Race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a:t>Mortality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Mortal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2000" dirty="0"/>
                        <a:t>God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Immortal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2000" dirty="0"/>
                        <a:t>Dinosaur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Mortal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2000" dirty="0"/>
                        <a:t>Stone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Non-living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9" name="TextBox 18"/>
          <p:cNvSpPr txBox="1"/>
          <p:nvPr/>
        </p:nvSpPr>
        <p:spPr>
          <a:xfrm>
            <a:off x="6092717" y="3479226"/>
            <a:ext cx="543739" cy="584775"/>
          </a:xfrm>
          <a:prstGeom prst="rect">
            <a:avLst/>
          </a:prstGeom>
          <a:noFill/>
        </p:spPr>
        <p:txBody>
          <a:bodyPr wrap="none" rtlCol="0">
            <a:spAutoFit/>
          </a:bodyPr>
          <a:lstStyle/>
          <a:p>
            <a:r>
              <a:rPr lang="en-US" sz="3200" b="1" dirty="0"/>
              <a:t>M</a:t>
            </a:r>
          </a:p>
        </p:txBody>
      </p:sp>
      <p:sp>
        <p:nvSpPr>
          <p:cNvPr id="20" name="TextBox 19"/>
          <p:cNvSpPr txBox="1"/>
          <p:nvPr/>
        </p:nvSpPr>
        <p:spPr>
          <a:xfrm>
            <a:off x="2170076" y="3473791"/>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364832548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1981200" y="86238"/>
            <a:ext cx="8229600" cy="675762"/>
          </a:xfrm>
          <a:noFill/>
        </p:spPr>
        <p:txBody>
          <a:bodyPr>
            <a:normAutofit fontScale="90000"/>
          </a:bodyPr>
          <a:lstStyle/>
          <a:p>
            <a:r>
              <a:rPr lang="en-US" dirty="0"/>
              <a:t> Joins and Inference</a:t>
            </a:r>
          </a:p>
        </p:txBody>
      </p:sp>
      <p:sp>
        <p:nvSpPr>
          <p:cNvPr id="25606" name="Rectangle 3"/>
          <p:cNvSpPr>
            <a:spLocks noGrp="1" noChangeArrowheads="1"/>
          </p:cNvSpPr>
          <p:nvPr>
            <p:ph idx="1"/>
          </p:nvPr>
        </p:nvSpPr>
        <p:spPr>
          <a:xfrm>
            <a:off x="1904999" y="772932"/>
            <a:ext cx="8534391" cy="2839754"/>
          </a:xfrm>
          <a:noFill/>
        </p:spPr>
        <p:txBody>
          <a:bodyPr/>
          <a:lstStyle/>
          <a:p>
            <a:r>
              <a:rPr lang="en-US" dirty="0"/>
              <a:t>Chaining relations together is the basic inference method in relational </a:t>
            </a:r>
            <a:r>
              <a:rPr lang="en-US" dirty="0" err="1"/>
              <a:t>DBs.</a:t>
            </a:r>
            <a:r>
              <a:rPr lang="en-US" dirty="0"/>
              <a:t> It produces new relations (effectively new facts) from the data:</a:t>
            </a:r>
          </a:p>
        </p:txBody>
      </p:sp>
      <p:sp>
        <p:nvSpPr>
          <p:cNvPr id="25607" name="Rectangle 4"/>
          <p:cNvSpPr>
            <a:spLocks noChangeArrowheads="1"/>
          </p:cNvSpPr>
          <p:nvPr/>
        </p:nvSpPr>
        <p:spPr bwMode="auto">
          <a:xfrm>
            <a:off x="2737675" y="2304692"/>
            <a:ext cx="5578450" cy="1200971"/>
          </a:xfrm>
          <a:prstGeom prst="rect">
            <a:avLst/>
          </a:prstGeom>
          <a:noFill/>
          <a:ln w="9525">
            <a:noFill/>
            <a:miter lim="800000"/>
            <a:headEnd/>
            <a:tailEnd/>
          </a:ln>
        </p:spPr>
        <p:txBody>
          <a:bodyPr wrap="none" lIns="92075" tIns="46038" rIns="92075" bIns="46038">
            <a:prstTxWarp prst="textNoShape">
              <a:avLst/>
            </a:prstTxWarp>
            <a:spAutoFit/>
          </a:bodyPr>
          <a:lstStyle/>
          <a:p>
            <a:r>
              <a:rPr lang="en-US" sz="2400" dirty="0">
                <a:latin typeface="Lucida Console" charset="0"/>
              </a:rPr>
              <a:t>SELECT S.name, </a:t>
            </a:r>
            <a:r>
              <a:rPr lang="en-US" sz="2400" dirty="0" err="1">
                <a:latin typeface="Lucida Console" charset="0"/>
              </a:rPr>
              <a:t>M.mortality</a:t>
            </a:r>
            <a:endParaRPr lang="en-US" sz="2400" dirty="0">
              <a:latin typeface="Lucida Console" charset="0"/>
            </a:endParaRPr>
          </a:p>
          <a:p>
            <a:r>
              <a:rPr lang="en-US" sz="2400" dirty="0">
                <a:latin typeface="Lucida Console" charset="0"/>
              </a:rPr>
              <a:t> FROM </a:t>
            </a:r>
            <a:r>
              <a:rPr lang="en-US" sz="2400" dirty="0">
                <a:solidFill>
                  <a:srgbClr val="FF0000"/>
                </a:solidFill>
                <a:latin typeface="Lucida Console" charset="0"/>
              </a:rPr>
              <a:t>Students S, Mortality M</a:t>
            </a:r>
          </a:p>
          <a:p>
            <a:r>
              <a:rPr lang="en-US" sz="2400" dirty="0">
                <a:latin typeface="Lucida Console" charset="0"/>
              </a:rPr>
              <a:t> WHERE </a:t>
            </a:r>
            <a:r>
              <a:rPr lang="en-US" sz="2400" dirty="0" err="1">
                <a:latin typeface="Lucida Console" charset="0"/>
              </a:rPr>
              <a:t>S.Race</a:t>
            </a:r>
            <a:r>
              <a:rPr lang="en-US" sz="2400" dirty="0">
                <a:latin typeface="Lucida Console" charset="0"/>
              </a:rPr>
              <a:t>=</a:t>
            </a:r>
            <a:r>
              <a:rPr lang="en-US" sz="2400" dirty="0" err="1">
                <a:latin typeface="Lucida Console" charset="0"/>
              </a:rPr>
              <a:t>M.Race</a:t>
            </a:r>
            <a:endParaRPr lang="en-US" sz="2400" dirty="0">
              <a:latin typeface="Lucida Console" charset="0"/>
            </a:endParaRPr>
          </a:p>
        </p:txBody>
      </p:sp>
      <p:sp>
        <p:nvSpPr>
          <p:cNvPr id="25612" name="Line 14"/>
          <p:cNvSpPr>
            <a:spLocks noChangeShapeType="1"/>
          </p:cNvSpPr>
          <p:nvPr/>
        </p:nvSpPr>
        <p:spPr bwMode="auto">
          <a:xfrm>
            <a:off x="1752601" y="3502378"/>
            <a:ext cx="3940299" cy="0"/>
          </a:xfrm>
          <a:prstGeom prst="line">
            <a:avLst/>
          </a:prstGeom>
          <a:noFill/>
          <a:ln w="12700">
            <a:noFill/>
            <a:round/>
            <a:headEnd type="none" w="sm" len="sm"/>
            <a:tailEnd type="none" w="sm" len="sm"/>
          </a:ln>
        </p:spPr>
        <p:txBody>
          <a:bodyPr>
            <a:prstTxWarp prst="textNoShape">
              <a:avLst/>
            </a:prstTxWarp>
          </a:bodyPr>
          <a:lstStyle/>
          <a:p>
            <a:endParaRPr lang="en-US"/>
          </a:p>
        </p:txBody>
      </p:sp>
      <p:sp>
        <p:nvSpPr>
          <p:cNvPr id="25613" name="Line 15"/>
          <p:cNvSpPr>
            <a:spLocks noChangeShapeType="1"/>
          </p:cNvSpPr>
          <p:nvPr/>
        </p:nvSpPr>
        <p:spPr bwMode="auto">
          <a:xfrm>
            <a:off x="2737675" y="3149600"/>
            <a:ext cx="0" cy="1905000"/>
          </a:xfrm>
          <a:prstGeom prst="line">
            <a:avLst/>
          </a:prstGeom>
          <a:noFill/>
          <a:ln w="12700">
            <a:noFill/>
            <a:round/>
            <a:headEnd type="none" w="sm" len="sm"/>
            <a:tailEnd type="none" w="sm" len="sm"/>
          </a:ln>
        </p:spPr>
        <p:txBody>
          <a:bodyPr>
            <a:prstTxWarp prst="textNoShape">
              <a:avLst/>
            </a:prstTxWarp>
          </a:bodyPr>
          <a:lstStyle/>
          <a:p>
            <a:endParaRPr lang="en-US"/>
          </a:p>
        </p:txBody>
      </p:sp>
      <p:sp>
        <p:nvSpPr>
          <p:cNvPr id="25614" name="Line 16"/>
          <p:cNvSpPr>
            <a:spLocks noChangeShapeType="1"/>
          </p:cNvSpPr>
          <p:nvPr/>
        </p:nvSpPr>
        <p:spPr bwMode="auto">
          <a:xfrm>
            <a:off x="4632049" y="3149600"/>
            <a:ext cx="0" cy="1905000"/>
          </a:xfrm>
          <a:prstGeom prst="line">
            <a:avLst/>
          </a:prstGeom>
          <a:noFill/>
          <a:ln w="12700">
            <a:noFill/>
            <a:round/>
            <a:headEnd type="none" w="sm" len="sm"/>
            <a:tailEnd type="none" w="sm" len="sm"/>
          </a:ln>
        </p:spPr>
        <p:txBody>
          <a:bodyPr>
            <a:prstTxWarp prst="textNoShape">
              <a:avLst/>
            </a:prstTxWarp>
          </a:bodyPr>
          <a:lstStyle/>
          <a:p>
            <a:endParaRPr lang="en-US"/>
          </a:p>
        </p:txBody>
      </p:sp>
      <p:graphicFrame>
        <p:nvGraphicFramePr>
          <p:cNvPr id="16" name="Table 15"/>
          <p:cNvGraphicFramePr>
            <a:graphicFrameLocks noGrp="1"/>
          </p:cNvGraphicFramePr>
          <p:nvPr/>
        </p:nvGraphicFramePr>
        <p:xfrm>
          <a:off x="3866276" y="4064000"/>
          <a:ext cx="3975287" cy="1981200"/>
        </p:xfrm>
        <a:graphic>
          <a:graphicData uri="http://schemas.openxmlformats.org/drawingml/2006/table">
            <a:tbl>
              <a:tblPr firstRow="1" bandRow="1">
                <a:tableStyleId>{2D5ABB26-0587-4C30-8999-92F81FD0307C}</a:tableStyleId>
              </a:tblPr>
              <a:tblGrid>
                <a:gridCol w="2125553">
                  <a:extLst>
                    <a:ext uri="{9D8B030D-6E8A-4147-A177-3AD203B41FA5}">
                      <a16:colId xmlns:a16="http://schemas.microsoft.com/office/drawing/2014/main" val="20000"/>
                    </a:ext>
                  </a:extLst>
                </a:gridCol>
                <a:gridCol w="1849734">
                  <a:extLst>
                    <a:ext uri="{9D8B030D-6E8A-4147-A177-3AD203B41FA5}">
                      <a16:colId xmlns:a16="http://schemas.microsoft.com/office/drawing/2014/main" val="20001"/>
                    </a:ext>
                  </a:extLst>
                </a:gridCol>
              </a:tblGrid>
              <a:tr h="370840">
                <a:tc>
                  <a:txBody>
                    <a:bodyPr/>
                    <a:lstStyle/>
                    <a:p>
                      <a:r>
                        <a:rPr lang="en-US" sz="20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a:t>Mortality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Socrates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Mortal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2000" dirty="0"/>
                        <a:t>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Immortal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2000" dirty="0"/>
                        <a:t>Barney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Mortal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2000" dirty="0"/>
                        <a:t>Blarney stone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t>Non-living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02323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AA1E-EBBA-4BCB-81E5-79DC88C53ABF}"/>
              </a:ext>
            </a:extLst>
          </p:cNvPr>
          <p:cNvSpPr>
            <a:spLocks noGrp="1"/>
          </p:cNvSpPr>
          <p:nvPr>
            <p:ph type="title"/>
          </p:nvPr>
        </p:nvSpPr>
        <p:spPr>
          <a:xfrm>
            <a:off x="838200" y="92765"/>
            <a:ext cx="10515600" cy="45719"/>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C2FABB76-874B-446D-BB4B-293C271B040A}"/>
              </a:ext>
            </a:extLst>
          </p:cNvPr>
          <p:cNvSpPr>
            <a:spLocks noGrp="1"/>
          </p:cNvSpPr>
          <p:nvPr>
            <p:ph idx="1"/>
          </p:nvPr>
        </p:nvSpPr>
        <p:spPr>
          <a:xfrm>
            <a:off x="412475" y="581026"/>
            <a:ext cx="11014211" cy="6002198"/>
          </a:xfrm>
        </p:spPr>
        <p:txBody>
          <a:bodyPr/>
          <a:lstStyle/>
          <a:p>
            <a:pPr marL="0" indent="0">
              <a:buNone/>
            </a:pPr>
            <a:endParaRPr lang="en-US" b="0" i="0" dirty="0">
              <a:solidFill>
                <a:srgbClr val="40424E"/>
              </a:solidFill>
              <a:effectLst/>
              <a:latin typeface="urw-din"/>
            </a:endParaRPr>
          </a:p>
          <a:p>
            <a:pPr marL="0" indent="0">
              <a:buNone/>
            </a:pPr>
            <a:endParaRPr lang="en-US" dirty="0">
              <a:solidFill>
                <a:srgbClr val="40424E"/>
              </a:solidFill>
              <a:latin typeface="urw-din"/>
            </a:endParaRPr>
          </a:p>
          <a:p>
            <a:pPr marL="0" indent="0">
              <a:buNone/>
            </a:pPr>
            <a:endParaRPr lang="en-US" b="0" i="0" dirty="0">
              <a:solidFill>
                <a:srgbClr val="40424E"/>
              </a:solidFill>
              <a:effectLst/>
              <a:latin typeface="urw-din"/>
            </a:endParaRPr>
          </a:p>
          <a:p>
            <a:pPr marL="0" indent="0">
              <a:buNone/>
            </a:pPr>
            <a:endParaRPr lang="en-US" dirty="0">
              <a:solidFill>
                <a:srgbClr val="40424E"/>
              </a:solidFill>
              <a:latin typeface="urw-din"/>
            </a:endParaRPr>
          </a:p>
          <a:p>
            <a:pPr marL="0" indent="0">
              <a:buNone/>
            </a:pPr>
            <a:endParaRPr lang="en-US" dirty="0"/>
          </a:p>
        </p:txBody>
      </p:sp>
      <p:pic>
        <p:nvPicPr>
          <p:cNvPr id="1028" name="Picture 4">
            <a:extLst>
              <a:ext uri="{FF2B5EF4-FFF2-40B4-BE49-F238E27FC236}">
                <a16:creationId xmlns:a16="http://schemas.microsoft.com/office/drawing/2014/main" id="{6CFAA54A-BCA0-4FCE-B743-AE54761B5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2012" y="2498862"/>
            <a:ext cx="2847975" cy="17828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8F47BA-935E-4466-A254-CC6AB72A5D38}"/>
              </a:ext>
            </a:extLst>
          </p:cNvPr>
          <p:cNvPicPr>
            <a:picLocks noChangeAspect="1"/>
          </p:cNvPicPr>
          <p:nvPr/>
        </p:nvPicPr>
        <p:blipFill>
          <a:blip r:embed="rId3"/>
          <a:stretch>
            <a:fillRect/>
          </a:stretch>
        </p:blipFill>
        <p:spPr>
          <a:xfrm>
            <a:off x="1162050" y="704850"/>
            <a:ext cx="9582150" cy="5676899"/>
          </a:xfrm>
          <a:prstGeom prst="rect">
            <a:avLst/>
          </a:prstGeom>
        </p:spPr>
      </p:pic>
    </p:spTree>
    <p:extLst>
      <p:ext uri="{BB962C8B-B14F-4D97-AF65-F5344CB8AC3E}">
        <p14:creationId xmlns:p14="http://schemas.microsoft.com/office/powerpoint/2010/main" val="367031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2DC81-DB44-40BC-BE6E-F3B14D9B3881}"/>
              </a:ext>
            </a:extLst>
          </p:cNvPr>
          <p:cNvSpPr>
            <a:spLocks noGrp="1"/>
          </p:cNvSpPr>
          <p:nvPr>
            <p:ph type="title"/>
          </p:nvPr>
        </p:nvSpPr>
        <p:spPr>
          <a:xfrm>
            <a:off x="838200" y="132523"/>
            <a:ext cx="10515600" cy="548514"/>
          </a:xfrm>
        </p:spPr>
        <p:txBody>
          <a:bodyPr>
            <a:normAutofit/>
          </a:bodyPr>
          <a:lstStyle/>
          <a:p>
            <a:r>
              <a:rPr lang="en-US" sz="2800" dirty="0"/>
              <a:t>                 Difference between </a:t>
            </a:r>
            <a:r>
              <a:rPr lang="en-US" sz="2800" dirty="0" err="1"/>
              <a:t>Equi</a:t>
            </a:r>
            <a:r>
              <a:rPr lang="en-US" sz="2800" dirty="0"/>
              <a:t> join and Natural join</a:t>
            </a:r>
          </a:p>
        </p:txBody>
      </p:sp>
      <p:sp>
        <p:nvSpPr>
          <p:cNvPr id="3" name="Content Placeholder 2">
            <a:extLst>
              <a:ext uri="{FF2B5EF4-FFF2-40B4-BE49-F238E27FC236}">
                <a16:creationId xmlns:a16="http://schemas.microsoft.com/office/drawing/2014/main" id="{4F22EC65-819E-4AB1-8FCA-86EE62E22759}"/>
              </a:ext>
            </a:extLst>
          </p:cNvPr>
          <p:cNvSpPr>
            <a:spLocks noGrp="1"/>
          </p:cNvSpPr>
          <p:nvPr>
            <p:ph idx="1"/>
          </p:nvPr>
        </p:nvSpPr>
        <p:spPr>
          <a:xfrm>
            <a:off x="238539" y="622854"/>
            <a:ext cx="11953461" cy="5607120"/>
          </a:xfrm>
        </p:spPr>
        <p:txBody>
          <a:bodyPr/>
          <a:lstStyle/>
          <a:p>
            <a:pPr algn="l" rtl="0"/>
            <a:endParaRPr lang="en-US" b="0" i="0" dirty="0">
              <a:solidFill>
                <a:srgbClr val="282829"/>
              </a:solidFill>
              <a:effectLst/>
              <a:latin typeface="-apple-system"/>
            </a:endParaRPr>
          </a:p>
          <a:p>
            <a:pPr algn="l" rtl="0"/>
            <a:endParaRPr lang="en-US" b="0" i="0" dirty="0">
              <a:solidFill>
                <a:srgbClr val="282829"/>
              </a:solidFill>
              <a:effectLst/>
              <a:latin typeface="-apple-system"/>
            </a:endParaRPr>
          </a:p>
          <a:p>
            <a:pPr algn="l" rtl="0"/>
            <a:endParaRPr lang="en-US" dirty="0">
              <a:solidFill>
                <a:srgbClr val="282829"/>
              </a:solidFill>
              <a:latin typeface="-apple-system"/>
            </a:endParaRPr>
          </a:p>
          <a:p>
            <a:pPr marL="0" indent="0">
              <a:buNone/>
            </a:pPr>
            <a:endParaRPr lang="en-US" dirty="0"/>
          </a:p>
        </p:txBody>
      </p:sp>
      <p:sp>
        <p:nvSpPr>
          <p:cNvPr id="4" name="Rectangle 1">
            <a:extLst>
              <a:ext uri="{FF2B5EF4-FFF2-40B4-BE49-F238E27FC236}">
                <a16:creationId xmlns:a16="http://schemas.microsoft.com/office/drawing/2014/main" id="{A6FC2C93-2AC2-4B01-85CD-EBB25FB20446}"/>
              </a:ext>
            </a:extLst>
          </p:cNvPr>
          <p:cNvSpPr>
            <a:spLocks noChangeArrowheads="1"/>
          </p:cNvSpPr>
          <p:nvPr/>
        </p:nvSpPr>
        <p:spPr bwMode="auto">
          <a:xfrm>
            <a:off x="2222014" y="658751"/>
            <a:ext cx="7275444" cy="335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SELECT * FROM </a:t>
            </a:r>
            <a:r>
              <a:rPr kumimoji="0" lang="en-US" altLang="en-US" sz="160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student</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S INNER JOIN Marks M ON </a:t>
            </a:r>
            <a:r>
              <a:rPr kumimoji="0" lang="en-US" altLang="en-US" sz="1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S.Roll_No</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 </a:t>
            </a:r>
            <a:r>
              <a:rPr kumimoji="0" lang="en-US" altLang="en-US" sz="14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M.Roll_No</a:t>
            </a:r>
            <a:r>
              <a:rPr kumimoji="0" lang="en-US" altLang="en-US" sz="14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7FDF2671-A4FA-46AF-9E4E-2ED8726D0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080" y="937791"/>
            <a:ext cx="6353175" cy="1457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83CE4BD2-A66E-43F5-8FA7-A204E3DD6486}"/>
              </a:ext>
            </a:extLst>
          </p:cNvPr>
          <p:cNvGraphicFramePr>
            <a:graphicFrameLocks noGrp="1"/>
          </p:cNvGraphicFramePr>
          <p:nvPr>
            <p:extLst>
              <p:ext uri="{D42A27DB-BD31-4B8C-83A1-F6EECF244321}">
                <p14:modId xmlns:p14="http://schemas.microsoft.com/office/powerpoint/2010/main" val="2833861011"/>
              </p:ext>
            </p:extLst>
          </p:nvPr>
        </p:nvGraphicFramePr>
        <p:xfrm>
          <a:off x="323850" y="2553472"/>
          <a:ext cx="11629611" cy="4181635"/>
        </p:xfrm>
        <a:graphic>
          <a:graphicData uri="http://schemas.openxmlformats.org/drawingml/2006/table">
            <a:tbl>
              <a:tblPr/>
              <a:tblGrid>
                <a:gridCol w="731933">
                  <a:extLst>
                    <a:ext uri="{9D8B030D-6E8A-4147-A177-3AD203B41FA5}">
                      <a16:colId xmlns:a16="http://schemas.microsoft.com/office/drawing/2014/main" val="580882219"/>
                    </a:ext>
                  </a:extLst>
                </a:gridCol>
                <a:gridCol w="5979152">
                  <a:extLst>
                    <a:ext uri="{9D8B030D-6E8A-4147-A177-3AD203B41FA5}">
                      <a16:colId xmlns:a16="http://schemas.microsoft.com/office/drawing/2014/main" val="1545135367"/>
                    </a:ext>
                  </a:extLst>
                </a:gridCol>
                <a:gridCol w="4918526">
                  <a:extLst>
                    <a:ext uri="{9D8B030D-6E8A-4147-A177-3AD203B41FA5}">
                      <a16:colId xmlns:a16="http://schemas.microsoft.com/office/drawing/2014/main" val="2195956757"/>
                    </a:ext>
                  </a:extLst>
                </a:gridCol>
              </a:tblGrid>
              <a:tr h="943041">
                <a:tc>
                  <a:txBody>
                    <a:bodyPr/>
                    <a:lstStyle/>
                    <a:p>
                      <a:pPr algn="l" fontAlgn="base"/>
                      <a:r>
                        <a:rPr lang="en-US" sz="1100" b="1" dirty="0">
                          <a:effectLst/>
                        </a:rPr>
                        <a:t>1.</a:t>
                      </a:r>
                    </a:p>
                  </a:txBody>
                  <a:tcPr marL="81792" marR="81792" marT="114509" marB="114509" anchor="ctr">
                    <a:lnL>
                      <a:noFill/>
                    </a:lnL>
                    <a:lnR>
                      <a:noFill/>
                    </a:lnR>
                    <a:lnT>
                      <a:noFill/>
                    </a:lnT>
                    <a:lnB>
                      <a:noFill/>
                    </a:lnB>
                    <a:solidFill>
                      <a:srgbClr val="FFFFFF"/>
                    </a:solidFill>
                  </a:tcPr>
                </a:tc>
                <a:tc>
                  <a:txBody>
                    <a:bodyPr/>
                    <a:lstStyle/>
                    <a:p>
                      <a:pPr algn="l" fontAlgn="base"/>
                      <a:r>
                        <a:rPr lang="en-US" sz="1600" b="1" dirty="0">
                          <a:effectLst/>
                        </a:rPr>
                        <a:t>Natural Join joins two tables based on same attribute name and datatypes.</a:t>
                      </a:r>
                    </a:p>
                  </a:txBody>
                  <a:tcPr marL="81792" marR="81792" marT="114509" marB="114509" anchor="ctr">
                    <a:lnL>
                      <a:noFill/>
                    </a:lnL>
                    <a:lnR>
                      <a:noFill/>
                    </a:lnR>
                    <a:lnT>
                      <a:noFill/>
                    </a:lnT>
                    <a:lnB>
                      <a:noFill/>
                    </a:lnB>
                    <a:solidFill>
                      <a:srgbClr val="FFFFFF"/>
                    </a:solidFill>
                  </a:tcPr>
                </a:tc>
                <a:tc>
                  <a:txBody>
                    <a:bodyPr/>
                    <a:lstStyle/>
                    <a:p>
                      <a:pPr algn="l" fontAlgn="base"/>
                      <a:r>
                        <a:rPr lang="en-US" sz="1600" b="1" dirty="0">
                          <a:effectLst/>
                        </a:rPr>
                        <a:t>Inner Join joins two table on the basis of the column which is explicitly specified in the ON clause.</a:t>
                      </a:r>
                    </a:p>
                  </a:txBody>
                  <a:tcPr marL="81792" marR="81792" marT="114509" marB="114509" anchor="ctr">
                    <a:lnL>
                      <a:noFill/>
                    </a:lnL>
                    <a:lnR>
                      <a:noFill/>
                    </a:lnR>
                    <a:lnT>
                      <a:noFill/>
                    </a:lnT>
                    <a:lnB>
                      <a:noFill/>
                    </a:lnB>
                    <a:solidFill>
                      <a:srgbClr val="FFFFFF"/>
                    </a:solidFill>
                  </a:tcPr>
                </a:tc>
                <a:extLst>
                  <a:ext uri="{0D108BD9-81ED-4DB2-BD59-A6C34878D82A}">
                    <a16:rowId xmlns:a16="http://schemas.microsoft.com/office/drawing/2014/main" val="3097592908"/>
                  </a:ext>
                </a:extLst>
              </a:tr>
              <a:tr h="1091175">
                <a:tc>
                  <a:txBody>
                    <a:bodyPr/>
                    <a:lstStyle/>
                    <a:p>
                      <a:pPr algn="l" fontAlgn="base"/>
                      <a:r>
                        <a:rPr lang="en-US" sz="1100" b="1" dirty="0">
                          <a:effectLst/>
                        </a:rPr>
                        <a:t>2.</a:t>
                      </a:r>
                    </a:p>
                  </a:txBody>
                  <a:tcPr marL="81792" marR="81792" marT="114509" marB="114509" anchor="ctr">
                    <a:lnL>
                      <a:noFill/>
                    </a:lnL>
                    <a:lnR>
                      <a:noFill/>
                    </a:lnR>
                    <a:lnT>
                      <a:noFill/>
                    </a:lnT>
                    <a:lnB>
                      <a:noFill/>
                    </a:lnB>
                    <a:solidFill>
                      <a:srgbClr val="FFFFFF"/>
                    </a:solidFill>
                  </a:tcPr>
                </a:tc>
                <a:tc>
                  <a:txBody>
                    <a:bodyPr/>
                    <a:lstStyle/>
                    <a:p>
                      <a:pPr algn="l" fontAlgn="base"/>
                      <a:r>
                        <a:rPr lang="en-US" sz="1600" b="1" dirty="0">
                          <a:effectLst/>
                        </a:rPr>
                        <a:t>In Natural Join, The resulting table will contain all the attributes of both the tables but keep only one copy of each common column</a:t>
                      </a:r>
                    </a:p>
                  </a:txBody>
                  <a:tcPr marL="81792" marR="81792" marT="114509" marB="114509" anchor="ctr">
                    <a:lnL>
                      <a:noFill/>
                    </a:lnL>
                    <a:lnR>
                      <a:noFill/>
                    </a:lnR>
                    <a:lnT>
                      <a:noFill/>
                    </a:lnT>
                    <a:lnB>
                      <a:noFill/>
                    </a:lnB>
                    <a:solidFill>
                      <a:srgbClr val="FFFFFF"/>
                    </a:solidFill>
                  </a:tcPr>
                </a:tc>
                <a:tc>
                  <a:txBody>
                    <a:bodyPr/>
                    <a:lstStyle/>
                    <a:p>
                      <a:pPr algn="l" fontAlgn="base"/>
                      <a:r>
                        <a:rPr lang="en-US" sz="1600" b="1" dirty="0">
                          <a:effectLst/>
                        </a:rPr>
                        <a:t>In Inner Join, The resulting table will contain all the attribute of both the tables including duplicate columns also</a:t>
                      </a:r>
                    </a:p>
                  </a:txBody>
                  <a:tcPr marL="81792" marR="81792" marT="114509" marB="114509" anchor="ctr">
                    <a:lnL>
                      <a:noFill/>
                    </a:lnL>
                    <a:lnR>
                      <a:noFill/>
                    </a:lnR>
                    <a:lnT>
                      <a:noFill/>
                    </a:lnT>
                    <a:lnB>
                      <a:noFill/>
                    </a:lnB>
                    <a:solidFill>
                      <a:srgbClr val="FFFFFF"/>
                    </a:solidFill>
                  </a:tcPr>
                </a:tc>
                <a:extLst>
                  <a:ext uri="{0D108BD9-81ED-4DB2-BD59-A6C34878D82A}">
                    <a16:rowId xmlns:a16="http://schemas.microsoft.com/office/drawing/2014/main" val="3219914996"/>
                  </a:ext>
                </a:extLst>
              </a:tr>
              <a:tr h="943041">
                <a:tc>
                  <a:txBody>
                    <a:bodyPr/>
                    <a:lstStyle/>
                    <a:p>
                      <a:pPr algn="l" fontAlgn="base"/>
                      <a:r>
                        <a:rPr lang="en-US" sz="1100" b="1">
                          <a:effectLst/>
                        </a:rPr>
                        <a:t>3.</a:t>
                      </a:r>
                    </a:p>
                  </a:txBody>
                  <a:tcPr marL="81792" marR="81792" marT="114509" marB="114509" anchor="ctr">
                    <a:lnL>
                      <a:noFill/>
                    </a:lnL>
                    <a:lnR>
                      <a:noFill/>
                    </a:lnR>
                    <a:lnT>
                      <a:noFill/>
                    </a:lnT>
                    <a:lnB>
                      <a:noFill/>
                    </a:lnB>
                    <a:solidFill>
                      <a:srgbClr val="FFFFFF"/>
                    </a:solidFill>
                  </a:tcPr>
                </a:tc>
                <a:tc>
                  <a:txBody>
                    <a:bodyPr/>
                    <a:lstStyle/>
                    <a:p>
                      <a:pPr algn="l" fontAlgn="base"/>
                      <a:r>
                        <a:rPr lang="en-US" sz="1600" b="1" dirty="0">
                          <a:effectLst/>
                        </a:rPr>
                        <a:t>In Natural Join, If there is no condition specifies then it returns the rows based on the common column</a:t>
                      </a:r>
                    </a:p>
                  </a:txBody>
                  <a:tcPr marL="81792" marR="81792" marT="114509" marB="114509" anchor="ctr">
                    <a:lnL>
                      <a:noFill/>
                    </a:lnL>
                    <a:lnR>
                      <a:noFill/>
                    </a:lnR>
                    <a:lnT>
                      <a:noFill/>
                    </a:lnT>
                    <a:lnB>
                      <a:noFill/>
                    </a:lnB>
                    <a:solidFill>
                      <a:srgbClr val="FFFFFF"/>
                    </a:solidFill>
                  </a:tcPr>
                </a:tc>
                <a:tc>
                  <a:txBody>
                    <a:bodyPr/>
                    <a:lstStyle/>
                    <a:p>
                      <a:pPr algn="l" fontAlgn="base"/>
                      <a:r>
                        <a:rPr lang="en-US" sz="1600" b="1" dirty="0">
                          <a:effectLst/>
                        </a:rPr>
                        <a:t>In Inner Join, only those records will return which exists in both the tables</a:t>
                      </a:r>
                    </a:p>
                  </a:txBody>
                  <a:tcPr marL="81792" marR="81792" marT="114509" marB="114509" anchor="ctr">
                    <a:lnL>
                      <a:noFill/>
                    </a:lnL>
                    <a:lnR>
                      <a:noFill/>
                    </a:lnR>
                    <a:lnT>
                      <a:noFill/>
                    </a:lnT>
                    <a:lnB>
                      <a:noFill/>
                    </a:lnB>
                    <a:solidFill>
                      <a:srgbClr val="FFFFFF"/>
                    </a:solidFill>
                  </a:tcPr>
                </a:tc>
                <a:extLst>
                  <a:ext uri="{0D108BD9-81ED-4DB2-BD59-A6C34878D82A}">
                    <a16:rowId xmlns:a16="http://schemas.microsoft.com/office/drawing/2014/main" val="522803815"/>
                  </a:ext>
                </a:extLst>
              </a:tr>
              <a:tr h="1091175">
                <a:tc>
                  <a:txBody>
                    <a:bodyPr/>
                    <a:lstStyle/>
                    <a:p>
                      <a:pPr algn="l" fontAlgn="base"/>
                      <a:r>
                        <a:rPr lang="en-US" sz="1100" b="1">
                          <a:effectLst/>
                        </a:rPr>
                        <a:t>4.</a:t>
                      </a:r>
                    </a:p>
                  </a:txBody>
                  <a:tcPr marL="81792" marR="81792" marT="114509" marB="114509" anchor="ctr">
                    <a:lnL>
                      <a:noFill/>
                    </a:lnL>
                    <a:lnR>
                      <a:noFill/>
                    </a:lnR>
                    <a:lnT>
                      <a:noFill/>
                    </a:lnT>
                    <a:lnB>
                      <a:noFill/>
                    </a:lnB>
                    <a:solidFill>
                      <a:srgbClr val="FFFFFF"/>
                    </a:solidFill>
                  </a:tcPr>
                </a:tc>
                <a:tc>
                  <a:txBody>
                    <a:bodyPr/>
                    <a:lstStyle/>
                    <a:p>
                      <a:pPr algn="l" fontAlgn="base"/>
                      <a:r>
                        <a:rPr lang="en-US" sz="1600" b="1" dirty="0">
                          <a:effectLst/>
                        </a:rPr>
                        <a:t>SYNTAX:</a:t>
                      </a:r>
                      <a:br>
                        <a:rPr lang="en-US" sz="1600" b="1" dirty="0">
                          <a:effectLst/>
                        </a:rPr>
                      </a:br>
                      <a:r>
                        <a:rPr lang="en-US" sz="1600" b="1" dirty="0">
                          <a:effectLst/>
                        </a:rPr>
                        <a:t>SELECT *</a:t>
                      </a:r>
                      <a:br>
                        <a:rPr lang="en-US" sz="1600" b="1" dirty="0">
                          <a:effectLst/>
                        </a:rPr>
                      </a:br>
                      <a:r>
                        <a:rPr lang="en-US" sz="1600" b="1" dirty="0">
                          <a:effectLst/>
                        </a:rPr>
                        <a:t>FROM table1 NATURAL JOIN table2;</a:t>
                      </a:r>
                    </a:p>
                  </a:txBody>
                  <a:tcPr marL="81792" marR="81792" marT="114509" marB="114509" anchor="ctr">
                    <a:lnL>
                      <a:noFill/>
                    </a:lnL>
                    <a:lnR>
                      <a:noFill/>
                    </a:lnR>
                    <a:lnT>
                      <a:noFill/>
                    </a:lnT>
                    <a:lnB>
                      <a:noFill/>
                    </a:lnB>
                    <a:solidFill>
                      <a:srgbClr val="FFFFFF"/>
                    </a:solidFill>
                  </a:tcPr>
                </a:tc>
                <a:tc>
                  <a:txBody>
                    <a:bodyPr/>
                    <a:lstStyle/>
                    <a:p>
                      <a:pPr algn="l" fontAlgn="base"/>
                      <a:r>
                        <a:rPr lang="en-US" sz="1600" b="1" dirty="0">
                          <a:effectLst/>
                        </a:rPr>
                        <a:t>SYNTAX:</a:t>
                      </a:r>
                      <a:br>
                        <a:rPr lang="en-US" sz="1600" b="1" dirty="0">
                          <a:effectLst/>
                        </a:rPr>
                      </a:br>
                      <a:r>
                        <a:rPr lang="en-US" sz="1600" b="1" dirty="0">
                          <a:effectLst/>
                        </a:rPr>
                        <a:t>SELECT *</a:t>
                      </a:r>
                      <a:br>
                        <a:rPr lang="en-US" sz="1600" b="1" dirty="0">
                          <a:effectLst/>
                        </a:rPr>
                      </a:br>
                      <a:r>
                        <a:rPr lang="en-US" sz="1600" b="1" dirty="0">
                          <a:effectLst/>
                        </a:rPr>
                        <a:t>FROM table1 INNER JOIN table2 ON table1.Column_Name = table2.Column_Name;</a:t>
                      </a:r>
                    </a:p>
                  </a:txBody>
                  <a:tcPr marL="81792" marR="81792" marT="114509" marB="114509" anchor="ctr">
                    <a:lnL>
                      <a:noFill/>
                    </a:lnL>
                    <a:lnR>
                      <a:noFill/>
                    </a:lnR>
                    <a:lnT>
                      <a:noFill/>
                    </a:lnT>
                    <a:lnB>
                      <a:noFill/>
                    </a:lnB>
                    <a:solidFill>
                      <a:srgbClr val="FFFFFF"/>
                    </a:solidFill>
                  </a:tcPr>
                </a:tc>
                <a:extLst>
                  <a:ext uri="{0D108BD9-81ED-4DB2-BD59-A6C34878D82A}">
                    <a16:rowId xmlns:a16="http://schemas.microsoft.com/office/drawing/2014/main" val="3587965178"/>
                  </a:ext>
                </a:extLst>
              </a:tr>
            </a:tbl>
          </a:graphicData>
        </a:graphic>
      </p:graphicFrame>
    </p:spTree>
    <p:extLst>
      <p:ext uri="{BB962C8B-B14F-4D97-AF65-F5344CB8AC3E}">
        <p14:creationId xmlns:p14="http://schemas.microsoft.com/office/powerpoint/2010/main" val="192574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What kind of Join is this?</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a:t>
            </a:r>
          </a:p>
          <a:p>
            <a:pPr marL="0" indent="0">
              <a:buNone/>
            </a:pPr>
            <a:r>
              <a:rPr lang="en-US" sz="2400" dirty="0">
                <a:latin typeface="Lucida Console" charset="0"/>
              </a:rPr>
              <a:t> FROM </a:t>
            </a:r>
            <a:r>
              <a:rPr lang="en-US" sz="2400" dirty="0">
                <a:solidFill>
                  <a:srgbClr val="FF0000"/>
                </a:solidFill>
                <a:latin typeface="Lucida Console" charset="0"/>
              </a:rPr>
              <a:t>Students S, Enrolled E</a:t>
            </a:r>
          </a:p>
          <a:p>
            <a:pPr marL="0" indent="0">
              <a:buNone/>
            </a:pPr>
            <a:r>
              <a:rPr lang="en-US" sz="2400" dirty="0">
                <a:solidFill>
                  <a:srgbClr val="FF0000"/>
                </a:solidFill>
                <a:latin typeface="Lucida Console" charset="0"/>
              </a:rPr>
              <a:t> </a:t>
            </a:r>
            <a:r>
              <a:rPr lang="en-US" sz="2400" dirty="0">
                <a:latin typeface="Lucida Console" charset="0"/>
              </a:rPr>
              <a:t>WHERE</a:t>
            </a:r>
            <a:r>
              <a:rPr lang="en-US" sz="2400" dirty="0">
                <a:solidFill>
                  <a:srgbClr val="FF0000"/>
                </a:solidFill>
                <a:latin typeface="Lucida Console" charset="0"/>
              </a:rPr>
              <a:t> </a:t>
            </a:r>
            <a:r>
              <a:rPr lang="en-US" sz="2400" dirty="0" err="1">
                <a:solidFill>
                  <a:srgbClr val="FF0000"/>
                </a:solidFill>
                <a:latin typeface="Lucida Console" charset="0"/>
              </a:rPr>
              <a:t>S.sid</a:t>
            </a:r>
            <a:r>
              <a:rPr lang="en-US" sz="2400" dirty="0">
                <a:solidFill>
                  <a:srgbClr val="FF0000"/>
                </a:solidFill>
                <a:latin typeface="Lucida Console" charset="0"/>
              </a:rPr>
              <a:t> &lt;= </a:t>
            </a:r>
            <a:r>
              <a:rPr lang="en-US" sz="2400" dirty="0" err="1">
                <a:solidFill>
                  <a:srgbClr val="FF0000"/>
                </a:solidFill>
                <a:latin typeface="Lucida Console" charset="0"/>
              </a:rPr>
              <a:t>E.sid</a:t>
            </a:r>
            <a:endParaRPr lang="en-US" sz="2400" dirty="0">
              <a:solidFill>
                <a:srgbClr val="FF0000"/>
              </a:solidFill>
              <a:latin typeface="Lucida Console" charset="0"/>
            </a:endParaRPr>
          </a:p>
        </p:txBody>
      </p:sp>
      <p:graphicFrame>
        <p:nvGraphicFramePr>
          <p:cNvPr id="6" name="Table 5"/>
          <p:cNvGraphicFramePr>
            <a:graphicFrameLocks noGrp="1"/>
          </p:cNvGraphicFramePr>
          <p:nvPr/>
        </p:nvGraphicFramePr>
        <p:xfrm>
          <a:off x="2259894" y="2533850"/>
          <a:ext cx="3184137" cy="118872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1892" y="2509242"/>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2269106" y="4421575"/>
          <a:ext cx="6960512" cy="1981200"/>
        </p:xfrm>
        <a:graphic>
          <a:graphicData uri="http://schemas.openxmlformats.org/drawingml/2006/table">
            <a:tbl>
              <a:tblPr firstRow="1" bandRow="1">
                <a:tableStyleId>{2D5ABB26-0587-4C30-8999-92F81FD0307C}</a:tableStyleId>
              </a:tblPr>
              <a:tblGrid>
                <a:gridCol w="1250981">
                  <a:extLst>
                    <a:ext uri="{9D8B030D-6E8A-4147-A177-3AD203B41FA5}">
                      <a16:colId xmlns:a16="http://schemas.microsoft.com/office/drawing/2014/main" val="20000"/>
                    </a:ext>
                  </a:extLst>
                </a:gridCol>
                <a:gridCol w="1903177">
                  <a:extLst>
                    <a:ext uri="{9D8B030D-6E8A-4147-A177-3AD203B41FA5}">
                      <a16:colId xmlns:a16="http://schemas.microsoft.com/office/drawing/2014/main" val="20001"/>
                    </a:ext>
                  </a:extLst>
                </a:gridCol>
                <a:gridCol w="1903177">
                  <a:extLst>
                    <a:ext uri="{9D8B030D-6E8A-4147-A177-3AD203B41FA5}">
                      <a16:colId xmlns:a16="http://schemas.microsoft.com/office/drawing/2014/main" val="20002"/>
                    </a:ext>
                  </a:extLst>
                </a:gridCol>
                <a:gridCol w="1903177">
                  <a:extLst>
                    <a:ext uri="{9D8B030D-6E8A-4147-A177-3AD203B41FA5}">
                      <a16:colId xmlns:a16="http://schemas.microsoft.com/office/drawing/2014/main" val="20003"/>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extBox 1"/>
          <p:cNvSpPr txBox="1"/>
          <p:nvPr/>
        </p:nvSpPr>
        <p:spPr>
          <a:xfrm>
            <a:off x="6074670" y="2440383"/>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791885" y="2453005"/>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202495876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Theta Joins (&lt;, &lt;=, &gt;, &gt;=, &lt;&gt;)</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a:t>
            </a:r>
          </a:p>
          <a:p>
            <a:pPr marL="0" indent="0">
              <a:buNone/>
            </a:pPr>
            <a:r>
              <a:rPr lang="en-US" sz="2400" dirty="0">
                <a:latin typeface="Lucida Console" charset="0"/>
              </a:rPr>
              <a:t> FROM </a:t>
            </a:r>
            <a:r>
              <a:rPr lang="en-US" sz="2400" dirty="0">
                <a:solidFill>
                  <a:srgbClr val="FF0000"/>
                </a:solidFill>
                <a:latin typeface="Lucida Console" charset="0"/>
              </a:rPr>
              <a:t>Students S, Enrolled E</a:t>
            </a:r>
          </a:p>
          <a:p>
            <a:pPr marL="0" indent="0">
              <a:buNone/>
            </a:pPr>
            <a:r>
              <a:rPr lang="en-US" sz="2400" dirty="0">
                <a:solidFill>
                  <a:srgbClr val="FF0000"/>
                </a:solidFill>
                <a:latin typeface="Lucida Console" charset="0"/>
              </a:rPr>
              <a:t> </a:t>
            </a:r>
            <a:r>
              <a:rPr lang="en-US" sz="2400" dirty="0">
                <a:latin typeface="Lucida Console" charset="0"/>
              </a:rPr>
              <a:t>WHERE</a:t>
            </a:r>
            <a:r>
              <a:rPr lang="en-US" sz="2400" dirty="0">
                <a:solidFill>
                  <a:srgbClr val="FF0000"/>
                </a:solidFill>
                <a:latin typeface="Lucida Console" charset="0"/>
              </a:rPr>
              <a:t> </a:t>
            </a:r>
            <a:r>
              <a:rPr lang="en-US" sz="2400" dirty="0" err="1">
                <a:solidFill>
                  <a:srgbClr val="FF0000"/>
                </a:solidFill>
                <a:latin typeface="Lucida Console" charset="0"/>
              </a:rPr>
              <a:t>S.sid</a:t>
            </a:r>
            <a:r>
              <a:rPr lang="en-US" sz="2400" dirty="0">
                <a:solidFill>
                  <a:srgbClr val="FF0000"/>
                </a:solidFill>
                <a:latin typeface="Lucida Console" charset="0"/>
              </a:rPr>
              <a:t> &lt;= </a:t>
            </a:r>
            <a:r>
              <a:rPr lang="en-US" sz="2400" dirty="0" err="1">
                <a:solidFill>
                  <a:srgbClr val="FF0000"/>
                </a:solidFill>
                <a:latin typeface="Lucida Console" charset="0"/>
              </a:rPr>
              <a:t>E.sid</a:t>
            </a:r>
            <a:endParaRPr lang="en-US" sz="2400" dirty="0">
              <a:solidFill>
                <a:srgbClr val="FF0000"/>
              </a:solidFill>
              <a:latin typeface="Lucida Console" charset="0"/>
            </a:endParaRPr>
          </a:p>
        </p:txBody>
      </p:sp>
      <p:graphicFrame>
        <p:nvGraphicFramePr>
          <p:cNvPr id="6" name="Table 5"/>
          <p:cNvGraphicFramePr>
            <a:graphicFrameLocks noGrp="1"/>
          </p:cNvGraphicFramePr>
          <p:nvPr/>
        </p:nvGraphicFramePr>
        <p:xfrm>
          <a:off x="2259894" y="2533850"/>
          <a:ext cx="3184137" cy="118872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1892" y="2509242"/>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2269106" y="4421575"/>
          <a:ext cx="6960512" cy="1981200"/>
        </p:xfrm>
        <a:graphic>
          <a:graphicData uri="http://schemas.openxmlformats.org/drawingml/2006/table">
            <a:tbl>
              <a:tblPr firstRow="1" bandRow="1">
                <a:tableStyleId>{2D5ABB26-0587-4C30-8999-92F81FD0307C}</a:tableStyleId>
              </a:tblPr>
              <a:tblGrid>
                <a:gridCol w="1250981">
                  <a:extLst>
                    <a:ext uri="{9D8B030D-6E8A-4147-A177-3AD203B41FA5}">
                      <a16:colId xmlns:a16="http://schemas.microsoft.com/office/drawing/2014/main" val="20000"/>
                    </a:ext>
                  </a:extLst>
                </a:gridCol>
                <a:gridCol w="1903177">
                  <a:extLst>
                    <a:ext uri="{9D8B030D-6E8A-4147-A177-3AD203B41FA5}">
                      <a16:colId xmlns:a16="http://schemas.microsoft.com/office/drawing/2014/main" val="20001"/>
                    </a:ext>
                  </a:extLst>
                </a:gridCol>
                <a:gridCol w="1903177">
                  <a:extLst>
                    <a:ext uri="{9D8B030D-6E8A-4147-A177-3AD203B41FA5}">
                      <a16:colId xmlns:a16="http://schemas.microsoft.com/office/drawing/2014/main" val="20002"/>
                    </a:ext>
                  </a:extLst>
                </a:gridCol>
                <a:gridCol w="1903177">
                  <a:extLst>
                    <a:ext uri="{9D8B030D-6E8A-4147-A177-3AD203B41FA5}">
                      <a16:colId xmlns:a16="http://schemas.microsoft.com/office/drawing/2014/main" val="20003"/>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extBox 1"/>
          <p:cNvSpPr txBox="1"/>
          <p:nvPr/>
        </p:nvSpPr>
        <p:spPr>
          <a:xfrm>
            <a:off x="6074670" y="2440383"/>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791885" y="2453005"/>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1982867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34C4-43CD-47B2-B379-E5F5FB772F88}"/>
              </a:ext>
            </a:extLst>
          </p:cNvPr>
          <p:cNvSpPr>
            <a:spLocks noGrp="1"/>
          </p:cNvSpPr>
          <p:nvPr>
            <p:ph type="title"/>
          </p:nvPr>
        </p:nvSpPr>
        <p:spPr>
          <a:xfrm>
            <a:off x="838200" y="1"/>
            <a:ext cx="10515600" cy="914400"/>
          </a:xfrm>
        </p:spPr>
        <p:txBody>
          <a:bodyPr>
            <a:normAutofit/>
          </a:bodyPr>
          <a:lstStyle/>
          <a:p>
            <a:r>
              <a:rPr lang="en-US" dirty="0"/>
              <a:t>                                 Left Outer Join</a:t>
            </a:r>
          </a:p>
        </p:txBody>
      </p:sp>
      <p:sp>
        <p:nvSpPr>
          <p:cNvPr id="3" name="Content Placeholder 2">
            <a:extLst>
              <a:ext uri="{FF2B5EF4-FFF2-40B4-BE49-F238E27FC236}">
                <a16:creationId xmlns:a16="http://schemas.microsoft.com/office/drawing/2014/main" id="{914993A1-823C-4C25-A377-99B69D44B42A}"/>
              </a:ext>
            </a:extLst>
          </p:cNvPr>
          <p:cNvSpPr>
            <a:spLocks noGrp="1"/>
          </p:cNvSpPr>
          <p:nvPr>
            <p:ph idx="1"/>
          </p:nvPr>
        </p:nvSpPr>
        <p:spPr>
          <a:xfrm>
            <a:off x="838199" y="728870"/>
            <a:ext cx="11115261" cy="5448093"/>
          </a:xfrm>
        </p:spPr>
        <p:txBody>
          <a:bodyPr>
            <a:normAutofit lnSpcReduction="10000"/>
          </a:bodyPr>
          <a:lstStyle/>
          <a:p>
            <a:pPr marL="0" indent="0">
              <a:buNone/>
            </a:pPr>
            <a:r>
              <a:rPr lang="en-US" b="0" i="0" dirty="0">
                <a:solidFill>
                  <a:srgbClr val="212529"/>
                </a:solidFill>
                <a:effectLst/>
                <a:latin typeface="-apple-system"/>
              </a:rPr>
              <a:t>A LEFT JOIN performs a join starting with the first (left-most) table.</a:t>
            </a:r>
            <a:br>
              <a:rPr lang="en-US" dirty="0"/>
            </a:br>
            <a:r>
              <a:rPr lang="en-US" b="0" i="0" dirty="0">
                <a:solidFill>
                  <a:srgbClr val="212529"/>
                </a:solidFill>
                <a:effectLst/>
                <a:latin typeface="-apple-system"/>
              </a:rPr>
              <a:t>Then, any matched records from the second table (right-most) will be included. LEFT JOIN and LEFT OUTER JOIN are the same. The result is 0 records from the right side, if there is no match.</a:t>
            </a:r>
          </a:p>
          <a:p>
            <a:pPr marL="0" indent="0">
              <a:buNone/>
            </a:pPr>
            <a:endParaRPr lang="en-US" dirty="0">
              <a:solidFill>
                <a:srgbClr val="212529"/>
              </a:solidFill>
              <a:latin typeface="-apple-system"/>
            </a:endParaRPr>
          </a:p>
          <a:p>
            <a:pPr marL="0" indent="0">
              <a:buNone/>
            </a:pPr>
            <a:endParaRPr lang="en-US" b="0" i="0" dirty="0">
              <a:solidFill>
                <a:srgbClr val="212529"/>
              </a:solidFill>
              <a:effectLst/>
              <a:latin typeface="-apple-system"/>
            </a:endParaRPr>
          </a:p>
          <a:p>
            <a:pPr marL="0" indent="0">
              <a:buNone/>
            </a:pPr>
            <a:endParaRPr lang="en-US" dirty="0">
              <a:solidFill>
                <a:srgbClr val="212529"/>
              </a:solidFill>
              <a:latin typeface="-apple-system"/>
            </a:endParaRPr>
          </a:p>
          <a:p>
            <a:pPr marL="0" indent="0">
              <a:buNone/>
            </a:pPr>
            <a:endParaRPr lang="en-US" b="0" i="0" dirty="0">
              <a:solidFill>
                <a:srgbClr val="212529"/>
              </a:solidFill>
              <a:effectLst/>
              <a:latin typeface="-apple-system"/>
            </a:endParaRPr>
          </a:p>
          <a:p>
            <a:pPr algn="l">
              <a:buFont typeface="+mj-lt"/>
              <a:buAutoNum type="arabicPeriod"/>
            </a:pPr>
            <a:endParaRPr lang="en-US" b="1" i="0" dirty="0">
              <a:solidFill>
                <a:srgbClr val="000000"/>
              </a:solidFill>
              <a:effectLst/>
              <a:latin typeface="SFMono-Regular"/>
            </a:endParaRPr>
          </a:p>
          <a:p>
            <a:pPr marL="0" indent="0" algn="l">
              <a:buNone/>
            </a:pPr>
            <a:r>
              <a:rPr lang="en-US" b="1" i="0" dirty="0">
                <a:solidFill>
                  <a:srgbClr val="000000"/>
                </a:solidFill>
                <a:effectLst/>
                <a:latin typeface="SFMono-Regular"/>
              </a:rPr>
              <a:t>SELECT column-names</a:t>
            </a:r>
            <a:endParaRPr lang="en-US" b="1" i="0" dirty="0">
              <a:solidFill>
                <a:srgbClr val="BEBEC5"/>
              </a:solidFill>
              <a:effectLst/>
              <a:latin typeface="SFMono-Regular"/>
            </a:endParaRPr>
          </a:p>
          <a:p>
            <a:pPr marL="0" indent="0" algn="l">
              <a:buNone/>
            </a:pPr>
            <a:r>
              <a:rPr lang="en-US" b="1" i="0" dirty="0">
                <a:solidFill>
                  <a:srgbClr val="000000"/>
                </a:solidFill>
                <a:effectLst/>
                <a:latin typeface="SFMono-Regular"/>
              </a:rPr>
              <a:t>FROM table-name1 LEFT OUTER JOIN table-name2 </a:t>
            </a:r>
            <a:endParaRPr lang="en-US" b="1" i="0" dirty="0">
              <a:solidFill>
                <a:srgbClr val="BEBEC5"/>
              </a:solidFill>
              <a:effectLst/>
              <a:latin typeface="SFMono-Regular"/>
            </a:endParaRPr>
          </a:p>
          <a:p>
            <a:pPr marL="0" indent="0" algn="l">
              <a:buNone/>
            </a:pPr>
            <a:r>
              <a:rPr lang="en-US" b="1" i="0" dirty="0">
                <a:solidFill>
                  <a:srgbClr val="000000"/>
                </a:solidFill>
                <a:effectLst/>
                <a:latin typeface="SFMono-Regular"/>
              </a:rPr>
              <a:t>ON column-name1 = column-name2</a:t>
            </a:r>
            <a:endParaRPr lang="en-US" b="1" i="0" dirty="0">
              <a:solidFill>
                <a:srgbClr val="BEBEC5"/>
              </a:solidFill>
              <a:effectLst/>
              <a:latin typeface="SFMono-Regular"/>
            </a:endParaRPr>
          </a:p>
          <a:p>
            <a:pPr marL="0" indent="0" algn="l">
              <a:buNone/>
            </a:pPr>
            <a:endParaRPr lang="en-US" b="1" i="0" dirty="0">
              <a:solidFill>
                <a:srgbClr val="BEBEC5"/>
              </a:solidFill>
              <a:effectLst/>
              <a:latin typeface="SFMono-Regular"/>
            </a:endParaRPr>
          </a:p>
          <a:p>
            <a:pPr marL="0" indent="0">
              <a:buNone/>
            </a:pPr>
            <a:endParaRPr lang="en-US" b="0" i="0" dirty="0">
              <a:solidFill>
                <a:srgbClr val="212529"/>
              </a:solidFill>
              <a:effectLst/>
              <a:latin typeface="-apple-system"/>
            </a:endParaRPr>
          </a:p>
          <a:p>
            <a:pPr marL="0" indent="0">
              <a:buNone/>
            </a:pPr>
            <a:endParaRPr lang="en-US" dirty="0"/>
          </a:p>
        </p:txBody>
      </p:sp>
      <p:pic>
        <p:nvPicPr>
          <p:cNvPr id="3077" name="Picture 5">
            <a:extLst>
              <a:ext uri="{FF2B5EF4-FFF2-40B4-BE49-F238E27FC236}">
                <a16:creationId xmlns:a16="http://schemas.microsoft.com/office/drawing/2014/main" id="{14B6FD36-A203-424B-B54A-C8656CD90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525" y="2199862"/>
            <a:ext cx="3161058" cy="211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82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What kind of Join is this?</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6066695"/>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69107" y="43907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27462532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4EAE698-F222-487F-9A62-A9785807AB39}"/>
              </a:ext>
            </a:extLst>
          </p:cNvPr>
          <p:cNvSpPr>
            <a:spLocks noGrp="1" noChangeArrowheads="1"/>
          </p:cNvSpPr>
          <p:nvPr>
            <p:ph type="title"/>
          </p:nvPr>
        </p:nvSpPr>
        <p:spPr bwMode="auto">
          <a:xfrm>
            <a:off x="2894013" y="247650"/>
            <a:ext cx="7772400" cy="1143000"/>
          </a:xfrm>
          <a:ln>
            <a:miter lim="800000"/>
            <a:headEnd/>
            <a:tailEnd/>
          </a:ln>
        </p:spPr>
        <p:txBody>
          <a:bodyPr vert="horz" wrap="square" lIns="92075" tIns="46038" rIns="92075" bIns="46038" numCol="1" rtlCol="0" anchor="ctr" anchorCtr="0" compatLnSpc="1">
            <a:prstTxWarp prst="textNoShape">
              <a:avLst/>
            </a:prstTxWarp>
            <a:normAutofit/>
          </a:bodyPr>
          <a:lstStyle/>
          <a:p>
            <a:pPr>
              <a:defRPr/>
            </a:pPr>
            <a:r>
              <a:rPr lang="en-US" altLang="zh-TW" b="0" i="1" dirty="0">
                <a:solidFill>
                  <a:schemeClr val="tx1"/>
                </a:solidFill>
                <a:effectLst>
                  <a:outerShdw blurRad="38100" dist="38100" dir="2700000" algn="tl">
                    <a:srgbClr val="C0C0C0"/>
                  </a:outerShdw>
                </a:effectLst>
                <a:latin typeface="Arial Black" pitchFamily="34" charset="0"/>
                <a:ea typeface="細明體" pitchFamily="49" charset="-120"/>
              </a:rPr>
              <a:t>Joins on Multiple Tables:</a:t>
            </a:r>
            <a:endParaRPr lang="zh-TW" altLang="zh-TW" b="0" i="1" dirty="0">
              <a:solidFill>
                <a:schemeClr val="tx1"/>
              </a:solidFill>
              <a:ea typeface="細明體" pitchFamily="49" charset="-120"/>
            </a:endParaRPr>
          </a:p>
        </p:txBody>
      </p:sp>
      <p:sp>
        <p:nvSpPr>
          <p:cNvPr id="108548" name="Text Box 4">
            <a:extLst>
              <a:ext uri="{FF2B5EF4-FFF2-40B4-BE49-F238E27FC236}">
                <a16:creationId xmlns:a16="http://schemas.microsoft.com/office/drawing/2014/main" id="{1141DA5C-C0B3-4F2E-A0C5-FA64AF0BFC78}"/>
              </a:ext>
            </a:extLst>
          </p:cNvPr>
          <p:cNvSpPr txBox="1">
            <a:spLocks noChangeArrowheads="1"/>
          </p:cNvSpPr>
          <p:nvPr/>
        </p:nvSpPr>
        <p:spPr bwMode="auto">
          <a:xfrm>
            <a:off x="2743200" y="1819276"/>
            <a:ext cx="6934200" cy="830997"/>
          </a:xfrm>
          <a:prstGeom prst="rect">
            <a:avLst/>
          </a:prstGeom>
          <a:noFill/>
          <a:ln w="12700" cap="sq">
            <a:noFill/>
            <a:miter lim="800000"/>
            <a:headEnd type="none" w="sm" len="sm"/>
            <a:tailEnd type="none" w="sm" len="sm"/>
          </a:ln>
          <a:effectLst/>
        </p:spPr>
        <p:txBody>
          <a:bodyPr>
            <a:spAutoFit/>
          </a:bodyPr>
          <a:lstStyle/>
          <a:p>
            <a:pPr marL="381000" lvl="2" algn="just">
              <a:buFontTx/>
              <a:buChar char="•"/>
              <a:defRPr/>
            </a:pPr>
            <a:r>
              <a:rPr lang="zh-TW" altLang="zh-TW" sz="2400">
                <a:solidFill>
                  <a:srgbClr val="FF3300"/>
                </a:solidFill>
                <a:effectLst>
                  <a:outerShdw blurRad="38100" dist="38100" dir="2700000" algn="tl">
                    <a:srgbClr val="C0C0C0"/>
                  </a:outerShdw>
                </a:effectLst>
              </a:rPr>
              <a:t>	</a:t>
            </a:r>
            <a:r>
              <a:rPr lang="en-US" altLang="zh-TW" sz="2400">
                <a:solidFill>
                  <a:srgbClr val="FF3300"/>
                </a:solidFill>
                <a:effectLst>
                  <a:outerShdw blurRad="38100" dist="38100" dir="2700000" algn="tl">
                    <a:srgbClr val="C0C0C0"/>
                  </a:outerShdw>
                </a:effectLst>
              </a:rPr>
              <a:t>SQL provides a convenient operation to 		retrieve information from multiple tables. </a:t>
            </a:r>
          </a:p>
        </p:txBody>
      </p:sp>
      <p:sp>
        <p:nvSpPr>
          <p:cNvPr id="108552" name="Text Box 8">
            <a:extLst>
              <a:ext uri="{FF2B5EF4-FFF2-40B4-BE49-F238E27FC236}">
                <a16:creationId xmlns:a16="http://schemas.microsoft.com/office/drawing/2014/main" id="{6CB44509-5F18-420F-B8FD-ED95A0200537}"/>
              </a:ext>
            </a:extLst>
          </p:cNvPr>
          <p:cNvSpPr txBox="1">
            <a:spLocks noChangeArrowheads="1"/>
          </p:cNvSpPr>
          <p:nvPr/>
        </p:nvSpPr>
        <p:spPr bwMode="auto">
          <a:xfrm>
            <a:off x="2743200" y="2819400"/>
            <a:ext cx="6934200" cy="457200"/>
          </a:xfrm>
          <a:prstGeom prst="rect">
            <a:avLst/>
          </a:prstGeom>
          <a:noFill/>
          <a:ln w="12700" cap="sq">
            <a:noFill/>
            <a:miter lim="800000"/>
            <a:headEnd type="none" w="sm" len="sm"/>
            <a:tailEnd type="none" w="sm" len="sm"/>
          </a:ln>
          <a:effectLst/>
        </p:spPr>
        <p:txBody>
          <a:bodyPr>
            <a:spAutoFit/>
          </a:bodyPr>
          <a:lstStyle/>
          <a:p>
            <a:pPr marL="381000" lvl="2" algn="just">
              <a:buFontTx/>
              <a:buChar char="•"/>
              <a:defRPr/>
            </a:pPr>
            <a:r>
              <a:rPr lang="zh-TW" altLang="zh-TW" sz="2400">
                <a:solidFill>
                  <a:srgbClr val="FF3300"/>
                </a:solidFill>
                <a:effectLst>
                  <a:outerShdw blurRad="38100" dist="38100" dir="2700000" algn="tl">
                    <a:srgbClr val="C0C0C0"/>
                  </a:outerShdw>
                </a:effectLst>
              </a:rPr>
              <a:t>	</a:t>
            </a:r>
            <a:r>
              <a:rPr lang="en-US" altLang="zh-TW" sz="2400">
                <a:solidFill>
                  <a:srgbClr val="FF3300"/>
                </a:solidFill>
                <a:effectLst>
                  <a:outerShdw blurRad="38100" dist="38100" dir="2700000" algn="tl">
                    <a:srgbClr val="C0C0C0"/>
                  </a:outerShdw>
                </a:effectLst>
              </a:rPr>
              <a:t>This operation is called </a:t>
            </a:r>
            <a:r>
              <a:rPr lang="en-US" altLang="zh-TW" sz="2400" b="1">
                <a:solidFill>
                  <a:srgbClr val="CC0099"/>
                </a:solidFill>
                <a:effectLst>
                  <a:outerShdw blurRad="38100" dist="38100" dir="2700000" algn="tl">
                    <a:srgbClr val="C0C0C0"/>
                  </a:outerShdw>
                </a:effectLst>
              </a:rPr>
              <a:t>join</a:t>
            </a:r>
            <a:r>
              <a:rPr lang="en-US" altLang="zh-TW" sz="2400">
                <a:solidFill>
                  <a:srgbClr val="FF3300"/>
                </a:solidFill>
                <a:effectLst>
                  <a:outerShdw blurRad="38100" dist="38100" dir="2700000" algn="tl">
                    <a:srgbClr val="C0C0C0"/>
                  </a:outerShdw>
                </a:effectLst>
              </a:rPr>
              <a:t>. </a:t>
            </a:r>
          </a:p>
        </p:txBody>
      </p:sp>
      <p:sp>
        <p:nvSpPr>
          <p:cNvPr id="108553" name="Text Box 9">
            <a:extLst>
              <a:ext uri="{FF2B5EF4-FFF2-40B4-BE49-F238E27FC236}">
                <a16:creationId xmlns:a16="http://schemas.microsoft.com/office/drawing/2014/main" id="{943D85BF-99FD-4CD1-99AC-AD8E29898B42}"/>
              </a:ext>
            </a:extLst>
          </p:cNvPr>
          <p:cNvSpPr txBox="1">
            <a:spLocks noChangeArrowheads="1"/>
          </p:cNvSpPr>
          <p:nvPr/>
        </p:nvSpPr>
        <p:spPr bwMode="auto">
          <a:xfrm>
            <a:off x="2743199" y="3505200"/>
            <a:ext cx="7923213" cy="1569660"/>
          </a:xfrm>
          <a:prstGeom prst="rect">
            <a:avLst/>
          </a:prstGeom>
          <a:noFill/>
          <a:ln w="12700" cap="sq">
            <a:noFill/>
            <a:miter lim="800000"/>
            <a:headEnd type="none" w="sm" len="sm"/>
            <a:tailEnd type="none" w="sm" len="sm"/>
          </a:ln>
          <a:effectLst/>
        </p:spPr>
        <p:txBody>
          <a:bodyPr wrap="square">
            <a:spAutoFit/>
          </a:bodyPr>
          <a:lstStyle/>
          <a:p>
            <a:pPr marL="381000" lvl="2" algn="just">
              <a:buFontTx/>
              <a:buChar char="•"/>
              <a:defRPr/>
            </a:pPr>
            <a:r>
              <a:rPr lang="zh-TW" altLang="zh-TW" sz="2400" dirty="0">
                <a:solidFill>
                  <a:srgbClr val="FF3300"/>
                </a:solidFill>
                <a:effectLst>
                  <a:outerShdw blurRad="38100" dist="38100" dir="2700000" algn="tl">
                    <a:srgbClr val="C0C0C0"/>
                  </a:outerShdw>
                </a:effectLst>
              </a:rPr>
              <a:t>	</a:t>
            </a:r>
            <a:r>
              <a:rPr lang="en-US" altLang="zh-TW" sz="2400" dirty="0">
                <a:solidFill>
                  <a:srgbClr val="FF3300"/>
                </a:solidFill>
                <a:effectLst>
                  <a:outerShdw blurRad="38100" dist="38100" dir="2700000" algn="tl">
                    <a:srgbClr val="C0C0C0"/>
                  </a:outerShdw>
                </a:effectLst>
              </a:rPr>
              <a:t>The join operation will </a:t>
            </a:r>
            <a:r>
              <a:rPr lang="en-US" altLang="zh-TW" sz="2400" b="1" dirty="0">
                <a:solidFill>
                  <a:srgbClr val="CC0099"/>
                </a:solidFill>
                <a:effectLst>
                  <a:outerShdw blurRad="38100" dist="38100" dir="2700000" algn="tl">
                    <a:srgbClr val="C0C0C0"/>
                  </a:outerShdw>
                </a:effectLst>
              </a:rPr>
              <a:t>combine</a:t>
            </a:r>
            <a:r>
              <a:rPr lang="en-US" altLang="zh-TW" sz="2400" dirty="0">
                <a:solidFill>
                  <a:srgbClr val="FF3300"/>
                </a:solidFill>
                <a:effectLst>
                  <a:outerShdw blurRad="38100" dist="38100" dir="2700000" algn="tl">
                    <a:srgbClr val="C0C0C0"/>
                  </a:outerShdw>
                </a:effectLst>
              </a:rPr>
              <a:t> the tables into 	one large table with all possible combinations 	(Math: Cartesian Product), and then it will  filter the</a:t>
            </a:r>
          </a:p>
          <a:p>
            <a:pPr marL="381000" lvl="2" algn="just">
              <a:defRPr/>
            </a:pPr>
            <a:r>
              <a:rPr lang="en-US" altLang="zh-TW" sz="2400" dirty="0">
                <a:solidFill>
                  <a:srgbClr val="FF3300"/>
                </a:solidFill>
                <a:effectLst>
                  <a:outerShdw blurRad="38100" dist="38100" dir="2700000" algn="tl">
                    <a:srgbClr val="C0C0C0"/>
                  </a:outerShdw>
                </a:effectLst>
              </a:rPr>
              <a:t>       rows of this combined table to yield useful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 calcmode="lin" valueType="num">
                                      <p:cBhvr additive="base">
                                        <p:cTn id="7" dur="5000" fill="hold"/>
                                        <p:tgtEl>
                                          <p:spTgt spid="108548"/>
                                        </p:tgtEl>
                                        <p:attrNameLst>
                                          <p:attrName>ppt_x</p:attrName>
                                        </p:attrNameLst>
                                      </p:cBhvr>
                                      <p:tavLst>
                                        <p:tav tm="0">
                                          <p:val>
                                            <p:strVal val="#ppt_x"/>
                                          </p:val>
                                        </p:tav>
                                        <p:tav tm="100000">
                                          <p:val>
                                            <p:strVal val="#ppt_x"/>
                                          </p:val>
                                        </p:tav>
                                      </p:tavLst>
                                    </p:anim>
                                    <p:anim calcmode="lin" valueType="num">
                                      <p:cBhvr additive="base">
                                        <p:cTn id="8" dur="5000" fill="hold"/>
                                        <p:tgtEl>
                                          <p:spTgt spid="108548"/>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8548"/>
                                        </p:tgtEl>
                                        <p:attrNameLst>
                                          <p:attrName>ppt_c</p:attrName>
                                        </p:attrNameLst>
                                      </p:cBhvr>
                                      <p:to>
                                        <a:srgbClr val="FFCCFF"/>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08552"/>
                                        </p:tgtEl>
                                        <p:attrNameLst>
                                          <p:attrName>style.visibility</p:attrName>
                                        </p:attrNameLst>
                                      </p:cBhvr>
                                      <p:to>
                                        <p:strVal val="visible"/>
                                      </p:to>
                                    </p:set>
                                    <p:anim calcmode="lin" valueType="num">
                                      <p:cBhvr additive="base">
                                        <p:cTn id="13" dur="5000" fill="hold"/>
                                        <p:tgtEl>
                                          <p:spTgt spid="108552"/>
                                        </p:tgtEl>
                                        <p:attrNameLst>
                                          <p:attrName>ppt_x</p:attrName>
                                        </p:attrNameLst>
                                      </p:cBhvr>
                                      <p:tavLst>
                                        <p:tav tm="0">
                                          <p:val>
                                            <p:strVal val="#ppt_x"/>
                                          </p:val>
                                        </p:tav>
                                        <p:tav tm="100000">
                                          <p:val>
                                            <p:strVal val="#ppt_x"/>
                                          </p:val>
                                        </p:tav>
                                      </p:tavLst>
                                    </p:anim>
                                    <p:anim calcmode="lin" valueType="num">
                                      <p:cBhvr additive="base">
                                        <p:cTn id="14" dur="5000" fill="hold"/>
                                        <p:tgtEl>
                                          <p:spTgt spid="10855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8552"/>
                                        </p:tgtEl>
                                        <p:attrNameLst>
                                          <p:attrName>ppt_c</p:attrName>
                                        </p:attrNameLst>
                                      </p:cBhvr>
                                      <p:to>
                                        <a:srgbClr val="FFCCFF"/>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108553"/>
                                        </p:tgtEl>
                                        <p:attrNameLst>
                                          <p:attrName>style.visibility</p:attrName>
                                        </p:attrNameLst>
                                      </p:cBhvr>
                                      <p:to>
                                        <p:strVal val="visible"/>
                                      </p:to>
                                    </p:set>
                                    <p:anim calcmode="lin" valueType="num">
                                      <p:cBhvr additive="base">
                                        <p:cTn id="19" dur="5000" fill="hold"/>
                                        <p:tgtEl>
                                          <p:spTgt spid="108553"/>
                                        </p:tgtEl>
                                        <p:attrNameLst>
                                          <p:attrName>ppt_x</p:attrName>
                                        </p:attrNameLst>
                                      </p:cBhvr>
                                      <p:tavLst>
                                        <p:tav tm="0">
                                          <p:val>
                                            <p:strVal val="#ppt_x"/>
                                          </p:val>
                                        </p:tav>
                                        <p:tav tm="100000">
                                          <p:val>
                                            <p:strVal val="#ppt_x"/>
                                          </p:val>
                                        </p:tav>
                                      </p:tavLst>
                                    </p:anim>
                                    <p:anim calcmode="lin" valueType="num">
                                      <p:cBhvr additive="base">
                                        <p:cTn id="20" dur="5000" fill="hold"/>
                                        <p:tgtEl>
                                          <p:spTgt spid="1085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utoUpdateAnimBg="0"/>
      <p:bldP spid="108552" grpId="0" autoUpdateAnimBg="0"/>
      <p:bldP spid="10855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65043" y="69120"/>
            <a:ext cx="11092070" cy="835006"/>
          </a:xfrm>
          <a:noFill/>
        </p:spPr>
        <p:txBody>
          <a:bodyPr>
            <a:normAutofit fontScale="90000"/>
          </a:bodyPr>
          <a:lstStyle/>
          <a:p>
            <a:r>
              <a:rPr lang="en-US" sz="2800" b="1" dirty="0"/>
              <a:t>Query: List all students name and their </a:t>
            </a:r>
            <a:r>
              <a:rPr lang="en-US" sz="2800" b="1" dirty="0" err="1"/>
              <a:t>classid</a:t>
            </a:r>
            <a:r>
              <a:rPr lang="en-US" sz="2800" b="1" dirty="0"/>
              <a:t> irrespective whether they enrolled for that class or not.</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LEFT OUTER JOIN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6630548"/>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69107" y="43907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16913161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7406-15E8-4572-861C-B0F15022BC70}"/>
              </a:ext>
            </a:extLst>
          </p:cNvPr>
          <p:cNvSpPr>
            <a:spLocks noGrp="1"/>
          </p:cNvSpPr>
          <p:nvPr>
            <p:ph type="title"/>
          </p:nvPr>
        </p:nvSpPr>
        <p:spPr>
          <a:xfrm>
            <a:off x="838200" y="159027"/>
            <a:ext cx="10515600" cy="834886"/>
          </a:xfrm>
        </p:spPr>
        <p:txBody>
          <a:bodyPr/>
          <a:lstStyle/>
          <a:p>
            <a:r>
              <a:rPr lang="en-US" dirty="0"/>
              <a:t>                           Right outer join</a:t>
            </a:r>
          </a:p>
        </p:txBody>
      </p:sp>
      <p:sp>
        <p:nvSpPr>
          <p:cNvPr id="3" name="Content Placeholder 2">
            <a:extLst>
              <a:ext uri="{FF2B5EF4-FFF2-40B4-BE49-F238E27FC236}">
                <a16:creationId xmlns:a16="http://schemas.microsoft.com/office/drawing/2014/main" id="{EA279004-1728-46DC-B880-456E770CC7DB}"/>
              </a:ext>
            </a:extLst>
          </p:cNvPr>
          <p:cNvSpPr>
            <a:spLocks noGrp="1"/>
          </p:cNvSpPr>
          <p:nvPr>
            <p:ph idx="1"/>
          </p:nvPr>
        </p:nvSpPr>
        <p:spPr>
          <a:xfrm>
            <a:off x="838200" y="848139"/>
            <a:ext cx="11102010" cy="5850834"/>
          </a:xfrm>
        </p:spPr>
        <p:txBody>
          <a:bodyPr/>
          <a:lstStyle/>
          <a:p>
            <a:pPr marL="0" indent="0">
              <a:buNone/>
            </a:pPr>
            <a:r>
              <a:rPr lang="en-US" b="0" i="0" dirty="0">
                <a:solidFill>
                  <a:srgbClr val="212529"/>
                </a:solidFill>
                <a:effectLst/>
                <a:latin typeface="-apple-system"/>
              </a:rPr>
              <a:t>A RIGHT JOIN performs a join starting with the second (right-most) table and then any matching first (left-most) table records. RIGHT JOIN and RIGHT OUTER JOIN are the same. The result is 0 records from the left side, if  there is no match.</a:t>
            </a:r>
          </a:p>
          <a:p>
            <a:pPr marL="0" indent="0">
              <a:buNone/>
            </a:pPr>
            <a:endParaRPr lang="en-US" dirty="0"/>
          </a:p>
          <a:p>
            <a:pPr marL="0" indent="0">
              <a:buNone/>
            </a:pPr>
            <a:endParaRPr lang="en-US" dirty="0"/>
          </a:p>
          <a:p>
            <a:pPr marL="0" indent="0">
              <a:buNone/>
            </a:pPr>
            <a:endParaRPr lang="en-US" dirty="0"/>
          </a:p>
          <a:p>
            <a:pPr marL="0" indent="0" algn="l">
              <a:buNone/>
            </a:pPr>
            <a:endParaRPr lang="en-US" dirty="0"/>
          </a:p>
          <a:p>
            <a:pPr marL="0" indent="0" algn="l">
              <a:buNone/>
            </a:pPr>
            <a:r>
              <a:rPr lang="en-US" b="1" i="0" dirty="0">
                <a:solidFill>
                  <a:srgbClr val="000000"/>
                </a:solidFill>
                <a:effectLst/>
                <a:latin typeface="SFMono-Regular"/>
              </a:rPr>
              <a:t>SELECT column-names</a:t>
            </a:r>
            <a:endParaRPr lang="en-US" b="1" i="0" dirty="0">
              <a:solidFill>
                <a:srgbClr val="BEBEC5"/>
              </a:solidFill>
              <a:effectLst/>
              <a:latin typeface="SFMono-Regular"/>
            </a:endParaRPr>
          </a:p>
          <a:p>
            <a:pPr marL="0" indent="0" algn="l">
              <a:buNone/>
            </a:pPr>
            <a:r>
              <a:rPr lang="en-US" b="1" i="0" dirty="0">
                <a:solidFill>
                  <a:srgbClr val="000000"/>
                </a:solidFill>
                <a:effectLst/>
                <a:latin typeface="SFMono-Regular"/>
              </a:rPr>
              <a:t>FROM table-name1 RIGHT OUTER JOIN table-name2 </a:t>
            </a:r>
            <a:endParaRPr lang="en-US" b="1" i="0" dirty="0">
              <a:solidFill>
                <a:srgbClr val="BEBEC5"/>
              </a:solidFill>
              <a:effectLst/>
              <a:latin typeface="SFMono-Regular"/>
            </a:endParaRPr>
          </a:p>
          <a:p>
            <a:pPr marL="0" indent="0" algn="l">
              <a:buNone/>
            </a:pPr>
            <a:r>
              <a:rPr lang="en-US" b="1" i="0" dirty="0">
                <a:solidFill>
                  <a:srgbClr val="000000"/>
                </a:solidFill>
                <a:effectLst/>
                <a:latin typeface="SFMono-Regular"/>
              </a:rPr>
              <a:t>ON column-name1 = column-name2</a:t>
            </a:r>
            <a:endParaRPr lang="en-US" b="1" i="0" dirty="0">
              <a:solidFill>
                <a:srgbClr val="BEBEC5"/>
              </a:solidFill>
              <a:effectLst/>
              <a:latin typeface="SFMono-Regular"/>
            </a:endParaRPr>
          </a:p>
          <a:p>
            <a:pPr marL="0" indent="0" algn="l">
              <a:buNone/>
            </a:pPr>
            <a:endParaRPr lang="en-US" b="1" i="0" dirty="0">
              <a:solidFill>
                <a:srgbClr val="BEBEC5"/>
              </a:solidFill>
              <a:effectLst/>
              <a:latin typeface="SFMono-Regular"/>
            </a:endParaRPr>
          </a:p>
          <a:p>
            <a:pPr marL="0" indent="0">
              <a:buNone/>
            </a:pPr>
            <a:endParaRPr lang="en-US" dirty="0"/>
          </a:p>
        </p:txBody>
      </p:sp>
      <p:pic>
        <p:nvPicPr>
          <p:cNvPr id="5122" name="Picture 2">
            <a:extLst>
              <a:ext uri="{FF2B5EF4-FFF2-40B4-BE49-F238E27FC236}">
                <a16:creationId xmlns:a16="http://schemas.microsoft.com/office/drawing/2014/main" id="{CA71115A-3755-4494-A6F4-9C18D22D9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813" y="2571750"/>
            <a:ext cx="3014248" cy="211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16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What kind of Join is this?</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03972672"/>
              </p:ext>
            </p:extLst>
          </p:nvPr>
        </p:nvGraphicFramePr>
        <p:xfrm>
          <a:off x="6551892" y="2400012"/>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69107" y="43907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28886703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55373" y="69120"/>
            <a:ext cx="10283687" cy="835006"/>
          </a:xfrm>
          <a:noFill/>
        </p:spPr>
        <p:txBody>
          <a:bodyPr>
            <a:normAutofit/>
          </a:bodyPr>
          <a:lstStyle/>
          <a:p>
            <a:r>
              <a:rPr lang="en-US" sz="2400" b="1" dirty="0"/>
              <a:t>Query: List all students name and their </a:t>
            </a:r>
            <a:r>
              <a:rPr lang="en-US" sz="2400" b="1" dirty="0" err="1"/>
              <a:t>classid</a:t>
            </a:r>
            <a:r>
              <a:rPr lang="en-US" sz="2400" b="1" dirty="0"/>
              <a:t> irrespective whether for a class  any student enrolled or not.</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RIGHT OUTER JOIN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41754190"/>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69107" y="43907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19869324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SQL Joins</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 JOIN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1529511"/>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59894" y="4227617"/>
          <a:ext cx="3184137" cy="237744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5"/>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19924918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C86-191C-421F-A147-0C4D02103272}"/>
              </a:ext>
            </a:extLst>
          </p:cNvPr>
          <p:cNvSpPr>
            <a:spLocks noGrp="1"/>
          </p:cNvSpPr>
          <p:nvPr>
            <p:ph type="title"/>
          </p:nvPr>
        </p:nvSpPr>
        <p:spPr>
          <a:xfrm>
            <a:off x="838200" y="212035"/>
            <a:ext cx="10515600" cy="702365"/>
          </a:xfrm>
        </p:spPr>
        <p:txBody>
          <a:bodyPr/>
          <a:lstStyle/>
          <a:p>
            <a:r>
              <a:rPr lang="en-US" dirty="0"/>
              <a:t>Full outer join</a:t>
            </a:r>
          </a:p>
        </p:txBody>
      </p:sp>
      <p:sp>
        <p:nvSpPr>
          <p:cNvPr id="3" name="Content Placeholder 2">
            <a:extLst>
              <a:ext uri="{FF2B5EF4-FFF2-40B4-BE49-F238E27FC236}">
                <a16:creationId xmlns:a16="http://schemas.microsoft.com/office/drawing/2014/main" id="{FF124C94-9D0D-4DEF-A349-7793B9B41C72}"/>
              </a:ext>
            </a:extLst>
          </p:cNvPr>
          <p:cNvSpPr>
            <a:spLocks noGrp="1"/>
          </p:cNvSpPr>
          <p:nvPr>
            <p:ph idx="1"/>
          </p:nvPr>
        </p:nvSpPr>
        <p:spPr>
          <a:xfrm>
            <a:off x="231992" y="843107"/>
            <a:ext cx="11694965" cy="5802858"/>
          </a:xfrm>
        </p:spPr>
        <p:txBody>
          <a:bodyPr/>
          <a:lstStyle/>
          <a:p>
            <a:pPr marL="0" indent="0">
              <a:buNone/>
            </a:pPr>
            <a:r>
              <a:rPr lang="en-US" b="0" i="0" dirty="0">
                <a:solidFill>
                  <a:srgbClr val="212529"/>
                </a:solidFill>
                <a:effectLst/>
                <a:latin typeface="-apple-system"/>
              </a:rPr>
              <a:t>FULL JOIN returns all matching records from both tables whether the other table matches or not. Be aware that a FULL JOIN can potentially return very large datasets. These two: FULL JOIN and FULL OUTER JOIN are the same.</a:t>
            </a:r>
          </a:p>
          <a:p>
            <a:pPr marL="0" indent="0">
              <a:buNone/>
            </a:pPr>
            <a:endParaRPr lang="en-US" dirty="0">
              <a:solidFill>
                <a:srgbClr val="212529"/>
              </a:solidFill>
              <a:latin typeface="-apple-system"/>
            </a:endParaRPr>
          </a:p>
          <a:p>
            <a:pPr marL="0" indent="0">
              <a:buNone/>
            </a:pPr>
            <a:endParaRPr lang="en-US" b="0" i="0" dirty="0">
              <a:solidFill>
                <a:srgbClr val="212529"/>
              </a:solidFill>
              <a:effectLst/>
              <a:latin typeface="-apple-system"/>
            </a:endParaRPr>
          </a:p>
          <a:p>
            <a:pPr marL="0" indent="0">
              <a:buNone/>
            </a:pPr>
            <a:endParaRPr lang="en-US" dirty="0">
              <a:solidFill>
                <a:srgbClr val="212529"/>
              </a:solidFill>
              <a:latin typeface="-apple-system"/>
            </a:endParaRPr>
          </a:p>
          <a:p>
            <a:pPr marL="0" indent="0">
              <a:buNone/>
            </a:pPr>
            <a:endParaRPr lang="en-US" b="0" i="0" dirty="0">
              <a:solidFill>
                <a:srgbClr val="212529"/>
              </a:solidFill>
              <a:effectLst/>
              <a:latin typeface="-apple-system"/>
            </a:endParaRPr>
          </a:p>
          <a:p>
            <a:pPr marL="0" indent="0" algn="l">
              <a:buNone/>
            </a:pPr>
            <a:r>
              <a:rPr lang="en-US" b="1" i="0" dirty="0">
                <a:solidFill>
                  <a:srgbClr val="000000"/>
                </a:solidFill>
                <a:effectLst/>
                <a:latin typeface="SFMono-Regular"/>
              </a:rPr>
              <a:t>SELECT column-names</a:t>
            </a:r>
            <a:endParaRPr lang="en-US" b="1" i="0" dirty="0">
              <a:solidFill>
                <a:srgbClr val="BEBEC5"/>
              </a:solidFill>
              <a:effectLst/>
              <a:latin typeface="SFMono-Regular"/>
            </a:endParaRPr>
          </a:p>
          <a:p>
            <a:pPr marL="0" indent="0" algn="l">
              <a:buNone/>
            </a:pPr>
            <a:r>
              <a:rPr lang="en-US" b="1" i="0" dirty="0">
                <a:solidFill>
                  <a:srgbClr val="000000"/>
                </a:solidFill>
                <a:effectLst/>
                <a:latin typeface="SFMono-Regular"/>
              </a:rPr>
              <a:t>FROM table-name1 FULL OUTER JOIN table-name2 </a:t>
            </a:r>
            <a:endParaRPr lang="en-US" b="1" i="0" dirty="0">
              <a:solidFill>
                <a:srgbClr val="BEBEC5"/>
              </a:solidFill>
              <a:effectLst/>
              <a:latin typeface="SFMono-Regular"/>
            </a:endParaRPr>
          </a:p>
          <a:p>
            <a:pPr marL="0" indent="0" algn="l">
              <a:buNone/>
            </a:pPr>
            <a:r>
              <a:rPr lang="en-US" b="1" i="0" dirty="0">
                <a:solidFill>
                  <a:srgbClr val="000000"/>
                </a:solidFill>
                <a:effectLst/>
                <a:latin typeface="SFMono-Regular"/>
              </a:rPr>
              <a:t>ON column-name1 </a:t>
            </a:r>
            <a:r>
              <a:rPr lang="en-US" b="1" i="0">
                <a:solidFill>
                  <a:srgbClr val="000000"/>
                </a:solidFill>
                <a:effectLst/>
                <a:latin typeface="SFMono-Regular"/>
              </a:rPr>
              <a:t>= column-name2</a:t>
            </a:r>
            <a:endParaRPr lang="en-US" b="1" i="0" dirty="0">
              <a:solidFill>
                <a:srgbClr val="BEBEC5"/>
              </a:solidFill>
              <a:effectLst/>
              <a:latin typeface="SFMono-Regular"/>
            </a:endParaRPr>
          </a:p>
          <a:p>
            <a:pPr marL="0" indent="0">
              <a:buNone/>
            </a:pPr>
            <a:endParaRPr lang="en-US" b="0" i="0" dirty="0">
              <a:solidFill>
                <a:srgbClr val="212529"/>
              </a:solidFill>
              <a:effectLst/>
              <a:latin typeface="-apple-system"/>
            </a:endParaRPr>
          </a:p>
          <a:p>
            <a:pPr marL="0" indent="0">
              <a:buNone/>
            </a:pPr>
            <a:endParaRPr lang="en-US" dirty="0"/>
          </a:p>
        </p:txBody>
      </p:sp>
      <p:pic>
        <p:nvPicPr>
          <p:cNvPr id="6146" name="Picture 2">
            <a:extLst>
              <a:ext uri="{FF2B5EF4-FFF2-40B4-BE49-F238E27FC236}">
                <a16:creationId xmlns:a16="http://schemas.microsoft.com/office/drawing/2014/main" id="{E9D03044-43A6-4071-93AF-164E09BE4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035" y="2544417"/>
            <a:ext cx="2616536" cy="195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61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099929" y="69120"/>
            <a:ext cx="10098157" cy="835006"/>
          </a:xfrm>
          <a:noFill/>
        </p:spPr>
        <p:txBody>
          <a:bodyPr>
            <a:normAutofit fontScale="90000"/>
          </a:bodyPr>
          <a:lstStyle/>
          <a:p>
            <a:r>
              <a:rPr lang="en-US" sz="2400" b="1" dirty="0"/>
              <a:t>Query: List all students name and their </a:t>
            </a:r>
            <a:r>
              <a:rPr lang="en-US" sz="2400" b="1" dirty="0" err="1"/>
              <a:t>classid</a:t>
            </a:r>
            <a:r>
              <a:rPr lang="en-US" sz="2400" b="1" dirty="0"/>
              <a:t> irrespective whether a student enrolled for a class or not,  and irrespective whether for a class  any student enrolled or not.</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FULL OUTER JOIN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21112256"/>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59894" y="4227617"/>
          <a:ext cx="3184137" cy="237744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5"/>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5182107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1B61-C1D2-4CBF-BD5F-F6DB5D552D27}"/>
              </a:ext>
            </a:extLst>
          </p:cNvPr>
          <p:cNvSpPr>
            <a:spLocks noGrp="1"/>
          </p:cNvSpPr>
          <p:nvPr>
            <p:ph type="title"/>
          </p:nvPr>
        </p:nvSpPr>
        <p:spPr>
          <a:xfrm>
            <a:off x="838200" y="185531"/>
            <a:ext cx="10515600" cy="914399"/>
          </a:xfrm>
        </p:spPr>
        <p:txBody>
          <a:bodyPr/>
          <a:lstStyle/>
          <a:p>
            <a:r>
              <a:rPr lang="en-US" dirty="0"/>
              <a:t>Self Join</a:t>
            </a:r>
          </a:p>
        </p:txBody>
      </p:sp>
      <p:sp>
        <p:nvSpPr>
          <p:cNvPr id="3" name="Content Placeholder 2">
            <a:extLst>
              <a:ext uri="{FF2B5EF4-FFF2-40B4-BE49-F238E27FC236}">
                <a16:creationId xmlns:a16="http://schemas.microsoft.com/office/drawing/2014/main" id="{A819547F-514E-4593-A790-B0BAFDF32B92}"/>
              </a:ext>
            </a:extLst>
          </p:cNvPr>
          <p:cNvSpPr>
            <a:spLocks noGrp="1"/>
          </p:cNvSpPr>
          <p:nvPr>
            <p:ph idx="1"/>
          </p:nvPr>
        </p:nvSpPr>
        <p:spPr>
          <a:xfrm>
            <a:off x="838200" y="1007166"/>
            <a:ext cx="10515600" cy="5565912"/>
          </a:xfrm>
        </p:spPr>
        <p:txBody>
          <a:bodyPr/>
          <a:lstStyle/>
          <a:p>
            <a:pPr algn="l"/>
            <a:r>
              <a:rPr lang="en-US" sz="2400" b="0" i="0" dirty="0">
                <a:solidFill>
                  <a:srgbClr val="212529"/>
                </a:solidFill>
                <a:effectLst/>
                <a:latin typeface="Times New Roman" panose="02020603050405020304" pitchFamily="18" charset="0"/>
                <a:cs typeface="Times New Roman" panose="02020603050405020304" pitchFamily="18" charset="0"/>
              </a:rPr>
              <a:t>A self JOIN occurs when a table takes a 'selfie', that is, it JOINs with itself. A self JOIN is a regular join but the table that it joins to is itself.</a:t>
            </a:r>
          </a:p>
          <a:p>
            <a:pPr algn="l"/>
            <a:r>
              <a:rPr lang="en-US" sz="2400" b="1" i="0" dirty="0">
                <a:solidFill>
                  <a:srgbClr val="202124"/>
                </a:solidFill>
                <a:effectLst/>
                <a:latin typeface="Times New Roman" panose="02020603050405020304" pitchFamily="18" charset="0"/>
                <a:cs typeface="Times New Roman" panose="02020603050405020304" pitchFamily="18" charset="0"/>
              </a:rPr>
              <a:t>Joining</a:t>
            </a:r>
            <a:r>
              <a:rPr lang="en-US" sz="2400" b="0" i="0" dirty="0">
                <a:solidFill>
                  <a:srgbClr val="202124"/>
                </a:solidFill>
                <a:effectLst/>
                <a:latin typeface="Times New Roman" panose="02020603050405020304" pitchFamily="18" charset="0"/>
                <a:cs typeface="Times New Roman" panose="02020603050405020304" pitchFamily="18" charset="0"/>
              </a:rPr>
              <a:t> a table with itself means that each row of the table is combined with itself and with every other row of the table. </a:t>
            </a:r>
            <a:r>
              <a:rPr lang="en-US" sz="2400" b="0" i="0" dirty="0">
                <a:solidFill>
                  <a:srgbClr val="212529"/>
                </a:solidFill>
                <a:effectLst/>
                <a:latin typeface="Times New Roman" panose="02020603050405020304" pitchFamily="18" charset="0"/>
                <a:cs typeface="Times New Roman" panose="02020603050405020304" pitchFamily="18" charset="0"/>
              </a:rPr>
              <a:t>SELF JOINs are also useful for comparisons within a table.</a:t>
            </a:r>
          </a:p>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SELECT column-names</a:t>
            </a:r>
            <a:endParaRPr lang="en-US" sz="2400" b="1" i="0" dirty="0">
              <a:solidFill>
                <a:srgbClr val="BEBEC5"/>
              </a:solidFill>
              <a:effectLst/>
              <a:latin typeface="Times New Roman" panose="02020603050405020304" pitchFamily="18" charset="0"/>
              <a:cs typeface="Times New Roman" panose="02020603050405020304" pitchFamily="18" charset="0"/>
            </a:endParaRPr>
          </a:p>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FROM table-name T1 JOIN table-name T2</a:t>
            </a:r>
            <a:endParaRPr lang="en-US" sz="2400" b="1" i="0" dirty="0">
              <a:solidFill>
                <a:srgbClr val="BEBEC5"/>
              </a:solidFill>
              <a:effectLst/>
              <a:latin typeface="Times New Roman" panose="02020603050405020304" pitchFamily="18" charset="0"/>
              <a:cs typeface="Times New Roman" panose="02020603050405020304" pitchFamily="18" charset="0"/>
            </a:endParaRPr>
          </a:p>
          <a:p>
            <a:pPr marL="0" indent="0" algn="l">
              <a:buNone/>
            </a:pPr>
            <a:r>
              <a:rPr lang="en-US" sz="2400" b="1" i="0" dirty="0">
                <a:solidFill>
                  <a:srgbClr val="000000"/>
                </a:solidFill>
                <a:effectLst/>
                <a:latin typeface="Times New Roman" panose="02020603050405020304" pitchFamily="18" charset="0"/>
                <a:cs typeface="Times New Roman" panose="02020603050405020304" pitchFamily="18" charset="0"/>
              </a:rPr>
              <a:t>WHERE condition</a:t>
            </a:r>
          </a:p>
          <a:p>
            <a:pPr marL="0" indent="0" algn="l">
              <a:buNone/>
            </a:pPr>
            <a:endParaRPr lang="en-US" sz="2400" b="1" i="0" dirty="0">
              <a:solidFill>
                <a:srgbClr val="BEBEC5"/>
              </a:solidFill>
              <a:effectLst/>
              <a:latin typeface="Times New Roman" panose="02020603050405020304" pitchFamily="18" charset="0"/>
              <a:cs typeface="Times New Roman" panose="02020603050405020304" pitchFamily="18" charset="0"/>
            </a:endParaRPr>
          </a:p>
          <a:p>
            <a:pPr marL="0" indent="0" algn="l">
              <a:buNone/>
            </a:pPr>
            <a:endParaRPr lang="en-US" b="0" i="0" dirty="0">
              <a:solidFill>
                <a:srgbClr val="212529"/>
              </a:solidFill>
              <a:effectLst/>
              <a:latin typeface="-apple-system"/>
            </a:endParaRPr>
          </a:p>
          <a:p>
            <a:pPr marL="0" indent="0">
              <a:buNone/>
            </a:pPr>
            <a:endParaRPr lang="en-US" dirty="0"/>
          </a:p>
        </p:txBody>
      </p:sp>
    </p:spTree>
    <p:extLst>
      <p:ext uri="{BB962C8B-B14F-4D97-AF65-F5344CB8AC3E}">
        <p14:creationId xmlns:p14="http://schemas.microsoft.com/office/powerpoint/2010/main" val="3349071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A9FDE-4ACA-4DBD-9F51-F26CD47F183A}"/>
              </a:ext>
            </a:extLst>
          </p:cNvPr>
          <p:cNvSpPr>
            <a:spLocks noGrp="1"/>
          </p:cNvSpPr>
          <p:nvPr>
            <p:ph idx="1"/>
          </p:nvPr>
        </p:nvSpPr>
        <p:spPr>
          <a:xfrm>
            <a:off x="838200" y="0"/>
            <a:ext cx="10515600" cy="6705599"/>
          </a:xfrm>
        </p:spPr>
        <p:txBody>
          <a:bodyPr>
            <a:normAutofit lnSpcReduction="10000"/>
          </a:bodyPr>
          <a:lstStyle/>
          <a:p>
            <a:pPr marL="0" indent="0">
              <a:buNone/>
            </a:pPr>
            <a:r>
              <a:rPr lang="en-US" sz="2400" u="sng" dirty="0"/>
              <a:t>Emp-id         Name            Manager-id</a:t>
            </a:r>
          </a:p>
          <a:p>
            <a:pPr marL="514350" indent="-514350">
              <a:buAutoNum type="arabicPlain" startAt="111"/>
            </a:pPr>
            <a:r>
              <a:rPr lang="en-US" sz="2400" dirty="0"/>
              <a:t>                Ravi		NULL</a:t>
            </a:r>
          </a:p>
          <a:p>
            <a:pPr marL="514350" indent="-514350">
              <a:buAutoNum type="arabicPlain" startAt="111"/>
            </a:pPr>
            <a:r>
              <a:rPr lang="en-US" sz="2400" dirty="0"/>
              <a:t>                </a:t>
            </a:r>
            <a:r>
              <a:rPr lang="en-US" sz="2400" dirty="0" err="1"/>
              <a:t>Rakul</a:t>
            </a:r>
            <a:r>
              <a:rPr lang="en-US" sz="2400" dirty="0"/>
              <a:t>                    111</a:t>
            </a:r>
          </a:p>
          <a:p>
            <a:pPr marL="514350" indent="-514350">
              <a:buAutoNum type="arabicPlain" startAt="111"/>
            </a:pPr>
            <a:r>
              <a:rPr lang="en-US" sz="2400" dirty="0"/>
              <a:t>                Pal		111</a:t>
            </a:r>
          </a:p>
          <a:p>
            <a:pPr marL="514350" indent="-514350">
              <a:buAutoNum type="arabicPlain" startAt="111"/>
            </a:pPr>
            <a:r>
              <a:rPr lang="en-US" sz="2400" dirty="0"/>
              <a:t>                </a:t>
            </a:r>
            <a:r>
              <a:rPr lang="en-US" sz="2400" dirty="0" err="1"/>
              <a:t>Yuvi</a:t>
            </a:r>
            <a:r>
              <a:rPr lang="en-US" sz="2400" dirty="0"/>
              <a:t> 		113</a:t>
            </a:r>
          </a:p>
          <a:p>
            <a:pPr marL="514350" indent="-514350">
              <a:buAutoNum type="arabicPlain" startAt="111"/>
            </a:pPr>
            <a:r>
              <a:rPr lang="en-US" sz="2400" dirty="0"/>
              <a:t>                </a:t>
            </a:r>
            <a:r>
              <a:rPr lang="en-US" sz="2400" dirty="0" err="1"/>
              <a:t>Juri</a:t>
            </a:r>
            <a:r>
              <a:rPr lang="en-US" sz="2400" dirty="0"/>
              <a:t>		112</a:t>
            </a:r>
          </a:p>
          <a:p>
            <a:pPr marL="0" indent="0">
              <a:buNone/>
            </a:pPr>
            <a:r>
              <a:rPr lang="en-US" sz="2400" dirty="0">
                <a:solidFill>
                  <a:srgbClr val="FF0000"/>
                </a:solidFill>
              </a:rPr>
              <a:t>Query: Return all employees and the name of the employee’s manager</a:t>
            </a:r>
          </a:p>
          <a:p>
            <a:pPr marL="0" indent="0">
              <a:buNone/>
            </a:pPr>
            <a:r>
              <a:rPr lang="en-GB" sz="2400" dirty="0">
                <a:solidFill>
                  <a:srgbClr val="0070C0"/>
                </a:solidFill>
              </a:rPr>
              <a:t>SQL&gt; SELECT e1.Name  as Employee,  e2.Name as Manager</a:t>
            </a:r>
          </a:p>
          <a:p>
            <a:pPr marL="0" indent="0">
              <a:buNone/>
            </a:pPr>
            <a:r>
              <a:rPr lang="en-GB" sz="2400" dirty="0">
                <a:solidFill>
                  <a:srgbClr val="0070C0"/>
                </a:solidFill>
              </a:rPr>
              <a:t>          FROM Employee  e1 JOIN Employee  e2</a:t>
            </a:r>
          </a:p>
          <a:p>
            <a:pPr marL="0" indent="0">
              <a:buNone/>
            </a:pPr>
            <a:r>
              <a:rPr lang="en-GB" sz="2400" dirty="0">
                <a:solidFill>
                  <a:srgbClr val="0070C0"/>
                </a:solidFill>
              </a:rPr>
              <a:t>         ON e1.Manager-id = e2.Employee-id;</a:t>
            </a:r>
          </a:p>
          <a:p>
            <a:pPr marL="0" indent="0">
              <a:buNone/>
            </a:pPr>
            <a:r>
              <a:rPr lang="en-GB" sz="2400" dirty="0">
                <a:solidFill>
                  <a:srgbClr val="C00000"/>
                </a:solidFill>
              </a:rPr>
              <a:t>Output:  </a:t>
            </a:r>
            <a:r>
              <a:rPr lang="en-GB" sz="2400" dirty="0"/>
              <a:t>	</a:t>
            </a:r>
            <a:r>
              <a:rPr lang="en-GB" sz="2400" u="sng" dirty="0"/>
              <a:t>Employee</a:t>
            </a:r>
            <a:r>
              <a:rPr lang="en-GB" sz="2400" dirty="0"/>
              <a:t>		</a:t>
            </a:r>
            <a:r>
              <a:rPr lang="en-GB" sz="2400" u="sng" dirty="0"/>
              <a:t>Manager</a:t>
            </a:r>
          </a:p>
          <a:p>
            <a:pPr marL="0" indent="0">
              <a:buNone/>
            </a:pPr>
            <a:r>
              <a:rPr lang="en-GB" sz="2400" dirty="0"/>
              <a:t>		   Ravi			    NULL</a:t>
            </a:r>
          </a:p>
          <a:p>
            <a:pPr marL="0" indent="0">
              <a:buNone/>
            </a:pPr>
            <a:r>
              <a:rPr lang="en-GB" sz="2400" dirty="0"/>
              <a:t>		   </a:t>
            </a:r>
            <a:r>
              <a:rPr lang="en-GB" sz="2400" dirty="0" err="1"/>
              <a:t>Rakul</a:t>
            </a:r>
            <a:r>
              <a:rPr lang="en-GB" sz="2400" dirty="0"/>
              <a:t>		                  Ravi</a:t>
            </a:r>
          </a:p>
          <a:p>
            <a:pPr marL="0" indent="0">
              <a:buNone/>
            </a:pPr>
            <a:r>
              <a:rPr lang="en-GB" sz="2400" dirty="0"/>
              <a:t>		    Pal			     Ravi</a:t>
            </a:r>
          </a:p>
          <a:p>
            <a:pPr marL="0" indent="0">
              <a:buNone/>
            </a:pPr>
            <a:r>
              <a:rPr lang="en-GB" sz="2400" dirty="0"/>
              <a:t>		   </a:t>
            </a:r>
            <a:r>
              <a:rPr lang="en-GB" sz="2400" dirty="0" err="1"/>
              <a:t>Yuvi</a:t>
            </a:r>
            <a:r>
              <a:rPr lang="en-GB" sz="2400" dirty="0"/>
              <a:t>			     Pal</a:t>
            </a:r>
          </a:p>
          <a:p>
            <a:pPr marL="0" indent="0">
              <a:buNone/>
            </a:pPr>
            <a:r>
              <a:rPr lang="en-GB" sz="2400" dirty="0"/>
              <a:t>		   </a:t>
            </a:r>
            <a:r>
              <a:rPr lang="en-GB" sz="2400" dirty="0" err="1"/>
              <a:t>Juri</a:t>
            </a:r>
            <a:r>
              <a:rPr lang="en-GB" sz="2400" dirty="0"/>
              <a:t>			     </a:t>
            </a:r>
            <a:r>
              <a:rPr lang="en-GB" sz="2400" dirty="0" err="1"/>
              <a:t>Rakul</a:t>
            </a:r>
            <a:r>
              <a:rPr lang="en-GB" sz="2400"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37874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31AE-70F0-4D33-BF10-3FFE68C3819B}"/>
              </a:ext>
            </a:extLst>
          </p:cNvPr>
          <p:cNvSpPr>
            <a:spLocks noGrp="1"/>
          </p:cNvSpPr>
          <p:nvPr>
            <p:ph type="title"/>
          </p:nvPr>
        </p:nvSpPr>
        <p:spPr>
          <a:xfrm>
            <a:off x="838200" y="1"/>
            <a:ext cx="10515600" cy="821636"/>
          </a:xfrm>
        </p:spPr>
        <p:txBody>
          <a:bodyPr>
            <a:normAutofit/>
          </a:bodyPr>
          <a:lstStyle/>
          <a:p>
            <a:r>
              <a:rPr lang="en-US" dirty="0"/>
              <a:t>Semi-Join</a:t>
            </a:r>
          </a:p>
        </p:txBody>
      </p:sp>
      <p:sp>
        <p:nvSpPr>
          <p:cNvPr id="3" name="Content Placeholder 2">
            <a:extLst>
              <a:ext uri="{FF2B5EF4-FFF2-40B4-BE49-F238E27FC236}">
                <a16:creationId xmlns:a16="http://schemas.microsoft.com/office/drawing/2014/main" id="{4B915B33-C6BC-40F7-84ED-7F5356CA73FA}"/>
              </a:ext>
            </a:extLst>
          </p:cNvPr>
          <p:cNvSpPr>
            <a:spLocks noGrp="1"/>
          </p:cNvSpPr>
          <p:nvPr>
            <p:ph idx="1"/>
          </p:nvPr>
        </p:nvSpPr>
        <p:spPr>
          <a:xfrm>
            <a:off x="477078" y="647700"/>
            <a:ext cx="10876722" cy="6105525"/>
          </a:xfrm>
        </p:spPr>
        <p:txBody>
          <a:bodyPr>
            <a:normAutofit lnSpcReduction="10000"/>
          </a:bodyPr>
          <a:lstStyle/>
          <a:p>
            <a:pPr algn="just">
              <a:buFont typeface="Wingdings" panose="05000000000000000000" pitchFamily="2" charset="2"/>
              <a:buChar char="Ø"/>
            </a:pPr>
            <a:r>
              <a:rPr lang="en-US" b="0" i="0" dirty="0">
                <a:solidFill>
                  <a:srgbClr val="2B2B2B"/>
                </a:solidFill>
                <a:effectLst/>
              </a:rPr>
              <a:t>Semi join is a type of join whose result-set contains only the columns from one of the “</a:t>
            </a:r>
            <a:r>
              <a:rPr lang="en-US" b="0" i="1" dirty="0">
                <a:solidFill>
                  <a:srgbClr val="2B2B2B"/>
                </a:solidFill>
                <a:effectLst/>
              </a:rPr>
              <a:t>semi-joined</a:t>
            </a:r>
            <a:r>
              <a:rPr lang="en-US" b="0" i="0" dirty="0">
                <a:solidFill>
                  <a:srgbClr val="2B2B2B"/>
                </a:solidFill>
                <a:effectLst/>
              </a:rPr>
              <a:t>” tables. Each row from the first table(left table  if Left Semi Join) will be returned maximum once, if matched in the second table. The duplicate rows from the first table will be returned, if matched once in the second Table. A distinct row from the first </a:t>
            </a:r>
            <a:r>
              <a:rPr lang="en-US" dirty="0">
                <a:solidFill>
                  <a:srgbClr val="2B2B2B"/>
                </a:solidFill>
              </a:rPr>
              <a:t>T</a:t>
            </a:r>
            <a:r>
              <a:rPr lang="en-US" b="0" i="0" dirty="0">
                <a:solidFill>
                  <a:srgbClr val="2B2B2B"/>
                </a:solidFill>
                <a:effectLst/>
              </a:rPr>
              <a:t>able A will be returned no matter how many times matched in a second </a:t>
            </a:r>
            <a:r>
              <a:rPr lang="en-US" dirty="0">
                <a:solidFill>
                  <a:srgbClr val="2B2B2B"/>
                </a:solidFill>
              </a:rPr>
              <a:t>T</a:t>
            </a:r>
            <a:r>
              <a:rPr lang="en-US" b="0" i="0" dirty="0">
                <a:solidFill>
                  <a:srgbClr val="2B2B2B"/>
                </a:solidFill>
                <a:effectLst/>
              </a:rPr>
              <a:t>able B.</a:t>
            </a:r>
          </a:p>
          <a:p>
            <a:pPr algn="l">
              <a:buFont typeface="Wingdings" panose="05000000000000000000" pitchFamily="2" charset="2"/>
              <a:buChar char="Ø"/>
            </a:pPr>
            <a:r>
              <a:rPr lang="en-US" b="0" i="0" dirty="0">
                <a:solidFill>
                  <a:srgbClr val="FF0000"/>
                </a:solidFill>
                <a:effectLst/>
              </a:rPr>
              <a:t>The essential differences between a semi join and a regular join when we join two tables A and B are:</a:t>
            </a:r>
          </a:p>
          <a:p>
            <a:pPr algn="l">
              <a:buFont typeface="Wingdings" panose="05000000000000000000" pitchFamily="2" charset="2"/>
              <a:buChar char="§"/>
            </a:pPr>
            <a:r>
              <a:rPr lang="en-US" b="0" i="0" dirty="0">
                <a:solidFill>
                  <a:srgbClr val="3D3D3D"/>
                </a:solidFill>
                <a:effectLst/>
              </a:rPr>
              <a:t>Semi join either returns each row from </a:t>
            </a:r>
            <a:r>
              <a:rPr lang="en-US" dirty="0">
                <a:solidFill>
                  <a:srgbClr val="3D3D3D"/>
                </a:solidFill>
              </a:rPr>
              <a:t>Table</a:t>
            </a:r>
            <a:r>
              <a:rPr lang="en-US" b="0" i="0" dirty="0">
                <a:solidFill>
                  <a:srgbClr val="3D3D3D"/>
                </a:solidFill>
                <a:effectLst/>
              </a:rPr>
              <a:t> A, or it does not. No row duplication can occur.</a:t>
            </a:r>
          </a:p>
          <a:p>
            <a:pPr algn="l">
              <a:buFont typeface="Wingdings" panose="05000000000000000000" pitchFamily="2" charset="2"/>
              <a:buChar char="§"/>
            </a:pPr>
            <a:r>
              <a:rPr lang="en-US" b="0" i="0" dirty="0">
                <a:solidFill>
                  <a:srgbClr val="3D3D3D"/>
                </a:solidFill>
                <a:effectLst/>
              </a:rPr>
              <a:t>Regular join returns duplicates rows if there are multiple matches on the join predicate.</a:t>
            </a:r>
          </a:p>
          <a:p>
            <a:pPr algn="l">
              <a:buFont typeface="Wingdings" panose="05000000000000000000" pitchFamily="2" charset="2"/>
              <a:buChar char="§"/>
            </a:pPr>
            <a:r>
              <a:rPr lang="en-US" b="0" i="0" dirty="0">
                <a:solidFill>
                  <a:srgbClr val="3D3D3D"/>
                </a:solidFill>
                <a:effectLst/>
              </a:rPr>
              <a:t>Semi join returns only columns from </a:t>
            </a:r>
            <a:r>
              <a:rPr lang="en-US" dirty="0">
                <a:solidFill>
                  <a:srgbClr val="3D3D3D"/>
                </a:solidFill>
              </a:rPr>
              <a:t>Table</a:t>
            </a:r>
            <a:r>
              <a:rPr lang="en-US" b="0" i="0" dirty="0">
                <a:solidFill>
                  <a:srgbClr val="3D3D3D"/>
                </a:solidFill>
                <a:effectLst/>
              </a:rPr>
              <a:t> A.</a:t>
            </a:r>
          </a:p>
          <a:p>
            <a:pPr algn="l">
              <a:buFont typeface="Wingdings" panose="05000000000000000000" pitchFamily="2" charset="2"/>
              <a:buChar char="§"/>
            </a:pPr>
            <a:r>
              <a:rPr lang="en-US" b="0" i="0" dirty="0">
                <a:solidFill>
                  <a:srgbClr val="3D3D3D"/>
                </a:solidFill>
                <a:effectLst/>
              </a:rPr>
              <a:t>Regular join may return columns from either (or both) join inputs.</a:t>
            </a:r>
          </a:p>
          <a:p>
            <a:pPr marL="0" indent="0">
              <a:buNone/>
            </a:pPr>
            <a:endParaRPr lang="en-US" dirty="0"/>
          </a:p>
        </p:txBody>
      </p:sp>
    </p:spTree>
    <p:extLst>
      <p:ext uri="{BB962C8B-B14F-4D97-AF65-F5344CB8AC3E}">
        <p14:creationId xmlns:p14="http://schemas.microsoft.com/office/powerpoint/2010/main" val="230286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7"/>
            <a:ext cx="10515600" cy="961382"/>
          </a:xfrm>
        </p:spPr>
        <p:txBody>
          <a:bodyPr/>
          <a:lstStyle/>
          <a:p>
            <a:r>
              <a:rPr lang="en-GB" dirty="0"/>
              <a:t>Join Concepts</a:t>
            </a:r>
          </a:p>
        </p:txBody>
      </p:sp>
      <p:sp>
        <p:nvSpPr>
          <p:cNvPr id="3" name="Content Placeholder 2"/>
          <p:cNvSpPr>
            <a:spLocks noGrp="1"/>
          </p:cNvSpPr>
          <p:nvPr>
            <p:ph sz="quarter" idx="10"/>
          </p:nvPr>
        </p:nvSpPr>
        <p:spPr>
          <a:xfrm>
            <a:off x="379413" y="1016142"/>
            <a:ext cx="11524533" cy="5675724"/>
          </a:xfrm>
        </p:spPr>
        <p:txBody>
          <a:bodyPr/>
          <a:lstStyle/>
          <a:p>
            <a:r>
              <a:rPr lang="en-GB" dirty="0"/>
              <a:t>Combine rows from multiple tables by specifying matching criteria</a:t>
            </a:r>
          </a:p>
          <a:p>
            <a:pPr lvl="1"/>
            <a:r>
              <a:rPr lang="en-GB" dirty="0"/>
              <a:t>Usually based on primary key – foreign key relationships</a:t>
            </a:r>
          </a:p>
          <a:p>
            <a:pPr lvl="1"/>
            <a:r>
              <a:rPr lang="en-GB" dirty="0"/>
              <a:t>For example, return rows that combine data from the </a:t>
            </a:r>
            <a:r>
              <a:rPr lang="en-GB" b="1" dirty="0"/>
              <a:t>Employee</a:t>
            </a:r>
            <a:r>
              <a:rPr lang="en-GB" dirty="0"/>
              <a:t> and </a:t>
            </a:r>
            <a:r>
              <a:rPr lang="en-GB" b="1" dirty="0" err="1"/>
              <a:t>SalesOrder</a:t>
            </a:r>
            <a:r>
              <a:rPr lang="en-GB" dirty="0"/>
              <a:t> tables by matching the </a:t>
            </a:r>
            <a:r>
              <a:rPr lang="en-GB" b="1" dirty="0" err="1"/>
              <a:t>Employee.EmployeeID</a:t>
            </a:r>
            <a:r>
              <a:rPr lang="en-GB" dirty="0"/>
              <a:t> primary key to the </a:t>
            </a:r>
            <a:r>
              <a:rPr lang="en-GB" b="1" dirty="0" err="1"/>
              <a:t>SalesOrder.EmployeeID</a:t>
            </a:r>
            <a:r>
              <a:rPr lang="en-GB" dirty="0"/>
              <a:t> foreign key</a:t>
            </a:r>
          </a:p>
          <a:p>
            <a:r>
              <a:rPr lang="en-GB" dirty="0"/>
              <a:t>It helps to think of the tables as sets in a Venn diagram</a:t>
            </a:r>
          </a:p>
        </p:txBody>
      </p:sp>
      <p:grpSp>
        <p:nvGrpSpPr>
          <p:cNvPr id="12" name="Group 11"/>
          <p:cNvGrpSpPr/>
          <p:nvPr/>
        </p:nvGrpSpPr>
        <p:grpSpPr>
          <a:xfrm>
            <a:off x="3755922" y="4650035"/>
            <a:ext cx="5161937" cy="2207965"/>
            <a:chOff x="3883741" y="4375354"/>
            <a:chExt cx="5161937" cy="2207965"/>
          </a:xfrm>
        </p:grpSpPr>
        <p:grpSp>
          <p:nvGrpSpPr>
            <p:cNvPr id="6" name="Group 5"/>
            <p:cNvGrpSpPr/>
            <p:nvPr/>
          </p:nvGrpSpPr>
          <p:grpSpPr>
            <a:xfrm>
              <a:off x="3883741" y="4375354"/>
              <a:ext cx="2733369" cy="1907777"/>
              <a:chOff x="3293806" y="4188542"/>
              <a:chExt cx="3567653" cy="2490072"/>
            </a:xfrm>
          </p:grpSpPr>
          <p:sp>
            <p:nvSpPr>
              <p:cNvPr id="4" name="Oval 3"/>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Oval 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7" name="TextBox 6"/>
            <p:cNvSpPr txBox="1"/>
            <p:nvPr/>
          </p:nvSpPr>
          <p:spPr>
            <a:xfrm>
              <a:off x="4033188" y="6213987"/>
              <a:ext cx="1108765" cy="369332"/>
            </a:xfrm>
            <a:prstGeom prst="rect">
              <a:avLst/>
            </a:prstGeom>
            <a:noFill/>
          </p:spPr>
          <p:txBody>
            <a:bodyPr wrap="none" rtlCol="0">
              <a:spAutoFit/>
            </a:bodyPr>
            <a:lstStyle/>
            <a:p>
              <a:r>
                <a:rPr lang="en-GB" dirty="0"/>
                <a:t>Employee</a:t>
              </a:r>
            </a:p>
          </p:txBody>
        </p:sp>
        <p:sp>
          <p:nvSpPr>
            <p:cNvPr id="8" name="TextBox 7"/>
            <p:cNvSpPr txBox="1"/>
            <p:nvPr/>
          </p:nvSpPr>
          <p:spPr>
            <a:xfrm>
              <a:off x="5345761" y="6213987"/>
              <a:ext cx="1205843" cy="369332"/>
            </a:xfrm>
            <a:prstGeom prst="rect">
              <a:avLst/>
            </a:prstGeom>
            <a:noFill/>
          </p:spPr>
          <p:txBody>
            <a:bodyPr wrap="none" rtlCol="0">
              <a:spAutoFit/>
            </a:bodyPr>
            <a:lstStyle/>
            <a:p>
              <a:r>
                <a:rPr lang="en-GB" dirty="0" err="1"/>
                <a:t>SalesOrder</a:t>
              </a:r>
              <a:endParaRPr lang="en-GB" dirty="0"/>
            </a:p>
          </p:txBody>
        </p:sp>
        <p:sp>
          <p:nvSpPr>
            <p:cNvPr id="9" name="TextBox 8"/>
            <p:cNvSpPr txBox="1"/>
            <p:nvPr/>
          </p:nvSpPr>
          <p:spPr>
            <a:xfrm>
              <a:off x="7445838" y="4842386"/>
              <a:ext cx="1599840" cy="1200329"/>
            </a:xfrm>
            <a:prstGeom prst="rect">
              <a:avLst/>
            </a:prstGeom>
            <a:noFill/>
          </p:spPr>
          <p:txBody>
            <a:bodyPr wrap="square" rtlCol="0">
              <a:spAutoFit/>
            </a:bodyPr>
            <a:lstStyle/>
            <a:p>
              <a:r>
                <a:rPr lang="en-GB" dirty="0"/>
                <a:t>Sales orders that were taken by employees</a:t>
              </a:r>
            </a:p>
          </p:txBody>
        </p:sp>
        <p:cxnSp>
          <p:nvCxnSpPr>
            <p:cNvPr id="11" name="Straight Arrow Connector 10"/>
            <p:cNvCxnSpPr>
              <a:stCxn id="9" idx="1"/>
            </p:cNvCxnSpPr>
            <p:nvPr/>
          </p:nvCxnSpPr>
          <p:spPr>
            <a:xfrm flipH="1" flipV="1">
              <a:off x="5345762" y="5358581"/>
              <a:ext cx="2100076" cy="839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1779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What kind of Join is this?</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32595451"/>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69107" y="4390737"/>
          <a:ext cx="3184137" cy="118872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358610314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SQL Joins</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S.name, </a:t>
            </a:r>
            <a:r>
              <a:rPr lang="en-US" sz="2400" dirty="0" err="1">
                <a:latin typeface="Lucida Console" charset="0"/>
              </a:rPr>
              <a:t>E.classid</a:t>
            </a:r>
            <a:endParaRPr lang="en-US" sz="2400" dirty="0">
              <a:latin typeface="Lucida Console" charset="0"/>
            </a:endParaRPr>
          </a:p>
          <a:p>
            <a:pPr marL="0" indent="0">
              <a:buNone/>
            </a:pPr>
            <a:r>
              <a:rPr lang="en-US" sz="2400" dirty="0">
                <a:latin typeface="Lucida Console" charset="0"/>
              </a:rPr>
              <a:t> FROM </a:t>
            </a:r>
            <a:r>
              <a:rPr lang="en-US" sz="2400" dirty="0">
                <a:solidFill>
                  <a:srgbClr val="FF0000"/>
                </a:solidFill>
                <a:latin typeface="Lucida Console" charset="0"/>
              </a:rPr>
              <a:t>Students S LEFT SEMI JOIN Enrolled E</a:t>
            </a:r>
          </a:p>
          <a:p>
            <a:pPr marL="0" indent="0">
              <a:buNone/>
            </a:pPr>
            <a:r>
              <a:rPr lang="en-US" sz="2400" dirty="0">
                <a:latin typeface="Lucida Console" charset="0"/>
              </a:rPr>
              <a:t> ON </a:t>
            </a:r>
            <a:r>
              <a:rPr lang="en-US" sz="2400" dirty="0" err="1">
                <a:latin typeface="Lucida Console" charset="0"/>
              </a:rPr>
              <a:t>S.sid</a:t>
            </a:r>
            <a:r>
              <a:rPr lang="en-US" sz="2400" dirty="0">
                <a:latin typeface="Lucida Console" charset="0"/>
              </a:rPr>
              <a:t>=</a:t>
            </a:r>
            <a:r>
              <a:rPr lang="en-US" sz="2400" dirty="0" err="1">
                <a:latin typeface="Lucida Console" charset="0"/>
              </a:rPr>
              <a:t>E.sid</a:t>
            </a:r>
            <a:endParaRPr lang="en-US" dirty="0"/>
          </a:p>
        </p:txBody>
      </p:sp>
      <p:graphicFrame>
        <p:nvGraphicFramePr>
          <p:cNvPr id="6" name="Table 5"/>
          <p:cNvGraphicFramePr>
            <a:graphicFrameLocks noGrp="1"/>
          </p:cNvGraphicFramePr>
          <p:nvPr/>
        </p:nvGraphicFramePr>
        <p:xfrm>
          <a:off x="2269107" y="2453198"/>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33333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17465655"/>
              </p:ext>
            </p:extLst>
          </p:nvPr>
        </p:nvGraphicFramePr>
        <p:xfrm>
          <a:off x="6551892" y="2409537"/>
          <a:ext cx="3184137" cy="198120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tc>
                  <a:txBody>
                    <a:bodyPr/>
                    <a:lstStyle/>
                    <a:p>
                      <a:r>
                        <a:rPr lang="en-US" sz="2000" dirty="0"/>
                        <a:t>English10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D"/>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2269107" y="4390737"/>
          <a:ext cx="3184137" cy="118872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extBox 1"/>
          <p:cNvSpPr txBox="1"/>
          <p:nvPr/>
        </p:nvSpPr>
        <p:spPr>
          <a:xfrm>
            <a:off x="6074670" y="2409538"/>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881263" y="2409538"/>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28513873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9241-1B57-4DB0-89FF-95B06FF26AB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696D1C0-A0ED-4936-A835-0C815574652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END</a:t>
            </a:r>
          </a:p>
        </p:txBody>
      </p:sp>
    </p:spTree>
    <p:extLst>
      <p:ext uri="{BB962C8B-B14F-4D97-AF65-F5344CB8AC3E}">
        <p14:creationId xmlns:p14="http://schemas.microsoft.com/office/powerpoint/2010/main" val="12012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E594-93DF-43F7-B1C4-61B94A5DE53B}"/>
              </a:ext>
            </a:extLst>
          </p:cNvPr>
          <p:cNvSpPr>
            <a:spLocks noGrp="1"/>
          </p:cNvSpPr>
          <p:nvPr>
            <p:ph type="title"/>
          </p:nvPr>
        </p:nvSpPr>
        <p:spPr>
          <a:xfrm>
            <a:off x="838200" y="132522"/>
            <a:ext cx="10515600" cy="980662"/>
          </a:xfrm>
        </p:spPr>
        <p:txBody>
          <a:bodyPr/>
          <a:lstStyle/>
          <a:p>
            <a:r>
              <a:rPr lang="en-US" dirty="0"/>
              <a:t>                   Different type of Joins</a:t>
            </a:r>
          </a:p>
        </p:txBody>
      </p:sp>
      <p:sp>
        <p:nvSpPr>
          <p:cNvPr id="3" name="Content Placeholder 2">
            <a:extLst>
              <a:ext uri="{FF2B5EF4-FFF2-40B4-BE49-F238E27FC236}">
                <a16:creationId xmlns:a16="http://schemas.microsoft.com/office/drawing/2014/main" id="{649CE1A7-C13C-4A3E-9465-4DA6199F1365}"/>
              </a:ext>
            </a:extLst>
          </p:cNvPr>
          <p:cNvSpPr>
            <a:spLocks noGrp="1"/>
          </p:cNvSpPr>
          <p:nvPr>
            <p:ph idx="1"/>
          </p:nvPr>
        </p:nvSpPr>
        <p:spPr>
          <a:xfrm>
            <a:off x="838200" y="914400"/>
            <a:ext cx="10515600" cy="5811078"/>
          </a:xfrm>
        </p:spPr>
        <p:txBody>
          <a:bodyPr>
            <a:normAutofit/>
          </a:bodyPr>
          <a:lstStyle/>
          <a:p>
            <a:pPr marL="514350" indent="-514350">
              <a:buAutoNum type="arabicPeriod"/>
            </a:pPr>
            <a:r>
              <a:rPr lang="en-US" dirty="0"/>
              <a:t>Cross Join</a:t>
            </a:r>
          </a:p>
          <a:p>
            <a:pPr marL="514350" indent="-514350">
              <a:buAutoNum type="arabicPeriod"/>
            </a:pPr>
            <a:r>
              <a:rPr lang="en-US" dirty="0"/>
              <a:t>Inner Join</a:t>
            </a:r>
          </a:p>
          <a:p>
            <a:pPr marL="0" indent="0">
              <a:buNone/>
            </a:pPr>
            <a:r>
              <a:rPr lang="en-US" dirty="0"/>
              <a:t>	</a:t>
            </a:r>
            <a:r>
              <a:rPr lang="en-US" dirty="0" err="1"/>
              <a:t>i</a:t>
            </a:r>
            <a:r>
              <a:rPr lang="en-US" dirty="0"/>
              <a:t>. </a:t>
            </a:r>
            <a:r>
              <a:rPr lang="en-US" dirty="0" err="1"/>
              <a:t>Equi</a:t>
            </a:r>
            <a:r>
              <a:rPr lang="en-US" dirty="0"/>
              <a:t>/Equality join (‘=‘)</a:t>
            </a:r>
          </a:p>
          <a:p>
            <a:pPr marL="0" indent="0">
              <a:buNone/>
            </a:pPr>
            <a:r>
              <a:rPr lang="en-US" dirty="0"/>
              <a:t>           ii. Natural join</a:t>
            </a:r>
          </a:p>
          <a:p>
            <a:pPr marL="0" indent="0">
              <a:buNone/>
            </a:pPr>
            <a:r>
              <a:rPr lang="en-US" dirty="0"/>
              <a:t>           iii. Theta join (or non-</a:t>
            </a:r>
            <a:r>
              <a:rPr lang="en-US" dirty="0" err="1"/>
              <a:t>equi</a:t>
            </a:r>
            <a:r>
              <a:rPr lang="en-US" dirty="0"/>
              <a:t> join (&lt;, &lt;=, &gt;, &gt;=, &lt;&gt;))</a:t>
            </a:r>
          </a:p>
          <a:p>
            <a:pPr marL="0" indent="0">
              <a:buNone/>
            </a:pPr>
            <a:r>
              <a:rPr lang="en-US" dirty="0"/>
              <a:t>3. Outer Join</a:t>
            </a:r>
          </a:p>
          <a:p>
            <a:pPr marL="0" indent="0">
              <a:buNone/>
            </a:pPr>
            <a:r>
              <a:rPr lang="en-US" dirty="0"/>
              <a:t>	</a:t>
            </a:r>
            <a:r>
              <a:rPr lang="en-US" dirty="0" err="1"/>
              <a:t>i</a:t>
            </a:r>
            <a:r>
              <a:rPr lang="en-US" dirty="0"/>
              <a:t>. Left outer join</a:t>
            </a:r>
          </a:p>
          <a:p>
            <a:pPr marL="0" indent="0">
              <a:buNone/>
            </a:pPr>
            <a:r>
              <a:rPr lang="en-US" dirty="0"/>
              <a:t>	ii. Right outer join</a:t>
            </a:r>
          </a:p>
          <a:p>
            <a:pPr marL="0" indent="0">
              <a:buNone/>
            </a:pPr>
            <a:r>
              <a:rPr lang="en-US" dirty="0"/>
              <a:t>	iii. Full outer join</a:t>
            </a:r>
          </a:p>
          <a:p>
            <a:pPr marL="0" indent="0">
              <a:buNone/>
            </a:pPr>
            <a:r>
              <a:rPr lang="en-US" dirty="0"/>
              <a:t>4. Self Join</a:t>
            </a:r>
          </a:p>
          <a:p>
            <a:pPr marL="0" indent="0">
              <a:buNone/>
            </a:pPr>
            <a:r>
              <a:rPr lang="en-US" dirty="0"/>
              <a:t>5</a:t>
            </a:r>
            <a:r>
              <a:rPr lang="en-US"/>
              <a:t>. </a:t>
            </a:r>
            <a:r>
              <a:rPr lang="en-US" dirty="0"/>
              <a:t>Semi Join</a:t>
            </a:r>
          </a:p>
          <a:p>
            <a:pPr marL="0" indent="0">
              <a:buNone/>
            </a:pPr>
            <a:endParaRPr lang="en-US" dirty="0"/>
          </a:p>
        </p:txBody>
      </p:sp>
    </p:spTree>
    <p:extLst>
      <p:ext uri="{BB962C8B-B14F-4D97-AF65-F5344CB8AC3E}">
        <p14:creationId xmlns:p14="http://schemas.microsoft.com/office/powerpoint/2010/main" val="394825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9479-F6A2-4F38-B759-1EE39862E85C}"/>
              </a:ext>
            </a:extLst>
          </p:cNvPr>
          <p:cNvSpPr>
            <a:spLocks noGrp="1"/>
          </p:cNvSpPr>
          <p:nvPr>
            <p:ph type="title"/>
          </p:nvPr>
        </p:nvSpPr>
        <p:spPr>
          <a:xfrm>
            <a:off x="838200" y="92765"/>
            <a:ext cx="10515600" cy="702365"/>
          </a:xfrm>
        </p:spPr>
        <p:txBody>
          <a:bodyPr>
            <a:normAutofit/>
          </a:bodyPr>
          <a:lstStyle/>
          <a:p>
            <a:r>
              <a:rPr lang="en-US" dirty="0"/>
              <a:t>Different type of Joins</a:t>
            </a:r>
          </a:p>
        </p:txBody>
      </p:sp>
      <p:pic>
        <p:nvPicPr>
          <p:cNvPr id="8" name="Content Placeholder 7">
            <a:extLst>
              <a:ext uri="{FF2B5EF4-FFF2-40B4-BE49-F238E27FC236}">
                <a16:creationId xmlns:a16="http://schemas.microsoft.com/office/drawing/2014/main" id="{DB2FA83B-85AD-4716-97B5-70E203209772}"/>
              </a:ext>
            </a:extLst>
          </p:cNvPr>
          <p:cNvPicPr>
            <a:picLocks noGrp="1" noChangeAspect="1"/>
          </p:cNvPicPr>
          <p:nvPr>
            <p:ph idx="1"/>
          </p:nvPr>
        </p:nvPicPr>
        <p:blipFill>
          <a:blip r:embed="rId2"/>
          <a:stretch>
            <a:fillRect/>
          </a:stretch>
        </p:blipFill>
        <p:spPr bwMode="auto">
          <a:xfrm>
            <a:off x="1484242" y="1020417"/>
            <a:ext cx="8282609" cy="5618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50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598E6262-97C4-4EDC-A499-9170E50DF158}"/>
              </a:ext>
            </a:extLst>
          </p:cNvPr>
          <p:cNvSpPr>
            <a:spLocks noGrp="1" noChangeArrowheads="1"/>
          </p:cNvSpPr>
          <p:nvPr>
            <p:ph type="title"/>
          </p:nvPr>
        </p:nvSpPr>
        <p:spPr bwMode="auto">
          <a:xfrm>
            <a:off x="2894013" y="247650"/>
            <a:ext cx="7772400" cy="1143000"/>
          </a:xfrm>
          <a:ln>
            <a:miter lim="800000"/>
            <a:headEnd/>
            <a:tailEnd/>
          </a:ln>
        </p:spPr>
        <p:txBody>
          <a:bodyPr vert="horz" wrap="square" lIns="92075" tIns="46038" rIns="92075" bIns="46038" numCol="1" rtlCol="0" anchor="ctr" anchorCtr="0" compatLnSpc="1">
            <a:prstTxWarp prst="textNoShape">
              <a:avLst/>
            </a:prstTxWarp>
            <a:normAutofit/>
          </a:bodyPr>
          <a:lstStyle/>
          <a:p>
            <a:pPr>
              <a:defRPr/>
            </a:pPr>
            <a:r>
              <a:rPr lang="en-US" altLang="zh-TW" b="0" i="1" dirty="0">
                <a:solidFill>
                  <a:schemeClr val="tx1"/>
                </a:solidFill>
                <a:effectLst>
                  <a:outerShdw blurRad="38100" dist="38100" dir="2700000" algn="tl">
                    <a:srgbClr val="C0C0C0"/>
                  </a:outerShdw>
                </a:effectLst>
                <a:latin typeface="Arial Black" pitchFamily="34" charset="0"/>
                <a:ea typeface="細明體" pitchFamily="49" charset="-120"/>
              </a:rPr>
              <a:t>Multiple Tables:</a:t>
            </a:r>
            <a:endParaRPr lang="zh-TW" altLang="zh-TW" b="0" i="1" dirty="0">
              <a:solidFill>
                <a:schemeClr val="tx1"/>
              </a:solidFill>
              <a:ea typeface="細明體" pitchFamily="49" charset="-120"/>
            </a:endParaRPr>
          </a:p>
        </p:txBody>
      </p:sp>
      <p:sp>
        <p:nvSpPr>
          <p:cNvPr id="196626" name="AutoShape 18">
            <a:extLst>
              <a:ext uri="{FF2B5EF4-FFF2-40B4-BE49-F238E27FC236}">
                <a16:creationId xmlns:a16="http://schemas.microsoft.com/office/drawing/2014/main" id="{B3E5D4A8-145C-4E04-9594-4A0693F15A08}"/>
              </a:ext>
            </a:extLst>
          </p:cNvPr>
          <p:cNvSpPr>
            <a:spLocks noChangeArrowheads="1"/>
          </p:cNvSpPr>
          <p:nvPr/>
        </p:nvSpPr>
        <p:spPr bwMode="auto">
          <a:xfrm>
            <a:off x="6361114" y="3502026"/>
            <a:ext cx="896937" cy="384175"/>
          </a:xfrm>
          <a:prstGeom prst="rightArrow">
            <a:avLst>
              <a:gd name="adj1" fmla="val 28750"/>
              <a:gd name="adj2" fmla="val 67934"/>
            </a:avLst>
          </a:prstGeom>
          <a:solidFill>
            <a:srgbClr val="FFFFFF"/>
          </a:solidFill>
          <a:ln w="38100">
            <a:solidFill>
              <a:srgbClr val="000000"/>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grpSp>
        <p:nvGrpSpPr>
          <p:cNvPr id="88068" name="Group 19">
            <a:extLst>
              <a:ext uri="{FF2B5EF4-FFF2-40B4-BE49-F238E27FC236}">
                <a16:creationId xmlns:a16="http://schemas.microsoft.com/office/drawing/2014/main" id="{7B6D01CC-005F-46A2-8CCE-D58058D67F43}"/>
              </a:ext>
            </a:extLst>
          </p:cNvPr>
          <p:cNvGrpSpPr>
            <a:grpSpLocks/>
          </p:cNvGrpSpPr>
          <p:nvPr/>
        </p:nvGrpSpPr>
        <p:grpSpPr bwMode="auto">
          <a:xfrm>
            <a:off x="4125913" y="3387726"/>
            <a:ext cx="563562" cy="563563"/>
            <a:chOff x="3300" y="7620"/>
            <a:chExt cx="440" cy="440"/>
          </a:xfrm>
        </p:grpSpPr>
        <p:sp>
          <p:nvSpPr>
            <p:cNvPr id="196628" name="Line 20">
              <a:extLst>
                <a:ext uri="{FF2B5EF4-FFF2-40B4-BE49-F238E27FC236}">
                  <a16:creationId xmlns:a16="http://schemas.microsoft.com/office/drawing/2014/main" id="{C55EA616-58B3-484B-829B-7F16851F65FB}"/>
                </a:ext>
              </a:extLst>
            </p:cNvPr>
            <p:cNvSpPr>
              <a:spLocks noChangeShapeType="1"/>
            </p:cNvSpPr>
            <p:nvPr/>
          </p:nvSpPr>
          <p:spPr bwMode="auto">
            <a:xfrm>
              <a:off x="3300" y="7620"/>
              <a:ext cx="440" cy="440"/>
            </a:xfrm>
            <a:prstGeom prst="line">
              <a:avLst/>
            </a:prstGeom>
            <a:noFill/>
            <a:ln w="381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sp>
          <p:nvSpPr>
            <p:cNvPr id="196629" name="Line 21">
              <a:extLst>
                <a:ext uri="{FF2B5EF4-FFF2-40B4-BE49-F238E27FC236}">
                  <a16:creationId xmlns:a16="http://schemas.microsoft.com/office/drawing/2014/main" id="{53D1418B-B199-458B-B42A-8F95C7B6473F}"/>
                </a:ext>
              </a:extLst>
            </p:cNvPr>
            <p:cNvSpPr>
              <a:spLocks noChangeShapeType="1"/>
            </p:cNvSpPr>
            <p:nvPr/>
          </p:nvSpPr>
          <p:spPr bwMode="auto">
            <a:xfrm flipV="1">
              <a:off x="3300" y="7620"/>
              <a:ext cx="440" cy="440"/>
            </a:xfrm>
            <a:prstGeom prst="line">
              <a:avLst/>
            </a:prstGeom>
            <a:noFill/>
            <a:ln w="381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nvGrpSpPr>
          <p:cNvPr id="88069" name="Group 69">
            <a:extLst>
              <a:ext uri="{FF2B5EF4-FFF2-40B4-BE49-F238E27FC236}">
                <a16:creationId xmlns:a16="http://schemas.microsoft.com/office/drawing/2014/main" id="{CE5E80A6-69DA-4808-A7EE-1C9C900CA45F}"/>
              </a:ext>
            </a:extLst>
          </p:cNvPr>
          <p:cNvGrpSpPr>
            <a:grpSpLocks/>
          </p:cNvGrpSpPr>
          <p:nvPr/>
        </p:nvGrpSpPr>
        <p:grpSpPr bwMode="auto">
          <a:xfrm>
            <a:off x="2524126" y="2806700"/>
            <a:ext cx="1349375" cy="1277938"/>
            <a:chOff x="841" y="1691"/>
            <a:chExt cx="850" cy="805"/>
          </a:xfrm>
        </p:grpSpPr>
        <p:grpSp>
          <p:nvGrpSpPr>
            <p:cNvPr id="88118" name="Group 8">
              <a:extLst>
                <a:ext uri="{FF2B5EF4-FFF2-40B4-BE49-F238E27FC236}">
                  <a16:creationId xmlns:a16="http://schemas.microsoft.com/office/drawing/2014/main" id="{3C7C4E3E-E479-4AC7-A3CE-37566101A5E3}"/>
                </a:ext>
              </a:extLst>
            </p:cNvPr>
            <p:cNvGrpSpPr>
              <a:grpSpLocks/>
            </p:cNvGrpSpPr>
            <p:nvPr/>
          </p:nvGrpSpPr>
          <p:grpSpPr bwMode="auto">
            <a:xfrm>
              <a:off x="841" y="1944"/>
              <a:ext cx="850" cy="552"/>
              <a:chOff x="2120" y="5480"/>
              <a:chExt cx="1540" cy="1240"/>
            </a:xfrm>
          </p:grpSpPr>
          <p:sp>
            <p:nvSpPr>
              <p:cNvPr id="196617" name="Rectangle 9">
                <a:extLst>
                  <a:ext uri="{FF2B5EF4-FFF2-40B4-BE49-F238E27FC236}">
                    <a16:creationId xmlns:a16="http://schemas.microsoft.com/office/drawing/2014/main" id="{7B447003-83B3-4067-8A05-81AFB182697C}"/>
                  </a:ext>
                </a:extLst>
              </p:cNvPr>
              <p:cNvSpPr>
                <a:spLocks noChangeArrowheads="1"/>
              </p:cNvSpPr>
              <p:nvPr/>
            </p:nvSpPr>
            <p:spPr bwMode="auto">
              <a:xfrm>
                <a:off x="2120" y="5480"/>
                <a:ext cx="1540" cy="1240"/>
              </a:xfrm>
              <a:prstGeom prst="rect">
                <a:avLst/>
              </a:prstGeom>
              <a:noFill/>
              <a:ln w="38100">
                <a:solidFill>
                  <a:srgbClr val="0000FF"/>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18" name="Line 10">
                <a:extLst>
                  <a:ext uri="{FF2B5EF4-FFF2-40B4-BE49-F238E27FC236}">
                    <a16:creationId xmlns:a16="http://schemas.microsoft.com/office/drawing/2014/main" id="{BB9AB50A-BF53-47B7-8229-D5143C557E33}"/>
                  </a:ext>
                </a:extLst>
              </p:cNvPr>
              <p:cNvSpPr>
                <a:spLocks noChangeShapeType="1"/>
              </p:cNvSpPr>
              <p:nvPr/>
            </p:nvSpPr>
            <p:spPr bwMode="auto">
              <a:xfrm>
                <a:off x="2120" y="6100"/>
                <a:ext cx="1540" cy="0"/>
              </a:xfrm>
              <a:prstGeom prst="line">
                <a:avLst/>
              </a:prstGeom>
              <a:noFill/>
              <a:ln w="38100">
                <a:solidFill>
                  <a:srgbClr val="0000FF"/>
                </a:solidFill>
                <a:round/>
                <a:headEnd/>
                <a:tailEnd/>
              </a:ln>
            </p:spPr>
            <p:txBody>
              <a:bodyPr/>
              <a:lstStyle/>
              <a:p>
                <a:pPr>
                  <a:defRPr/>
                </a:pPr>
                <a:endParaRPr lang="en-US">
                  <a:effectLst>
                    <a:outerShdw blurRad="38100" dist="38100" dir="2700000" algn="tl">
                      <a:srgbClr val="000000">
                        <a:alpha val="43137"/>
                      </a:srgbClr>
                    </a:outerShdw>
                  </a:effectLst>
                </a:endParaRPr>
              </a:p>
            </p:txBody>
          </p:sp>
        </p:grpSp>
        <p:sp>
          <p:nvSpPr>
            <p:cNvPr id="88119" name="Text Box 41">
              <a:extLst>
                <a:ext uri="{FF2B5EF4-FFF2-40B4-BE49-F238E27FC236}">
                  <a16:creationId xmlns:a16="http://schemas.microsoft.com/office/drawing/2014/main" id="{4D874DF4-EB74-4FDE-A334-CD9D28FA5268}"/>
                </a:ext>
              </a:extLst>
            </p:cNvPr>
            <p:cNvSpPr txBox="1">
              <a:spLocks noChangeArrowheads="1"/>
            </p:cNvSpPr>
            <p:nvPr/>
          </p:nvSpPr>
          <p:spPr bwMode="auto">
            <a:xfrm>
              <a:off x="1002" y="1691"/>
              <a:ext cx="65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a:solidFill>
                    <a:srgbClr val="000000"/>
                  </a:solidFill>
                  <a:ea typeface="新細明體" panose="02020500000000000000" pitchFamily="18" charset="-120"/>
                </a:rPr>
                <a:t>field1</a:t>
              </a:r>
            </a:p>
          </p:txBody>
        </p:sp>
        <p:sp>
          <p:nvSpPr>
            <p:cNvPr id="88120" name="Text Box 45">
              <a:extLst>
                <a:ext uri="{FF2B5EF4-FFF2-40B4-BE49-F238E27FC236}">
                  <a16:creationId xmlns:a16="http://schemas.microsoft.com/office/drawing/2014/main" id="{65EDB5E9-36A5-4B73-8B51-70F92EAF9D99}"/>
                </a:ext>
              </a:extLst>
            </p:cNvPr>
            <p:cNvSpPr txBox="1">
              <a:spLocks noChangeArrowheads="1"/>
            </p:cNvSpPr>
            <p:nvPr/>
          </p:nvSpPr>
          <p:spPr bwMode="auto">
            <a:xfrm>
              <a:off x="1089" y="1962"/>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b="1">
                  <a:solidFill>
                    <a:srgbClr val="0000FF"/>
                  </a:solidFill>
                  <a:ea typeface="新細明體" panose="02020500000000000000" pitchFamily="18" charset="-120"/>
                </a:rPr>
                <a:t>A</a:t>
              </a:r>
              <a:endParaRPr lang="en-US" altLang="zh-TW" sz="1600" b="1">
                <a:solidFill>
                  <a:srgbClr val="0000FF"/>
                </a:solidFill>
                <a:ea typeface="新細明體" panose="02020500000000000000" pitchFamily="18" charset="-120"/>
              </a:endParaRPr>
            </a:p>
          </p:txBody>
        </p:sp>
        <p:sp>
          <p:nvSpPr>
            <p:cNvPr id="88121" name="Text Box 46">
              <a:extLst>
                <a:ext uri="{FF2B5EF4-FFF2-40B4-BE49-F238E27FC236}">
                  <a16:creationId xmlns:a16="http://schemas.microsoft.com/office/drawing/2014/main" id="{208EFFFA-9AD1-44D0-95C7-8C8A2FC5F0BC}"/>
                </a:ext>
              </a:extLst>
            </p:cNvPr>
            <p:cNvSpPr txBox="1">
              <a:spLocks noChangeArrowheads="1"/>
            </p:cNvSpPr>
            <p:nvPr/>
          </p:nvSpPr>
          <p:spPr bwMode="auto">
            <a:xfrm>
              <a:off x="1089" y="2243"/>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b="1">
                  <a:solidFill>
                    <a:srgbClr val="0000FF"/>
                  </a:solidFill>
                  <a:ea typeface="新細明體" panose="02020500000000000000" pitchFamily="18" charset="-120"/>
                </a:rPr>
                <a:t>B</a:t>
              </a:r>
              <a:endParaRPr lang="en-US" altLang="zh-TW" sz="2400">
                <a:solidFill>
                  <a:srgbClr val="0000FF"/>
                </a:solidFill>
                <a:ea typeface="新細明體" panose="02020500000000000000" pitchFamily="18" charset="-120"/>
              </a:endParaRPr>
            </a:p>
          </p:txBody>
        </p:sp>
      </p:grpSp>
      <p:grpSp>
        <p:nvGrpSpPr>
          <p:cNvPr id="88070" name="Group 70">
            <a:extLst>
              <a:ext uri="{FF2B5EF4-FFF2-40B4-BE49-F238E27FC236}">
                <a16:creationId xmlns:a16="http://schemas.microsoft.com/office/drawing/2014/main" id="{52F87124-0654-447C-A4A6-997BC3B1DFDB}"/>
              </a:ext>
            </a:extLst>
          </p:cNvPr>
          <p:cNvGrpSpPr>
            <a:grpSpLocks/>
          </p:cNvGrpSpPr>
          <p:nvPr/>
        </p:nvGrpSpPr>
        <p:grpSpPr bwMode="auto">
          <a:xfrm>
            <a:off x="4916489" y="2690814"/>
            <a:ext cx="1349375" cy="1709737"/>
            <a:chOff x="2170" y="1584"/>
            <a:chExt cx="850" cy="1077"/>
          </a:xfrm>
        </p:grpSpPr>
        <p:grpSp>
          <p:nvGrpSpPr>
            <p:cNvPr id="88107" name="Group 11">
              <a:extLst>
                <a:ext uri="{FF2B5EF4-FFF2-40B4-BE49-F238E27FC236}">
                  <a16:creationId xmlns:a16="http://schemas.microsoft.com/office/drawing/2014/main" id="{0E90C238-BAEA-4A38-8666-CB8CAAF40A37}"/>
                </a:ext>
              </a:extLst>
            </p:cNvPr>
            <p:cNvGrpSpPr>
              <a:grpSpLocks/>
            </p:cNvGrpSpPr>
            <p:nvPr/>
          </p:nvGrpSpPr>
          <p:grpSpPr bwMode="auto">
            <a:xfrm>
              <a:off x="2170" y="1833"/>
              <a:ext cx="850" cy="828"/>
              <a:chOff x="4500" y="7020"/>
              <a:chExt cx="1540" cy="1500"/>
            </a:xfrm>
          </p:grpSpPr>
          <p:grpSp>
            <p:nvGrpSpPr>
              <p:cNvPr id="88112" name="Group 12">
                <a:extLst>
                  <a:ext uri="{FF2B5EF4-FFF2-40B4-BE49-F238E27FC236}">
                    <a16:creationId xmlns:a16="http://schemas.microsoft.com/office/drawing/2014/main" id="{739D341E-A43F-45EC-8245-5EAB3EF96966}"/>
                  </a:ext>
                </a:extLst>
              </p:cNvPr>
              <p:cNvGrpSpPr>
                <a:grpSpLocks/>
              </p:cNvGrpSpPr>
              <p:nvPr/>
            </p:nvGrpSpPr>
            <p:grpSpPr bwMode="auto">
              <a:xfrm>
                <a:off x="4500" y="7520"/>
                <a:ext cx="1540" cy="1000"/>
                <a:chOff x="2120" y="5480"/>
                <a:chExt cx="1540" cy="1240"/>
              </a:xfrm>
            </p:grpSpPr>
            <p:sp>
              <p:nvSpPr>
                <p:cNvPr id="196621" name="Rectangle 13">
                  <a:extLst>
                    <a:ext uri="{FF2B5EF4-FFF2-40B4-BE49-F238E27FC236}">
                      <a16:creationId xmlns:a16="http://schemas.microsoft.com/office/drawing/2014/main" id="{05D6AD24-DDDE-40F1-A435-FB41C842E910}"/>
                    </a:ext>
                  </a:extLst>
                </p:cNvPr>
                <p:cNvSpPr>
                  <a:spLocks noChangeArrowheads="1"/>
                </p:cNvSpPr>
                <p:nvPr/>
              </p:nvSpPr>
              <p:spPr bwMode="auto">
                <a:xfrm>
                  <a:off x="2120" y="5480"/>
                  <a:ext cx="1540" cy="1240"/>
                </a:xfrm>
                <a:prstGeom prst="rect">
                  <a:avLst/>
                </a:prstGeom>
                <a:noFill/>
                <a:ln w="38100">
                  <a:solidFill>
                    <a:srgbClr val="FF0000"/>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22" name="Line 14">
                  <a:extLst>
                    <a:ext uri="{FF2B5EF4-FFF2-40B4-BE49-F238E27FC236}">
                      <a16:creationId xmlns:a16="http://schemas.microsoft.com/office/drawing/2014/main" id="{4496F308-9E93-438B-8A26-D4F94384A9E1}"/>
                    </a:ext>
                  </a:extLst>
                </p:cNvPr>
                <p:cNvSpPr>
                  <a:spLocks noChangeShapeType="1"/>
                </p:cNvSpPr>
                <p:nvPr/>
              </p:nvSpPr>
              <p:spPr bwMode="auto">
                <a:xfrm>
                  <a:off x="2120" y="6100"/>
                  <a:ext cx="1540" cy="0"/>
                </a:xfrm>
                <a:prstGeom prst="line">
                  <a:avLst/>
                </a:prstGeom>
                <a:noFill/>
                <a:ln w="38100">
                  <a:solidFill>
                    <a:srgbClr val="FF0000"/>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nvGrpSpPr>
              <p:cNvPr id="88113" name="Group 15">
                <a:extLst>
                  <a:ext uri="{FF2B5EF4-FFF2-40B4-BE49-F238E27FC236}">
                    <a16:creationId xmlns:a16="http://schemas.microsoft.com/office/drawing/2014/main" id="{1C98D2E1-5D2C-4660-A520-01D6AE5E8260}"/>
                  </a:ext>
                </a:extLst>
              </p:cNvPr>
              <p:cNvGrpSpPr>
                <a:grpSpLocks/>
              </p:cNvGrpSpPr>
              <p:nvPr/>
            </p:nvGrpSpPr>
            <p:grpSpPr bwMode="auto">
              <a:xfrm>
                <a:off x="4500" y="7020"/>
                <a:ext cx="1540" cy="1000"/>
                <a:chOff x="2120" y="5480"/>
                <a:chExt cx="1540" cy="1240"/>
              </a:xfrm>
            </p:grpSpPr>
            <p:sp>
              <p:nvSpPr>
                <p:cNvPr id="196624" name="Rectangle 16">
                  <a:extLst>
                    <a:ext uri="{FF2B5EF4-FFF2-40B4-BE49-F238E27FC236}">
                      <a16:creationId xmlns:a16="http://schemas.microsoft.com/office/drawing/2014/main" id="{93FC09F1-2965-4AFE-A6BA-2C080E19D040}"/>
                    </a:ext>
                  </a:extLst>
                </p:cNvPr>
                <p:cNvSpPr>
                  <a:spLocks noChangeArrowheads="1"/>
                </p:cNvSpPr>
                <p:nvPr/>
              </p:nvSpPr>
              <p:spPr bwMode="auto">
                <a:xfrm>
                  <a:off x="2120" y="5480"/>
                  <a:ext cx="1540" cy="1240"/>
                </a:xfrm>
                <a:prstGeom prst="rect">
                  <a:avLst/>
                </a:prstGeom>
                <a:noFill/>
                <a:ln w="38100">
                  <a:solidFill>
                    <a:srgbClr val="FF0000"/>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25" name="Line 17">
                  <a:extLst>
                    <a:ext uri="{FF2B5EF4-FFF2-40B4-BE49-F238E27FC236}">
                      <a16:creationId xmlns:a16="http://schemas.microsoft.com/office/drawing/2014/main" id="{739E7677-B222-4F99-9AEC-07434E17467C}"/>
                    </a:ext>
                  </a:extLst>
                </p:cNvPr>
                <p:cNvSpPr>
                  <a:spLocks noChangeShapeType="1"/>
                </p:cNvSpPr>
                <p:nvPr/>
              </p:nvSpPr>
              <p:spPr bwMode="auto">
                <a:xfrm>
                  <a:off x="2120" y="6100"/>
                  <a:ext cx="1540" cy="0"/>
                </a:xfrm>
                <a:prstGeom prst="line">
                  <a:avLst/>
                </a:prstGeom>
                <a:noFill/>
                <a:ln w="38100">
                  <a:solidFill>
                    <a:srgbClr val="FF0000"/>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sp>
          <p:nvSpPr>
            <p:cNvPr id="88108" name="Text Box 42">
              <a:extLst>
                <a:ext uri="{FF2B5EF4-FFF2-40B4-BE49-F238E27FC236}">
                  <a16:creationId xmlns:a16="http://schemas.microsoft.com/office/drawing/2014/main" id="{1A1C356E-1AE7-49AE-B9A0-E6FCC66953F8}"/>
                </a:ext>
              </a:extLst>
            </p:cNvPr>
            <p:cNvSpPr txBox="1">
              <a:spLocks noChangeArrowheads="1"/>
            </p:cNvSpPr>
            <p:nvPr/>
          </p:nvSpPr>
          <p:spPr bwMode="auto">
            <a:xfrm>
              <a:off x="2309" y="1584"/>
              <a:ext cx="70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dirty="0">
                  <a:solidFill>
                    <a:srgbClr val="000000"/>
                  </a:solidFill>
                  <a:ea typeface="新細明體" panose="02020500000000000000" pitchFamily="18" charset="-120"/>
                </a:rPr>
                <a:t>field2</a:t>
              </a:r>
              <a:endParaRPr lang="en-US" altLang="zh-TW" sz="2400" dirty="0">
                <a:ea typeface="新細明體" panose="02020500000000000000" pitchFamily="18" charset="-120"/>
              </a:endParaRPr>
            </a:p>
          </p:txBody>
        </p:sp>
        <p:sp>
          <p:nvSpPr>
            <p:cNvPr id="88109" name="Text Box 47">
              <a:extLst>
                <a:ext uri="{FF2B5EF4-FFF2-40B4-BE49-F238E27FC236}">
                  <a16:creationId xmlns:a16="http://schemas.microsoft.com/office/drawing/2014/main" id="{225EAAD1-5789-4D7A-8AEE-67169C007BE4}"/>
                </a:ext>
              </a:extLst>
            </p:cNvPr>
            <p:cNvSpPr txBox="1">
              <a:spLocks noChangeArrowheads="1"/>
            </p:cNvSpPr>
            <p:nvPr/>
          </p:nvSpPr>
          <p:spPr bwMode="auto">
            <a:xfrm>
              <a:off x="2443" y="1846"/>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1</a:t>
              </a:r>
              <a:endParaRPr lang="zh-TW" altLang="en-US" sz="1600" b="1">
                <a:solidFill>
                  <a:srgbClr val="FF0000"/>
                </a:solidFill>
                <a:ea typeface="新細明體" panose="02020500000000000000" pitchFamily="18" charset="-120"/>
              </a:endParaRPr>
            </a:p>
          </p:txBody>
        </p:sp>
        <p:sp>
          <p:nvSpPr>
            <p:cNvPr id="88110" name="Text Box 48">
              <a:extLst>
                <a:ext uri="{FF2B5EF4-FFF2-40B4-BE49-F238E27FC236}">
                  <a16:creationId xmlns:a16="http://schemas.microsoft.com/office/drawing/2014/main" id="{59F8A4E2-CA75-49BD-A12B-53AB2CBC5C31}"/>
                </a:ext>
              </a:extLst>
            </p:cNvPr>
            <p:cNvSpPr txBox="1">
              <a:spLocks noChangeArrowheads="1"/>
            </p:cNvSpPr>
            <p:nvPr/>
          </p:nvSpPr>
          <p:spPr bwMode="auto">
            <a:xfrm>
              <a:off x="2443" y="2119"/>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2</a:t>
              </a:r>
            </a:p>
          </p:txBody>
        </p:sp>
        <p:sp>
          <p:nvSpPr>
            <p:cNvPr id="88111" name="Text Box 49">
              <a:extLst>
                <a:ext uri="{FF2B5EF4-FFF2-40B4-BE49-F238E27FC236}">
                  <a16:creationId xmlns:a16="http://schemas.microsoft.com/office/drawing/2014/main" id="{069B8488-5D75-41DE-B772-B9D960AACF8E}"/>
                </a:ext>
              </a:extLst>
            </p:cNvPr>
            <p:cNvSpPr txBox="1">
              <a:spLocks noChangeArrowheads="1"/>
            </p:cNvSpPr>
            <p:nvPr/>
          </p:nvSpPr>
          <p:spPr bwMode="auto">
            <a:xfrm>
              <a:off x="2443" y="2392"/>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3</a:t>
              </a:r>
              <a:endParaRPr lang="zh-TW" altLang="en-US" sz="1600" b="1">
                <a:solidFill>
                  <a:srgbClr val="FF0000"/>
                </a:solidFill>
                <a:ea typeface="新細明體" panose="02020500000000000000" pitchFamily="18" charset="-120"/>
              </a:endParaRPr>
            </a:p>
          </p:txBody>
        </p:sp>
      </p:grpSp>
      <p:grpSp>
        <p:nvGrpSpPr>
          <p:cNvPr id="88071" name="Group 68">
            <a:extLst>
              <a:ext uri="{FF2B5EF4-FFF2-40B4-BE49-F238E27FC236}">
                <a16:creationId xmlns:a16="http://schemas.microsoft.com/office/drawing/2014/main" id="{61BA8428-E33D-42E8-8876-827C9D0FD2E3}"/>
              </a:ext>
            </a:extLst>
          </p:cNvPr>
          <p:cNvGrpSpPr>
            <a:grpSpLocks/>
          </p:cNvGrpSpPr>
          <p:nvPr/>
        </p:nvGrpSpPr>
        <p:grpSpPr bwMode="auto">
          <a:xfrm>
            <a:off x="7405688" y="2092325"/>
            <a:ext cx="2698750" cy="3017838"/>
            <a:chOff x="3306" y="1508"/>
            <a:chExt cx="1700" cy="1901"/>
          </a:xfrm>
        </p:grpSpPr>
        <p:grpSp>
          <p:nvGrpSpPr>
            <p:cNvPr id="88074" name="Group 22">
              <a:extLst>
                <a:ext uri="{FF2B5EF4-FFF2-40B4-BE49-F238E27FC236}">
                  <a16:creationId xmlns:a16="http://schemas.microsoft.com/office/drawing/2014/main" id="{0BAA99B6-9A52-4111-98FD-5416B573B449}"/>
                </a:ext>
              </a:extLst>
            </p:cNvPr>
            <p:cNvGrpSpPr>
              <a:grpSpLocks/>
            </p:cNvGrpSpPr>
            <p:nvPr/>
          </p:nvGrpSpPr>
          <p:grpSpPr bwMode="auto">
            <a:xfrm>
              <a:off x="3306" y="1753"/>
              <a:ext cx="1700" cy="1656"/>
              <a:chOff x="7180" y="5660"/>
              <a:chExt cx="3080" cy="3000"/>
            </a:xfrm>
          </p:grpSpPr>
          <p:grpSp>
            <p:nvGrpSpPr>
              <p:cNvPr id="88089" name="Group 23">
                <a:extLst>
                  <a:ext uri="{FF2B5EF4-FFF2-40B4-BE49-F238E27FC236}">
                    <a16:creationId xmlns:a16="http://schemas.microsoft.com/office/drawing/2014/main" id="{15146843-1D53-4AEF-94C1-DD3178D0F0DD}"/>
                  </a:ext>
                </a:extLst>
              </p:cNvPr>
              <p:cNvGrpSpPr>
                <a:grpSpLocks/>
              </p:cNvGrpSpPr>
              <p:nvPr/>
            </p:nvGrpSpPr>
            <p:grpSpPr bwMode="auto">
              <a:xfrm>
                <a:off x="7180" y="6660"/>
                <a:ext cx="1540" cy="1000"/>
                <a:chOff x="2120" y="5480"/>
                <a:chExt cx="1540" cy="1240"/>
              </a:xfrm>
            </p:grpSpPr>
            <p:sp>
              <p:nvSpPr>
                <p:cNvPr id="196632" name="Rectangle 24">
                  <a:extLst>
                    <a:ext uri="{FF2B5EF4-FFF2-40B4-BE49-F238E27FC236}">
                      <a16:creationId xmlns:a16="http://schemas.microsoft.com/office/drawing/2014/main" id="{034BC174-7DD5-4ED9-96C5-3BE66DCBD1B8}"/>
                    </a:ext>
                  </a:extLst>
                </p:cNvPr>
                <p:cNvSpPr>
                  <a:spLocks noChangeArrowheads="1"/>
                </p:cNvSpPr>
                <p:nvPr/>
              </p:nvSpPr>
              <p:spPr bwMode="auto">
                <a:xfrm>
                  <a:off x="2120" y="5480"/>
                  <a:ext cx="1540" cy="1240"/>
                </a:xfrm>
                <a:prstGeom prst="rect">
                  <a:avLst/>
                </a:prstGeom>
                <a:noFill/>
                <a:ln w="38100">
                  <a:solidFill>
                    <a:srgbClr val="CC66FF"/>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33" name="Line 25">
                  <a:extLst>
                    <a:ext uri="{FF2B5EF4-FFF2-40B4-BE49-F238E27FC236}">
                      <a16:creationId xmlns:a16="http://schemas.microsoft.com/office/drawing/2014/main" id="{F1257B9E-38A1-4E8A-8737-A9D0F175B883}"/>
                    </a:ext>
                  </a:extLst>
                </p:cNvPr>
                <p:cNvSpPr>
                  <a:spLocks noChangeShapeType="1"/>
                </p:cNvSpPr>
                <p:nvPr/>
              </p:nvSpPr>
              <p:spPr bwMode="auto">
                <a:xfrm>
                  <a:off x="2120" y="6100"/>
                  <a:ext cx="1540" cy="0"/>
                </a:xfrm>
                <a:prstGeom prst="line">
                  <a:avLst/>
                </a:prstGeom>
                <a:noFill/>
                <a:ln w="38100">
                  <a:solidFill>
                    <a:srgbClr val="CC66FF"/>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nvGrpSpPr>
              <p:cNvPr id="88090" name="Group 26">
                <a:extLst>
                  <a:ext uri="{FF2B5EF4-FFF2-40B4-BE49-F238E27FC236}">
                    <a16:creationId xmlns:a16="http://schemas.microsoft.com/office/drawing/2014/main" id="{4C91BC98-CCF3-4953-A5F5-3BD71BB6041B}"/>
                  </a:ext>
                </a:extLst>
              </p:cNvPr>
              <p:cNvGrpSpPr>
                <a:grpSpLocks/>
              </p:cNvGrpSpPr>
              <p:nvPr/>
            </p:nvGrpSpPr>
            <p:grpSpPr bwMode="auto">
              <a:xfrm>
                <a:off x="7180" y="5660"/>
                <a:ext cx="1540" cy="1000"/>
                <a:chOff x="2120" y="5480"/>
                <a:chExt cx="1540" cy="1240"/>
              </a:xfrm>
            </p:grpSpPr>
            <p:sp>
              <p:nvSpPr>
                <p:cNvPr id="196635" name="Rectangle 27">
                  <a:extLst>
                    <a:ext uri="{FF2B5EF4-FFF2-40B4-BE49-F238E27FC236}">
                      <a16:creationId xmlns:a16="http://schemas.microsoft.com/office/drawing/2014/main" id="{05B81D7B-D290-4668-BBA2-6077AA5C5C07}"/>
                    </a:ext>
                  </a:extLst>
                </p:cNvPr>
                <p:cNvSpPr>
                  <a:spLocks noChangeArrowheads="1"/>
                </p:cNvSpPr>
                <p:nvPr/>
              </p:nvSpPr>
              <p:spPr bwMode="auto">
                <a:xfrm>
                  <a:off x="2120" y="5480"/>
                  <a:ext cx="1540" cy="1240"/>
                </a:xfrm>
                <a:prstGeom prst="rect">
                  <a:avLst/>
                </a:prstGeom>
                <a:noFill/>
                <a:ln w="38100">
                  <a:solidFill>
                    <a:srgbClr val="CC66FF"/>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36" name="Line 28">
                  <a:extLst>
                    <a:ext uri="{FF2B5EF4-FFF2-40B4-BE49-F238E27FC236}">
                      <a16:creationId xmlns:a16="http://schemas.microsoft.com/office/drawing/2014/main" id="{DD2EB66E-292F-4490-8FF6-830462DD2DFD}"/>
                    </a:ext>
                  </a:extLst>
                </p:cNvPr>
                <p:cNvSpPr>
                  <a:spLocks noChangeShapeType="1"/>
                </p:cNvSpPr>
                <p:nvPr/>
              </p:nvSpPr>
              <p:spPr bwMode="auto">
                <a:xfrm>
                  <a:off x="2120" y="6100"/>
                  <a:ext cx="1540" cy="0"/>
                </a:xfrm>
                <a:prstGeom prst="line">
                  <a:avLst/>
                </a:prstGeom>
                <a:noFill/>
                <a:ln w="38100">
                  <a:solidFill>
                    <a:srgbClr val="CC66FF"/>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nvGrpSpPr>
              <p:cNvPr id="88091" name="Group 29">
                <a:extLst>
                  <a:ext uri="{FF2B5EF4-FFF2-40B4-BE49-F238E27FC236}">
                    <a16:creationId xmlns:a16="http://schemas.microsoft.com/office/drawing/2014/main" id="{C93A83E9-811C-4990-8C13-6643D653CB00}"/>
                  </a:ext>
                </a:extLst>
              </p:cNvPr>
              <p:cNvGrpSpPr>
                <a:grpSpLocks/>
              </p:cNvGrpSpPr>
              <p:nvPr/>
            </p:nvGrpSpPr>
            <p:grpSpPr bwMode="auto">
              <a:xfrm>
                <a:off x="8720" y="6660"/>
                <a:ext cx="1540" cy="1000"/>
                <a:chOff x="2120" y="5480"/>
                <a:chExt cx="1540" cy="1240"/>
              </a:xfrm>
            </p:grpSpPr>
            <p:sp>
              <p:nvSpPr>
                <p:cNvPr id="196638" name="Rectangle 30">
                  <a:extLst>
                    <a:ext uri="{FF2B5EF4-FFF2-40B4-BE49-F238E27FC236}">
                      <a16:creationId xmlns:a16="http://schemas.microsoft.com/office/drawing/2014/main" id="{B223CC08-DFFA-4698-AB81-08114C607391}"/>
                    </a:ext>
                  </a:extLst>
                </p:cNvPr>
                <p:cNvSpPr>
                  <a:spLocks noChangeArrowheads="1"/>
                </p:cNvSpPr>
                <p:nvPr/>
              </p:nvSpPr>
              <p:spPr bwMode="auto">
                <a:xfrm>
                  <a:off x="2120" y="5480"/>
                  <a:ext cx="1540" cy="1240"/>
                </a:xfrm>
                <a:prstGeom prst="rect">
                  <a:avLst/>
                </a:prstGeom>
                <a:noFill/>
                <a:ln w="38100">
                  <a:solidFill>
                    <a:srgbClr val="CC66FF"/>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39" name="Line 31">
                  <a:extLst>
                    <a:ext uri="{FF2B5EF4-FFF2-40B4-BE49-F238E27FC236}">
                      <a16:creationId xmlns:a16="http://schemas.microsoft.com/office/drawing/2014/main" id="{2F89129E-652D-45A5-AD23-D86E6AA2E6C1}"/>
                    </a:ext>
                  </a:extLst>
                </p:cNvPr>
                <p:cNvSpPr>
                  <a:spLocks noChangeShapeType="1"/>
                </p:cNvSpPr>
                <p:nvPr/>
              </p:nvSpPr>
              <p:spPr bwMode="auto">
                <a:xfrm>
                  <a:off x="2120" y="6100"/>
                  <a:ext cx="1540" cy="0"/>
                </a:xfrm>
                <a:prstGeom prst="line">
                  <a:avLst/>
                </a:prstGeom>
                <a:noFill/>
                <a:ln w="38100">
                  <a:solidFill>
                    <a:srgbClr val="CC66FF"/>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nvGrpSpPr>
              <p:cNvPr id="88092" name="Group 32">
                <a:extLst>
                  <a:ext uri="{FF2B5EF4-FFF2-40B4-BE49-F238E27FC236}">
                    <a16:creationId xmlns:a16="http://schemas.microsoft.com/office/drawing/2014/main" id="{6C6A5B7D-B20B-4709-9467-E98BBBD71548}"/>
                  </a:ext>
                </a:extLst>
              </p:cNvPr>
              <p:cNvGrpSpPr>
                <a:grpSpLocks/>
              </p:cNvGrpSpPr>
              <p:nvPr/>
            </p:nvGrpSpPr>
            <p:grpSpPr bwMode="auto">
              <a:xfrm>
                <a:off x="8720" y="5660"/>
                <a:ext cx="1540" cy="1000"/>
                <a:chOff x="2120" y="5480"/>
                <a:chExt cx="1540" cy="1240"/>
              </a:xfrm>
            </p:grpSpPr>
            <p:sp>
              <p:nvSpPr>
                <p:cNvPr id="196641" name="Rectangle 33">
                  <a:extLst>
                    <a:ext uri="{FF2B5EF4-FFF2-40B4-BE49-F238E27FC236}">
                      <a16:creationId xmlns:a16="http://schemas.microsoft.com/office/drawing/2014/main" id="{DE7F3BDD-669C-4ED7-9FCA-894915001C6A}"/>
                    </a:ext>
                  </a:extLst>
                </p:cNvPr>
                <p:cNvSpPr>
                  <a:spLocks noChangeArrowheads="1"/>
                </p:cNvSpPr>
                <p:nvPr/>
              </p:nvSpPr>
              <p:spPr bwMode="auto">
                <a:xfrm>
                  <a:off x="2120" y="5480"/>
                  <a:ext cx="1540" cy="1240"/>
                </a:xfrm>
                <a:prstGeom prst="rect">
                  <a:avLst/>
                </a:prstGeom>
                <a:noFill/>
                <a:ln w="38100">
                  <a:solidFill>
                    <a:srgbClr val="CC66FF"/>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42" name="Line 34">
                  <a:extLst>
                    <a:ext uri="{FF2B5EF4-FFF2-40B4-BE49-F238E27FC236}">
                      <a16:creationId xmlns:a16="http://schemas.microsoft.com/office/drawing/2014/main" id="{6CAF6A7C-9095-4968-B35F-F5131921999E}"/>
                    </a:ext>
                  </a:extLst>
                </p:cNvPr>
                <p:cNvSpPr>
                  <a:spLocks noChangeShapeType="1"/>
                </p:cNvSpPr>
                <p:nvPr/>
              </p:nvSpPr>
              <p:spPr bwMode="auto">
                <a:xfrm>
                  <a:off x="2120" y="6100"/>
                  <a:ext cx="1540" cy="0"/>
                </a:xfrm>
                <a:prstGeom prst="line">
                  <a:avLst/>
                </a:prstGeom>
                <a:noFill/>
                <a:ln w="38100">
                  <a:solidFill>
                    <a:srgbClr val="CC66FF"/>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nvGrpSpPr>
              <p:cNvPr id="88093" name="Group 35">
                <a:extLst>
                  <a:ext uri="{FF2B5EF4-FFF2-40B4-BE49-F238E27FC236}">
                    <a16:creationId xmlns:a16="http://schemas.microsoft.com/office/drawing/2014/main" id="{5B80AF52-E7D3-45CC-9510-E57359C82BEC}"/>
                  </a:ext>
                </a:extLst>
              </p:cNvPr>
              <p:cNvGrpSpPr>
                <a:grpSpLocks/>
              </p:cNvGrpSpPr>
              <p:nvPr/>
            </p:nvGrpSpPr>
            <p:grpSpPr bwMode="auto">
              <a:xfrm>
                <a:off x="7180" y="7660"/>
                <a:ext cx="1540" cy="1000"/>
                <a:chOff x="2120" y="5480"/>
                <a:chExt cx="1540" cy="1240"/>
              </a:xfrm>
            </p:grpSpPr>
            <p:sp>
              <p:nvSpPr>
                <p:cNvPr id="196644" name="Rectangle 36">
                  <a:extLst>
                    <a:ext uri="{FF2B5EF4-FFF2-40B4-BE49-F238E27FC236}">
                      <a16:creationId xmlns:a16="http://schemas.microsoft.com/office/drawing/2014/main" id="{D6E64286-4D4D-403A-8EAA-036854EB327D}"/>
                    </a:ext>
                  </a:extLst>
                </p:cNvPr>
                <p:cNvSpPr>
                  <a:spLocks noChangeArrowheads="1"/>
                </p:cNvSpPr>
                <p:nvPr/>
              </p:nvSpPr>
              <p:spPr bwMode="auto">
                <a:xfrm>
                  <a:off x="2120" y="5480"/>
                  <a:ext cx="1540" cy="1240"/>
                </a:xfrm>
                <a:prstGeom prst="rect">
                  <a:avLst/>
                </a:prstGeom>
                <a:noFill/>
                <a:ln w="38100">
                  <a:solidFill>
                    <a:srgbClr val="CC66FF"/>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45" name="Line 37">
                  <a:extLst>
                    <a:ext uri="{FF2B5EF4-FFF2-40B4-BE49-F238E27FC236}">
                      <a16:creationId xmlns:a16="http://schemas.microsoft.com/office/drawing/2014/main" id="{690AF941-E3F7-4463-BEB6-247E86057731}"/>
                    </a:ext>
                  </a:extLst>
                </p:cNvPr>
                <p:cNvSpPr>
                  <a:spLocks noChangeShapeType="1"/>
                </p:cNvSpPr>
                <p:nvPr/>
              </p:nvSpPr>
              <p:spPr bwMode="auto">
                <a:xfrm>
                  <a:off x="2120" y="6100"/>
                  <a:ext cx="1540" cy="0"/>
                </a:xfrm>
                <a:prstGeom prst="line">
                  <a:avLst/>
                </a:prstGeom>
                <a:noFill/>
                <a:ln w="38100">
                  <a:solidFill>
                    <a:srgbClr val="CC66FF"/>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nvGrpSpPr>
              <p:cNvPr id="88094" name="Group 38">
                <a:extLst>
                  <a:ext uri="{FF2B5EF4-FFF2-40B4-BE49-F238E27FC236}">
                    <a16:creationId xmlns:a16="http://schemas.microsoft.com/office/drawing/2014/main" id="{D0888114-9051-492C-90D5-C57F79C8C765}"/>
                  </a:ext>
                </a:extLst>
              </p:cNvPr>
              <p:cNvGrpSpPr>
                <a:grpSpLocks/>
              </p:cNvGrpSpPr>
              <p:nvPr/>
            </p:nvGrpSpPr>
            <p:grpSpPr bwMode="auto">
              <a:xfrm>
                <a:off x="8720" y="7660"/>
                <a:ext cx="1540" cy="1000"/>
                <a:chOff x="2120" y="5480"/>
                <a:chExt cx="1540" cy="1240"/>
              </a:xfrm>
            </p:grpSpPr>
            <p:sp>
              <p:nvSpPr>
                <p:cNvPr id="196647" name="Rectangle 39">
                  <a:extLst>
                    <a:ext uri="{FF2B5EF4-FFF2-40B4-BE49-F238E27FC236}">
                      <a16:creationId xmlns:a16="http://schemas.microsoft.com/office/drawing/2014/main" id="{1E8BB96B-7807-47C6-91EC-7A001B19A5D5}"/>
                    </a:ext>
                  </a:extLst>
                </p:cNvPr>
                <p:cNvSpPr>
                  <a:spLocks noChangeArrowheads="1"/>
                </p:cNvSpPr>
                <p:nvPr/>
              </p:nvSpPr>
              <p:spPr bwMode="auto">
                <a:xfrm>
                  <a:off x="2120" y="5480"/>
                  <a:ext cx="1540" cy="1240"/>
                </a:xfrm>
                <a:prstGeom prst="rect">
                  <a:avLst/>
                </a:prstGeom>
                <a:noFill/>
                <a:ln w="38100">
                  <a:solidFill>
                    <a:srgbClr val="CC66FF"/>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196648" name="Line 40">
                  <a:extLst>
                    <a:ext uri="{FF2B5EF4-FFF2-40B4-BE49-F238E27FC236}">
                      <a16:creationId xmlns:a16="http://schemas.microsoft.com/office/drawing/2014/main" id="{CD0242CC-63FE-4F99-BE31-2617CF0C7E4B}"/>
                    </a:ext>
                  </a:extLst>
                </p:cNvPr>
                <p:cNvSpPr>
                  <a:spLocks noChangeShapeType="1"/>
                </p:cNvSpPr>
                <p:nvPr/>
              </p:nvSpPr>
              <p:spPr bwMode="auto">
                <a:xfrm>
                  <a:off x="2120" y="6100"/>
                  <a:ext cx="1540" cy="0"/>
                </a:xfrm>
                <a:prstGeom prst="line">
                  <a:avLst/>
                </a:prstGeom>
                <a:noFill/>
                <a:ln w="38100">
                  <a:solidFill>
                    <a:srgbClr val="CC66FF"/>
                  </a:solidFill>
                  <a:round/>
                  <a:headEnd/>
                  <a:tailEnd/>
                </a:ln>
              </p:spPr>
              <p:txBody>
                <a:bodyPr/>
                <a:lstStyle/>
                <a:p>
                  <a:pPr>
                    <a:defRPr/>
                  </a:pPr>
                  <a:endParaRPr lang="en-US">
                    <a:effectLst>
                      <a:outerShdw blurRad="38100" dist="38100" dir="2700000" algn="tl">
                        <a:srgbClr val="000000">
                          <a:alpha val="43137"/>
                        </a:srgbClr>
                      </a:outerShdw>
                    </a:effectLst>
                  </a:endParaRPr>
                </a:p>
              </p:txBody>
            </p:sp>
          </p:grpSp>
        </p:grpSp>
        <p:sp>
          <p:nvSpPr>
            <p:cNvPr id="88075" name="Text Box 43">
              <a:extLst>
                <a:ext uri="{FF2B5EF4-FFF2-40B4-BE49-F238E27FC236}">
                  <a16:creationId xmlns:a16="http://schemas.microsoft.com/office/drawing/2014/main" id="{D3ECB67E-669B-4C80-80BC-9C43F629BBAB}"/>
                </a:ext>
              </a:extLst>
            </p:cNvPr>
            <p:cNvSpPr txBox="1">
              <a:spLocks noChangeArrowheads="1"/>
            </p:cNvSpPr>
            <p:nvPr/>
          </p:nvSpPr>
          <p:spPr bwMode="auto">
            <a:xfrm>
              <a:off x="3426" y="1508"/>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a:solidFill>
                    <a:srgbClr val="000000"/>
                  </a:solidFill>
                  <a:ea typeface="新細明體" panose="02020500000000000000" pitchFamily="18" charset="-120"/>
                </a:rPr>
                <a:t>field1</a:t>
              </a:r>
            </a:p>
          </p:txBody>
        </p:sp>
        <p:sp>
          <p:nvSpPr>
            <p:cNvPr id="88076" name="Text Box 44">
              <a:extLst>
                <a:ext uri="{FF2B5EF4-FFF2-40B4-BE49-F238E27FC236}">
                  <a16:creationId xmlns:a16="http://schemas.microsoft.com/office/drawing/2014/main" id="{1D1F896F-6E26-45E6-9B09-328C288C42FF}"/>
                </a:ext>
              </a:extLst>
            </p:cNvPr>
            <p:cNvSpPr txBox="1">
              <a:spLocks noChangeArrowheads="1"/>
            </p:cNvSpPr>
            <p:nvPr/>
          </p:nvSpPr>
          <p:spPr bwMode="auto">
            <a:xfrm>
              <a:off x="4300" y="1508"/>
              <a:ext cx="65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a:solidFill>
                    <a:srgbClr val="000000"/>
                  </a:solidFill>
                  <a:ea typeface="新細明體" panose="02020500000000000000" pitchFamily="18" charset="-120"/>
                </a:rPr>
                <a:t>field2</a:t>
              </a:r>
            </a:p>
          </p:txBody>
        </p:sp>
        <p:sp>
          <p:nvSpPr>
            <p:cNvPr id="88077" name="Text Box 52">
              <a:extLst>
                <a:ext uri="{FF2B5EF4-FFF2-40B4-BE49-F238E27FC236}">
                  <a16:creationId xmlns:a16="http://schemas.microsoft.com/office/drawing/2014/main" id="{81EFB342-E567-417D-BFAB-5DECD0A991D8}"/>
                </a:ext>
              </a:extLst>
            </p:cNvPr>
            <p:cNvSpPr txBox="1">
              <a:spLocks noChangeArrowheads="1"/>
            </p:cNvSpPr>
            <p:nvPr/>
          </p:nvSpPr>
          <p:spPr bwMode="auto">
            <a:xfrm>
              <a:off x="3571" y="1763"/>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b="1">
                  <a:solidFill>
                    <a:srgbClr val="0000FF"/>
                  </a:solidFill>
                  <a:ea typeface="新細明體" panose="02020500000000000000" pitchFamily="18" charset="-120"/>
                </a:rPr>
                <a:t>A</a:t>
              </a:r>
            </a:p>
          </p:txBody>
        </p:sp>
        <p:sp>
          <p:nvSpPr>
            <p:cNvPr id="88078" name="Text Box 53">
              <a:extLst>
                <a:ext uri="{FF2B5EF4-FFF2-40B4-BE49-F238E27FC236}">
                  <a16:creationId xmlns:a16="http://schemas.microsoft.com/office/drawing/2014/main" id="{B27FBF96-3E95-4050-84DB-E8983D7A38D7}"/>
                </a:ext>
              </a:extLst>
            </p:cNvPr>
            <p:cNvSpPr txBox="1">
              <a:spLocks noChangeArrowheads="1"/>
            </p:cNvSpPr>
            <p:nvPr/>
          </p:nvSpPr>
          <p:spPr bwMode="auto">
            <a:xfrm>
              <a:off x="3571" y="2035"/>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b="1">
                  <a:solidFill>
                    <a:srgbClr val="0000FF"/>
                  </a:solidFill>
                  <a:ea typeface="新細明體" panose="02020500000000000000" pitchFamily="18" charset="-120"/>
                </a:rPr>
                <a:t>A</a:t>
              </a:r>
            </a:p>
          </p:txBody>
        </p:sp>
        <p:sp>
          <p:nvSpPr>
            <p:cNvPr id="88079" name="Text Box 54">
              <a:extLst>
                <a:ext uri="{FF2B5EF4-FFF2-40B4-BE49-F238E27FC236}">
                  <a16:creationId xmlns:a16="http://schemas.microsoft.com/office/drawing/2014/main" id="{E81B0E98-6205-41B7-8AFE-EC8AD6B508DE}"/>
                </a:ext>
              </a:extLst>
            </p:cNvPr>
            <p:cNvSpPr txBox="1">
              <a:spLocks noChangeArrowheads="1"/>
            </p:cNvSpPr>
            <p:nvPr/>
          </p:nvSpPr>
          <p:spPr bwMode="auto">
            <a:xfrm>
              <a:off x="3571" y="2308"/>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b="1">
                  <a:solidFill>
                    <a:srgbClr val="0000FF"/>
                  </a:solidFill>
                  <a:ea typeface="新細明體" panose="02020500000000000000" pitchFamily="18" charset="-120"/>
                </a:rPr>
                <a:t>A</a:t>
              </a:r>
            </a:p>
          </p:txBody>
        </p:sp>
        <p:sp>
          <p:nvSpPr>
            <p:cNvPr id="88080" name="Text Box 56">
              <a:extLst>
                <a:ext uri="{FF2B5EF4-FFF2-40B4-BE49-F238E27FC236}">
                  <a16:creationId xmlns:a16="http://schemas.microsoft.com/office/drawing/2014/main" id="{886463A5-F465-4661-BB49-F6AD272862D0}"/>
                </a:ext>
              </a:extLst>
            </p:cNvPr>
            <p:cNvSpPr txBox="1">
              <a:spLocks noChangeArrowheads="1"/>
            </p:cNvSpPr>
            <p:nvPr/>
          </p:nvSpPr>
          <p:spPr bwMode="auto">
            <a:xfrm>
              <a:off x="4488" y="1774"/>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1</a:t>
              </a:r>
            </a:p>
          </p:txBody>
        </p:sp>
        <p:sp>
          <p:nvSpPr>
            <p:cNvPr id="88081" name="Text Box 57">
              <a:extLst>
                <a:ext uri="{FF2B5EF4-FFF2-40B4-BE49-F238E27FC236}">
                  <a16:creationId xmlns:a16="http://schemas.microsoft.com/office/drawing/2014/main" id="{22D3B3AD-EDA8-42F6-90B8-708AAA571317}"/>
                </a:ext>
              </a:extLst>
            </p:cNvPr>
            <p:cNvSpPr txBox="1">
              <a:spLocks noChangeArrowheads="1"/>
            </p:cNvSpPr>
            <p:nvPr/>
          </p:nvSpPr>
          <p:spPr bwMode="auto">
            <a:xfrm>
              <a:off x="4488" y="2044"/>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2</a:t>
              </a:r>
            </a:p>
          </p:txBody>
        </p:sp>
        <p:sp>
          <p:nvSpPr>
            <p:cNvPr id="88082" name="Text Box 58">
              <a:extLst>
                <a:ext uri="{FF2B5EF4-FFF2-40B4-BE49-F238E27FC236}">
                  <a16:creationId xmlns:a16="http://schemas.microsoft.com/office/drawing/2014/main" id="{4396AB04-6CE5-446E-9B1B-7A8D143F02FB}"/>
                </a:ext>
              </a:extLst>
            </p:cNvPr>
            <p:cNvSpPr txBox="1">
              <a:spLocks noChangeArrowheads="1"/>
            </p:cNvSpPr>
            <p:nvPr/>
          </p:nvSpPr>
          <p:spPr bwMode="auto">
            <a:xfrm>
              <a:off x="4488" y="2314"/>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3</a:t>
              </a:r>
            </a:p>
          </p:txBody>
        </p:sp>
        <p:sp>
          <p:nvSpPr>
            <p:cNvPr id="88083" name="Text Box 61">
              <a:extLst>
                <a:ext uri="{FF2B5EF4-FFF2-40B4-BE49-F238E27FC236}">
                  <a16:creationId xmlns:a16="http://schemas.microsoft.com/office/drawing/2014/main" id="{4412A85A-9184-4435-88DD-AB55292F5DE7}"/>
                </a:ext>
              </a:extLst>
            </p:cNvPr>
            <p:cNvSpPr txBox="1">
              <a:spLocks noChangeArrowheads="1"/>
            </p:cNvSpPr>
            <p:nvPr/>
          </p:nvSpPr>
          <p:spPr bwMode="auto">
            <a:xfrm>
              <a:off x="3571" y="2580"/>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b="1">
                  <a:solidFill>
                    <a:srgbClr val="0000FF"/>
                  </a:solidFill>
                  <a:ea typeface="新細明體" panose="02020500000000000000" pitchFamily="18" charset="-120"/>
                </a:rPr>
                <a:t>B</a:t>
              </a:r>
            </a:p>
          </p:txBody>
        </p:sp>
        <p:sp>
          <p:nvSpPr>
            <p:cNvPr id="88084" name="Text Box 62">
              <a:extLst>
                <a:ext uri="{FF2B5EF4-FFF2-40B4-BE49-F238E27FC236}">
                  <a16:creationId xmlns:a16="http://schemas.microsoft.com/office/drawing/2014/main" id="{94AF9BE9-5C0D-4B3E-8932-4EDBCB4A1D8A}"/>
                </a:ext>
              </a:extLst>
            </p:cNvPr>
            <p:cNvSpPr txBox="1">
              <a:spLocks noChangeArrowheads="1"/>
            </p:cNvSpPr>
            <p:nvPr/>
          </p:nvSpPr>
          <p:spPr bwMode="auto">
            <a:xfrm>
              <a:off x="3571" y="2853"/>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b="1">
                  <a:solidFill>
                    <a:srgbClr val="0000FF"/>
                  </a:solidFill>
                  <a:ea typeface="新細明體" panose="02020500000000000000" pitchFamily="18" charset="-120"/>
                </a:rPr>
                <a:t>B</a:t>
              </a:r>
            </a:p>
          </p:txBody>
        </p:sp>
        <p:sp>
          <p:nvSpPr>
            <p:cNvPr id="88085" name="Text Box 63">
              <a:extLst>
                <a:ext uri="{FF2B5EF4-FFF2-40B4-BE49-F238E27FC236}">
                  <a16:creationId xmlns:a16="http://schemas.microsoft.com/office/drawing/2014/main" id="{5780441C-5C58-4045-A76C-9B950BB97B39}"/>
                </a:ext>
              </a:extLst>
            </p:cNvPr>
            <p:cNvSpPr txBox="1">
              <a:spLocks noChangeArrowheads="1"/>
            </p:cNvSpPr>
            <p:nvPr/>
          </p:nvSpPr>
          <p:spPr bwMode="auto">
            <a:xfrm>
              <a:off x="3571" y="3126"/>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en-US" altLang="zh-TW" sz="2400" b="1">
                  <a:solidFill>
                    <a:srgbClr val="0000FF"/>
                  </a:solidFill>
                  <a:ea typeface="新細明體" panose="02020500000000000000" pitchFamily="18" charset="-120"/>
                </a:rPr>
                <a:t>B</a:t>
              </a:r>
            </a:p>
          </p:txBody>
        </p:sp>
        <p:sp>
          <p:nvSpPr>
            <p:cNvPr id="88086" name="Text Box 65">
              <a:extLst>
                <a:ext uri="{FF2B5EF4-FFF2-40B4-BE49-F238E27FC236}">
                  <a16:creationId xmlns:a16="http://schemas.microsoft.com/office/drawing/2014/main" id="{BC26D2E5-4104-4391-AA21-1363A2FE6105}"/>
                </a:ext>
              </a:extLst>
            </p:cNvPr>
            <p:cNvSpPr txBox="1">
              <a:spLocks noChangeArrowheads="1"/>
            </p:cNvSpPr>
            <p:nvPr/>
          </p:nvSpPr>
          <p:spPr bwMode="auto">
            <a:xfrm>
              <a:off x="4488" y="2585"/>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1</a:t>
              </a:r>
            </a:p>
          </p:txBody>
        </p:sp>
        <p:sp>
          <p:nvSpPr>
            <p:cNvPr id="88087" name="Text Box 66">
              <a:extLst>
                <a:ext uri="{FF2B5EF4-FFF2-40B4-BE49-F238E27FC236}">
                  <a16:creationId xmlns:a16="http://schemas.microsoft.com/office/drawing/2014/main" id="{5B991C6D-CAAC-4198-B125-88C1BAE01282}"/>
                </a:ext>
              </a:extLst>
            </p:cNvPr>
            <p:cNvSpPr txBox="1">
              <a:spLocks noChangeArrowheads="1"/>
            </p:cNvSpPr>
            <p:nvPr/>
          </p:nvSpPr>
          <p:spPr bwMode="auto">
            <a:xfrm>
              <a:off x="4488" y="2855"/>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2</a:t>
              </a:r>
            </a:p>
          </p:txBody>
        </p:sp>
        <p:sp>
          <p:nvSpPr>
            <p:cNvPr id="88088" name="Text Box 67">
              <a:extLst>
                <a:ext uri="{FF2B5EF4-FFF2-40B4-BE49-F238E27FC236}">
                  <a16:creationId xmlns:a16="http://schemas.microsoft.com/office/drawing/2014/main" id="{150DEA89-33A5-4BAD-853A-CFB5812F21D6}"/>
                </a:ext>
              </a:extLst>
            </p:cNvPr>
            <p:cNvSpPr txBox="1">
              <a:spLocks noChangeArrowheads="1"/>
            </p:cNvSpPr>
            <p:nvPr/>
          </p:nvSpPr>
          <p:spPr bwMode="auto">
            <a:xfrm>
              <a:off x="4488" y="3126"/>
              <a:ext cx="5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a:solidFill>
                    <a:schemeClr val="tx1"/>
                  </a:solidFill>
                  <a:latin typeface="Times New Roman" panose="02020603050405020304" pitchFamily="18" charset="0"/>
                  <a:ea typeface="細明體" panose="02020509000000000000" pitchFamily="49" charset="-120"/>
                </a:defRPr>
              </a:lvl1pPr>
              <a:lvl2pPr marL="742950" indent="-285750">
                <a:defRPr kumimoji="1" sz="2000">
                  <a:solidFill>
                    <a:schemeClr val="tx1"/>
                  </a:solidFill>
                  <a:latin typeface="Times New Roman" panose="02020603050405020304" pitchFamily="18" charset="0"/>
                  <a:ea typeface="細明體" panose="02020509000000000000" pitchFamily="49" charset="-120"/>
                </a:defRPr>
              </a:lvl2pPr>
              <a:lvl3pPr marL="1143000" indent="-228600">
                <a:defRPr kumimoji="1" sz="2000">
                  <a:solidFill>
                    <a:schemeClr val="tx1"/>
                  </a:solidFill>
                  <a:latin typeface="Times New Roman" panose="02020603050405020304" pitchFamily="18" charset="0"/>
                  <a:ea typeface="細明體" panose="02020509000000000000" pitchFamily="49" charset="-120"/>
                </a:defRPr>
              </a:lvl3pPr>
              <a:lvl4pPr marL="1600200" indent="-228600">
                <a:defRPr kumimoji="1" sz="2000">
                  <a:solidFill>
                    <a:schemeClr val="tx1"/>
                  </a:solidFill>
                  <a:latin typeface="Times New Roman" panose="02020603050405020304" pitchFamily="18" charset="0"/>
                  <a:ea typeface="細明體" panose="02020509000000000000" pitchFamily="49" charset="-120"/>
                </a:defRPr>
              </a:lvl4pPr>
              <a:lvl5pPr marL="2057400" indent="-228600">
                <a:defRPr kumimoji="1" sz="2000">
                  <a:solidFill>
                    <a:schemeClr val="tx1"/>
                  </a:solidFill>
                  <a:latin typeface="Times New Roman" panose="02020603050405020304" pitchFamily="18" charset="0"/>
                  <a:ea typeface="細明體" panose="02020509000000000000" pitchFamily="49" charset="-120"/>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細明體" panose="02020509000000000000" pitchFamily="49" charset="-120"/>
                </a:defRPr>
              </a:lvl9pPr>
            </a:lstStyle>
            <a:p>
              <a:r>
                <a:rPr lang="zh-TW" altLang="en-US" sz="2400" b="1">
                  <a:solidFill>
                    <a:srgbClr val="FF0000"/>
                  </a:solidFill>
                  <a:ea typeface="新細明體" panose="02020500000000000000" pitchFamily="18" charset="-120"/>
                </a:rPr>
                <a:t>3</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69106" y="69120"/>
            <a:ext cx="7751622" cy="835006"/>
          </a:xfrm>
          <a:noFill/>
        </p:spPr>
        <p:txBody>
          <a:bodyPr/>
          <a:lstStyle/>
          <a:p>
            <a:r>
              <a:rPr lang="en-US" dirty="0"/>
              <a:t>What kind of Join is this?</a:t>
            </a:r>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a:t>
            </a:r>
          </a:p>
          <a:p>
            <a:pPr marL="0" indent="0">
              <a:buNone/>
            </a:pPr>
            <a:r>
              <a:rPr lang="en-US" sz="2400" dirty="0">
                <a:latin typeface="Lucida Console" charset="0"/>
              </a:rPr>
              <a:t> FROM </a:t>
            </a:r>
            <a:r>
              <a:rPr lang="en-US" sz="2400" dirty="0">
                <a:solidFill>
                  <a:srgbClr val="FF0000"/>
                </a:solidFill>
                <a:latin typeface="Lucida Console" charset="0"/>
              </a:rPr>
              <a:t>Students S ?? Enrolled E;</a:t>
            </a:r>
          </a:p>
        </p:txBody>
      </p:sp>
      <p:graphicFrame>
        <p:nvGraphicFramePr>
          <p:cNvPr id="6" name="Table 5"/>
          <p:cNvGraphicFramePr>
            <a:graphicFrameLocks noGrp="1"/>
          </p:cNvGraphicFramePr>
          <p:nvPr/>
        </p:nvGraphicFramePr>
        <p:xfrm>
          <a:off x="2259894" y="1939490"/>
          <a:ext cx="3184137" cy="118872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1892" y="1914882"/>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2269106" y="3827215"/>
          <a:ext cx="6960512" cy="2773680"/>
        </p:xfrm>
        <a:graphic>
          <a:graphicData uri="http://schemas.openxmlformats.org/drawingml/2006/table">
            <a:tbl>
              <a:tblPr firstRow="1" bandRow="1">
                <a:tableStyleId>{2D5ABB26-0587-4C30-8999-92F81FD0307C}</a:tableStyleId>
              </a:tblPr>
              <a:tblGrid>
                <a:gridCol w="1250981">
                  <a:extLst>
                    <a:ext uri="{9D8B030D-6E8A-4147-A177-3AD203B41FA5}">
                      <a16:colId xmlns:a16="http://schemas.microsoft.com/office/drawing/2014/main" val="20000"/>
                    </a:ext>
                  </a:extLst>
                </a:gridCol>
                <a:gridCol w="1903177">
                  <a:extLst>
                    <a:ext uri="{9D8B030D-6E8A-4147-A177-3AD203B41FA5}">
                      <a16:colId xmlns:a16="http://schemas.microsoft.com/office/drawing/2014/main" val="20001"/>
                    </a:ext>
                  </a:extLst>
                </a:gridCol>
                <a:gridCol w="1903177">
                  <a:extLst>
                    <a:ext uri="{9D8B030D-6E8A-4147-A177-3AD203B41FA5}">
                      <a16:colId xmlns:a16="http://schemas.microsoft.com/office/drawing/2014/main" val="20002"/>
                    </a:ext>
                  </a:extLst>
                </a:gridCol>
                <a:gridCol w="1903177">
                  <a:extLst>
                    <a:ext uri="{9D8B030D-6E8A-4147-A177-3AD203B41FA5}">
                      <a16:colId xmlns:a16="http://schemas.microsoft.com/office/drawing/2014/main" val="20003"/>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extBox 1"/>
          <p:cNvSpPr txBox="1"/>
          <p:nvPr/>
        </p:nvSpPr>
        <p:spPr>
          <a:xfrm>
            <a:off x="6074670" y="1846023"/>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791885" y="1831860"/>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11959567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159026" y="69119"/>
            <a:ext cx="11569148" cy="835007"/>
          </a:xfrm>
          <a:noFill/>
        </p:spPr>
        <p:txBody>
          <a:bodyPr>
            <a:noAutofit/>
          </a:bodyPr>
          <a:lstStyle/>
          <a:p>
            <a:r>
              <a:rPr lang="en-US" sz="2400" b="0" i="0" dirty="0">
                <a:solidFill>
                  <a:srgbClr val="202124"/>
                </a:solidFill>
                <a:effectLst/>
                <a:latin typeface="arial" panose="020B0604020202020204" pitchFamily="34" charset="0"/>
              </a:rPr>
              <a:t>The </a:t>
            </a:r>
            <a:r>
              <a:rPr lang="en-US" sz="2400" b="1" i="0" dirty="0">
                <a:solidFill>
                  <a:srgbClr val="202124"/>
                </a:solidFill>
                <a:effectLst/>
                <a:latin typeface="arial" panose="020B0604020202020204" pitchFamily="34" charset="0"/>
              </a:rPr>
              <a:t>CROSS JOIN</a:t>
            </a:r>
            <a:r>
              <a:rPr lang="en-US" sz="2400" b="0" i="0" dirty="0">
                <a:solidFill>
                  <a:srgbClr val="202124"/>
                </a:solidFill>
                <a:effectLst/>
                <a:latin typeface="arial" panose="020B0604020202020204" pitchFamily="34" charset="0"/>
              </a:rPr>
              <a:t> is used to generate a paired combination of each row of the first table with each row of the second table. This </a:t>
            </a:r>
            <a:r>
              <a:rPr lang="en-US" sz="2400" b="1" i="0" dirty="0">
                <a:solidFill>
                  <a:srgbClr val="202124"/>
                </a:solidFill>
                <a:effectLst/>
                <a:latin typeface="arial" panose="020B0604020202020204" pitchFamily="34" charset="0"/>
              </a:rPr>
              <a:t>join</a:t>
            </a:r>
            <a:r>
              <a:rPr lang="en-US" sz="2400" b="0" i="0" dirty="0">
                <a:solidFill>
                  <a:srgbClr val="202124"/>
                </a:solidFill>
                <a:effectLst/>
                <a:latin typeface="arial" panose="020B0604020202020204" pitchFamily="34" charset="0"/>
              </a:rPr>
              <a:t> type is also known as cartesian </a:t>
            </a:r>
            <a:r>
              <a:rPr lang="en-US" sz="2400" b="1" i="0" dirty="0">
                <a:solidFill>
                  <a:srgbClr val="202124"/>
                </a:solidFill>
                <a:effectLst/>
                <a:latin typeface="arial" panose="020B0604020202020204" pitchFamily="34" charset="0"/>
              </a:rPr>
              <a:t>join</a:t>
            </a:r>
            <a:r>
              <a:rPr lang="en-US" sz="2400" b="0" i="0" dirty="0">
                <a:solidFill>
                  <a:srgbClr val="202124"/>
                </a:solidFill>
                <a:effectLst/>
                <a:latin typeface="arial" panose="020B0604020202020204" pitchFamily="34" charset="0"/>
              </a:rPr>
              <a:t>.</a:t>
            </a:r>
            <a:endParaRPr lang="en-US" sz="2400" dirty="0"/>
          </a:p>
        </p:txBody>
      </p:sp>
      <p:sp>
        <p:nvSpPr>
          <p:cNvPr id="8195" name="Rectangle 3"/>
          <p:cNvSpPr>
            <a:spLocks noGrp="1" noChangeArrowheads="1"/>
          </p:cNvSpPr>
          <p:nvPr>
            <p:ph idx="1"/>
          </p:nvPr>
        </p:nvSpPr>
        <p:spPr>
          <a:xfrm>
            <a:off x="1981200" y="904127"/>
            <a:ext cx="8399124" cy="5662274"/>
          </a:xfrm>
          <a:noFill/>
        </p:spPr>
        <p:txBody>
          <a:bodyPr>
            <a:normAutofit/>
          </a:bodyPr>
          <a:lstStyle/>
          <a:p>
            <a:pPr marL="0" indent="0">
              <a:buNone/>
            </a:pPr>
            <a:r>
              <a:rPr lang="en-US" sz="2400" dirty="0">
                <a:latin typeface="Lucida Console" charset="0"/>
              </a:rPr>
              <a:t>SELECT *</a:t>
            </a:r>
          </a:p>
          <a:p>
            <a:pPr marL="0" indent="0">
              <a:buNone/>
            </a:pPr>
            <a:r>
              <a:rPr lang="en-US" sz="2400" dirty="0">
                <a:latin typeface="Lucida Console" charset="0"/>
              </a:rPr>
              <a:t> FROM </a:t>
            </a:r>
            <a:r>
              <a:rPr lang="en-US" sz="2400" dirty="0">
                <a:solidFill>
                  <a:srgbClr val="FF0000"/>
                </a:solidFill>
                <a:latin typeface="Lucida Console" charset="0"/>
              </a:rPr>
              <a:t>Students S CROSS JOIN Enrolled E;</a:t>
            </a:r>
          </a:p>
        </p:txBody>
      </p:sp>
      <p:graphicFrame>
        <p:nvGraphicFramePr>
          <p:cNvPr id="6" name="Table 5"/>
          <p:cNvGraphicFramePr>
            <a:graphicFrameLocks noGrp="1"/>
          </p:cNvGraphicFramePr>
          <p:nvPr/>
        </p:nvGraphicFramePr>
        <p:xfrm>
          <a:off x="2259894" y="1939490"/>
          <a:ext cx="3184137" cy="118872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1892" y="1914882"/>
          <a:ext cx="3184137" cy="1584960"/>
        </p:xfrm>
        <a:graphic>
          <a:graphicData uri="http://schemas.openxmlformats.org/drawingml/2006/table">
            <a:tbl>
              <a:tblPr firstRow="1" bandRow="1">
                <a:tableStyleId>{2D5ABB26-0587-4C30-8999-92F81FD0307C}</a:tableStyleId>
              </a:tblPr>
              <a:tblGrid>
                <a:gridCol w="1262871">
                  <a:extLst>
                    <a:ext uri="{9D8B030D-6E8A-4147-A177-3AD203B41FA5}">
                      <a16:colId xmlns:a16="http://schemas.microsoft.com/office/drawing/2014/main" val="20000"/>
                    </a:ext>
                  </a:extLst>
                </a:gridCol>
                <a:gridCol w="1921266">
                  <a:extLst>
                    <a:ext uri="{9D8B030D-6E8A-4147-A177-3AD203B41FA5}">
                      <a16:colId xmlns:a16="http://schemas.microsoft.com/office/drawing/2014/main" val="20001"/>
                    </a:ext>
                  </a:extLst>
                </a:gridCol>
              </a:tblGrid>
              <a:tr h="370840">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2269106" y="3827215"/>
          <a:ext cx="6960512" cy="2773680"/>
        </p:xfrm>
        <a:graphic>
          <a:graphicData uri="http://schemas.openxmlformats.org/drawingml/2006/table">
            <a:tbl>
              <a:tblPr firstRow="1" bandRow="1">
                <a:tableStyleId>{2D5ABB26-0587-4C30-8999-92F81FD0307C}</a:tableStyleId>
              </a:tblPr>
              <a:tblGrid>
                <a:gridCol w="1250981">
                  <a:extLst>
                    <a:ext uri="{9D8B030D-6E8A-4147-A177-3AD203B41FA5}">
                      <a16:colId xmlns:a16="http://schemas.microsoft.com/office/drawing/2014/main" val="20000"/>
                    </a:ext>
                  </a:extLst>
                </a:gridCol>
                <a:gridCol w="1903177">
                  <a:extLst>
                    <a:ext uri="{9D8B030D-6E8A-4147-A177-3AD203B41FA5}">
                      <a16:colId xmlns:a16="http://schemas.microsoft.com/office/drawing/2014/main" val="20001"/>
                    </a:ext>
                  </a:extLst>
                </a:gridCol>
                <a:gridCol w="1903177">
                  <a:extLst>
                    <a:ext uri="{9D8B030D-6E8A-4147-A177-3AD203B41FA5}">
                      <a16:colId xmlns:a16="http://schemas.microsoft.com/office/drawing/2014/main" val="20002"/>
                    </a:ext>
                  </a:extLst>
                </a:gridCol>
                <a:gridCol w="1903177">
                  <a:extLst>
                    <a:ext uri="{9D8B030D-6E8A-4147-A177-3AD203B41FA5}">
                      <a16:colId xmlns:a16="http://schemas.microsoft.com/office/drawing/2014/main" val="20003"/>
                    </a:ext>
                  </a:extLst>
                </a:gridCol>
              </a:tblGrid>
              <a:tr h="370840">
                <a:tc>
                  <a:txBody>
                    <a:bodyPr/>
                    <a:lstStyle/>
                    <a:p>
                      <a:r>
                        <a:rPr lang="en-US" sz="2000" dirty="0"/>
                        <a:t>S.name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tc>
                  <a:txBody>
                    <a:bodyPr/>
                    <a:lstStyle/>
                    <a:p>
                      <a:r>
                        <a:rPr lang="en-US" sz="2000" dirty="0" err="1"/>
                        <a:t>E.classid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DF"/>
                    </a:solidFill>
                  </a:tcPr>
                </a:tc>
                <a:extLst>
                  <a:ext uri="{0D108BD9-81ED-4DB2-BD59-A6C34878D82A}">
                    <a16:rowId xmlns:a16="http://schemas.microsoft.com/office/drawing/2014/main" val="10000"/>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2000" dirty="0"/>
                        <a:t>Jones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History105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DataScience194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22222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French150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extBox 1"/>
          <p:cNvSpPr txBox="1"/>
          <p:nvPr/>
        </p:nvSpPr>
        <p:spPr>
          <a:xfrm>
            <a:off x="6074670" y="1846023"/>
            <a:ext cx="385042" cy="584775"/>
          </a:xfrm>
          <a:prstGeom prst="rect">
            <a:avLst/>
          </a:prstGeom>
          <a:noFill/>
        </p:spPr>
        <p:txBody>
          <a:bodyPr wrap="none" rtlCol="0">
            <a:spAutoFit/>
          </a:bodyPr>
          <a:lstStyle/>
          <a:p>
            <a:r>
              <a:rPr lang="en-US" sz="3200" b="1" dirty="0"/>
              <a:t>E</a:t>
            </a:r>
          </a:p>
        </p:txBody>
      </p:sp>
      <p:sp>
        <p:nvSpPr>
          <p:cNvPr id="10" name="TextBox 9"/>
          <p:cNvSpPr txBox="1"/>
          <p:nvPr/>
        </p:nvSpPr>
        <p:spPr>
          <a:xfrm>
            <a:off x="1791885" y="1831860"/>
            <a:ext cx="378630" cy="584775"/>
          </a:xfrm>
          <a:prstGeom prst="rect">
            <a:avLst/>
          </a:prstGeom>
          <a:noFill/>
        </p:spPr>
        <p:txBody>
          <a:bodyPr wrap="none" rtlCol="0">
            <a:spAutoFit/>
          </a:bodyPr>
          <a:lstStyle/>
          <a:p>
            <a:r>
              <a:rPr lang="en-US" sz="3200" b="1" dirty="0"/>
              <a:t>S</a:t>
            </a:r>
          </a:p>
        </p:txBody>
      </p:sp>
    </p:spTree>
    <p:extLst>
      <p:ext uri="{BB962C8B-B14F-4D97-AF65-F5344CB8AC3E}">
        <p14:creationId xmlns:p14="http://schemas.microsoft.com/office/powerpoint/2010/main" val="39374003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Joins</a:t>
            </a:r>
          </a:p>
        </p:txBody>
      </p:sp>
      <p:sp>
        <p:nvSpPr>
          <p:cNvPr id="3" name="Content Placeholder 2"/>
          <p:cNvSpPr>
            <a:spLocks noGrp="1"/>
          </p:cNvSpPr>
          <p:nvPr>
            <p:ph sz="quarter" idx="10"/>
          </p:nvPr>
        </p:nvSpPr>
        <p:spPr/>
        <p:txBody>
          <a:bodyPr/>
          <a:lstStyle/>
          <a:p>
            <a:pPr lvl="0"/>
            <a:r>
              <a:rPr lang="en-US" dirty="0">
                <a:solidFill>
                  <a:srgbClr val="000000"/>
                </a:solidFill>
              </a:rPr>
              <a:t>Return only rows where a match is found in both input tables</a:t>
            </a:r>
          </a:p>
          <a:p>
            <a:pPr lvl="0"/>
            <a:r>
              <a:rPr lang="en-US" dirty="0">
                <a:solidFill>
                  <a:srgbClr val="000000"/>
                </a:solidFill>
              </a:rPr>
              <a:t>Match rows based on attributes supplied in predicate</a:t>
            </a:r>
          </a:p>
          <a:p>
            <a:pPr lvl="0"/>
            <a:r>
              <a:rPr lang="en-US" dirty="0">
                <a:solidFill>
                  <a:srgbClr val="000000"/>
                </a:solidFill>
              </a:rPr>
              <a:t>If join predicate operator is =, then it known as </a:t>
            </a:r>
            <a:r>
              <a:rPr lang="en-US" dirty="0" err="1">
                <a:solidFill>
                  <a:srgbClr val="000000"/>
                </a:solidFill>
              </a:rPr>
              <a:t>equi</a:t>
            </a:r>
            <a:r>
              <a:rPr lang="en-US" dirty="0">
                <a:solidFill>
                  <a:srgbClr val="000000"/>
                </a:solidFill>
              </a:rPr>
              <a:t>-join</a:t>
            </a:r>
          </a:p>
          <a:p>
            <a:endParaRPr lang="en-GB" dirty="0"/>
          </a:p>
        </p:txBody>
      </p:sp>
      <p:grpSp>
        <p:nvGrpSpPr>
          <p:cNvPr id="4" name="Group 3"/>
          <p:cNvGrpSpPr/>
          <p:nvPr/>
        </p:nvGrpSpPr>
        <p:grpSpPr>
          <a:xfrm>
            <a:off x="646291" y="4033420"/>
            <a:ext cx="10788626" cy="2207965"/>
            <a:chOff x="646291" y="4033420"/>
            <a:chExt cx="10788626" cy="2207965"/>
          </a:xfrm>
        </p:grpSpPr>
        <p:grpSp>
          <p:nvGrpSpPr>
            <p:cNvPr id="16" name="Group 15"/>
            <p:cNvGrpSpPr/>
            <p:nvPr/>
          </p:nvGrpSpPr>
          <p:grpSpPr>
            <a:xfrm>
              <a:off x="6174735" y="4033420"/>
              <a:ext cx="5260182" cy="2207965"/>
              <a:chOff x="6174735" y="4033420"/>
              <a:chExt cx="5260182" cy="2207965"/>
            </a:xfrm>
          </p:grpSpPr>
          <p:grpSp>
            <p:nvGrpSpPr>
              <p:cNvPr id="5" name="Group 4"/>
              <p:cNvGrpSpPr/>
              <p:nvPr/>
            </p:nvGrpSpPr>
            <p:grpSpPr>
              <a:xfrm>
                <a:off x="6272980" y="4033420"/>
                <a:ext cx="2733369" cy="1907777"/>
                <a:chOff x="3293806" y="4188542"/>
                <a:chExt cx="3567653" cy="2490072"/>
              </a:xfrm>
            </p:grpSpPr>
            <p:sp>
              <p:nvSpPr>
                <p:cNvPr id="10" name="Oval 9"/>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Oval 10"/>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6" name="TextBox 5"/>
              <p:cNvSpPr txBox="1"/>
              <p:nvPr/>
            </p:nvSpPr>
            <p:spPr>
              <a:xfrm>
                <a:off x="6422427" y="5872053"/>
                <a:ext cx="1108765" cy="369332"/>
              </a:xfrm>
              <a:prstGeom prst="rect">
                <a:avLst/>
              </a:prstGeom>
              <a:noFill/>
            </p:spPr>
            <p:txBody>
              <a:bodyPr wrap="none" rtlCol="0">
                <a:spAutoFit/>
              </a:bodyPr>
              <a:lstStyle/>
              <a:p>
                <a:r>
                  <a:rPr lang="en-GB" dirty="0"/>
                  <a:t>Employee</a:t>
                </a:r>
              </a:p>
            </p:txBody>
          </p:sp>
          <p:sp>
            <p:nvSpPr>
              <p:cNvPr id="7" name="TextBox 6"/>
              <p:cNvSpPr txBox="1"/>
              <p:nvPr/>
            </p:nvSpPr>
            <p:spPr>
              <a:xfrm>
                <a:off x="7651059" y="5867040"/>
                <a:ext cx="1205843" cy="369332"/>
              </a:xfrm>
              <a:prstGeom prst="rect">
                <a:avLst/>
              </a:prstGeom>
              <a:noFill/>
            </p:spPr>
            <p:txBody>
              <a:bodyPr wrap="none" rtlCol="0">
                <a:spAutoFit/>
              </a:bodyPr>
              <a:lstStyle/>
              <a:p>
                <a:r>
                  <a:rPr lang="en-GB" dirty="0" err="1"/>
                  <a:t>SalesOrder</a:t>
                </a:r>
                <a:endParaRPr lang="en-GB" dirty="0"/>
              </a:p>
            </p:txBody>
          </p:sp>
          <p:sp>
            <p:nvSpPr>
              <p:cNvPr id="8" name="TextBox 7"/>
              <p:cNvSpPr txBox="1"/>
              <p:nvPr/>
            </p:nvSpPr>
            <p:spPr>
              <a:xfrm>
                <a:off x="9835077" y="4500452"/>
                <a:ext cx="1599840" cy="646331"/>
              </a:xfrm>
              <a:prstGeom prst="rect">
                <a:avLst/>
              </a:prstGeom>
              <a:noFill/>
            </p:spPr>
            <p:txBody>
              <a:bodyPr wrap="square" rtlCol="0">
                <a:spAutoFit/>
              </a:bodyPr>
              <a:lstStyle/>
              <a:p>
                <a:r>
                  <a:rPr lang="en-GB" dirty="0"/>
                  <a:t>Set returned by inner join</a:t>
                </a:r>
              </a:p>
            </p:txBody>
          </p:sp>
          <p:sp>
            <p:nvSpPr>
              <p:cNvPr id="14" name="Chord 13"/>
              <p:cNvSpPr/>
              <p:nvPr/>
            </p:nvSpPr>
            <p:spPr>
              <a:xfrm rot="19532212">
                <a:off x="7255149" y="4054828"/>
                <a:ext cx="1846957" cy="1876548"/>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hord 14"/>
              <p:cNvSpPr/>
              <p:nvPr/>
            </p:nvSpPr>
            <p:spPr>
              <a:xfrm rot="2067788" flipH="1">
                <a:off x="6174735" y="4044997"/>
                <a:ext cx="1846957" cy="1876548"/>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1"/>
              </p:cNvCxnSpPr>
              <p:nvPr/>
            </p:nvCxnSpPr>
            <p:spPr>
              <a:xfrm flipH="1">
                <a:off x="7735001" y="4823618"/>
                <a:ext cx="2100076" cy="193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9" name="AutoShape 3"/>
            <p:cNvSpPr>
              <a:spLocks noChangeArrowheads="1"/>
            </p:cNvSpPr>
            <p:nvPr/>
          </p:nvSpPr>
          <p:spPr bwMode="auto">
            <a:xfrm>
              <a:off x="646291" y="4316702"/>
              <a:ext cx="5114408" cy="1399889"/>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SELECT </a:t>
              </a:r>
              <a:r>
                <a:rPr lang="en-GB" sz="2200" kern="0" dirty="0" err="1">
                  <a:solidFill>
                    <a:srgbClr val="000000"/>
                  </a:solidFill>
                  <a:cs typeface="Courier New" panose="02070309020205020404" pitchFamily="49" charset="0"/>
                </a:rPr>
                <a:t>emp.FirstName</a:t>
              </a:r>
              <a:r>
                <a:rPr lang="en-GB" sz="2200" kern="0" dirty="0">
                  <a:solidFill>
                    <a:srgbClr val="000000"/>
                  </a:solidFill>
                  <a:cs typeface="Courier New" panose="02070309020205020404" pitchFamily="49" charset="0"/>
                </a:rPr>
                <a:t>, </a:t>
              </a:r>
              <a:r>
                <a:rPr lang="en-GB" sz="2200" kern="0" dirty="0" err="1">
                  <a:solidFill>
                    <a:srgbClr val="000000"/>
                  </a:solidFill>
                  <a:cs typeface="Courier New" panose="02070309020205020404" pitchFamily="49" charset="0"/>
                </a:rPr>
                <a:t>ord.Amount</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FROM Employee  emp</a:t>
              </a: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[INNER] JOIN </a:t>
              </a:r>
              <a:r>
                <a:rPr lang="en-GB" sz="2200" kern="0" dirty="0" err="1">
                  <a:solidFill>
                    <a:srgbClr val="000000"/>
                  </a:solidFill>
                  <a:cs typeface="Courier New" panose="02070309020205020404" pitchFamily="49" charset="0"/>
                </a:rPr>
                <a:t>SalesOrder</a:t>
              </a:r>
              <a:r>
                <a:rPr lang="en-GB" sz="2200" kern="0" dirty="0">
                  <a:solidFill>
                    <a:srgbClr val="000000"/>
                  </a:solidFill>
                  <a:cs typeface="Courier New" panose="02070309020205020404" pitchFamily="49" charset="0"/>
                </a:rPr>
                <a:t>  </a:t>
              </a:r>
              <a:r>
                <a:rPr lang="en-GB" sz="2200" kern="0" dirty="0" err="1">
                  <a:solidFill>
                    <a:srgbClr val="000000"/>
                  </a:solidFill>
                  <a:cs typeface="Courier New" panose="02070309020205020404" pitchFamily="49" charset="0"/>
                </a:rPr>
                <a:t>ord</a:t>
              </a:r>
              <a:endParaRPr lang="en-GB" sz="2200" kern="0" dirty="0">
                <a:solidFill>
                  <a:srgbClr val="000000"/>
                </a:solidFill>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cs typeface="Courier New" panose="02070309020205020404" pitchFamily="49" charset="0"/>
                </a:rPr>
                <a:t>ON </a:t>
              </a:r>
              <a:r>
                <a:rPr lang="en-GB" sz="2200" kern="0" dirty="0" err="1">
                  <a:solidFill>
                    <a:srgbClr val="000000"/>
                  </a:solidFill>
                  <a:cs typeface="Courier New" panose="02070309020205020404" pitchFamily="49" charset="0"/>
                </a:rPr>
                <a:t>emp.EmployeeID</a:t>
              </a:r>
              <a:r>
                <a:rPr lang="en-GB" sz="2200" kern="0" dirty="0">
                  <a:solidFill>
                    <a:srgbClr val="000000"/>
                  </a:solidFill>
                  <a:cs typeface="Courier New" panose="02070309020205020404" pitchFamily="49" charset="0"/>
                </a:rPr>
                <a:t> = </a:t>
              </a:r>
              <a:r>
                <a:rPr lang="en-GB" sz="2200" kern="0" dirty="0" err="1">
                  <a:solidFill>
                    <a:srgbClr val="000000"/>
                  </a:solidFill>
                  <a:cs typeface="Courier New" panose="02070309020205020404" pitchFamily="49" charset="0"/>
                </a:rPr>
                <a:t>ord.EmployeeID</a:t>
              </a:r>
              <a:endParaRPr kumimoji="0" lang="en-US" sz="2200" b="0" i="0" u="none" strike="noStrike" kern="0" cap="none" spc="0" normalizeH="0" baseline="0" noProof="0" dirty="0">
                <a:ln>
                  <a:noFill/>
                </a:ln>
                <a:solidFill>
                  <a:srgbClr val="000000"/>
                </a:solidFill>
                <a:effectLst/>
                <a:uLnTx/>
                <a:uFillTx/>
                <a:cs typeface="Courier New" panose="02070309020205020404" pitchFamily="49" charset="0"/>
              </a:endParaRPr>
            </a:p>
          </p:txBody>
        </p:sp>
      </p:grpSp>
    </p:spTree>
    <p:extLst>
      <p:ext uri="{BB962C8B-B14F-4D97-AF65-F5344CB8AC3E}">
        <p14:creationId xmlns:p14="http://schemas.microsoft.com/office/powerpoint/2010/main" val="373599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4175</TotalTime>
  <Words>2418</Words>
  <Application>Microsoft Office PowerPoint</Application>
  <PresentationFormat>Widescreen</PresentationFormat>
  <Paragraphs>720</Paragraphs>
  <Slides>32</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-apple-system</vt:lpstr>
      <vt:lpstr>Arial</vt:lpstr>
      <vt:lpstr>Arial</vt:lpstr>
      <vt:lpstr>Arial Black</vt:lpstr>
      <vt:lpstr>Calibri</vt:lpstr>
      <vt:lpstr>Calibri Light</vt:lpstr>
      <vt:lpstr>Consolas</vt:lpstr>
      <vt:lpstr>Lucida Console</vt:lpstr>
      <vt:lpstr>SFMono-Regular</vt:lpstr>
      <vt:lpstr>Times New Roman</vt:lpstr>
      <vt:lpstr>urw-din</vt:lpstr>
      <vt:lpstr>Wingdings</vt:lpstr>
      <vt:lpstr>Office Theme</vt:lpstr>
      <vt:lpstr>Joins in SQL</vt:lpstr>
      <vt:lpstr>Joins on Multiple Tables:</vt:lpstr>
      <vt:lpstr>Join Concepts</vt:lpstr>
      <vt:lpstr>                   Different type of Joins</vt:lpstr>
      <vt:lpstr>Different type of Joins</vt:lpstr>
      <vt:lpstr>Multiple Tables:</vt:lpstr>
      <vt:lpstr>What kind of Join is this?</vt:lpstr>
      <vt:lpstr>The CROSS JOIN is used to generate a paired combination of each row of the first table with each row of the second table. This join type is also known as cartesian join.</vt:lpstr>
      <vt:lpstr>Inner Joins</vt:lpstr>
      <vt:lpstr>SQL Inner Joins (Equi join)</vt:lpstr>
      <vt:lpstr>SQL Inner Joins (Equi join)</vt:lpstr>
      <vt:lpstr> Joins and Inference</vt:lpstr>
      <vt:lpstr> Joins and Inference</vt:lpstr>
      <vt:lpstr>                                </vt:lpstr>
      <vt:lpstr>                 Difference between Equi join and Natural join</vt:lpstr>
      <vt:lpstr>What kind of Join is this?</vt:lpstr>
      <vt:lpstr>Theta Joins (&lt;, &lt;=, &gt;, &gt;=, &lt;&gt;)</vt:lpstr>
      <vt:lpstr>                                 Left Outer Join</vt:lpstr>
      <vt:lpstr>What kind of Join is this?</vt:lpstr>
      <vt:lpstr>Query: List all students name and their classid irrespective whether they enrolled for that class or not.</vt:lpstr>
      <vt:lpstr>                           Right outer join</vt:lpstr>
      <vt:lpstr>What kind of Join is this?</vt:lpstr>
      <vt:lpstr>Query: List all students name and their classid irrespective whether for a class  any student enrolled or not.</vt:lpstr>
      <vt:lpstr>SQL Joins</vt:lpstr>
      <vt:lpstr>Full outer join</vt:lpstr>
      <vt:lpstr>Query: List all students name and their classid irrespective whether a student enrolled for a class or not,  and irrespective whether for a class  any student enrolled or not.</vt:lpstr>
      <vt:lpstr>Self Join</vt:lpstr>
      <vt:lpstr>PowerPoint Presentation</vt:lpstr>
      <vt:lpstr>Semi-Join</vt:lpstr>
      <vt:lpstr>What kind of Join is this?</vt:lpstr>
      <vt:lpstr>SQL Joins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in SQL</dc:title>
  <dc:creator>Rajendra Kumar</dc:creator>
  <cp:lastModifiedBy>Rajendra Kumar</cp:lastModifiedBy>
  <cp:revision>114</cp:revision>
  <dcterms:created xsi:type="dcterms:W3CDTF">2021-04-04T07:37:04Z</dcterms:created>
  <dcterms:modified xsi:type="dcterms:W3CDTF">2024-02-10T10:56:38Z</dcterms:modified>
</cp:coreProperties>
</file>