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02" r:id="rId2"/>
    <p:sldId id="257" r:id="rId3"/>
    <p:sldId id="260" r:id="rId4"/>
    <p:sldId id="305" r:id="rId5"/>
    <p:sldId id="306" r:id="rId6"/>
    <p:sldId id="261" r:id="rId7"/>
    <p:sldId id="292" r:id="rId8"/>
    <p:sldId id="294" r:id="rId9"/>
    <p:sldId id="394" r:id="rId10"/>
    <p:sldId id="300" r:id="rId11"/>
    <p:sldId id="275" r:id="rId12"/>
    <p:sldId id="307" r:id="rId13"/>
    <p:sldId id="308" r:id="rId14"/>
    <p:sldId id="302" r:id="rId15"/>
    <p:sldId id="386" r:id="rId16"/>
    <p:sldId id="280" r:id="rId17"/>
    <p:sldId id="281" r:id="rId18"/>
    <p:sldId id="388" r:id="rId19"/>
    <p:sldId id="389" r:id="rId20"/>
    <p:sldId id="383" r:id="rId21"/>
    <p:sldId id="403" r:id="rId22"/>
    <p:sldId id="395" r:id="rId23"/>
    <p:sldId id="391" r:id="rId24"/>
    <p:sldId id="390" r:id="rId25"/>
    <p:sldId id="396" r:id="rId26"/>
    <p:sldId id="392" r:id="rId27"/>
    <p:sldId id="399" r:id="rId28"/>
    <p:sldId id="400" r:id="rId29"/>
    <p:sldId id="401" r:id="rId30"/>
    <p:sldId id="301" r:id="rId31"/>
    <p:sldId id="303" r:id="rId32"/>
    <p:sldId id="397" r:id="rId33"/>
    <p:sldId id="398" r:id="rId34"/>
    <p:sldId id="404" r:id="rId35"/>
  </p:sldIdLst>
  <p:sldSz cx="9144000" cy="6858000" type="screen4x3"/>
  <p:notesSz cx="6858000" cy="9117013"/>
  <p:defaultTextStyle>
    <a:defPPr>
      <a:defRPr lang="en-US"/>
    </a:defPPr>
    <a:lvl1pPr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5pPr>
    <a:lvl6pPr marL="2286000" algn="l" defTabSz="914400" rtl="0" eaLnBrk="1" latinLnBrk="0" hangingPunct="1">
      <a:defRPr sz="2400" kern="1200">
        <a:solidFill>
          <a:schemeClr val="accent2"/>
        </a:solidFill>
        <a:latin typeface="Times New Roman" panose="02020603050405020304" pitchFamily="18" charset="0"/>
        <a:ea typeface="+mn-ea"/>
        <a:cs typeface="+mn-cs"/>
      </a:defRPr>
    </a:lvl6pPr>
    <a:lvl7pPr marL="2743200" algn="l" defTabSz="914400" rtl="0" eaLnBrk="1" latinLnBrk="0" hangingPunct="1">
      <a:defRPr sz="2400" kern="1200">
        <a:solidFill>
          <a:schemeClr val="accent2"/>
        </a:solidFill>
        <a:latin typeface="Times New Roman" panose="02020603050405020304" pitchFamily="18" charset="0"/>
        <a:ea typeface="+mn-ea"/>
        <a:cs typeface="+mn-cs"/>
      </a:defRPr>
    </a:lvl7pPr>
    <a:lvl8pPr marL="3200400" algn="l" defTabSz="914400" rtl="0" eaLnBrk="1" latinLnBrk="0" hangingPunct="1">
      <a:defRPr sz="2400" kern="1200">
        <a:solidFill>
          <a:schemeClr val="accent2"/>
        </a:solidFill>
        <a:latin typeface="Times New Roman" panose="02020603050405020304" pitchFamily="18" charset="0"/>
        <a:ea typeface="+mn-ea"/>
        <a:cs typeface="+mn-cs"/>
      </a:defRPr>
    </a:lvl8pPr>
    <a:lvl9pPr marL="3657600" algn="l" defTabSz="914400" rtl="0" eaLnBrk="1" latinLnBrk="0" hangingPunct="1">
      <a:defRPr sz="2400" kern="12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6278" autoAdjust="0"/>
  </p:normalViewPr>
  <p:slideViewPr>
    <p:cSldViewPr snapToGrid="0">
      <p:cViewPr varScale="1">
        <p:scale>
          <a:sx n="63" d="100"/>
          <a:sy n="63" d="100"/>
        </p:scale>
        <p:origin x="1064" y="52"/>
      </p:cViewPr>
      <p:guideLst>
        <p:guide orient="horz" pos="2988"/>
        <p:guide pos="22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3816"/>
    </p:cViewPr>
  </p:sorterViewPr>
  <p:notesViewPr>
    <p:cSldViewPr snapToGrid="0">
      <p:cViewPr varScale="1">
        <p:scale>
          <a:sx n="55" d="100"/>
          <a:sy n="55" d="100"/>
        </p:scale>
        <p:origin x="2880" y="90"/>
      </p:cViewPr>
      <p:guideLst>
        <p:guide orient="horz" pos="2871"/>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6" Type="http://schemas.openxmlformats.org/officeDocument/2006/relationships/slide" Target="slides/slide20.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71525" y="8702675"/>
            <a:ext cx="5308600" cy="160338"/>
          </a:xfrm>
          <a:prstGeom prst="rect">
            <a:avLst/>
          </a:prstGeom>
          <a:noFill/>
          <a:ln>
            <a:noFill/>
          </a:ln>
          <a:effectLst/>
        </p:spPr>
        <p:txBody>
          <a:bodyPr lIns="0" tIns="0" rIns="0" bIns="0">
            <a:spAutoFit/>
          </a:bodyPr>
          <a:lstStyle>
            <a:lvl1pPr defTabSz="1004888">
              <a:defRPr sz="2400">
                <a:solidFill>
                  <a:schemeClr val="accent2"/>
                </a:solidFill>
                <a:latin typeface="Times New Roman" panose="02020603050405020304" pitchFamily="18" charset="0"/>
              </a:defRPr>
            </a:lvl1pPr>
            <a:lvl2pPr marL="742950" indent="-285750" defTabSz="1004888">
              <a:defRPr sz="2400">
                <a:solidFill>
                  <a:schemeClr val="accent2"/>
                </a:solidFill>
                <a:latin typeface="Times New Roman" panose="02020603050405020304" pitchFamily="18" charset="0"/>
              </a:defRPr>
            </a:lvl2pPr>
            <a:lvl3pPr marL="1143000" indent="-228600" defTabSz="1004888">
              <a:defRPr sz="2400">
                <a:solidFill>
                  <a:schemeClr val="accent2"/>
                </a:solidFill>
                <a:latin typeface="Times New Roman" panose="02020603050405020304" pitchFamily="18" charset="0"/>
              </a:defRPr>
            </a:lvl3pPr>
            <a:lvl4pPr marL="1600200" indent="-228600" defTabSz="1004888">
              <a:defRPr sz="2400">
                <a:solidFill>
                  <a:schemeClr val="accent2"/>
                </a:solidFill>
                <a:latin typeface="Times New Roman" panose="02020603050405020304" pitchFamily="18" charset="0"/>
              </a:defRPr>
            </a:lvl4pPr>
            <a:lvl5pPr marL="2057400" indent="-228600" defTabSz="1004888">
              <a:defRPr sz="2400">
                <a:solidFill>
                  <a:schemeClr val="accent2"/>
                </a:solidFill>
                <a:latin typeface="Times New Roman" panose="02020603050405020304" pitchFamily="18" charset="0"/>
              </a:defRPr>
            </a:lvl5pPr>
            <a:lvl6pPr marL="2514600" indent="-228600" defTabSz="1004888"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1004888"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1004888"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1004888" eaLnBrk="0" fontAlgn="base" hangingPunct="0">
              <a:spcBef>
                <a:spcPct val="0"/>
              </a:spcBef>
              <a:spcAft>
                <a:spcPct val="0"/>
              </a:spcAft>
              <a:defRPr sz="2400">
                <a:solidFill>
                  <a:schemeClr val="accent2"/>
                </a:solidFill>
                <a:latin typeface="Times New Roman" panose="02020603050405020304" pitchFamily="18" charset="0"/>
              </a:defRPr>
            </a:lvl9pPr>
          </a:lstStyle>
          <a:p>
            <a:pPr algn="ctr">
              <a:spcBef>
                <a:spcPct val="50000"/>
              </a:spcBef>
            </a:pPr>
            <a:r>
              <a:rPr lang="en-US" altLang="en-US" sz="1100" b="1">
                <a:solidFill>
                  <a:schemeClr val="tx1"/>
                </a:solidFill>
                <a:latin typeface="Arial" panose="020B0604020202020204" pitchFamily="34" charset="0"/>
              </a:rPr>
              <a:t>&lt;Course name&gt; &lt;Lesson number&gt;</a:t>
            </a:r>
            <a:r>
              <a:rPr lang="en-US" altLang="en-US" sz="1100" b="1">
                <a:solidFill>
                  <a:schemeClr val="tx1"/>
                </a:solidFill>
              </a:rPr>
              <a:t>-</a:t>
            </a:r>
            <a:fld id="{3085417E-08B7-4B75-9285-38781704B247}" type="slidenum">
              <a:rPr lang="en-US" altLang="en-US" sz="1100" b="1">
                <a:solidFill>
                  <a:schemeClr val="tx1"/>
                </a:solidFill>
                <a:latin typeface="Arial" panose="020B0604020202020204" pitchFamily="34" charset="0"/>
              </a:rPr>
              <a:pPr algn="ctr">
                <a:spcBef>
                  <a:spcPct val="50000"/>
                </a:spcBef>
              </a:pPr>
              <a:t>‹#›</a:t>
            </a:fld>
            <a:endParaRPr lang="en-US" altLang="en-US" sz="1100" b="1">
              <a:solidFill>
                <a:schemeClr val="tx1"/>
              </a:solidFill>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500063" y="161925"/>
            <a:ext cx="5854700" cy="4391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412750" y="4759325"/>
            <a:ext cx="6029325" cy="3744913"/>
          </a:xfrm>
          <a:prstGeom prst="rect">
            <a:avLst/>
          </a:prstGeom>
          <a:noFill/>
          <a:ln>
            <a:noFill/>
          </a:ln>
          <a:effectLst/>
        </p:spPr>
        <p:txBody>
          <a:bodyPr vert="horz" wrap="square" lIns="91164" tIns="45582" rIns="91164" bIns="45582" numCol="1" anchor="t" anchorCtr="0" compatLnSpc="1">
            <a:prstTxWarp prst="textNoShape">
              <a:avLst/>
            </a:prstTxWarp>
          </a:bodyPr>
          <a:lstStyle/>
          <a:p>
            <a:pPr lvl="0"/>
            <a:r>
              <a:rPr lang="en-US" altLang="en-US" noProof="0"/>
              <a:t>Heading (Level 1) Arial 11pt Bold</a:t>
            </a:r>
          </a:p>
          <a:p>
            <a:pPr lvl="1"/>
            <a:r>
              <a:rPr lang="en-US" altLang="en-US" noProof="0"/>
              <a:t>Body Text (Level 2) Times New Roman 11pt</a:t>
            </a:r>
          </a:p>
          <a:p>
            <a:pPr lvl="2"/>
            <a:r>
              <a:rPr lang="en-US" altLang="en-US" noProof="0"/>
              <a:t>Bullet 1 (Level 3) Times New Roman 11pt</a:t>
            </a:r>
          </a:p>
          <a:p>
            <a:pPr lvl="3"/>
            <a:r>
              <a:rPr lang="en-US" altLang="en-US" noProof="0"/>
              <a:t>Bullet 2 (Level 4) Times New Roman 11pt</a:t>
            </a:r>
          </a:p>
          <a:p>
            <a:pPr lvl="0"/>
            <a:endParaRPr lang="en-US" altLang="en-US" noProof="0"/>
          </a:p>
          <a:p>
            <a:pPr lvl="0"/>
            <a:endParaRPr lang="en-US" altLang="en-US" noProof="0"/>
          </a:p>
          <a:p>
            <a:pPr lvl="0"/>
            <a:endParaRPr lang="en-US" altLang="en-US" noProof="0"/>
          </a:p>
          <a:p>
            <a:pPr lvl="0"/>
            <a:endParaRPr lang="en-US" altLang="en-US" noProof="0"/>
          </a:p>
          <a:p>
            <a:pPr lvl="0"/>
            <a:endParaRPr lang="en-US" altLang="en-US" noProof="0"/>
          </a:p>
          <a:p>
            <a:pPr lvl="0"/>
            <a:endParaRPr lang="en-US" altLang="en-US" noProof="0"/>
          </a:p>
          <a:p>
            <a:pPr lvl="0"/>
            <a:endParaRPr lang="en-US" altLang="en-US" noProof="0"/>
          </a:p>
          <a:p>
            <a:pPr lvl="0"/>
            <a:endParaRPr lang="en-US" altLang="en-US" noProof="0"/>
          </a:p>
          <a:p>
            <a:pPr lvl="0"/>
            <a:r>
              <a:rPr lang="en-US" altLang="en-US" noProof="0"/>
              <a:t>Technical Note (Level 1) Arial 11pt Bold (CHANGE TO BLUE)</a:t>
            </a:r>
          </a:p>
          <a:p>
            <a:pPr lvl="0"/>
            <a:r>
              <a:rPr lang="en-US" altLang="en-US" noProof="0"/>
              <a:t>Instructor Note (Level 1) Arial 11pt Bold (CHANGE TO BLUE)</a:t>
            </a:r>
          </a:p>
          <a:p>
            <a:pPr lvl="1"/>
            <a:r>
              <a:rPr lang="en-US" altLang="en-US" noProof="0"/>
              <a:t>Body Text (Level 2) Times New Roman 11pt (CHANGE TO BLUE)</a:t>
            </a:r>
          </a:p>
          <a:p>
            <a:pPr lvl="2"/>
            <a:r>
              <a:rPr lang="en-US" altLang="en-US"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a:noFill/>
          </a:ln>
          <a:effectLst/>
        </p:spPr>
        <p:txBody>
          <a:bodyPr lIns="0" tIns="0" rIns="0" bIns="0">
            <a:spAutoFit/>
          </a:bodyPr>
          <a:lstStyle>
            <a:lvl1pPr defTabSz="1004888">
              <a:defRPr sz="2400">
                <a:solidFill>
                  <a:schemeClr val="accent2"/>
                </a:solidFill>
                <a:latin typeface="Times New Roman" panose="02020603050405020304" pitchFamily="18" charset="0"/>
              </a:defRPr>
            </a:lvl1pPr>
            <a:lvl2pPr marL="742950" indent="-285750" defTabSz="1004888">
              <a:defRPr sz="2400">
                <a:solidFill>
                  <a:schemeClr val="accent2"/>
                </a:solidFill>
                <a:latin typeface="Times New Roman" panose="02020603050405020304" pitchFamily="18" charset="0"/>
              </a:defRPr>
            </a:lvl2pPr>
            <a:lvl3pPr marL="1143000" indent="-228600" defTabSz="1004888">
              <a:defRPr sz="2400">
                <a:solidFill>
                  <a:schemeClr val="accent2"/>
                </a:solidFill>
                <a:latin typeface="Times New Roman" panose="02020603050405020304" pitchFamily="18" charset="0"/>
              </a:defRPr>
            </a:lvl3pPr>
            <a:lvl4pPr marL="1600200" indent="-228600" defTabSz="1004888">
              <a:defRPr sz="2400">
                <a:solidFill>
                  <a:schemeClr val="accent2"/>
                </a:solidFill>
                <a:latin typeface="Times New Roman" panose="02020603050405020304" pitchFamily="18" charset="0"/>
              </a:defRPr>
            </a:lvl4pPr>
            <a:lvl5pPr marL="2057400" indent="-228600" defTabSz="1004888">
              <a:defRPr sz="2400">
                <a:solidFill>
                  <a:schemeClr val="accent2"/>
                </a:solidFill>
                <a:latin typeface="Times New Roman" panose="02020603050405020304" pitchFamily="18" charset="0"/>
              </a:defRPr>
            </a:lvl5pPr>
            <a:lvl6pPr marL="2514600" indent="-228600" defTabSz="1004888"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1004888"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1004888"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1004888" eaLnBrk="0" fontAlgn="base" hangingPunct="0">
              <a:spcBef>
                <a:spcPct val="0"/>
              </a:spcBef>
              <a:spcAft>
                <a:spcPct val="0"/>
              </a:spcAft>
              <a:defRPr sz="2400">
                <a:solidFill>
                  <a:schemeClr val="accent2"/>
                </a:solidFill>
                <a:latin typeface="Times New Roman" panose="02020603050405020304" pitchFamily="18" charset="0"/>
              </a:defRPr>
            </a:lvl9pPr>
          </a:lstStyle>
          <a:p>
            <a:pPr algn="ctr">
              <a:spcBef>
                <a:spcPct val="50000"/>
              </a:spcBef>
            </a:pPr>
            <a:r>
              <a:rPr lang="en-US" altLang="en-US" sz="1100" b="1">
                <a:solidFill>
                  <a:schemeClr val="tx1"/>
                </a:solidFill>
                <a:latin typeface="Arial" panose="020B0604020202020204" pitchFamily="34" charset="0"/>
              </a:rPr>
              <a:t>Introduction to Oracle9</a:t>
            </a:r>
            <a:r>
              <a:rPr lang="en-US" altLang="en-US" sz="1100" b="1" i="1">
                <a:solidFill>
                  <a:schemeClr val="tx1"/>
                </a:solidFill>
              </a:rPr>
              <a:t>i</a:t>
            </a:r>
            <a:r>
              <a:rPr lang="en-US" altLang="en-US" sz="1100" b="1">
                <a:solidFill>
                  <a:schemeClr val="tx1"/>
                </a:solidFill>
                <a:latin typeface="Arial" panose="020B0604020202020204" pitchFamily="34" charset="0"/>
              </a:rPr>
              <a:t>: SQL Basics 6</a:t>
            </a:r>
            <a:r>
              <a:rPr lang="en-US" altLang="en-US" sz="1100" b="1">
                <a:solidFill>
                  <a:schemeClr val="tx1"/>
                </a:solidFill>
              </a:rPr>
              <a:t>-</a:t>
            </a:r>
            <a:fld id="{DD72B65F-608D-41E1-90CA-1E457D6294F8}" type="slidenum">
              <a:rPr lang="en-US" altLang="en-US" sz="1100" b="1">
                <a:solidFill>
                  <a:schemeClr val="tx1"/>
                </a:solidFill>
                <a:latin typeface="Arial" panose="020B0604020202020204" pitchFamily="34" charset="0"/>
              </a:rPr>
              <a:pPr algn="ctr">
                <a:spcBef>
                  <a:spcPct val="50000"/>
                </a:spcBef>
              </a:pPr>
              <a:t>‹#›</a:t>
            </a:fld>
            <a:endParaRPr lang="en-US" altLang="en-US" sz="1100" b="1">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defTabSz="427038" rtl="0" eaLnBrk="0" fontAlgn="base" hangingPunct="0">
      <a:spcBef>
        <a:spcPct val="30000"/>
      </a:spcBef>
      <a:spcAft>
        <a:spcPct val="0"/>
      </a:spcAft>
      <a:tabLst>
        <a:tab pos="471488" algn="l"/>
      </a:tabLst>
      <a:defRPr sz="1100" b="1" kern="1200">
        <a:solidFill>
          <a:schemeClr val="tx1"/>
        </a:solidFill>
        <a:latin typeface="Arial" panose="020B0604020202020204" pitchFamily="34" charset="0"/>
        <a:ea typeface="+mn-ea"/>
        <a:cs typeface="+mn-cs"/>
      </a:defRPr>
    </a:lvl1pPr>
    <a:lvl2pPr marL="120650" algn="l" defTabSz="427038" rtl="0" eaLnBrk="0" fontAlgn="base" hangingPunct="0">
      <a:spcBef>
        <a:spcPct val="30000"/>
      </a:spcBef>
      <a:spcAft>
        <a:spcPct val="0"/>
      </a:spcAft>
      <a:tabLst>
        <a:tab pos="471488" algn="l"/>
      </a:tabLst>
      <a:defRPr sz="1100" kern="1200">
        <a:solidFill>
          <a:schemeClr val="tx1"/>
        </a:solidFill>
        <a:latin typeface="Times New Roman" panose="02020603050405020304" pitchFamily="18" charset="0"/>
        <a:ea typeface="+mn-ea"/>
        <a:cs typeface="+mn-cs"/>
      </a:defRPr>
    </a:lvl2pPr>
    <a:lvl3pPr marL="465138" indent="-223838" algn="l" defTabSz="427038" rtl="0" eaLnBrk="0" fontAlgn="base" hangingPunct="0">
      <a:spcBef>
        <a:spcPct val="30000"/>
      </a:spcBef>
      <a:spcAft>
        <a:spcPct val="0"/>
      </a:spcAft>
      <a:buChar char="•"/>
      <a:tabLst>
        <a:tab pos="471488" algn="l"/>
      </a:tabLst>
      <a:defRPr sz="1100" kern="1200">
        <a:solidFill>
          <a:schemeClr val="tx1"/>
        </a:solidFill>
        <a:latin typeface="Times New Roman" panose="02020603050405020304" pitchFamily="18" charset="0"/>
        <a:ea typeface="+mn-ea"/>
        <a:cs typeface="+mn-cs"/>
      </a:defRPr>
    </a:lvl3pPr>
    <a:lvl4pPr marL="879475" indent="-225425" algn="l" defTabSz="427038" rtl="0" eaLnBrk="0" fontAlgn="base" hangingPunct="0">
      <a:spcBef>
        <a:spcPct val="30000"/>
      </a:spcBef>
      <a:spcAft>
        <a:spcPct val="0"/>
      </a:spcAft>
      <a:buChar char="–"/>
      <a:tabLst>
        <a:tab pos="471488" algn="l"/>
      </a:tabLst>
      <a:defRPr sz="1100" kern="1200">
        <a:solidFill>
          <a:schemeClr val="tx1"/>
        </a:solidFill>
        <a:latin typeface="Times New Roman" panose="02020603050405020304" pitchFamily="18" charset="0"/>
        <a:ea typeface="+mn-ea"/>
        <a:cs typeface="+mn-cs"/>
      </a:defRPr>
    </a:lvl4pPr>
    <a:lvl5pPr marL="2057400" indent="-228600" algn="l" defTabSz="427038" rtl="0" eaLnBrk="0" fontAlgn="base" hangingPunct="0">
      <a:spcBef>
        <a:spcPct val="30000"/>
      </a:spcBef>
      <a:spcAft>
        <a:spcPct val="0"/>
      </a:spcAft>
      <a:tabLst>
        <a:tab pos="471488"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8.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image" Target="../media/image13.png"/><Relationship Id="rId4" Type="http://schemas.openxmlformats.org/officeDocument/2006/relationships/image" Target="../media/image12.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3025" y="-1588"/>
            <a:ext cx="2976563"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6147" name="Rectangle 3"/>
          <p:cNvSpPr>
            <a:spLocks noChangeArrowheads="1"/>
          </p:cNvSpPr>
          <p:nvPr/>
        </p:nvSpPr>
        <p:spPr bwMode="auto">
          <a:xfrm>
            <a:off x="-3175" y="-1588"/>
            <a:ext cx="2973388"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6148" name="Rectangle 6"/>
          <p:cNvSpPr>
            <a:spLocks noGrp="1" noRot="1" noChangeAspect="1" noChangeArrowheads="1" noTextEdit="1"/>
          </p:cNvSpPr>
          <p:nvPr>
            <p:ph type="sldImg"/>
          </p:nvPr>
        </p:nvSpPr>
        <p:spPr>
          <a:ln/>
        </p:spPr>
      </p:sp>
      <p:sp>
        <p:nvSpPr>
          <p:cNvPr id="6149" name="Rectangle 7"/>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Lesson Aim</a:t>
            </a:r>
          </a:p>
          <a:p>
            <a:pPr lvl="1"/>
            <a:r>
              <a:rPr lang="en-US" altLang="en-US">
                <a:solidFill>
                  <a:srgbClr val="000000"/>
                </a:solidFill>
              </a:rPr>
              <a:t>In this lesson, you learn about more </a:t>
            </a:r>
            <a:r>
              <a:rPr lang="en-US" altLang="en-US">
                <a:solidFill>
                  <a:srgbClr val="FC0128"/>
                </a:solidFill>
              </a:rPr>
              <a:t>advanced features of the </a:t>
            </a:r>
            <a:r>
              <a:rPr lang="en-US" altLang="en-US">
                <a:solidFill>
                  <a:srgbClr val="FC0128"/>
                </a:solidFill>
                <a:latin typeface="Courier New" panose="02070309020205020404" pitchFamily="49" charset="0"/>
              </a:rPr>
              <a:t>SELECT</a:t>
            </a:r>
            <a:r>
              <a:rPr lang="en-US" altLang="en-US">
                <a:solidFill>
                  <a:srgbClr val="FC0128"/>
                </a:solidFill>
              </a:rPr>
              <a:t> statement</a:t>
            </a:r>
            <a:r>
              <a:rPr lang="en-US" altLang="en-US">
                <a:solidFill>
                  <a:srgbClr val="000000"/>
                </a:solidFill>
              </a:rPr>
              <a:t>. You can write subqueries in the </a:t>
            </a:r>
            <a:r>
              <a:rPr lang="en-US" altLang="en-US">
                <a:solidFill>
                  <a:srgbClr val="000000"/>
                </a:solidFill>
                <a:latin typeface="Courier New" panose="02070309020205020404" pitchFamily="49" charset="0"/>
              </a:rPr>
              <a:t>WHERE</a:t>
            </a:r>
            <a:r>
              <a:rPr lang="en-US" altLang="en-US">
                <a:solidFill>
                  <a:srgbClr val="000000"/>
                </a:solidFill>
              </a:rPr>
              <a:t> clause of another SQL statement to obtain values based on an unknown conditional value. This lesson covers </a:t>
            </a:r>
            <a:r>
              <a:rPr lang="en-US" altLang="en-US">
                <a:solidFill>
                  <a:srgbClr val="FC0128"/>
                </a:solidFill>
              </a:rPr>
              <a:t>single-row subqueries</a:t>
            </a:r>
            <a:r>
              <a:rPr lang="en-US" altLang="en-US">
                <a:solidFill>
                  <a:srgbClr val="000000"/>
                </a:solidFill>
              </a:rPr>
              <a:t> and </a:t>
            </a:r>
            <a:r>
              <a:rPr lang="en-US" altLang="en-US">
                <a:solidFill>
                  <a:srgbClr val="FC0128"/>
                </a:solidFill>
              </a:rPr>
              <a:t>multiple-row subqueries</a:t>
            </a:r>
            <a:r>
              <a:rPr lang="en-US" altLang="en-US">
                <a:solidFill>
                  <a:srgbClr val="000000"/>
                </a:solidFill>
              </a:rPr>
              <a:t>.</a:t>
            </a:r>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cap="fla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a:t>
            </a:r>
            <a:r>
              <a:rPr lang="en-US" altLang="en-US">
                <a:latin typeface="Courier New" panose="02070309020205020404" pitchFamily="49" charset="0"/>
              </a:rPr>
              <a:t>HAVING</a:t>
            </a:r>
            <a:r>
              <a:rPr lang="en-US" altLang="en-US"/>
              <a:t> Clause with Subqueries</a:t>
            </a:r>
          </a:p>
          <a:p>
            <a:pPr lvl="1"/>
            <a:r>
              <a:rPr lang="en-US" altLang="en-US"/>
              <a:t>You can use subqueries not only in the </a:t>
            </a:r>
            <a:r>
              <a:rPr lang="en-US" altLang="en-US">
                <a:solidFill>
                  <a:srgbClr val="FC0128"/>
                </a:solidFill>
                <a:latin typeface="Courier New" panose="02070309020205020404" pitchFamily="49" charset="0"/>
              </a:rPr>
              <a:t>WHERE</a:t>
            </a:r>
            <a:r>
              <a:rPr lang="en-US" altLang="en-US">
                <a:solidFill>
                  <a:srgbClr val="FC0128"/>
                </a:solidFill>
              </a:rPr>
              <a:t> clause</a:t>
            </a:r>
            <a:r>
              <a:rPr lang="en-US" altLang="en-US"/>
              <a:t>, but also in the </a:t>
            </a:r>
            <a:r>
              <a:rPr lang="en-US" altLang="en-US">
                <a:solidFill>
                  <a:srgbClr val="FC0128"/>
                </a:solidFill>
                <a:latin typeface="Courier New" panose="02070309020205020404" pitchFamily="49" charset="0"/>
              </a:rPr>
              <a:t>HAVING</a:t>
            </a:r>
            <a:r>
              <a:rPr lang="en-US" altLang="en-US">
                <a:solidFill>
                  <a:srgbClr val="FC0128"/>
                </a:solidFill>
              </a:rPr>
              <a:t> clause</a:t>
            </a:r>
            <a:r>
              <a:rPr lang="en-US" altLang="en-US"/>
              <a:t>. The Oracle server executes the subquery, and the results are returned into the </a:t>
            </a:r>
            <a:r>
              <a:rPr lang="en-US" altLang="en-US">
                <a:latin typeface="Courier New" panose="02070309020205020404" pitchFamily="49" charset="0"/>
              </a:rPr>
              <a:t>HAVING</a:t>
            </a:r>
            <a:r>
              <a:rPr lang="en-US" altLang="en-US"/>
              <a:t> clause of the main query.</a:t>
            </a:r>
          </a:p>
          <a:p>
            <a:pPr lvl="1"/>
            <a:r>
              <a:rPr lang="en-US" altLang="en-US"/>
              <a:t>The SQL statement on the slide displays all the departments that have a minimum salary greater than that of department 50.</a:t>
            </a:r>
          </a:p>
          <a:p>
            <a:pPr lvl="1">
              <a:spcBef>
                <a:spcPct val="0"/>
              </a:spcBef>
            </a:pPr>
            <a:r>
              <a:rPr lang="en-US" altLang="en-US">
                <a:latin typeface="Courier New" panose="02070309020205020404" pitchFamily="49" charset="0"/>
              </a:rPr>
              <a:t>   </a:t>
            </a:r>
          </a:p>
          <a:p>
            <a:pPr lvl="1"/>
            <a:endParaRPr lang="en-US" altLang="en-US" b="1"/>
          </a:p>
          <a:p>
            <a:pPr lvl="1"/>
            <a:endParaRPr lang="en-US" altLang="en-US" b="1"/>
          </a:p>
          <a:p>
            <a:pPr lvl="1"/>
            <a:endParaRPr lang="en-US" altLang="en-US" b="1"/>
          </a:p>
          <a:p>
            <a:pPr lvl="1"/>
            <a:endParaRPr lang="en-US" altLang="en-US" b="1"/>
          </a:p>
          <a:p>
            <a:pPr lvl="1"/>
            <a:endParaRPr lang="en-US" altLang="en-US" sz="500" b="1"/>
          </a:p>
          <a:p>
            <a:pPr lvl="1">
              <a:spcBef>
                <a:spcPct val="100000"/>
              </a:spcBef>
            </a:pPr>
            <a:r>
              <a:rPr lang="en-US" altLang="en-US" b="1"/>
              <a:t>Example</a:t>
            </a:r>
          </a:p>
          <a:p>
            <a:pPr lvl="1"/>
            <a:r>
              <a:rPr lang="en-US" altLang="en-US"/>
              <a:t>Find the job with the lowest average salary.</a:t>
            </a:r>
          </a:p>
          <a:p>
            <a:pPr lvl="1"/>
            <a:endParaRPr lang="en-US" altLang="en-US" sz="500"/>
          </a:p>
          <a:p>
            <a:pPr lvl="1">
              <a:spcBef>
                <a:spcPct val="0"/>
              </a:spcBef>
            </a:pPr>
            <a:r>
              <a:rPr lang="en-US" altLang="en-US">
                <a:latin typeface="Courier New" panose="02070309020205020404" pitchFamily="49" charset="0"/>
              </a:rPr>
              <a:t>   SELECT   job_id, AVG(salary)</a:t>
            </a:r>
          </a:p>
          <a:p>
            <a:pPr lvl="1">
              <a:spcBef>
                <a:spcPct val="0"/>
              </a:spcBef>
            </a:pPr>
            <a:r>
              <a:rPr lang="en-US" altLang="en-US">
                <a:latin typeface="Courier New" panose="02070309020205020404" pitchFamily="49" charset="0"/>
              </a:rPr>
              <a:t>   FROM     employees</a:t>
            </a:r>
          </a:p>
          <a:p>
            <a:pPr lvl="1">
              <a:spcBef>
                <a:spcPct val="0"/>
              </a:spcBef>
            </a:pPr>
            <a:r>
              <a:rPr lang="en-US" altLang="en-US">
                <a:latin typeface="Courier New" panose="02070309020205020404" pitchFamily="49" charset="0"/>
              </a:rPr>
              <a:t>   GROUP BY job_id</a:t>
            </a:r>
          </a:p>
          <a:p>
            <a:pPr lvl="1">
              <a:spcBef>
                <a:spcPct val="0"/>
              </a:spcBef>
            </a:pPr>
            <a:r>
              <a:rPr lang="en-US" altLang="en-US">
                <a:latin typeface="Courier New" panose="02070309020205020404" pitchFamily="49" charset="0"/>
              </a:rPr>
              <a:t>   HAVING   AVG(salary) = (SELECT   MIN(AVG(salary))</a:t>
            </a:r>
          </a:p>
          <a:p>
            <a:pPr lvl="1">
              <a:spcBef>
                <a:spcPct val="0"/>
              </a:spcBef>
            </a:pPr>
            <a:r>
              <a:rPr lang="en-US" altLang="en-US">
                <a:latin typeface="Courier New" panose="02070309020205020404" pitchFamily="49" charset="0"/>
              </a:rPr>
              <a:t>                           FROM     employees</a:t>
            </a:r>
          </a:p>
          <a:p>
            <a:pPr lvl="1">
              <a:spcBef>
                <a:spcPct val="0"/>
              </a:spcBef>
            </a:pPr>
            <a:r>
              <a:rPr lang="en-US" altLang="en-US">
                <a:latin typeface="Courier New" panose="02070309020205020404" pitchFamily="49" charset="0"/>
              </a:rPr>
              <a:t>                           GROUP BY job_id);</a:t>
            </a:r>
          </a:p>
        </p:txBody>
      </p:sp>
      <p:pic>
        <p:nvPicPr>
          <p:cNvPr id="245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5737225"/>
            <a:ext cx="54229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45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6475413"/>
            <a:ext cx="5622925"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4582" name="Text Box 9"/>
          <p:cNvSpPr txBox="1">
            <a:spLocks noChangeArrowheads="1"/>
          </p:cNvSpPr>
          <p:nvPr/>
        </p:nvSpPr>
        <p:spPr bwMode="auto">
          <a:xfrm>
            <a:off x="647700" y="6165850"/>
            <a:ext cx="34766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5" tIns="12155" rIns="12155" bIns="12155">
            <a:spAutoFit/>
          </a:bodyPr>
          <a:lstStyle>
            <a:lvl1pPr defTabSz="787400">
              <a:defRPr sz="2400">
                <a:solidFill>
                  <a:schemeClr val="accent2"/>
                </a:solidFill>
                <a:latin typeface="Times New Roman" panose="02020603050405020304" pitchFamily="18" charset="0"/>
              </a:defRPr>
            </a:lvl1pPr>
            <a:lvl2pPr marL="742950" indent="-285750" defTabSz="787400">
              <a:defRPr sz="2400">
                <a:solidFill>
                  <a:schemeClr val="accent2"/>
                </a:solidFill>
                <a:latin typeface="Times New Roman" panose="02020603050405020304" pitchFamily="18" charset="0"/>
              </a:defRPr>
            </a:lvl2pPr>
            <a:lvl3pPr marL="1143000" indent="-228600" defTabSz="787400">
              <a:defRPr sz="2400">
                <a:solidFill>
                  <a:schemeClr val="accent2"/>
                </a:solidFill>
                <a:latin typeface="Times New Roman" panose="02020603050405020304" pitchFamily="18" charset="0"/>
              </a:defRPr>
            </a:lvl3pPr>
            <a:lvl4pPr marL="1600200" indent="-228600" defTabSz="787400">
              <a:defRPr sz="2400">
                <a:solidFill>
                  <a:schemeClr val="accent2"/>
                </a:solidFill>
                <a:latin typeface="Times New Roman" panose="02020603050405020304" pitchFamily="18" charset="0"/>
              </a:defRPr>
            </a:lvl4pPr>
            <a:lvl5pPr marL="2057400" indent="-228600" defTabSz="787400">
              <a:defRPr sz="2400">
                <a:solidFill>
                  <a:schemeClr val="accent2"/>
                </a:solidFill>
                <a:latin typeface="Times New Roman" panose="02020603050405020304" pitchFamily="18" charset="0"/>
              </a:defRPr>
            </a:lvl5pPr>
            <a:lvl6pPr marL="2514600" indent="-228600" defTabSz="7874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7874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7874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7874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altLang="en-US" sz="2300" b="1">
                <a:solidFill>
                  <a:schemeClr val="tx1"/>
                </a:solidFill>
                <a:latin typeface="Arial" panose="020B0604020202020204" pitchFamily="34"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65138" y="168275"/>
            <a:ext cx="5918200" cy="4438650"/>
          </a:xfrm>
          <a:ln cap="flat"/>
        </p:spPr>
      </p:sp>
      <p:sp>
        <p:nvSpPr>
          <p:cNvPr id="26627" name="Rectangle 3"/>
          <p:cNvSpPr>
            <a:spLocks noGrp="1" noChangeArrowheads="1"/>
          </p:cNvSpPr>
          <p:nvPr>
            <p:ph type="body" idx="1"/>
          </p:nvPr>
        </p:nvSpPr>
        <p:spPr>
          <a:xfrm>
            <a:off x="455613" y="4756150"/>
            <a:ext cx="5895975" cy="379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20688">
              <a:tabLst>
                <a:tab pos="468313" algn="l"/>
              </a:tabLst>
            </a:pPr>
            <a:r>
              <a:rPr lang="en-US" altLang="en-US"/>
              <a:t>Errors with Subqueries</a:t>
            </a:r>
          </a:p>
          <a:p>
            <a:pPr lvl="1" defTabSz="420688">
              <a:tabLst>
                <a:tab pos="468313" algn="l"/>
              </a:tabLst>
            </a:pPr>
            <a:r>
              <a:rPr lang="en-US" altLang="en-US"/>
              <a:t>One common error with subqueries is more than one row returned for a single-row subquery.</a:t>
            </a:r>
          </a:p>
          <a:p>
            <a:pPr lvl="1" defTabSz="420688">
              <a:tabLst>
                <a:tab pos="468313" algn="l"/>
              </a:tabLst>
            </a:pPr>
            <a:r>
              <a:rPr lang="en-US" altLang="en-US"/>
              <a:t>In the SQL statement on the slide, the subquery contains a </a:t>
            </a:r>
            <a:r>
              <a:rPr lang="en-US" altLang="en-US">
                <a:latin typeface="Courier New" panose="02070309020205020404" pitchFamily="49" charset="0"/>
              </a:rPr>
              <a:t>GROUP BY</a:t>
            </a:r>
            <a:r>
              <a:rPr lang="en-US" altLang="en-US"/>
              <a:t> clause, which implies that the subquery will return multiple rows, one for each group it finds. In this case, the result of the subquery will be 4400, 6000, 2500, 4200, 7000, 17000, and 8300.</a:t>
            </a:r>
          </a:p>
          <a:p>
            <a:pPr lvl="1" defTabSz="420688">
              <a:tabLst>
                <a:tab pos="468313" algn="l"/>
              </a:tabLst>
            </a:pPr>
            <a:r>
              <a:rPr lang="en-US" altLang="en-US"/>
              <a:t>The outer query takes the results of the subquery (4400, 6000, 2500, 4200, 7000, 17000, 8300) and uses these results in its </a:t>
            </a:r>
            <a:r>
              <a:rPr lang="en-US" altLang="en-US">
                <a:latin typeface="Courier New" panose="02070309020205020404" pitchFamily="49" charset="0"/>
              </a:rPr>
              <a:t>WHERE</a:t>
            </a:r>
            <a:r>
              <a:rPr lang="en-US" altLang="en-US"/>
              <a:t> clause. The </a:t>
            </a:r>
            <a:r>
              <a:rPr lang="en-US" altLang="en-US">
                <a:latin typeface="Courier New" panose="02070309020205020404" pitchFamily="49" charset="0"/>
              </a:rPr>
              <a:t>WHERE</a:t>
            </a:r>
            <a:r>
              <a:rPr lang="en-US" altLang="en-US"/>
              <a:t> clause contains an equal (=) operator, a single-row comparison operator expecting only one value. The </a:t>
            </a:r>
            <a:r>
              <a:rPr lang="en-US" altLang="en-US">
                <a:latin typeface="Courier New" panose="02070309020205020404" pitchFamily="49" charset="0"/>
              </a:rPr>
              <a:t>=</a:t>
            </a:r>
            <a:r>
              <a:rPr lang="en-US" altLang="en-US"/>
              <a:t> operator cannot accept more than one value from the subquery and therefore generates the error.</a:t>
            </a:r>
          </a:p>
          <a:p>
            <a:pPr lvl="1" defTabSz="420688">
              <a:tabLst>
                <a:tab pos="468313" algn="l"/>
              </a:tabLst>
            </a:pPr>
            <a:r>
              <a:rPr lang="en-US" altLang="en-US"/>
              <a:t>To correct this error, change the </a:t>
            </a:r>
            <a:r>
              <a:rPr lang="en-US" altLang="en-US">
                <a:latin typeface="Courier New" panose="02070309020205020404" pitchFamily="49" charset="0"/>
              </a:rPr>
              <a:t>=</a:t>
            </a:r>
            <a:r>
              <a:rPr lang="en-US" altLang="en-US"/>
              <a:t> operator to </a:t>
            </a:r>
            <a:r>
              <a:rPr lang="en-US" altLang="en-US">
                <a:latin typeface="Courier New" panose="02070309020205020404" pitchFamily="49" charset="0"/>
              </a:rPr>
              <a:t>IN</a:t>
            </a:r>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65138" y="168275"/>
            <a:ext cx="5918200" cy="4438650"/>
          </a:xfrm>
          <a:ln cap="flat"/>
        </p:spPr>
      </p:sp>
      <p:sp>
        <p:nvSpPr>
          <p:cNvPr id="28675" name="Rectangle 3"/>
          <p:cNvSpPr>
            <a:spLocks noGrp="1" noChangeArrowheads="1"/>
          </p:cNvSpPr>
          <p:nvPr>
            <p:ph type="body" idx="1"/>
          </p:nvPr>
        </p:nvSpPr>
        <p:spPr>
          <a:xfrm>
            <a:off x="455613" y="4756150"/>
            <a:ext cx="5848350" cy="379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20688">
              <a:tabLst>
                <a:tab pos="468313" algn="l"/>
              </a:tabLst>
            </a:pPr>
            <a:r>
              <a:rPr lang="en-US" altLang="en-US"/>
              <a:t>Problems with Subqueries </a:t>
            </a:r>
          </a:p>
          <a:p>
            <a:pPr lvl="1" defTabSz="420688">
              <a:tabLst>
                <a:tab pos="468313" algn="l"/>
              </a:tabLst>
            </a:pPr>
            <a:r>
              <a:rPr lang="en-US" altLang="en-US"/>
              <a:t>A common problem with subqueries is </a:t>
            </a:r>
            <a:r>
              <a:rPr lang="en-US" altLang="en-US">
                <a:solidFill>
                  <a:srgbClr val="FC0128"/>
                </a:solidFill>
              </a:rPr>
              <a:t>no rows being returned by the inner query</a:t>
            </a:r>
            <a:r>
              <a:rPr lang="en-US" altLang="en-US"/>
              <a:t>. </a:t>
            </a:r>
          </a:p>
          <a:p>
            <a:pPr lvl="1" defTabSz="420688">
              <a:tabLst>
                <a:tab pos="468313" algn="l"/>
              </a:tabLst>
            </a:pPr>
            <a:r>
              <a:rPr lang="en-US" altLang="en-US"/>
              <a:t>In the SQL statement on the slide, the subquery contains a </a:t>
            </a:r>
            <a:r>
              <a:rPr lang="en-US" altLang="en-US">
                <a:latin typeface="Courier New" panose="02070309020205020404" pitchFamily="49" charset="0"/>
              </a:rPr>
              <a:t>WHERE</a:t>
            </a:r>
            <a:r>
              <a:rPr lang="en-US" altLang="en-US"/>
              <a:t> clause. Presumably, the intention is to find the employee whose name is Haas. The statement is correct but selects no rows when executed. </a:t>
            </a:r>
          </a:p>
          <a:p>
            <a:pPr lvl="1" defTabSz="420688">
              <a:tabLst>
                <a:tab pos="468313" algn="l"/>
              </a:tabLst>
            </a:pPr>
            <a:r>
              <a:rPr lang="en-US" altLang="en-US"/>
              <a:t>There is no employee named Haas. So the subquery returns no rows. The outer query takes the results of the subquery (null) and uses these results in its </a:t>
            </a:r>
            <a:r>
              <a:rPr lang="en-US" altLang="en-US">
                <a:latin typeface="Courier New" panose="02070309020205020404" pitchFamily="49" charset="0"/>
              </a:rPr>
              <a:t>WHERE</a:t>
            </a:r>
            <a:r>
              <a:rPr lang="en-US" altLang="en-US"/>
              <a:t> clause. The outer query finds no employee with a job ID equal to null, and so returns no rows. If a job existed with a value of null, the row is not returned because comparison of two null values yields a null, therefore the </a:t>
            </a:r>
            <a:r>
              <a:rPr lang="en-US" altLang="en-US">
                <a:latin typeface="Courier New" panose="02070309020205020404" pitchFamily="49" charset="0"/>
              </a:rPr>
              <a:t>WHERE</a:t>
            </a:r>
            <a:r>
              <a:rPr lang="en-US" altLang="en-US"/>
              <a:t> condition is not true.</a:t>
            </a:r>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defTabSz="420688">
              <a:tabLst>
                <a:tab pos="468313" algn="l"/>
              </a:tabLst>
            </a:pPr>
            <a:endParaRPr lang="en-US" altLang="en-US" b="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cap="flat"/>
        </p:spPr>
      </p:sp>
      <p:sp>
        <p:nvSpPr>
          <p:cNvPr id="30723" name="Rectangle 3"/>
          <p:cNvSpPr>
            <a:spLocks noGrp="1" noChangeArrowheads="1"/>
          </p:cNvSpPr>
          <p:nvPr>
            <p:ph type="body" idx="1"/>
          </p:nvPr>
        </p:nvSpPr>
        <p:spPr>
          <a:xfrm>
            <a:off x="412750" y="4759325"/>
            <a:ext cx="6226175" cy="37449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301625" algn="l"/>
                <a:tab pos="1362075" algn="l"/>
              </a:tabLst>
            </a:pPr>
            <a:r>
              <a:rPr lang="en-US" altLang="en-US"/>
              <a:t>Multiple-Row Subqueries</a:t>
            </a:r>
          </a:p>
          <a:p>
            <a:pPr lvl="1">
              <a:tabLst>
                <a:tab pos="301625" algn="l"/>
                <a:tab pos="1362075" algn="l"/>
              </a:tabLst>
            </a:pPr>
            <a:r>
              <a:rPr lang="en-US" altLang="en-US"/>
              <a:t>Subqueries that return more than one row are called </a:t>
            </a:r>
            <a:r>
              <a:rPr lang="en-US" altLang="en-US">
                <a:solidFill>
                  <a:srgbClr val="FC0128"/>
                </a:solidFill>
              </a:rPr>
              <a:t>multiple-row subqueries</a:t>
            </a:r>
            <a:r>
              <a:rPr lang="en-US" altLang="en-US"/>
              <a:t>. You use a multiple-row operator, instead of a single-row operator, with a multiple-row subquery. The multiple-row operator expects one or more values.</a:t>
            </a:r>
          </a:p>
          <a:p>
            <a:pPr lvl="1">
              <a:tabLst>
                <a:tab pos="301625" algn="l"/>
                <a:tab pos="1362075" algn="l"/>
              </a:tabLst>
            </a:pPr>
            <a:r>
              <a:rPr lang="en-US" altLang="en-US" sz="500"/>
              <a:t> </a:t>
            </a:r>
          </a:p>
          <a:p>
            <a:pPr lvl="1">
              <a:spcBef>
                <a:spcPct val="0"/>
              </a:spcBef>
              <a:tabLst>
                <a:tab pos="301625" algn="l"/>
                <a:tab pos="1362075" algn="l"/>
              </a:tabLst>
            </a:pPr>
            <a:r>
              <a:rPr lang="en-US" altLang="en-US">
                <a:latin typeface="Courier New" panose="02070309020205020404" pitchFamily="49" charset="0"/>
              </a:rPr>
              <a:t>   SELECT last_name, salary, department_id</a:t>
            </a:r>
          </a:p>
          <a:p>
            <a:pPr lvl="1">
              <a:spcBef>
                <a:spcPct val="0"/>
              </a:spcBef>
              <a:tabLst>
                <a:tab pos="301625" algn="l"/>
                <a:tab pos="1362075" algn="l"/>
              </a:tabLst>
            </a:pPr>
            <a:r>
              <a:rPr lang="en-US" altLang="en-US">
                <a:latin typeface="Courier New" panose="02070309020205020404" pitchFamily="49" charset="0"/>
              </a:rPr>
              <a:t>   FROM   employees</a:t>
            </a:r>
          </a:p>
          <a:p>
            <a:pPr lvl="1">
              <a:spcBef>
                <a:spcPct val="0"/>
              </a:spcBef>
              <a:tabLst>
                <a:tab pos="301625" algn="l"/>
                <a:tab pos="1362075" algn="l"/>
              </a:tabLst>
            </a:pPr>
            <a:r>
              <a:rPr lang="en-US" altLang="en-US">
                <a:latin typeface="Courier New" panose="02070309020205020404" pitchFamily="49" charset="0"/>
              </a:rPr>
              <a:t>   WHERE  salary IN (SELECT   MIN(salary)</a:t>
            </a:r>
          </a:p>
          <a:p>
            <a:pPr lvl="1">
              <a:spcBef>
                <a:spcPct val="0"/>
              </a:spcBef>
              <a:tabLst>
                <a:tab pos="301625" algn="l"/>
                <a:tab pos="1362075" algn="l"/>
              </a:tabLst>
            </a:pPr>
            <a:r>
              <a:rPr lang="en-US" altLang="en-US">
                <a:latin typeface="Courier New" panose="02070309020205020404" pitchFamily="49" charset="0"/>
              </a:rPr>
              <a:t>                     FROM     employees</a:t>
            </a:r>
          </a:p>
          <a:p>
            <a:pPr lvl="1">
              <a:spcBef>
                <a:spcPct val="0"/>
              </a:spcBef>
              <a:tabLst>
                <a:tab pos="301625" algn="l"/>
                <a:tab pos="1362075" algn="l"/>
              </a:tabLst>
            </a:pPr>
            <a:r>
              <a:rPr lang="en-US" altLang="en-US">
                <a:latin typeface="Courier New" panose="02070309020205020404" pitchFamily="49" charset="0"/>
              </a:rPr>
              <a:t>                     GROUP BY department_id);</a:t>
            </a:r>
          </a:p>
          <a:p>
            <a:pPr lvl="1">
              <a:tabLst>
                <a:tab pos="301625" algn="l"/>
                <a:tab pos="1362075" algn="l"/>
              </a:tabLst>
            </a:pPr>
            <a:r>
              <a:rPr lang="en-US" altLang="en-US" b="1"/>
              <a:t>Example</a:t>
            </a:r>
            <a:endParaRPr lang="en-US" altLang="en-US"/>
          </a:p>
          <a:p>
            <a:pPr lvl="1">
              <a:tabLst>
                <a:tab pos="301625" algn="l"/>
                <a:tab pos="1362075" algn="l"/>
              </a:tabLst>
            </a:pPr>
            <a:r>
              <a:rPr lang="en-US" altLang="en-US"/>
              <a:t>Find the employees who earn the same salary as the minimum salary for each department.</a:t>
            </a:r>
          </a:p>
          <a:p>
            <a:pPr lvl="1">
              <a:tabLst>
                <a:tab pos="301625" algn="l"/>
                <a:tab pos="1362075" algn="l"/>
              </a:tabLst>
            </a:pPr>
            <a:r>
              <a:rPr lang="en-US" altLang="en-US"/>
              <a:t>The inner query is executed first, producing a query result. The main query block is then processed and uses the values returned by the inner query to complete its search condition. In fact, the main query would appear to the Oracle server as follows:</a:t>
            </a:r>
          </a:p>
          <a:p>
            <a:pPr lvl="1">
              <a:tabLst>
                <a:tab pos="301625" algn="l"/>
                <a:tab pos="1362075" algn="l"/>
              </a:tabLst>
            </a:pPr>
            <a:endParaRPr lang="en-US" altLang="en-US" sz="500"/>
          </a:p>
          <a:p>
            <a:pPr lvl="1">
              <a:spcBef>
                <a:spcPct val="0"/>
              </a:spcBef>
              <a:tabLst>
                <a:tab pos="301625" algn="l"/>
                <a:tab pos="1362075" algn="l"/>
              </a:tabLst>
            </a:pPr>
            <a:r>
              <a:rPr lang="en-US" altLang="en-US">
                <a:latin typeface="Courier New" panose="02070309020205020404" pitchFamily="49" charset="0"/>
              </a:rPr>
              <a:t>   SELECT last_name, salary, department_id</a:t>
            </a:r>
          </a:p>
          <a:p>
            <a:pPr lvl="1">
              <a:spcBef>
                <a:spcPct val="0"/>
              </a:spcBef>
              <a:tabLst>
                <a:tab pos="301625" algn="l"/>
                <a:tab pos="1362075" algn="l"/>
              </a:tabLst>
            </a:pPr>
            <a:r>
              <a:rPr lang="en-US" altLang="en-US">
                <a:latin typeface="Courier New" panose="02070309020205020404" pitchFamily="49" charset="0"/>
              </a:rPr>
              <a:t>   FROM   employees</a:t>
            </a:r>
          </a:p>
          <a:p>
            <a:pPr lvl="1">
              <a:spcBef>
                <a:spcPct val="0"/>
              </a:spcBef>
              <a:tabLst>
                <a:tab pos="301625" algn="l"/>
                <a:tab pos="1362075" algn="l"/>
              </a:tabLst>
            </a:pPr>
            <a:r>
              <a:rPr lang="en-US" altLang="en-US">
                <a:latin typeface="Courier New" panose="02070309020205020404" pitchFamily="49" charset="0"/>
              </a:rPr>
              <a:t>   WHERE  salary IN (2500, 4200, 4400, 6000, 7000, 8300, 8600, 17000);</a:t>
            </a:r>
          </a:p>
          <a:p>
            <a:pPr>
              <a:spcBef>
                <a:spcPct val="0"/>
              </a:spcBef>
              <a:tabLst>
                <a:tab pos="301625" algn="l"/>
                <a:tab pos="1362075" algn="l"/>
              </a:tabLst>
            </a:pPr>
            <a:endParaRPr lang="en-US" altLang="en-US" b="0">
              <a:latin typeface="Courier New" panose="02070309020205020404"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501650" y="160338"/>
            <a:ext cx="5854700" cy="4391025"/>
          </a:xfrm>
          <a:ln cap="flat"/>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Multiple-Row Subqueries (continued)</a:t>
            </a:r>
          </a:p>
          <a:p>
            <a:pPr lvl="1"/>
            <a:r>
              <a:rPr lang="en-US" altLang="en-US"/>
              <a:t>The </a:t>
            </a:r>
            <a:r>
              <a:rPr lang="en-US" altLang="en-US">
                <a:solidFill>
                  <a:srgbClr val="FC0128"/>
                </a:solidFill>
                <a:latin typeface="Courier New" panose="02070309020205020404" pitchFamily="49" charset="0"/>
              </a:rPr>
              <a:t>ANY</a:t>
            </a:r>
            <a:r>
              <a:rPr lang="en-US" altLang="en-US">
                <a:solidFill>
                  <a:srgbClr val="FC0128"/>
                </a:solidFill>
              </a:rPr>
              <a:t> operator</a:t>
            </a:r>
            <a:r>
              <a:rPr lang="en-US" altLang="en-US"/>
              <a:t> (and its synonym, the </a:t>
            </a:r>
            <a:r>
              <a:rPr lang="en-US" altLang="en-US">
                <a:solidFill>
                  <a:srgbClr val="FC0128"/>
                </a:solidFill>
                <a:latin typeface="Courier New" panose="02070309020205020404" pitchFamily="49" charset="0"/>
              </a:rPr>
              <a:t>SOME</a:t>
            </a:r>
            <a:r>
              <a:rPr lang="en-US" altLang="en-US">
                <a:solidFill>
                  <a:srgbClr val="FC0128"/>
                </a:solidFill>
              </a:rPr>
              <a:t> operator</a:t>
            </a:r>
            <a:r>
              <a:rPr lang="en-US" altLang="en-US"/>
              <a:t>) compares a value to </a:t>
            </a:r>
            <a:r>
              <a:rPr lang="en-US" altLang="en-US" i="1"/>
              <a:t>each</a:t>
            </a:r>
            <a:r>
              <a:rPr lang="en-US" altLang="en-US" b="1" i="1"/>
              <a:t> </a:t>
            </a:r>
            <a:r>
              <a:rPr lang="en-US" altLang="en-US"/>
              <a:t>value returned by a subquery. The slide example displays employees who are not IT programmers and whose salary is less than that of any IT programmer. The maximum salary that a programmer earns is $9,000. </a:t>
            </a:r>
          </a:p>
          <a:p>
            <a:pPr lvl="1"/>
            <a:r>
              <a:rPr lang="en-US" altLang="en-US"/>
              <a:t>&lt;</a:t>
            </a:r>
            <a:r>
              <a:rPr lang="en-US" altLang="en-US">
                <a:latin typeface="Courier New" panose="02070309020205020404" pitchFamily="49" charset="0"/>
              </a:rPr>
              <a:t>ANY</a:t>
            </a:r>
            <a:r>
              <a:rPr lang="en-US" altLang="en-US"/>
              <a:t> means less than the maximum. &gt;</a:t>
            </a:r>
            <a:r>
              <a:rPr lang="en-US" altLang="en-US">
                <a:latin typeface="Courier New" panose="02070309020205020404" pitchFamily="49" charset="0"/>
              </a:rPr>
              <a:t>ANY</a:t>
            </a:r>
            <a:r>
              <a:rPr lang="en-US" altLang="en-US"/>
              <a:t> means more than the minimum. =</a:t>
            </a:r>
            <a:r>
              <a:rPr lang="en-US" altLang="en-US">
                <a:latin typeface="Courier New" panose="02070309020205020404" pitchFamily="49" charset="0"/>
              </a:rPr>
              <a:t>ANY</a:t>
            </a:r>
            <a:r>
              <a:rPr lang="en-US" altLang="en-US"/>
              <a:t> is equivalent to </a:t>
            </a:r>
            <a:r>
              <a:rPr lang="en-US" altLang="en-US">
                <a:latin typeface="Courier New" panose="02070309020205020404" pitchFamily="49" charset="0"/>
              </a:rPr>
              <a:t>IN</a:t>
            </a:r>
            <a:r>
              <a:rPr lang="en-US" altLang="en-US"/>
              <a:t>.</a:t>
            </a:r>
          </a:p>
          <a:p>
            <a:pPr lvl="1"/>
            <a:r>
              <a:rPr lang="en-US" altLang="en-US"/>
              <a:t>&lt;</a:t>
            </a:r>
            <a:r>
              <a:rPr lang="en-US" altLang="en-US">
                <a:latin typeface="Courier New" panose="02070309020205020404" pitchFamily="49" charset="0"/>
              </a:rPr>
              <a:t>ALL</a:t>
            </a:r>
            <a:r>
              <a:rPr lang="en-US" altLang="en-US"/>
              <a:t> means less than the maximum. &gt;</a:t>
            </a:r>
            <a:r>
              <a:rPr lang="en-US" altLang="en-US">
                <a:latin typeface="Courier New" panose="02070309020205020404" pitchFamily="49" charset="0"/>
              </a:rPr>
              <a:t>ALL</a:t>
            </a:r>
            <a:r>
              <a:rPr lang="en-US" altLang="en-US"/>
              <a:t> means more than the minimum. </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endParaRPr lang="en-US" altLang="en-US" sz="1200">
              <a:solidFill>
                <a:schemeClr val="accent2"/>
              </a:solidFill>
            </a:endParaRPr>
          </a:p>
          <a:p>
            <a:r>
              <a:rPr lang="en-US" altLang="en-US">
                <a:solidFill>
                  <a:srgbClr val="0000FF"/>
                </a:solidFill>
              </a:rPr>
              <a:t>Instructor Note</a:t>
            </a:r>
          </a:p>
          <a:p>
            <a:pPr lvl="1"/>
            <a:r>
              <a:rPr lang="en-US" altLang="en-US">
                <a:solidFill>
                  <a:srgbClr val="0000FF"/>
                </a:solidFill>
              </a:rPr>
              <a:t>When using </a:t>
            </a:r>
            <a:r>
              <a:rPr lang="en-US" altLang="en-US">
                <a:solidFill>
                  <a:srgbClr val="0000FF"/>
                </a:solidFill>
                <a:latin typeface="Courier New" panose="02070309020205020404" pitchFamily="49" charset="0"/>
              </a:rPr>
              <a:t>SOME</a:t>
            </a:r>
            <a:r>
              <a:rPr lang="en-US" altLang="en-US">
                <a:solidFill>
                  <a:srgbClr val="0000FF"/>
                </a:solidFill>
              </a:rPr>
              <a:t> or </a:t>
            </a:r>
            <a:r>
              <a:rPr lang="en-US" altLang="en-US">
                <a:solidFill>
                  <a:srgbClr val="0000FF"/>
                </a:solidFill>
                <a:latin typeface="Courier New" panose="02070309020205020404" pitchFamily="49" charset="0"/>
              </a:rPr>
              <a:t>ANY</a:t>
            </a:r>
            <a:r>
              <a:rPr lang="en-US" altLang="en-US">
                <a:solidFill>
                  <a:srgbClr val="0000FF"/>
                </a:solidFill>
              </a:rPr>
              <a:t>, you often use the </a:t>
            </a:r>
            <a:r>
              <a:rPr lang="en-US" altLang="en-US">
                <a:solidFill>
                  <a:srgbClr val="0000FF"/>
                </a:solidFill>
                <a:latin typeface="Courier New" panose="02070309020205020404" pitchFamily="49" charset="0"/>
              </a:rPr>
              <a:t>DISTINCT</a:t>
            </a:r>
            <a:r>
              <a:rPr lang="en-US" altLang="en-US">
                <a:solidFill>
                  <a:srgbClr val="0000FF"/>
                </a:solidFill>
              </a:rPr>
              <a:t> keyword to prevent rows from being selected several times.</a:t>
            </a:r>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501650" y="160338"/>
            <a:ext cx="5854700" cy="4391025"/>
          </a:xfrm>
          <a:ln cap="flat"/>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Multiple-Row Subqueries (continued)</a:t>
            </a:r>
          </a:p>
          <a:p>
            <a:pPr lvl="1"/>
            <a:r>
              <a:rPr lang="en-US" altLang="en-US"/>
              <a:t>The </a:t>
            </a:r>
            <a:r>
              <a:rPr lang="en-US" altLang="en-US">
                <a:solidFill>
                  <a:srgbClr val="FC0128"/>
                </a:solidFill>
                <a:latin typeface="Courier New" panose="02070309020205020404" pitchFamily="49" charset="0"/>
              </a:rPr>
              <a:t>ANY</a:t>
            </a:r>
            <a:r>
              <a:rPr lang="en-US" altLang="en-US">
                <a:solidFill>
                  <a:srgbClr val="FC0128"/>
                </a:solidFill>
              </a:rPr>
              <a:t> operator</a:t>
            </a:r>
            <a:r>
              <a:rPr lang="en-US" altLang="en-US"/>
              <a:t> (and its synonym, the </a:t>
            </a:r>
            <a:r>
              <a:rPr lang="en-US" altLang="en-US">
                <a:solidFill>
                  <a:srgbClr val="FC0128"/>
                </a:solidFill>
                <a:latin typeface="Courier New" panose="02070309020205020404" pitchFamily="49" charset="0"/>
              </a:rPr>
              <a:t>SOME</a:t>
            </a:r>
            <a:r>
              <a:rPr lang="en-US" altLang="en-US">
                <a:solidFill>
                  <a:srgbClr val="FC0128"/>
                </a:solidFill>
              </a:rPr>
              <a:t> operator</a:t>
            </a:r>
            <a:r>
              <a:rPr lang="en-US" altLang="en-US"/>
              <a:t>) compares a value to </a:t>
            </a:r>
            <a:r>
              <a:rPr lang="en-US" altLang="en-US" i="1"/>
              <a:t>each</a:t>
            </a:r>
            <a:r>
              <a:rPr lang="en-US" altLang="en-US" b="1" i="1"/>
              <a:t> </a:t>
            </a:r>
            <a:r>
              <a:rPr lang="en-US" altLang="en-US"/>
              <a:t>value returned by a subquery. The slide example displays employees who are not IT programmers and whose salary is less than that of any IT programmer. The maximum salary that a programmer earns is $9,000. </a:t>
            </a:r>
          </a:p>
          <a:p>
            <a:pPr lvl="1"/>
            <a:r>
              <a:rPr lang="en-US" altLang="en-US"/>
              <a:t>&lt;</a:t>
            </a:r>
            <a:r>
              <a:rPr lang="en-US" altLang="en-US">
                <a:latin typeface="Courier New" panose="02070309020205020404" pitchFamily="49" charset="0"/>
              </a:rPr>
              <a:t>ANY</a:t>
            </a:r>
            <a:r>
              <a:rPr lang="en-US" altLang="en-US"/>
              <a:t> means less than the maximum. &gt;</a:t>
            </a:r>
            <a:r>
              <a:rPr lang="en-US" altLang="en-US">
                <a:latin typeface="Courier New" panose="02070309020205020404" pitchFamily="49" charset="0"/>
              </a:rPr>
              <a:t>ANY</a:t>
            </a:r>
            <a:r>
              <a:rPr lang="en-US" altLang="en-US"/>
              <a:t> means more than the minimum. =</a:t>
            </a:r>
            <a:r>
              <a:rPr lang="en-US" altLang="en-US">
                <a:latin typeface="Courier New" panose="02070309020205020404" pitchFamily="49" charset="0"/>
              </a:rPr>
              <a:t>ANY</a:t>
            </a:r>
            <a:r>
              <a:rPr lang="en-US" altLang="en-US"/>
              <a:t> is equivalent to </a:t>
            </a:r>
            <a:r>
              <a:rPr lang="en-US" altLang="en-US">
                <a:latin typeface="Courier New" panose="02070309020205020404" pitchFamily="49" charset="0"/>
              </a:rPr>
              <a:t>IN</a:t>
            </a:r>
            <a:r>
              <a:rPr lang="en-US" altLang="en-US"/>
              <a:t>.</a:t>
            </a:r>
          </a:p>
          <a:p>
            <a:pPr lvl="1"/>
            <a:r>
              <a:rPr lang="en-US" altLang="en-US"/>
              <a:t>&lt;</a:t>
            </a:r>
            <a:r>
              <a:rPr lang="en-US" altLang="en-US">
                <a:latin typeface="Courier New" panose="02070309020205020404" pitchFamily="49" charset="0"/>
              </a:rPr>
              <a:t>ALL</a:t>
            </a:r>
            <a:r>
              <a:rPr lang="en-US" altLang="en-US"/>
              <a:t> means less than the maximum. &gt;</a:t>
            </a:r>
            <a:r>
              <a:rPr lang="en-US" altLang="en-US">
                <a:latin typeface="Courier New" panose="02070309020205020404" pitchFamily="49" charset="0"/>
              </a:rPr>
              <a:t>ALL</a:t>
            </a:r>
            <a:r>
              <a:rPr lang="en-US" altLang="en-US"/>
              <a:t> means more than the minimum. </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endParaRPr lang="en-US" altLang="en-US" sz="1200">
              <a:solidFill>
                <a:schemeClr val="accent2"/>
              </a:solidFill>
            </a:endParaRPr>
          </a:p>
          <a:p>
            <a:r>
              <a:rPr lang="en-US" altLang="en-US">
                <a:solidFill>
                  <a:srgbClr val="0000FF"/>
                </a:solidFill>
              </a:rPr>
              <a:t>Instructor Note</a:t>
            </a:r>
          </a:p>
          <a:p>
            <a:pPr lvl="1"/>
            <a:r>
              <a:rPr lang="en-US" altLang="en-US">
                <a:solidFill>
                  <a:srgbClr val="0000FF"/>
                </a:solidFill>
              </a:rPr>
              <a:t>When using </a:t>
            </a:r>
            <a:r>
              <a:rPr lang="en-US" altLang="en-US">
                <a:solidFill>
                  <a:srgbClr val="0000FF"/>
                </a:solidFill>
                <a:latin typeface="Courier New" panose="02070309020205020404" pitchFamily="49" charset="0"/>
              </a:rPr>
              <a:t>SOME</a:t>
            </a:r>
            <a:r>
              <a:rPr lang="en-US" altLang="en-US">
                <a:solidFill>
                  <a:srgbClr val="0000FF"/>
                </a:solidFill>
              </a:rPr>
              <a:t> or </a:t>
            </a:r>
            <a:r>
              <a:rPr lang="en-US" altLang="en-US">
                <a:solidFill>
                  <a:srgbClr val="0000FF"/>
                </a:solidFill>
                <a:latin typeface="Courier New" panose="02070309020205020404" pitchFamily="49" charset="0"/>
              </a:rPr>
              <a:t>ANY</a:t>
            </a:r>
            <a:r>
              <a:rPr lang="en-US" altLang="en-US">
                <a:solidFill>
                  <a:srgbClr val="0000FF"/>
                </a:solidFill>
              </a:rPr>
              <a:t>, you often use the </a:t>
            </a:r>
            <a:r>
              <a:rPr lang="en-US" altLang="en-US">
                <a:solidFill>
                  <a:srgbClr val="0000FF"/>
                </a:solidFill>
                <a:latin typeface="Courier New" panose="02070309020205020404" pitchFamily="49" charset="0"/>
              </a:rPr>
              <a:t>DISTINCT</a:t>
            </a:r>
            <a:r>
              <a:rPr lang="en-US" altLang="en-US">
                <a:solidFill>
                  <a:srgbClr val="0000FF"/>
                </a:solidFill>
              </a:rPr>
              <a:t> keyword to prevent rows from being selected several times.</a:t>
            </a:r>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Multiple-Row Subqueries (continued)</a:t>
            </a:r>
          </a:p>
          <a:p>
            <a:pPr lvl="1"/>
            <a:r>
              <a:rPr lang="en-US" altLang="en-US"/>
              <a:t>The </a:t>
            </a:r>
            <a:r>
              <a:rPr lang="en-US" altLang="en-US">
                <a:solidFill>
                  <a:srgbClr val="FC0128"/>
                </a:solidFill>
                <a:latin typeface="Courier New" panose="02070309020205020404" pitchFamily="49" charset="0"/>
              </a:rPr>
              <a:t>ALL</a:t>
            </a:r>
            <a:r>
              <a:rPr lang="en-US" altLang="en-US">
                <a:solidFill>
                  <a:srgbClr val="FC0128"/>
                </a:solidFill>
              </a:rPr>
              <a:t> operator</a:t>
            </a:r>
            <a:r>
              <a:rPr lang="en-US" altLang="en-US"/>
              <a:t> compares a value to </a:t>
            </a:r>
            <a:r>
              <a:rPr lang="en-US" altLang="en-US" i="1"/>
              <a:t>every</a:t>
            </a:r>
            <a:r>
              <a:rPr lang="en-US" altLang="en-US"/>
              <a:t> value returned by a subquery. The slide example displays employees whose salary is less than the salary of all employees with a job ID of IT_PROG and whose job is not IT_PROG. </a:t>
            </a:r>
          </a:p>
          <a:p>
            <a:pPr lvl="1"/>
            <a:r>
              <a:rPr lang="en-US" altLang="en-US">
                <a:latin typeface="Courier New" panose="02070309020205020404" pitchFamily="49" charset="0"/>
              </a:rPr>
              <a:t>&gt;ALL</a:t>
            </a:r>
            <a:r>
              <a:rPr lang="en-US" altLang="en-US"/>
              <a:t> means more than the maximum, and </a:t>
            </a:r>
            <a:r>
              <a:rPr lang="en-US" altLang="en-US">
                <a:latin typeface="Courier New" panose="02070309020205020404" pitchFamily="49" charset="0"/>
              </a:rPr>
              <a:t>&lt;ALL</a:t>
            </a:r>
            <a:r>
              <a:rPr lang="en-US" altLang="en-US"/>
              <a:t> means less than the minimum.</a:t>
            </a:r>
          </a:p>
          <a:p>
            <a:pPr lvl="1"/>
            <a:r>
              <a:rPr lang="en-US" altLang="en-US"/>
              <a:t>The </a:t>
            </a:r>
            <a:r>
              <a:rPr lang="en-US" altLang="en-US">
                <a:latin typeface="Courier New" panose="02070309020205020404" pitchFamily="49" charset="0"/>
              </a:rPr>
              <a:t>NOT</a:t>
            </a:r>
            <a:r>
              <a:rPr lang="en-US" altLang="en-US"/>
              <a:t> operator can be used with </a:t>
            </a:r>
            <a:r>
              <a:rPr lang="en-US" altLang="en-US">
                <a:latin typeface="Courier New" panose="02070309020205020404" pitchFamily="49" charset="0"/>
              </a:rPr>
              <a:t>IN</a:t>
            </a:r>
            <a:r>
              <a:rPr lang="en-US" altLang="en-US"/>
              <a:t>, </a:t>
            </a:r>
            <a:r>
              <a:rPr lang="en-US" altLang="en-US">
                <a:latin typeface="Courier New" panose="02070309020205020404" pitchFamily="49" charset="0"/>
              </a:rPr>
              <a:t>ANY</a:t>
            </a:r>
            <a:r>
              <a:rPr lang="en-US" altLang="en-US"/>
              <a:t>, and </a:t>
            </a:r>
            <a:r>
              <a:rPr lang="en-US" altLang="en-US">
                <a:latin typeface="Courier New" panose="02070309020205020404" pitchFamily="49" charset="0"/>
              </a:rPr>
              <a:t>ALL</a:t>
            </a:r>
            <a:r>
              <a:rPr lang="en-US" altLang="en-US"/>
              <a:t> operators.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42913" y="482600"/>
            <a:ext cx="6030912" cy="760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33388">
              <a:tabLst>
                <a:tab pos="474663" algn="l"/>
              </a:tabLst>
            </a:pPr>
            <a:r>
              <a:rPr lang="en-US" altLang="en-US"/>
              <a:t>Practice 6</a:t>
            </a:r>
          </a:p>
          <a:p>
            <a:pPr marL="468313" lvl="2" indent="-227013" defTabSz="433388">
              <a:buFontTx/>
              <a:buNone/>
              <a:tabLst>
                <a:tab pos="474663" algn="l"/>
              </a:tabLst>
            </a:pPr>
            <a:r>
              <a:rPr lang="en-US" altLang="en-US"/>
              <a:t>1.	Write a query to display the last name and hire date of  any employee in the same</a:t>
            </a:r>
            <a:br>
              <a:rPr lang="en-US" altLang="en-US"/>
            </a:br>
            <a:r>
              <a:rPr lang="en-US" altLang="en-US"/>
              <a:t>	department as Zlotkey. Exclude Zlotkey.</a:t>
            </a:r>
          </a:p>
          <a:p>
            <a:pPr lvl="1" defTabSz="433388">
              <a:tabLst>
                <a:tab pos="474663" algn="l"/>
              </a:tabLst>
            </a:pPr>
            <a:endParaRPr lang="en-US" altLang="en-US"/>
          </a:p>
          <a:p>
            <a:pPr defTabSz="433388">
              <a:lnSpc>
                <a:spcPct val="70000"/>
              </a:lnSpc>
              <a:tabLst>
                <a:tab pos="474663" algn="l"/>
              </a:tabLst>
            </a:pPr>
            <a:r>
              <a:rPr lang="en-US" altLang="en-US" b="0">
                <a:latin typeface="Courier New" panose="02070309020205020404" pitchFamily="49" charset="0"/>
              </a:rPr>
              <a:t>        </a:t>
            </a:r>
          </a:p>
          <a:p>
            <a:pPr defTabSz="433388">
              <a:lnSpc>
                <a:spcPct val="70000"/>
              </a:lnSpc>
              <a:tabLst>
                <a:tab pos="474663" algn="l"/>
              </a:tabLst>
            </a:pPr>
            <a:endParaRPr lang="en-US" altLang="en-US" b="0">
              <a:latin typeface="Courier New" panose="02070309020205020404" pitchFamily="49" charset="0"/>
            </a:endParaRPr>
          </a:p>
          <a:p>
            <a:pPr defTabSz="433388">
              <a:lnSpc>
                <a:spcPct val="70000"/>
              </a:lnSpc>
              <a:tabLst>
                <a:tab pos="474663" algn="l"/>
              </a:tabLst>
            </a:pPr>
            <a:endParaRPr lang="en-US" altLang="en-US" b="0">
              <a:latin typeface="Courier New" panose="02070309020205020404" pitchFamily="49" charset="0"/>
            </a:endParaRPr>
          </a:p>
          <a:p>
            <a:pPr defTabSz="433388">
              <a:lnSpc>
                <a:spcPct val="70000"/>
              </a:lnSpc>
              <a:tabLst>
                <a:tab pos="474663" algn="l"/>
              </a:tabLst>
            </a:pPr>
            <a:endParaRPr lang="en-US" altLang="en-US" b="0">
              <a:latin typeface="Courier New" panose="02070309020205020404" pitchFamily="49" charset="0"/>
            </a:endParaRPr>
          </a:p>
          <a:p>
            <a:pPr defTabSz="433388">
              <a:lnSpc>
                <a:spcPct val="70000"/>
              </a:lnSpc>
              <a:tabLst>
                <a:tab pos="474663" algn="l"/>
              </a:tabLst>
            </a:pPr>
            <a:endParaRPr lang="en-US" altLang="en-US" b="0">
              <a:latin typeface="Times New Roman" panose="02020603050405020304" pitchFamily="18" charset="0"/>
            </a:endParaRPr>
          </a:p>
          <a:p>
            <a:pPr marL="468313" lvl="2" indent="-227013" defTabSz="433388">
              <a:buFontTx/>
              <a:buNone/>
              <a:tabLst>
                <a:tab pos="474663" algn="l"/>
              </a:tabLst>
            </a:pPr>
            <a:r>
              <a:rPr lang="en-US" altLang="en-US"/>
              <a:t>2.	Create a query to display the employee numbers and last names of all employees who earn more than the average salary. Sort the results in ascending order of salary.</a:t>
            </a:r>
          </a:p>
          <a:p>
            <a:pPr lvl="1" defTabSz="433388">
              <a:tabLst>
                <a:tab pos="474663" algn="l"/>
              </a:tabLst>
            </a:pPr>
            <a:endParaRPr lang="en-US" altLang="en-US"/>
          </a:p>
          <a:p>
            <a:pPr defTabSz="433388">
              <a:spcBef>
                <a:spcPct val="0"/>
              </a:spcBef>
              <a:tabLst>
                <a:tab pos="474663" algn="l"/>
              </a:tabLst>
            </a:pPr>
            <a:r>
              <a:rPr lang="en-US" altLang="en-US" b="0">
                <a:latin typeface="Courier New" panose="02070309020205020404" pitchFamily="49" charset="0"/>
              </a:rPr>
              <a:t>        </a:t>
            </a:r>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endParaRPr lang="en-US" altLang="en-US"/>
          </a:p>
          <a:p>
            <a:pPr marL="468313" lvl="2" indent="-227013" defTabSz="433388">
              <a:buFontTx/>
              <a:buNone/>
              <a:tabLst>
                <a:tab pos="474663" algn="l"/>
              </a:tabLst>
            </a:pPr>
            <a:r>
              <a:rPr lang="en-US" altLang="en-US"/>
              <a:t>3. 	Write a query that displays the employee numbers and last names of all employees who work in a department with any employee whose last name contains a </a:t>
            </a:r>
            <a:r>
              <a:rPr lang="en-US" altLang="en-US" i="1"/>
              <a:t>u</a:t>
            </a:r>
            <a:r>
              <a:rPr lang="en-US" altLang="en-US"/>
              <a:t>. Place your SQL statement in a text file named </a:t>
            </a:r>
            <a:r>
              <a:rPr lang="en-US" altLang="en-US">
                <a:latin typeface="Courier New" panose="02070309020205020404" pitchFamily="49" charset="0"/>
              </a:rPr>
              <a:t>lab6_3.sql</a:t>
            </a:r>
            <a:r>
              <a:rPr lang="en-US" altLang="en-US"/>
              <a:t>. Run your query.</a:t>
            </a:r>
          </a:p>
        </p:txBody>
      </p:sp>
      <p:sp>
        <p:nvSpPr>
          <p:cNvPr id="40963" name="Rectangle 3"/>
          <p:cNvSpPr>
            <a:spLocks noChangeArrowheads="1"/>
          </p:cNvSpPr>
          <p:nvPr/>
        </p:nvSpPr>
        <p:spPr bwMode="auto">
          <a:xfrm>
            <a:off x="969963" y="5449888"/>
            <a:ext cx="5541962"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40964" name="Rectangle 4"/>
          <p:cNvSpPr>
            <a:spLocks noChangeArrowheads="1"/>
          </p:cNvSpPr>
          <p:nvPr/>
        </p:nvSpPr>
        <p:spPr bwMode="auto">
          <a:xfrm>
            <a:off x="990600" y="3162300"/>
            <a:ext cx="55435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40965" name="Rectangle 5"/>
          <p:cNvSpPr>
            <a:spLocks noChangeArrowheads="1"/>
          </p:cNvSpPr>
          <p:nvPr/>
        </p:nvSpPr>
        <p:spPr bwMode="auto">
          <a:xfrm>
            <a:off x="971550" y="1216025"/>
            <a:ext cx="55435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4096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190625"/>
            <a:ext cx="5405438"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09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2643188"/>
            <a:ext cx="5622925"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096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238" y="5899150"/>
            <a:ext cx="563245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Subqueries</a:t>
            </a:r>
          </a:p>
          <a:p>
            <a:pPr lvl="1"/>
            <a:r>
              <a:rPr lang="en-US" altLang="en-US"/>
              <a:t>A subquery is a </a:t>
            </a:r>
            <a:r>
              <a:rPr lang="en-US" altLang="en-US">
                <a:latin typeface="Courier New" panose="02070309020205020404" pitchFamily="49" charset="0"/>
              </a:rPr>
              <a:t>SELECT</a:t>
            </a:r>
            <a:r>
              <a:rPr lang="en-US" altLang="en-US"/>
              <a:t> statement that is embedded in a clause of another </a:t>
            </a:r>
            <a:r>
              <a:rPr lang="en-US" altLang="en-US">
                <a:latin typeface="Courier New" panose="02070309020205020404" pitchFamily="49" charset="0"/>
              </a:rPr>
              <a:t>SELECT</a:t>
            </a:r>
            <a:r>
              <a:rPr lang="en-US" altLang="en-US"/>
              <a:t> statement. </a:t>
            </a:r>
            <a:r>
              <a:rPr lang="en-US" altLang="en-US">
                <a:latin typeface="Times" panose="02020603050405020304" pitchFamily="18" charset="0"/>
              </a:rPr>
              <a:t>You can build powerful statements out of simple ones by using subqueries. They can be very useful when you need to select rows from a table with a condition that depends on the data in the table itself.</a:t>
            </a:r>
          </a:p>
          <a:p>
            <a:pPr lvl="1"/>
            <a:r>
              <a:rPr lang="en-US" altLang="en-US"/>
              <a:t>You can </a:t>
            </a:r>
            <a:r>
              <a:rPr lang="en-US" altLang="en-US">
                <a:solidFill>
                  <a:srgbClr val="FC0128"/>
                </a:solidFill>
              </a:rPr>
              <a:t>place the subquery</a:t>
            </a:r>
            <a:r>
              <a:rPr lang="en-US" altLang="en-US"/>
              <a:t> in a number of SQL clauses, including: </a:t>
            </a:r>
          </a:p>
          <a:p>
            <a:pPr lvl="2"/>
            <a:r>
              <a:rPr lang="en-US" altLang="en-US"/>
              <a:t>The </a:t>
            </a:r>
            <a:r>
              <a:rPr lang="en-US" altLang="en-US">
                <a:latin typeface="Courier New" panose="02070309020205020404" pitchFamily="49" charset="0"/>
              </a:rPr>
              <a:t>WHERE</a:t>
            </a:r>
            <a:r>
              <a:rPr lang="en-US" altLang="en-US"/>
              <a:t> clause</a:t>
            </a:r>
          </a:p>
          <a:p>
            <a:pPr lvl="2"/>
            <a:r>
              <a:rPr lang="en-US" altLang="en-US"/>
              <a:t>The </a:t>
            </a:r>
            <a:r>
              <a:rPr lang="en-US" altLang="en-US">
                <a:latin typeface="Courier New" panose="02070309020205020404" pitchFamily="49" charset="0"/>
              </a:rPr>
              <a:t>HAVING</a:t>
            </a:r>
            <a:r>
              <a:rPr lang="en-US" altLang="en-US"/>
              <a:t> clause</a:t>
            </a:r>
          </a:p>
          <a:p>
            <a:pPr lvl="2"/>
            <a:r>
              <a:rPr lang="en-US" altLang="en-US"/>
              <a:t>The </a:t>
            </a:r>
            <a:r>
              <a:rPr lang="en-US" altLang="en-US">
                <a:latin typeface="Courier New" panose="02070309020205020404" pitchFamily="49" charset="0"/>
              </a:rPr>
              <a:t>FROM</a:t>
            </a:r>
            <a:r>
              <a:rPr lang="en-US" altLang="en-US"/>
              <a:t> clause</a:t>
            </a:r>
          </a:p>
          <a:p>
            <a:pPr lvl="1"/>
            <a:r>
              <a:rPr lang="en-US" altLang="en-US"/>
              <a:t>In the syntax:</a:t>
            </a:r>
          </a:p>
          <a:p>
            <a:pPr algn="just">
              <a:lnSpc>
                <a:spcPct val="112000"/>
              </a:lnSpc>
              <a:spcBef>
                <a:spcPct val="0"/>
              </a:spcBef>
            </a:pPr>
            <a:r>
              <a:rPr lang="en-US" altLang="en-US" b="0" i="1">
                <a:latin typeface="Times" panose="02020603050405020304" pitchFamily="18" charset="0"/>
              </a:rPr>
              <a:t>	</a:t>
            </a:r>
            <a:r>
              <a:rPr lang="en-US" altLang="en-US" b="0" i="1">
                <a:latin typeface="Courier New" panose="02070309020205020404" pitchFamily="49" charset="0"/>
              </a:rPr>
              <a:t>operator</a:t>
            </a:r>
            <a:r>
              <a:rPr lang="en-US" altLang="en-US" b="0">
                <a:latin typeface="Times" panose="02020603050405020304" pitchFamily="18" charset="0"/>
              </a:rPr>
              <a:t> 	includes a comparison condition such as &gt;, =, or </a:t>
            </a:r>
            <a:r>
              <a:rPr lang="en-US" altLang="en-US" b="0">
                <a:latin typeface="Courier New" panose="02070309020205020404" pitchFamily="49" charset="0"/>
              </a:rPr>
              <a:t>IN</a:t>
            </a:r>
            <a:endParaRPr lang="en-US" altLang="en-US" b="0">
              <a:latin typeface="Times" panose="02020603050405020304" pitchFamily="18" charset="0"/>
            </a:endParaRPr>
          </a:p>
          <a:p>
            <a:pPr lvl="1"/>
            <a:r>
              <a:rPr lang="en-US" altLang="en-US" b="1"/>
              <a:t>Note:</a:t>
            </a:r>
            <a:r>
              <a:rPr lang="en-US" altLang="en-US"/>
              <a:t> Comparison conditions fall into two classes: single-row operators (&gt;, =, &gt;=, &lt;, &lt;&gt;, &lt;=) and multiple-row operators (</a:t>
            </a:r>
            <a:r>
              <a:rPr lang="en-US" altLang="en-US">
                <a:latin typeface="Courier New" panose="02070309020205020404" pitchFamily="49" charset="0"/>
              </a:rPr>
              <a:t>IN</a:t>
            </a:r>
            <a:r>
              <a:rPr lang="en-US" altLang="en-US"/>
              <a:t>, </a:t>
            </a:r>
            <a:r>
              <a:rPr lang="en-US" altLang="en-US">
                <a:latin typeface="Courier New" panose="02070309020205020404" pitchFamily="49" charset="0"/>
              </a:rPr>
              <a:t>ANY</a:t>
            </a:r>
            <a:r>
              <a:rPr lang="en-US" altLang="en-US"/>
              <a:t>, </a:t>
            </a:r>
            <a:r>
              <a:rPr lang="en-US" altLang="en-US">
                <a:latin typeface="Courier New" panose="02070309020205020404" pitchFamily="49" charset="0"/>
              </a:rPr>
              <a:t>ALL</a:t>
            </a:r>
            <a:r>
              <a:rPr lang="en-US" altLang="en-US"/>
              <a:t>).</a:t>
            </a:r>
          </a:p>
          <a:p>
            <a:pPr lvl="1"/>
            <a:r>
              <a:rPr lang="en-US" altLang="en-US"/>
              <a:t>The subquery is often referred to as a </a:t>
            </a:r>
            <a:r>
              <a:rPr lang="en-US" altLang="en-US">
                <a:solidFill>
                  <a:srgbClr val="FC0128"/>
                </a:solidFill>
              </a:rPr>
              <a:t>nested </a:t>
            </a:r>
            <a:r>
              <a:rPr lang="en-US" altLang="en-US">
                <a:solidFill>
                  <a:srgbClr val="FC0128"/>
                </a:solidFill>
                <a:latin typeface="Courier New" panose="02070309020205020404" pitchFamily="49" charset="0"/>
              </a:rPr>
              <a:t>SELECT</a:t>
            </a:r>
            <a:r>
              <a:rPr lang="en-US" altLang="en-US"/>
              <a:t>, </a:t>
            </a:r>
            <a:r>
              <a:rPr lang="en-US" altLang="en-US">
                <a:solidFill>
                  <a:srgbClr val="FC0128"/>
                </a:solidFill>
              </a:rPr>
              <a:t>sub-</a:t>
            </a:r>
            <a:r>
              <a:rPr lang="en-US" altLang="en-US">
                <a:solidFill>
                  <a:srgbClr val="FC0128"/>
                </a:solidFill>
                <a:latin typeface="Courier New" panose="02070309020205020404" pitchFamily="49" charset="0"/>
              </a:rPr>
              <a:t>SELECT</a:t>
            </a:r>
            <a:r>
              <a:rPr lang="en-US" altLang="en-US"/>
              <a:t>, or </a:t>
            </a:r>
            <a:r>
              <a:rPr lang="en-US" altLang="en-US">
                <a:solidFill>
                  <a:srgbClr val="FC0128"/>
                </a:solidFill>
              </a:rPr>
              <a:t>inner </a:t>
            </a:r>
            <a:r>
              <a:rPr lang="en-US" altLang="en-US">
                <a:solidFill>
                  <a:srgbClr val="FC0128"/>
                </a:solidFill>
                <a:latin typeface="Courier New" panose="02070309020205020404" pitchFamily="49" charset="0"/>
              </a:rPr>
              <a:t>SELECT</a:t>
            </a:r>
            <a:r>
              <a:rPr lang="en-US" altLang="en-US"/>
              <a:t> statement. The subquery generally executes first, and its output is used to complete the query condition for the main or outer query.</a:t>
            </a:r>
          </a:p>
          <a:p>
            <a:r>
              <a:rPr lang="en-US" altLang="en-US">
                <a:solidFill>
                  <a:srgbClr val="0000FF"/>
                </a:solidFill>
              </a:rPr>
              <a:t>Instructor Note</a:t>
            </a:r>
          </a:p>
          <a:p>
            <a:pPr lvl="1"/>
            <a:r>
              <a:rPr lang="en-US" altLang="en-US">
                <a:solidFill>
                  <a:srgbClr val="0000FF"/>
                </a:solidFill>
              </a:rPr>
              <a:t>Additionally, subqueries can be placed in the </a:t>
            </a:r>
            <a:r>
              <a:rPr lang="en-US" altLang="en-US">
                <a:solidFill>
                  <a:srgbClr val="0000FF"/>
                </a:solidFill>
                <a:latin typeface="Courier New" panose="02070309020205020404" pitchFamily="49" charset="0"/>
              </a:rPr>
              <a:t>CREATE VIEW</a:t>
            </a:r>
            <a:r>
              <a:rPr lang="en-US" altLang="en-US">
                <a:solidFill>
                  <a:srgbClr val="0000FF"/>
                </a:solidFill>
              </a:rPr>
              <a:t> statement, </a:t>
            </a:r>
            <a:r>
              <a:rPr lang="en-US" altLang="en-US">
                <a:solidFill>
                  <a:srgbClr val="0000FF"/>
                </a:solidFill>
                <a:latin typeface="Courier New" panose="02070309020205020404" pitchFamily="49" charset="0"/>
              </a:rPr>
              <a:t>CREATE TABLE</a:t>
            </a:r>
            <a:r>
              <a:rPr lang="en-US" altLang="en-US">
                <a:solidFill>
                  <a:srgbClr val="0000FF"/>
                </a:solidFill>
              </a:rPr>
              <a:t> statement, </a:t>
            </a:r>
            <a:r>
              <a:rPr lang="en-US" altLang="en-US">
                <a:solidFill>
                  <a:srgbClr val="0000FF"/>
                </a:solidFill>
                <a:latin typeface="Courier New" panose="02070309020205020404" pitchFamily="49" charset="0"/>
              </a:rPr>
              <a:t>UPDATE</a:t>
            </a:r>
            <a:r>
              <a:rPr lang="en-US" altLang="en-US">
                <a:solidFill>
                  <a:srgbClr val="0000FF"/>
                </a:solidFill>
              </a:rPr>
              <a:t> statement, </a:t>
            </a:r>
            <a:r>
              <a:rPr lang="en-US" altLang="en-US">
                <a:solidFill>
                  <a:srgbClr val="0000FF"/>
                </a:solidFill>
                <a:latin typeface="Courier New" panose="02070309020205020404" pitchFamily="49" charset="0"/>
              </a:rPr>
              <a:t>INTO</a:t>
            </a:r>
            <a:r>
              <a:rPr lang="en-US" altLang="en-US">
                <a:solidFill>
                  <a:srgbClr val="0000FF"/>
                </a:solidFill>
              </a:rPr>
              <a:t> clause of an </a:t>
            </a:r>
            <a:r>
              <a:rPr lang="en-US" altLang="en-US">
                <a:solidFill>
                  <a:srgbClr val="0000FF"/>
                </a:solidFill>
                <a:latin typeface="Courier New" panose="02070309020205020404" pitchFamily="49" charset="0"/>
              </a:rPr>
              <a:t>INSERT</a:t>
            </a:r>
            <a:r>
              <a:rPr lang="en-US" altLang="en-US">
                <a:solidFill>
                  <a:srgbClr val="0000FF"/>
                </a:solidFill>
              </a:rPr>
              <a:t> statement, and </a:t>
            </a:r>
            <a:r>
              <a:rPr lang="en-US" altLang="en-US">
                <a:solidFill>
                  <a:srgbClr val="0000FF"/>
                </a:solidFill>
                <a:latin typeface="Courier New" panose="02070309020205020404" pitchFamily="49" charset="0"/>
              </a:rPr>
              <a:t>SET</a:t>
            </a:r>
            <a:r>
              <a:rPr lang="en-US" altLang="en-US">
                <a:solidFill>
                  <a:srgbClr val="0000FF"/>
                </a:solidFill>
              </a:rPr>
              <a:t> clause of an </a:t>
            </a:r>
            <a:r>
              <a:rPr lang="en-US" altLang="en-US">
                <a:solidFill>
                  <a:srgbClr val="0000FF"/>
                </a:solidFill>
                <a:latin typeface="Courier New" panose="02070309020205020404" pitchFamily="49" charset="0"/>
              </a:rPr>
              <a:t>UPDATE</a:t>
            </a:r>
            <a:r>
              <a:rPr lang="en-US" altLang="en-US">
                <a:solidFill>
                  <a:srgbClr val="0000FF"/>
                </a:solidFill>
              </a:rPr>
              <a:t> statement.</a:t>
            </a:r>
            <a:r>
              <a:rPr lang="en-US" altLang="en-US" sz="1200"/>
              <a:t> </a:t>
            </a:r>
          </a:p>
        </p:txBody>
      </p:sp>
      <p:sp>
        <p:nvSpPr>
          <p:cNvPr id="102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01610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4613" y="-3175"/>
            <a:ext cx="29733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8195" name="Rectangle 3"/>
          <p:cNvSpPr>
            <a:spLocks noChangeArrowheads="1"/>
          </p:cNvSpPr>
          <p:nvPr/>
        </p:nvSpPr>
        <p:spPr bwMode="auto">
          <a:xfrm>
            <a:off x="-1588" y="-3175"/>
            <a:ext cx="2970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8196" name="Rectangle 4"/>
          <p:cNvSpPr>
            <a:spLocks noGrp="1" noChangeArrowheads="1"/>
          </p:cNvSpPr>
          <p:nvPr>
            <p:ph type="body" idx="1"/>
          </p:nvPr>
        </p:nvSpPr>
        <p:spPr>
          <a:xfrm>
            <a:off x="396875" y="4746625"/>
            <a:ext cx="6038850" cy="379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20688">
              <a:tabLst>
                <a:tab pos="468313" algn="l"/>
              </a:tabLst>
            </a:pPr>
            <a:r>
              <a:rPr lang="en-US" altLang="en-US"/>
              <a:t>Using a Subquery to Solve a Problem</a:t>
            </a:r>
          </a:p>
          <a:p>
            <a:pPr lvl="1" defTabSz="420688">
              <a:tabLst>
                <a:tab pos="468313" algn="l"/>
              </a:tabLst>
            </a:pPr>
            <a:r>
              <a:rPr lang="en-US" altLang="en-US"/>
              <a:t>Suppose you want to write a query to find out who earns a salary greater than Abel’s salary. </a:t>
            </a:r>
          </a:p>
          <a:p>
            <a:pPr lvl="1" defTabSz="420688">
              <a:tabLst>
                <a:tab pos="468313" algn="l"/>
              </a:tabLst>
            </a:pPr>
            <a:r>
              <a:rPr lang="en-US" altLang="en-US"/>
              <a:t>To solve this problem, you need </a:t>
            </a:r>
            <a:r>
              <a:rPr lang="en-US" altLang="en-US" i="1"/>
              <a:t>two</a:t>
            </a:r>
            <a:r>
              <a:rPr lang="en-US" altLang="en-US"/>
              <a:t> queries: one to find what Abel earns, and a second query to find who earns more than that amount. </a:t>
            </a:r>
          </a:p>
          <a:p>
            <a:pPr lvl="1" defTabSz="420688">
              <a:tabLst>
                <a:tab pos="468313" algn="l"/>
              </a:tabLst>
            </a:pPr>
            <a:r>
              <a:rPr lang="en-US" altLang="en-US"/>
              <a:t>You can solve this problem by combining the two queries, placing one query </a:t>
            </a:r>
            <a:r>
              <a:rPr lang="en-US" altLang="en-US" i="1"/>
              <a:t>inside</a:t>
            </a:r>
            <a:r>
              <a:rPr lang="en-US" altLang="en-US"/>
              <a:t> the other query. </a:t>
            </a:r>
          </a:p>
          <a:p>
            <a:pPr lvl="1" defTabSz="420688">
              <a:tabLst>
                <a:tab pos="468313" algn="l"/>
              </a:tabLst>
            </a:pPr>
            <a:r>
              <a:rPr lang="en-US" altLang="en-US"/>
              <a:t>The </a:t>
            </a:r>
            <a:r>
              <a:rPr lang="en-US" altLang="en-US">
                <a:solidFill>
                  <a:srgbClr val="FC0128"/>
                </a:solidFill>
              </a:rPr>
              <a:t>inner query</a:t>
            </a:r>
            <a:r>
              <a:rPr lang="en-US" altLang="en-US"/>
              <a:t> or the </a:t>
            </a:r>
            <a:r>
              <a:rPr lang="en-US" altLang="en-US" i="1">
                <a:solidFill>
                  <a:srgbClr val="FC0128"/>
                </a:solidFill>
              </a:rPr>
              <a:t>subquery</a:t>
            </a:r>
            <a:r>
              <a:rPr lang="en-US" altLang="en-US"/>
              <a:t> returns a value that is used by the outer query or the main query. Using a subquery is equivalent to performing two sequential queries and using the result of the first query as the search value in the second query.</a:t>
            </a:r>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defTabSz="420688">
              <a:tabLst>
                <a:tab pos="468313" algn="l"/>
              </a:tabLst>
            </a:pPr>
            <a:r>
              <a:rPr lang="en-US" altLang="en-US">
                <a:solidFill>
                  <a:srgbClr val="0000FF"/>
                </a:solidFill>
              </a:rPr>
              <a:t>Instructor Note</a:t>
            </a:r>
          </a:p>
          <a:p>
            <a:pPr lvl="1" defTabSz="420688">
              <a:tabLst>
                <a:tab pos="468313" algn="l"/>
              </a:tabLst>
            </a:pPr>
            <a:r>
              <a:rPr lang="en-US" altLang="en-US">
                <a:solidFill>
                  <a:srgbClr val="0000FF"/>
                </a:solidFill>
              </a:rPr>
              <a:t>This lesson concentrates on noncorrelated subqueries. </a:t>
            </a:r>
          </a:p>
        </p:txBody>
      </p:sp>
      <p:sp>
        <p:nvSpPr>
          <p:cNvPr id="8197" name="Rectangle 5"/>
          <p:cNvSpPr>
            <a:spLocks noGrp="1" noRot="1" noChangeAspect="1" noChangeArrowheads="1" noTextEdit="1"/>
          </p:cNvSpPr>
          <p:nvPr>
            <p:ph type="sldImg"/>
          </p:nvPr>
        </p:nvSpPr>
        <p:spPr>
          <a:xfrm>
            <a:off x="465138" y="168275"/>
            <a:ext cx="5918200" cy="443865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465138" y="168275"/>
            <a:ext cx="5918200" cy="4438650"/>
          </a:xfrm>
          <a:ln cap="flat"/>
        </p:spPr>
      </p:sp>
      <p:sp>
        <p:nvSpPr>
          <p:cNvPr id="12291" name="Rectangle 3"/>
          <p:cNvSpPr>
            <a:spLocks noGrp="1" noChangeArrowheads="1"/>
          </p:cNvSpPr>
          <p:nvPr>
            <p:ph type="body" idx="1"/>
          </p:nvPr>
        </p:nvSpPr>
        <p:spPr>
          <a:xfrm>
            <a:off x="455613" y="4756150"/>
            <a:ext cx="5811837" cy="379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20688">
              <a:tabLst>
                <a:tab pos="468313" algn="l"/>
              </a:tabLst>
            </a:pPr>
            <a:r>
              <a:rPr lang="en-US" altLang="en-US"/>
              <a:t>Using a Subquery</a:t>
            </a:r>
          </a:p>
          <a:p>
            <a:pPr lvl="1" defTabSz="420688">
              <a:tabLst>
                <a:tab pos="468313" algn="l"/>
              </a:tabLst>
            </a:pPr>
            <a:r>
              <a:rPr lang="en-US" altLang="en-US"/>
              <a:t>In the slide, the inner query determines the salary of employee Abel. The </a:t>
            </a:r>
            <a:r>
              <a:rPr lang="en-US" altLang="en-US">
                <a:solidFill>
                  <a:srgbClr val="FC0128"/>
                </a:solidFill>
              </a:rPr>
              <a:t>outer query</a:t>
            </a:r>
            <a:r>
              <a:rPr lang="en-US" altLang="en-US"/>
              <a:t> takes the result of the </a:t>
            </a:r>
            <a:r>
              <a:rPr lang="en-US" altLang="en-US">
                <a:solidFill>
                  <a:srgbClr val="FC0128"/>
                </a:solidFill>
              </a:rPr>
              <a:t>inner query</a:t>
            </a:r>
            <a:r>
              <a:rPr lang="en-US" altLang="en-US"/>
              <a:t> and uses this result to display all the employees who earn more than this amount.</a:t>
            </a:r>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lvl="1" defTabSz="420688">
              <a:tabLst>
                <a:tab pos="468313" algn="l"/>
              </a:tabLst>
            </a:pPr>
            <a:endParaRPr lang="en-US" altLang="en-US"/>
          </a:p>
          <a:p>
            <a:pPr defTabSz="420688">
              <a:tabLst>
                <a:tab pos="468313" algn="l"/>
              </a:tabLst>
            </a:pPr>
            <a:endParaRPr lang="en-US" altLang="en-US">
              <a:solidFill>
                <a:schemeClr val="accent1"/>
              </a:solidFill>
            </a:endParaRPr>
          </a:p>
          <a:p>
            <a:pPr defTabSz="420688">
              <a:tabLst>
                <a:tab pos="468313" algn="l"/>
              </a:tabLst>
            </a:pPr>
            <a:endParaRPr lang="en-US" altLang="en-US">
              <a:solidFill>
                <a:schemeClr val="accent1"/>
              </a:solidFill>
            </a:endParaRPr>
          </a:p>
          <a:p>
            <a:pPr defTabSz="420688">
              <a:tabLst>
                <a:tab pos="468313" algn="l"/>
              </a:tabLst>
            </a:pPr>
            <a:endParaRPr lang="en-US" altLang="en-US">
              <a:solidFill>
                <a:schemeClr val="accent2"/>
              </a:solidFill>
            </a:endParaRPr>
          </a:p>
          <a:p>
            <a:pPr defTabSz="420688">
              <a:tabLst>
                <a:tab pos="468313" algn="l"/>
              </a:tabLst>
            </a:pPr>
            <a:r>
              <a:rPr lang="en-US" altLang="en-US">
                <a:solidFill>
                  <a:srgbClr val="0000FF"/>
                </a:solidFill>
              </a:rPr>
              <a:t>Instructor Note</a:t>
            </a:r>
          </a:p>
          <a:p>
            <a:pPr lvl="1" defTabSz="420688">
              <a:tabLst>
                <a:tab pos="468313" algn="l"/>
              </a:tabLst>
            </a:pPr>
            <a:r>
              <a:rPr lang="en-US" altLang="en-US">
                <a:solidFill>
                  <a:srgbClr val="0000FF"/>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ltLang="en-US" sz="1200">
                <a:solidFill>
                  <a:schemeClr val="accent1"/>
                </a:solidFil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3025" y="-1588"/>
            <a:ext cx="2976563"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4339" name="Rectangle 3"/>
          <p:cNvSpPr>
            <a:spLocks noChangeArrowheads="1"/>
          </p:cNvSpPr>
          <p:nvPr/>
        </p:nvSpPr>
        <p:spPr bwMode="auto">
          <a:xfrm>
            <a:off x="-3175" y="-1588"/>
            <a:ext cx="2973388"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4340" name="Rectangle 4"/>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Guidelines for Using Subqueries</a:t>
            </a:r>
          </a:p>
          <a:p>
            <a:pPr lvl="2"/>
            <a:r>
              <a:rPr lang="en-US" altLang="en-US"/>
              <a:t>A subquery must be</a:t>
            </a:r>
            <a:r>
              <a:rPr lang="en-US" altLang="en-US">
                <a:latin typeface="Times" panose="02020603050405020304" pitchFamily="18" charset="0"/>
              </a:rPr>
              <a:t> enclosed in parentheses.</a:t>
            </a:r>
          </a:p>
          <a:p>
            <a:pPr lvl="2"/>
            <a:r>
              <a:rPr lang="en-US" altLang="en-US"/>
              <a:t>Place the subquery on the right side of the comparison condition for readability.</a:t>
            </a:r>
          </a:p>
          <a:p>
            <a:pPr lvl="2"/>
            <a:r>
              <a:rPr lang="en-US" altLang="en-US"/>
              <a:t>Prior to release Oracle8</a:t>
            </a:r>
            <a:r>
              <a:rPr lang="en-US" altLang="en-US" i="1"/>
              <a:t>i</a:t>
            </a:r>
            <a:r>
              <a:rPr lang="en-US" altLang="en-US"/>
              <a:t>, subqueries could not contain an </a:t>
            </a:r>
            <a:r>
              <a:rPr lang="en-US" altLang="en-US">
                <a:latin typeface="Courier New" panose="02070309020205020404" pitchFamily="49" charset="0"/>
              </a:rPr>
              <a:t>ORDER BY</a:t>
            </a:r>
            <a:r>
              <a:rPr lang="en-US" altLang="en-US"/>
              <a:t> clause. Only one </a:t>
            </a:r>
            <a:r>
              <a:rPr lang="en-US" altLang="en-US">
                <a:latin typeface="Courier New" panose="02070309020205020404" pitchFamily="49" charset="0"/>
              </a:rPr>
              <a:t>ORDER BY</a:t>
            </a:r>
            <a:r>
              <a:rPr lang="en-US" altLang="en-US"/>
              <a:t> clause can be used for a </a:t>
            </a:r>
            <a:r>
              <a:rPr lang="en-US" altLang="en-US">
                <a:latin typeface="Courier New" panose="02070309020205020404" pitchFamily="49" charset="0"/>
              </a:rPr>
              <a:t>SELECT</a:t>
            </a:r>
            <a:r>
              <a:rPr lang="en-US" altLang="en-US"/>
              <a:t> statement, and if specified it must be the last clause in the main </a:t>
            </a:r>
            <a:r>
              <a:rPr lang="en-US" altLang="en-US">
                <a:latin typeface="Courier New" panose="02070309020205020404" pitchFamily="49" charset="0"/>
              </a:rPr>
              <a:t>SELECT</a:t>
            </a:r>
            <a:r>
              <a:rPr lang="en-US" altLang="en-US"/>
              <a:t> statement. Starting with release Oracle8</a:t>
            </a:r>
            <a:r>
              <a:rPr lang="en-US" altLang="en-US" i="1"/>
              <a:t>i</a:t>
            </a:r>
            <a:r>
              <a:rPr lang="en-US" altLang="en-US"/>
              <a:t>, an </a:t>
            </a:r>
            <a:r>
              <a:rPr lang="en-US" altLang="en-US">
                <a:latin typeface="Courier New" panose="02070309020205020404" pitchFamily="49" charset="0"/>
              </a:rPr>
              <a:t>ORDER BY</a:t>
            </a:r>
            <a:r>
              <a:rPr lang="en-US" altLang="en-US"/>
              <a:t> clause can be used and is required in the subquery to perform Top-N analysis. </a:t>
            </a:r>
          </a:p>
          <a:p>
            <a:pPr lvl="2"/>
            <a:r>
              <a:rPr lang="en-US" altLang="en-US"/>
              <a:t>Two classes of comparison conditions are used in subqueries: single-row operators and </a:t>
            </a:r>
            <a:br>
              <a:rPr lang="en-US" altLang="en-US"/>
            </a:br>
            <a:r>
              <a:rPr lang="en-US" altLang="en-US"/>
              <a:t>multiple-row operators.</a:t>
            </a:r>
          </a:p>
          <a:p>
            <a:pPr lvl="1"/>
            <a:endParaRPr lang="en-US" altLang="en-US"/>
          </a:p>
          <a:p>
            <a:pPr lvl="1"/>
            <a:endParaRPr lang="en-US" altLang="en-US"/>
          </a:p>
          <a:p>
            <a:pPr lvl="1"/>
            <a:endParaRPr lang="en-US" altLang="en-US"/>
          </a:p>
          <a:p>
            <a:pPr lvl="1"/>
            <a:endParaRPr lang="en-US" altLang="en-US">
              <a:solidFill>
                <a:schemeClr val="accent2"/>
              </a:solidFill>
            </a:endParaRPr>
          </a:p>
          <a:p>
            <a:pPr lvl="1"/>
            <a:endParaRPr lang="en-US" altLang="en-US">
              <a:solidFill>
                <a:schemeClr val="accent2"/>
              </a:solidFill>
            </a:endParaRPr>
          </a:p>
          <a:p>
            <a:r>
              <a:rPr lang="en-US" altLang="en-US">
                <a:solidFill>
                  <a:srgbClr val="0000FF"/>
                </a:solidFill>
              </a:rPr>
              <a:t>Instructor Note</a:t>
            </a:r>
          </a:p>
          <a:p>
            <a:pPr lvl="1"/>
            <a:r>
              <a:rPr lang="en-US" altLang="en-US">
                <a:solidFill>
                  <a:srgbClr val="0000FF"/>
                </a:solidFill>
              </a:rPr>
              <a:t>A subquery can execute multiple times in correlated subqueries. Students may ask how many subqueries can be written. The Oracle server imposes no limit on the number of subqueries; the limit is related to the buffer size that the query uses.</a:t>
            </a:r>
          </a:p>
        </p:txBody>
      </p:sp>
      <p:sp>
        <p:nvSpPr>
          <p:cNvPr id="14341" name="Rectangle 5"/>
          <p:cNvSpPr>
            <a:spLocks noGrp="1" noRot="1" noChangeAspect="1" noChangeArrowheads="1" noTextEdit="1"/>
          </p:cNvSpPr>
          <p:nvPr>
            <p:ph type="sldImg"/>
          </p:nvPr>
        </p:nvSpPr>
        <p:spPr>
          <a:xfrm>
            <a:off x="501650" y="160338"/>
            <a:ext cx="5854700" cy="439102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4613" y="-3175"/>
            <a:ext cx="29733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6387" name="Rectangle 3"/>
          <p:cNvSpPr>
            <a:spLocks noChangeArrowheads="1"/>
          </p:cNvSpPr>
          <p:nvPr/>
        </p:nvSpPr>
        <p:spPr bwMode="auto">
          <a:xfrm>
            <a:off x="-1588" y="-3175"/>
            <a:ext cx="2970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6388" name="Rectangle 4"/>
          <p:cNvSpPr>
            <a:spLocks noGrp="1" noChangeArrowheads="1"/>
          </p:cNvSpPr>
          <p:nvPr>
            <p:ph type="body" idx="1"/>
          </p:nvPr>
        </p:nvSpPr>
        <p:spPr>
          <a:xfrm>
            <a:off x="455613" y="4756150"/>
            <a:ext cx="5822950" cy="379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20688">
              <a:tabLst>
                <a:tab pos="468313" algn="l"/>
              </a:tabLst>
            </a:pPr>
            <a:r>
              <a:rPr lang="en-US" altLang="en-US"/>
              <a:t>Types of Subqueries</a:t>
            </a:r>
          </a:p>
          <a:p>
            <a:pPr marL="460375" lvl="2" indent="-219075" defTabSz="420688">
              <a:tabLst>
                <a:tab pos="468313" algn="l"/>
              </a:tabLst>
            </a:pPr>
            <a:r>
              <a:rPr lang="en-US" altLang="en-US">
                <a:solidFill>
                  <a:srgbClr val="FC0128"/>
                </a:solidFill>
              </a:rPr>
              <a:t>Single-row subqueries</a:t>
            </a:r>
            <a:r>
              <a:rPr lang="en-US" altLang="en-US"/>
              <a:t>: Queries that return only one row from the inner </a:t>
            </a:r>
            <a:r>
              <a:rPr lang="en-US" altLang="en-US">
                <a:latin typeface="Courier New" panose="02070309020205020404" pitchFamily="49" charset="0"/>
              </a:rPr>
              <a:t>SELECT</a:t>
            </a:r>
            <a:r>
              <a:rPr lang="en-US" altLang="en-US"/>
              <a:t> statement</a:t>
            </a:r>
          </a:p>
          <a:p>
            <a:pPr marL="460375" lvl="2" indent="-219075" defTabSz="420688">
              <a:tabLst>
                <a:tab pos="468313" algn="l"/>
              </a:tabLst>
            </a:pPr>
            <a:r>
              <a:rPr lang="en-US" altLang="en-US">
                <a:solidFill>
                  <a:srgbClr val="FC0128"/>
                </a:solidFill>
              </a:rPr>
              <a:t>Multiple-row subqueries</a:t>
            </a:r>
            <a:r>
              <a:rPr lang="en-US" altLang="en-US"/>
              <a:t>: Queries that return more than one row from the inner </a:t>
            </a:r>
            <a:r>
              <a:rPr lang="en-US" altLang="en-US">
                <a:latin typeface="Courier New" panose="02070309020205020404" pitchFamily="49" charset="0"/>
              </a:rPr>
              <a:t>SELECT</a:t>
            </a:r>
            <a:r>
              <a:rPr lang="en-US" altLang="en-US"/>
              <a:t> statement</a:t>
            </a:r>
          </a:p>
          <a:p>
            <a:pPr lvl="1" defTabSz="420688">
              <a:tabLst>
                <a:tab pos="468313" algn="l"/>
              </a:tabLst>
            </a:pPr>
            <a:r>
              <a:rPr lang="en-US" altLang="en-US" b="1"/>
              <a:t>Note:</a:t>
            </a:r>
            <a:r>
              <a:rPr lang="en-US" altLang="en-US"/>
              <a:t> There are also </a:t>
            </a:r>
            <a:r>
              <a:rPr lang="en-US" altLang="en-US">
                <a:solidFill>
                  <a:srgbClr val="FC0128"/>
                </a:solidFill>
              </a:rPr>
              <a:t>multiple-column subqueries</a:t>
            </a:r>
            <a:r>
              <a:rPr lang="en-US" altLang="en-US"/>
              <a:t>: Queries that return more than one column from the inner </a:t>
            </a:r>
            <a:r>
              <a:rPr lang="en-US" altLang="en-US">
                <a:latin typeface="Courier New" panose="02070309020205020404" pitchFamily="49" charset="0"/>
              </a:rPr>
              <a:t>SELECT</a:t>
            </a:r>
            <a:r>
              <a:rPr lang="en-US" altLang="en-US"/>
              <a:t> statement. </a:t>
            </a:r>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marL="460375" lvl="2" indent="-219075" defTabSz="420688">
              <a:buFontTx/>
              <a:buNone/>
              <a:tabLst>
                <a:tab pos="468313" algn="l"/>
              </a:tabLst>
            </a:pPr>
            <a:endParaRPr lang="en-US" altLang="en-US"/>
          </a:p>
          <a:p>
            <a:pPr defTabSz="420688">
              <a:tabLst>
                <a:tab pos="468313" algn="l"/>
              </a:tabLst>
            </a:pPr>
            <a:r>
              <a:rPr lang="en-US" altLang="en-US">
                <a:solidFill>
                  <a:srgbClr val="0000FF"/>
                </a:solidFill>
              </a:rPr>
              <a:t>Instructor Note </a:t>
            </a:r>
          </a:p>
          <a:p>
            <a:pPr marL="460375" lvl="2" indent="-219075" defTabSz="420688">
              <a:buFontTx/>
              <a:buNone/>
              <a:tabLst>
                <a:tab pos="468313" algn="l"/>
              </a:tabLst>
            </a:pPr>
            <a:r>
              <a:rPr lang="en-US" altLang="en-US">
                <a:solidFill>
                  <a:srgbClr val="0000FF"/>
                </a:solidFill>
              </a:rPr>
              <a:t>Multiple column subqueries are also available. </a:t>
            </a:r>
          </a:p>
        </p:txBody>
      </p:sp>
      <p:sp>
        <p:nvSpPr>
          <p:cNvPr id="16389" name="Rectangle 5"/>
          <p:cNvSpPr>
            <a:spLocks noGrp="1" noRot="1" noChangeAspect="1" noChangeArrowheads="1" noTextEdit="1"/>
          </p:cNvSpPr>
          <p:nvPr>
            <p:ph type="sldImg"/>
          </p:nvPr>
        </p:nvSpPr>
        <p:spPr>
          <a:xfrm>
            <a:off x="465138" y="168275"/>
            <a:ext cx="5918200" cy="443865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5138" y="168275"/>
            <a:ext cx="5918200" cy="4438650"/>
          </a:xfrm>
          <a:ln cap="flat"/>
        </p:spPr>
      </p:sp>
      <p:sp>
        <p:nvSpPr>
          <p:cNvPr id="18435" name="Rectangle 3"/>
          <p:cNvSpPr>
            <a:spLocks noChangeArrowheads="1"/>
          </p:cNvSpPr>
          <p:nvPr/>
        </p:nvSpPr>
        <p:spPr bwMode="auto">
          <a:xfrm>
            <a:off x="3884613" y="-3175"/>
            <a:ext cx="29733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8436" name="Rectangle 4"/>
          <p:cNvSpPr>
            <a:spLocks noChangeArrowheads="1"/>
          </p:cNvSpPr>
          <p:nvPr/>
        </p:nvSpPr>
        <p:spPr bwMode="auto">
          <a:xfrm>
            <a:off x="-1588" y="-3175"/>
            <a:ext cx="2970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8437" name="Rectangle 5"/>
          <p:cNvSpPr>
            <a:spLocks noGrp="1" noChangeArrowheads="1"/>
          </p:cNvSpPr>
          <p:nvPr>
            <p:ph type="body" idx="1"/>
          </p:nvPr>
        </p:nvSpPr>
        <p:spPr>
          <a:xfrm>
            <a:off x="455613" y="4756150"/>
            <a:ext cx="5835650" cy="3790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20688">
              <a:tabLst>
                <a:tab pos="468313" algn="l"/>
              </a:tabLst>
            </a:pPr>
            <a:r>
              <a:rPr lang="en-US" altLang="en-US"/>
              <a:t>Single-Row Subqueries</a:t>
            </a:r>
          </a:p>
          <a:p>
            <a:pPr lvl="1" defTabSz="420688">
              <a:tabLst>
                <a:tab pos="468313" algn="l"/>
              </a:tabLst>
            </a:pPr>
            <a:r>
              <a:rPr lang="en-US" altLang="en-US"/>
              <a:t>A single-row subquery is one that returns one row from the inner </a:t>
            </a:r>
            <a:r>
              <a:rPr lang="en-US" altLang="en-US">
                <a:latin typeface="Courier New" panose="02070309020205020404" pitchFamily="49" charset="0"/>
              </a:rPr>
              <a:t>SELECT</a:t>
            </a:r>
            <a:r>
              <a:rPr lang="en-US" altLang="en-US"/>
              <a:t> statement. This type of subquery uses a </a:t>
            </a:r>
            <a:r>
              <a:rPr lang="en-US" altLang="en-US">
                <a:solidFill>
                  <a:srgbClr val="FC0128"/>
                </a:solidFill>
              </a:rPr>
              <a:t>single-row operator</a:t>
            </a:r>
            <a:r>
              <a:rPr lang="en-US" altLang="en-US"/>
              <a:t>. The slide gives a list of single-row operators. </a:t>
            </a:r>
          </a:p>
          <a:p>
            <a:pPr lvl="1" defTabSz="420688">
              <a:tabLst>
                <a:tab pos="468313" algn="l"/>
              </a:tabLst>
            </a:pPr>
            <a:r>
              <a:rPr lang="en-US" altLang="en-US" b="1"/>
              <a:t>Example</a:t>
            </a:r>
          </a:p>
          <a:p>
            <a:pPr lvl="1" defTabSz="420688">
              <a:tabLst>
                <a:tab pos="468313" algn="l"/>
              </a:tabLst>
            </a:pPr>
            <a:r>
              <a:rPr lang="en-US" altLang="en-US"/>
              <a:t>Display the employees whose job ID is the same as that of employee 141. </a:t>
            </a:r>
          </a:p>
          <a:p>
            <a:pPr defTabSz="420688">
              <a:spcBef>
                <a:spcPct val="0"/>
              </a:spcBef>
              <a:tabLst>
                <a:tab pos="468313" algn="l"/>
              </a:tabLst>
            </a:pPr>
            <a:endParaRPr lang="en-US" altLang="en-US">
              <a:solidFill>
                <a:srgbClr val="000000"/>
              </a:solidFill>
              <a:latin typeface="Courier New" panose="02070309020205020404" pitchFamily="49" charset="0"/>
            </a:endParaRPr>
          </a:p>
          <a:p>
            <a:pPr defTabSz="420688">
              <a:spcBef>
                <a:spcPct val="0"/>
              </a:spcBef>
              <a:tabLst>
                <a:tab pos="468313" algn="l"/>
              </a:tabLst>
            </a:pPr>
            <a:r>
              <a:rPr lang="en-US" altLang="en-US">
                <a:solidFill>
                  <a:srgbClr val="000000"/>
                </a:solidFill>
                <a:latin typeface="Courier New" panose="02070309020205020404" pitchFamily="49" charset="0"/>
              </a:rPr>
              <a:t>   </a:t>
            </a:r>
            <a:r>
              <a:rPr lang="en-US" altLang="en-US" b="0">
                <a:solidFill>
                  <a:srgbClr val="000000"/>
                </a:solidFill>
                <a:latin typeface="Courier New" panose="02070309020205020404" pitchFamily="49" charset="0"/>
              </a:rPr>
              <a:t>SELECT last_name, job_id</a:t>
            </a:r>
          </a:p>
          <a:p>
            <a:pPr defTabSz="420688">
              <a:spcBef>
                <a:spcPct val="0"/>
              </a:spcBef>
              <a:tabLst>
                <a:tab pos="468313" algn="l"/>
              </a:tabLst>
            </a:pPr>
            <a:r>
              <a:rPr lang="en-US" altLang="en-US" b="0">
                <a:solidFill>
                  <a:srgbClr val="000000"/>
                </a:solidFill>
                <a:latin typeface="Courier New" panose="02070309020205020404" pitchFamily="49" charset="0"/>
              </a:rPr>
              <a:t>   FROM   employees</a:t>
            </a:r>
          </a:p>
          <a:p>
            <a:pPr defTabSz="420688">
              <a:spcBef>
                <a:spcPct val="0"/>
              </a:spcBef>
              <a:tabLst>
                <a:tab pos="468313" algn="l"/>
              </a:tabLst>
            </a:pPr>
            <a:r>
              <a:rPr lang="en-US" altLang="en-US" b="0">
                <a:solidFill>
                  <a:srgbClr val="000000"/>
                </a:solidFill>
                <a:latin typeface="Courier New" panose="02070309020205020404" pitchFamily="49" charset="0"/>
              </a:rPr>
              <a:t>   WHERE  job_id =</a:t>
            </a:r>
          </a:p>
          <a:p>
            <a:pPr defTabSz="420688">
              <a:spcBef>
                <a:spcPct val="0"/>
              </a:spcBef>
              <a:tabLst>
                <a:tab pos="468313" algn="l"/>
              </a:tabLst>
            </a:pPr>
            <a:r>
              <a:rPr lang="en-US" altLang="en-US" b="0">
                <a:solidFill>
                  <a:srgbClr val="000000"/>
                </a:solidFill>
                <a:latin typeface="Courier New" panose="02070309020205020404" pitchFamily="49" charset="0"/>
              </a:rPr>
              <a:t>                   (SELECT job_id</a:t>
            </a:r>
          </a:p>
          <a:p>
            <a:pPr defTabSz="420688">
              <a:spcBef>
                <a:spcPct val="0"/>
              </a:spcBef>
              <a:tabLst>
                <a:tab pos="468313" algn="l"/>
              </a:tabLst>
            </a:pPr>
            <a:r>
              <a:rPr lang="en-US" altLang="en-US" b="0">
                <a:solidFill>
                  <a:srgbClr val="000000"/>
                </a:solidFill>
                <a:latin typeface="Courier New" panose="02070309020205020404" pitchFamily="49" charset="0"/>
              </a:rPr>
              <a:t>                    FROM   employees</a:t>
            </a:r>
          </a:p>
          <a:p>
            <a:pPr defTabSz="420688">
              <a:spcBef>
                <a:spcPct val="0"/>
              </a:spcBef>
              <a:tabLst>
                <a:tab pos="468313" algn="l"/>
              </a:tabLst>
            </a:pPr>
            <a:r>
              <a:rPr lang="en-US" altLang="en-US" b="0">
                <a:solidFill>
                  <a:srgbClr val="000000"/>
                </a:solidFill>
                <a:latin typeface="Courier New" panose="02070309020205020404" pitchFamily="49" charset="0"/>
              </a:rPr>
              <a:t>                    WHERE  employee_id = 141);</a:t>
            </a:r>
          </a:p>
          <a:p>
            <a:pPr defTabSz="420688">
              <a:spcBef>
                <a:spcPct val="0"/>
              </a:spcBef>
              <a:tabLst>
                <a:tab pos="468313" algn="l"/>
              </a:tabLst>
            </a:pPr>
            <a:endParaRPr lang="en-US" altLang="en-US">
              <a:solidFill>
                <a:srgbClr val="000000"/>
              </a:solidFill>
              <a:latin typeface="Courier New" panose="02070309020205020404" pitchFamily="49" charset="0"/>
            </a:endParaRPr>
          </a:p>
          <a:p>
            <a:pPr defTabSz="420688">
              <a:spcBef>
                <a:spcPct val="0"/>
              </a:spcBef>
              <a:tabLst>
                <a:tab pos="468313" algn="l"/>
              </a:tabLst>
            </a:pPr>
            <a:r>
              <a:rPr lang="en-US" altLang="en-US" sz="1200" b="0">
                <a:solidFill>
                  <a:srgbClr val="000000"/>
                </a:solidFill>
                <a:latin typeface="Courier New" panose="02070309020205020404" pitchFamily="49" charset="0"/>
              </a:rPr>
              <a:t>   </a:t>
            </a:r>
          </a:p>
        </p:txBody>
      </p:sp>
      <p:sp>
        <p:nvSpPr>
          <p:cNvPr id="18438" name="Rectangle 6"/>
          <p:cNvSpPr>
            <a:spLocks noChangeArrowheads="1"/>
          </p:cNvSpPr>
          <p:nvPr/>
        </p:nvSpPr>
        <p:spPr bwMode="auto">
          <a:xfrm>
            <a:off x="652463" y="5829300"/>
            <a:ext cx="56642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8439" name="Rectangle 7"/>
          <p:cNvSpPr>
            <a:spLocks noChangeArrowheads="1"/>
          </p:cNvSpPr>
          <p:nvPr/>
        </p:nvSpPr>
        <p:spPr bwMode="auto">
          <a:xfrm>
            <a:off x="649288" y="7197725"/>
            <a:ext cx="56769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1844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6973888"/>
            <a:ext cx="5414962"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cap="flat"/>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Executing Single-Row Subqueries</a:t>
            </a:r>
          </a:p>
          <a:p>
            <a:pPr lvl="1"/>
            <a:r>
              <a:rPr lang="en-US" altLang="en-US"/>
              <a:t>A </a:t>
            </a:r>
            <a:r>
              <a:rPr lang="en-US" altLang="en-US">
                <a:latin typeface="Courier New" panose="02070309020205020404" pitchFamily="49" charset="0"/>
              </a:rPr>
              <a:t>SELECT</a:t>
            </a:r>
            <a:r>
              <a:rPr lang="en-US" altLang="en-US"/>
              <a:t> statement can be considered as a query block. The example on the slide displays employees whose job ID is the same as that of employee 141 and whose salary is greater than that of employee 143. </a:t>
            </a:r>
          </a:p>
          <a:p>
            <a:pPr lvl="1"/>
            <a:r>
              <a:rPr lang="en-US" altLang="en-US"/>
              <a:t>The example consists of three query blocks: the outer query and two inner queries. The inner query blocks are executed first, producing the query results ST_CLERK and 2600, respectively. The outer query block is then processed and uses the values returned by the inner queries to complete its search conditions. </a:t>
            </a:r>
          </a:p>
          <a:p>
            <a:pPr lvl="1"/>
            <a:r>
              <a:rPr lang="en-US" altLang="en-US"/>
              <a:t>Both inner queries return single values (ST_CLERK and 2600, respectively), so this SQL statement is called a single-row subquery.</a:t>
            </a:r>
          </a:p>
          <a:p>
            <a:pPr lvl="1"/>
            <a:r>
              <a:rPr lang="en-US" altLang="en-US" b="1"/>
              <a:t>Note:</a:t>
            </a:r>
            <a:r>
              <a:rPr lang="en-US" altLang="en-US"/>
              <a:t> The outer and inner queries can get data from different tables.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pPr>
            <a:r>
              <a:rPr lang="en-US" altLang="en-US"/>
              <a:t>Using Group Functions in a Subquery</a:t>
            </a:r>
          </a:p>
          <a:p>
            <a:pPr lvl="1">
              <a:tabLst/>
            </a:pPr>
            <a:r>
              <a:rPr lang="en-US" altLang="en-US"/>
              <a:t>You can display data from a main query by using a </a:t>
            </a:r>
            <a:r>
              <a:rPr lang="en-US" altLang="en-US">
                <a:solidFill>
                  <a:srgbClr val="FC0128"/>
                </a:solidFill>
              </a:rPr>
              <a:t>group function in a subquery</a:t>
            </a:r>
            <a:r>
              <a:rPr lang="en-US" altLang="en-US"/>
              <a:t> to return a single row. The subquery is in parentheses and is placed after the comparison condition.</a:t>
            </a:r>
          </a:p>
          <a:p>
            <a:pPr lvl="1">
              <a:tabLst/>
            </a:pPr>
            <a:r>
              <a:rPr lang="en-US" altLang="en-US"/>
              <a:t>The example on the slide displays the employee last name, job ID, and salary of all employees whose salary is equal to the minimum salary. The </a:t>
            </a:r>
            <a:r>
              <a:rPr lang="en-US" altLang="en-US">
                <a:latin typeface="Courier New" panose="02070309020205020404" pitchFamily="49" charset="0"/>
              </a:rPr>
              <a:t>MIN</a:t>
            </a:r>
            <a:r>
              <a:rPr lang="en-US" altLang="en-US"/>
              <a:t> group function returns a single value (2500) to the outer query.</a:t>
            </a:r>
          </a:p>
          <a:p>
            <a:pPr lvl="1">
              <a:tabLst/>
            </a:pPr>
            <a:endParaRPr lang="en-US" altLang="en-US"/>
          </a:p>
          <a:p>
            <a:pPr>
              <a:spcBef>
                <a:spcPct val="0"/>
              </a:spcBef>
              <a:tabLst/>
            </a:pPr>
            <a:endParaRPr lang="en-US" altLang="en-US">
              <a:solidFill>
                <a:schemeClr val="accent2"/>
              </a:solidFill>
            </a:endParaRPr>
          </a:p>
          <a:p>
            <a:pPr>
              <a:spcBef>
                <a:spcPct val="0"/>
              </a:spcBef>
              <a:tabLst/>
            </a:pPr>
            <a:endParaRPr lang="en-US" altLang="en-US" sz="1200">
              <a:solidFill>
                <a:schemeClr val="accent2"/>
              </a:solidFill>
            </a:endParaRPr>
          </a:p>
          <a:p>
            <a:pPr>
              <a:spcBef>
                <a:spcPct val="0"/>
              </a:spcBef>
              <a:tabLst/>
            </a:pPr>
            <a:endParaRPr lang="en-US" altLang="en-US" sz="1200">
              <a:solidFill>
                <a:schemeClr val="accent2"/>
              </a:solidFill>
            </a:endParaRPr>
          </a:p>
          <a:p>
            <a:pPr>
              <a:spcBef>
                <a:spcPct val="0"/>
              </a:spcBef>
              <a:tabLst/>
            </a:pPr>
            <a:endParaRPr lang="en-US" altLang="en-US" sz="1200">
              <a:solidFill>
                <a:schemeClr val="accent2"/>
              </a:solidFill>
            </a:endParaRPr>
          </a:p>
          <a:p>
            <a:pPr>
              <a:spcBef>
                <a:spcPct val="0"/>
              </a:spcBef>
              <a:tabLst/>
            </a:pPr>
            <a:endParaRPr lang="en-US" altLang="en-US" sz="1200">
              <a:solidFill>
                <a:schemeClr val="accent2"/>
              </a:solidFill>
            </a:endParaRPr>
          </a:p>
          <a:p>
            <a:pPr>
              <a:spcBef>
                <a:spcPct val="0"/>
              </a:spcBef>
              <a:tabLst/>
            </a:pPr>
            <a:endParaRPr lang="en-US" altLang="en-US" sz="1200">
              <a:solidFill>
                <a:schemeClr val="accent2"/>
              </a:solidFill>
            </a:endParaRPr>
          </a:p>
        </p:txBody>
      </p:sp>
      <p:sp>
        <p:nvSpPr>
          <p:cNvPr id="2253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952500"/>
            <a:ext cx="8026400" cy="4313238"/>
          </a:xfrm>
          <a:prstGeom prst="rect">
            <a:avLst/>
          </a:prstGeom>
          <a:noFill/>
          <a:ln>
            <a:noFill/>
          </a:ln>
          <a:effec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n-US" altLang="en-US" sz="27700" b="1">
                <a:solidFill>
                  <a:schemeClr val="accent2"/>
                </a:solidFill>
                <a:latin typeface="Times" panose="02020603050405020304" pitchFamily="18" charset="0"/>
              </a:rPr>
              <a:t>6</a:t>
            </a:r>
          </a:p>
        </p:txBody>
      </p:sp>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0"/>
            <a:ext cx="92583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6"/>
          <p:cNvSpPr>
            <a:spLocks noChangeArrowheads="1"/>
          </p:cNvSpPr>
          <p:nvPr/>
        </p:nvSpPr>
        <p:spPr bwMode="black">
          <a:xfrm>
            <a:off x="2538413" y="6565900"/>
            <a:ext cx="4100512" cy="274638"/>
          </a:xfrm>
          <a:prstGeom prst="rect">
            <a:avLst/>
          </a:prstGeom>
          <a:noFill/>
          <a:ln>
            <a:noFill/>
          </a:ln>
          <a:effec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defRPr/>
            </a:pPr>
            <a:r>
              <a:rPr lang="en-US" altLang="en-US" sz="1200">
                <a:latin typeface="Arial" panose="020B0604020202020204" pitchFamily="34" charset="0"/>
              </a:rPr>
              <a:t>Copyright © Oracle Corporation, 2001. All rights reserved.</a:t>
            </a:r>
          </a:p>
        </p:txBody>
      </p:sp>
      <p:sp>
        <p:nvSpPr>
          <p:cNvPr id="3076" name="Rectangle 4"/>
          <p:cNvSpPr>
            <a:spLocks noGrp="1" noChangeArrowheads="1"/>
          </p:cNvSpPr>
          <p:nvPr>
            <p:ph type="ctrTitle" sz="quarter"/>
          </p:nvPr>
        </p:nvSpPr>
        <p:spPr>
          <a:xfrm>
            <a:off x="927100" y="2667000"/>
            <a:ext cx="7302500" cy="1181100"/>
          </a:xfrm>
        </p:spPr>
        <p:txBody>
          <a:bodyPr/>
          <a:lstStyle>
            <a:lvl1pPr>
              <a:defRPr/>
            </a:lvl1pPr>
          </a:lstStyle>
          <a:p>
            <a:pPr lvl="0"/>
            <a:r>
              <a:rPr lang="en-US" altLang="en-US" noProof="0"/>
              <a:t>Click to edit Master title style</a:t>
            </a:r>
          </a:p>
        </p:txBody>
      </p:sp>
      <p:sp>
        <p:nvSpPr>
          <p:cNvPr id="3077" name="Rectangle 5"/>
          <p:cNvSpPr>
            <a:spLocks noGrp="1" noChangeArrowheads="1"/>
          </p:cNvSpPr>
          <p:nvPr>
            <p:ph type="subTitle" sz="quarter" idx="1"/>
          </p:nvPr>
        </p:nvSpPr>
        <p:spPr>
          <a:xfrm>
            <a:off x="914400" y="3886200"/>
            <a:ext cx="7327900" cy="409575"/>
          </a:xfrm>
        </p:spPr>
        <p:txBody>
          <a:bodyPr/>
          <a:lstStyle>
            <a:lvl1pPr marL="0" indent="0" algn="ctr">
              <a:buFont typeface="Arial" panose="020B0604020202020204" pitchFamily="34" charset="0"/>
              <a:buNone/>
              <a:tabLst>
                <a:tab pos="576263" algn="l"/>
              </a:tabLst>
              <a:defRPr/>
            </a:lvl1pPr>
          </a:lstStyle>
          <a:p>
            <a:pPr lvl="0"/>
            <a:r>
              <a:rPr lang="en-US" altLang="en-US" noProof="0"/>
              <a:t>Click to edit Master subtitle style</a:t>
            </a:r>
          </a:p>
        </p:txBody>
      </p:sp>
    </p:spTree>
    <p:extLst>
      <p:ext uri="{BB962C8B-B14F-4D97-AF65-F5344CB8AC3E}">
        <p14:creationId xmlns:p14="http://schemas.microsoft.com/office/powerpoint/2010/main" val="242783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363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1438" y="530225"/>
            <a:ext cx="1851025" cy="32146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63600" y="530225"/>
            <a:ext cx="5405438" cy="32146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197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310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8067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74713" y="1814513"/>
            <a:ext cx="3616325" cy="1930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3438" y="1814513"/>
            <a:ext cx="3616325" cy="1930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5741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9482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8056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2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2587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4495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86500"/>
            <a:ext cx="92583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Grp="1" noChangeArrowheads="1"/>
          </p:cNvSpPr>
          <p:nvPr>
            <p:ph type="title"/>
          </p:nvPr>
        </p:nvSpPr>
        <p:spPr bwMode="auto">
          <a:xfrm>
            <a:off x="863600" y="530225"/>
            <a:ext cx="7408863"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74713" y="1814513"/>
            <a:ext cx="738505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black">
          <a:xfrm>
            <a:off x="460375" y="6577013"/>
            <a:ext cx="962025" cy="274637"/>
          </a:xfrm>
          <a:prstGeom prst="rect">
            <a:avLst/>
          </a:prstGeom>
          <a:noFill/>
          <a:ln>
            <a:noFill/>
          </a:ln>
          <a:effectLst/>
        </p:spPr>
        <p:txBody>
          <a:bodyPr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1200" b="1">
                <a:solidFill>
                  <a:schemeClr val="folHlink"/>
                </a:solidFill>
                <a:latin typeface="Arial" panose="020B0604020202020204" pitchFamily="34" charset="0"/>
              </a:rPr>
              <a:t>6-</a:t>
            </a:r>
            <a:fld id="{AA351E82-01AC-48DB-A222-4C49474A2EDA}" type="slidenum">
              <a:rPr lang="en-US" altLang="en-US" sz="1200" b="1">
                <a:solidFill>
                  <a:schemeClr val="folHlink"/>
                </a:solidFill>
                <a:latin typeface="Arial" panose="020B0604020202020204" pitchFamily="34" charset="0"/>
              </a:rPr>
              <a:pPr>
                <a:spcBef>
                  <a:spcPct val="50000"/>
                </a:spcBef>
              </a:pPr>
              <a:t>‹#›</a:t>
            </a:fld>
            <a:endParaRPr lang="en-US" altLang="en-US" sz="1200" b="1">
              <a:solidFill>
                <a:schemeClr val="folHlink"/>
              </a:solidFill>
              <a:latin typeface="Arial" panose="020B0604020202020204" pitchFamily="34" charset="0"/>
            </a:endParaRPr>
          </a:p>
        </p:txBody>
      </p:sp>
      <p:sp>
        <p:nvSpPr>
          <p:cNvPr id="1030" name="Rectangle 6"/>
          <p:cNvSpPr>
            <a:spLocks noChangeArrowheads="1"/>
          </p:cNvSpPr>
          <p:nvPr/>
        </p:nvSpPr>
        <p:spPr bwMode="black">
          <a:xfrm>
            <a:off x="2538413" y="6565900"/>
            <a:ext cx="4100512" cy="274638"/>
          </a:xfrm>
          <a:prstGeom prst="rect">
            <a:avLst/>
          </a:prstGeom>
          <a:noFill/>
          <a:ln>
            <a:noFill/>
          </a:ln>
          <a:effec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defRPr/>
            </a:pPr>
            <a:r>
              <a:rPr lang="en-US" altLang="en-US" sz="1200">
                <a:latin typeface="Arial" panose="020B0604020202020204" pitchFamily="34" charset="0"/>
              </a:rPr>
              <a:t>Copyright © Oracle Corporation, 2001. All rights reserved.</a:t>
            </a:r>
          </a:p>
        </p:txBody>
      </p:sp>
    </p:spTree>
  </p:cSld>
  <p:clrMap bg1="dk2" tx1="lt1" bg2="dk1" tx2="lt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panose="020B0604020202020204" pitchFamily="34" charset="0"/>
        </a:defRPr>
      </a:lvl2pPr>
      <a:lvl3pPr algn="ctr" rtl="0" eaLnBrk="0" fontAlgn="base" hangingPunct="0">
        <a:spcBef>
          <a:spcPct val="0"/>
        </a:spcBef>
        <a:spcAft>
          <a:spcPct val="0"/>
        </a:spcAft>
        <a:defRPr sz="2800" b="1">
          <a:solidFill>
            <a:schemeClr val="tx1"/>
          </a:solidFill>
          <a:latin typeface="Arial" panose="020B0604020202020204" pitchFamily="34" charset="0"/>
        </a:defRPr>
      </a:lvl3pPr>
      <a:lvl4pPr algn="ctr" rtl="0" eaLnBrk="0" fontAlgn="base" hangingPunct="0">
        <a:spcBef>
          <a:spcPct val="0"/>
        </a:spcBef>
        <a:spcAft>
          <a:spcPct val="0"/>
        </a:spcAft>
        <a:defRPr sz="2800" b="1">
          <a:solidFill>
            <a:schemeClr val="tx1"/>
          </a:solidFill>
          <a:latin typeface="Arial" panose="020B0604020202020204" pitchFamily="34" charset="0"/>
        </a:defRPr>
      </a:lvl4pPr>
      <a:lvl5pPr algn="ctr" rtl="0" eaLnBrk="0" fontAlgn="base" hangingPunct="0">
        <a:spcBef>
          <a:spcPct val="0"/>
        </a:spcBef>
        <a:spcAft>
          <a:spcPct val="0"/>
        </a:spcAft>
        <a:defRPr sz="2800" b="1">
          <a:solidFill>
            <a:schemeClr val="tx1"/>
          </a:solidFill>
          <a:latin typeface="Arial" panose="020B0604020202020204" pitchFamily="34" charset="0"/>
        </a:defRPr>
      </a:lvl5pPr>
      <a:lvl6pPr marL="457200" algn="ctr" rtl="0" eaLnBrk="0" fontAlgn="base" hangingPunct="0">
        <a:spcBef>
          <a:spcPct val="0"/>
        </a:spcBef>
        <a:spcAft>
          <a:spcPct val="0"/>
        </a:spcAft>
        <a:defRPr sz="2800" b="1">
          <a:solidFill>
            <a:schemeClr val="tx1"/>
          </a:solidFill>
          <a:latin typeface="Arial" panose="020B0604020202020204" pitchFamily="34" charset="0"/>
        </a:defRPr>
      </a:lvl6pPr>
      <a:lvl7pPr marL="914400" algn="ctr" rtl="0" eaLnBrk="0" fontAlgn="base" hangingPunct="0">
        <a:spcBef>
          <a:spcPct val="0"/>
        </a:spcBef>
        <a:spcAft>
          <a:spcPct val="0"/>
        </a:spcAft>
        <a:defRPr sz="2800" b="1">
          <a:solidFill>
            <a:schemeClr val="tx1"/>
          </a:solidFill>
          <a:latin typeface="Arial" panose="020B0604020202020204" pitchFamily="34" charset="0"/>
        </a:defRPr>
      </a:lvl7pPr>
      <a:lvl8pPr marL="1371600" algn="ctr" rtl="0" eaLnBrk="0" fontAlgn="base" hangingPunct="0">
        <a:spcBef>
          <a:spcPct val="0"/>
        </a:spcBef>
        <a:spcAft>
          <a:spcPct val="0"/>
        </a:spcAft>
        <a:defRPr sz="2800" b="1">
          <a:solidFill>
            <a:schemeClr val="tx1"/>
          </a:solidFill>
          <a:latin typeface="Arial" panose="020B0604020202020204" pitchFamily="34" charset="0"/>
        </a:defRPr>
      </a:lvl8pPr>
      <a:lvl9pPr marL="1828800" algn="ctr" rtl="0" eaLnBrk="0" fontAlgn="base" hangingPunct="0">
        <a:spcBef>
          <a:spcPct val="0"/>
        </a:spcBef>
        <a:spcAft>
          <a:spcPct val="0"/>
        </a:spcAft>
        <a:defRPr sz="2800" b="1">
          <a:solidFill>
            <a:schemeClr val="tx1"/>
          </a:solidFill>
          <a:latin typeface="Arial" panose="020B0604020202020204" pitchFamily="34" charset="0"/>
        </a:defRPr>
      </a:lvl9pPr>
    </p:titleStyle>
    <p:bodyStyle>
      <a:lvl1pPr marL="404813" indent="-404813" algn="l" defTabSz="346075" rtl="0" eaLnBrk="0" fontAlgn="base" hangingPunct="0">
        <a:lnSpc>
          <a:spcPct val="95000"/>
        </a:lnSpc>
        <a:spcBef>
          <a:spcPct val="35000"/>
        </a:spcBef>
        <a:spcAft>
          <a:spcPct val="0"/>
        </a:spcAft>
        <a:buClr>
          <a:schemeClr val="hlink"/>
        </a:buClr>
        <a:buSzPct val="125000"/>
        <a:buFont typeface="Arial" panose="020B0604020202020204" pitchFamily="34" charset="0"/>
        <a:buChar char="•"/>
        <a:tabLst>
          <a:tab pos="571500" algn="l"/>
        </a:tabLst>
        <a:defRPr sz="2200" b="1" kern="1200">
          <a:solidFill>
            <a:schemeClr val="tx1"/>
          </a:solidFill>
          <a:latin typeface="+mn-lt"/>
          <a:ea typeface="+mn-ea"/>
          <a:cs typeface="+mn-cs"/>
        </a:defRPr>
      </a:lvl1pPr>
      <a:lvl2pPr marL="919163" indent="-400050" algn="l" defTabSz="346075" rtl="0" eaLnBrk="0" fontAlgn="base" hangingPunct="0">
        <a:lnSpc>
          <a:spcPct val="95000"/>
        </a:lnSpc>
        <a:spcBef>
          <a:spcPct val="35000"/>
        </a:spcBef>
        <a:spcAft>
          <a:spcPct val="0"/>
        </a:spcAft>
        <a:buClr>
          <a:schemeClr val="hlink"/>
        </a:buClr>
        <a:buChar char="–"/>
        <a:tabLst>
          <a:tab pos="571500" algn="l"/>
        </a:tabLst>
        <a:defRPr sz="2000" b="1" kern="1200">
          <a:solidFill>
            <a:schemeClr val="tx1"/>
          </a:solidFill>
          <a:latin typeface="+mn-lt"/>
          <a:ea typeface="+mn-ea"/>
          <a:cs typeface="+mn-cs"/>
        </a:defRPr>
      </a:lvl2pPr>
      <a:lvl3pPr marL="1319213" indent="-285750" algn="l" defTabSz="346075" rtl="0" eaLnBrk="0" fontAlgn="base" hangingPunct="0">
        <a:lnSpc>
          <a:spcPct val="95000"/>
        </a:lnSpc>
        <a:spcBef>
          <a:spcPct val="35000"/>
        </a:spcBef>
        <a:spcAft>
          <a:spcPct val="0"/>
        </a:spcAft>
        <a:buClr>
          <a:schemeClr val="hlink"/>
        </a:buClr>
        <a:buSzPct val="90000"/>
        <a:buChar char="–"/>
        <a:tabLst>
          <a:tab pos="571500" algn="l"/>
        </a:tabLst>
        <a:defRPr sz="2000" b="1" kern="1200">
          <a:solidFill>
            <a:schemeClr val="tx1"/>
          </a:solidFill>
          <a:latin typeface="+mn-lt"/>
          <a:ea typeface="+mn-ea"/>
          <a:cs typeface="+mn-cs"/>
        </a:defRPr>
      </a:lvl3pPr>
      <a:lvl4pPr marL="1662113" indent="-228600" algn="l" defTabSz="346075" rtl="0" eaLnBrk="0" fontAlgn="base" hangingPunct="0">
        <a:spcBef>
          <a:spcPct val="20000"/>
        </a:spcBef>
        <a:spcAft>
          <a:spcPct val="0"/>
        </a:spcAft>
        <a:buClr>
          <a:schemeClr val="hlink"/>
        </a:buClr>
        <a:buSzPct val="90000"/>
        <a:buChar char="–"/>
        <a:tabLst>
          <a:tab pos="571500" algn="l"/>
        </a:tabLst>
        <a:defRPr sz="2000" b="1" kern="1200">
          <a:solidFill>
            <a:schemeClr val="tx1"/>
          </a:solidFill>
          <a:latin typeface="+mn-lt"/>
          <a:ea typeface="+mn-ea"/>
          <a:cs typeface="+mn-cs"/>
        </a:defRPr>
      </a:lvl4pPr>
      <a:lvl5pPr marL="2005013" indent="-228600" algn="l" defTabSz="346075" rtl="0" eaLnBrk="0" fontAlgn="base" hangingPunct="0">
        <a:spcBef>
          <a:spcPct val="20000"/>
        </a:spcBef>
        <a:spcAft>
          <a:spcPct val="0"/>
        </a:spcAft>
        <a:buClr>
          <a:schemeClr val="hlink"/>
        </a:buClr>
        <a:buSzPct val="90000"/>
        <a:buChar char="–"/>
        <a:tabLst>
          <a:tab pos="57150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BBA11-7B99-4F59-A172-0433AB42B737}"/>
              </a:ext>
            </a:extLst>
          </p:cNvPr>
          <p:cNvSpPr>
            <a:spLocks noGrp="1"/>
          </p:cNvSpPr>
          <p:nvPr>
            <p:ph idx="1"/>
          </p:nvPr>
        </p:nvSpPr>
        <p:spPr>
          <a:xfrm>
            <a:off x="874713" y="1814513"/>
            <a:ext cx="7385050" cy="736228"/>
          </a:xfrm>
        </p:spPr>
        <p:txBody>
          <a:bodyPr/>
          <a:lstStyle/>
          <a:p>
            <a:pPr marL="0" indent="0">
              <a:buNone/>
            </a:pPr>
            <a:r>
              <a:rPr lang="en-US" sz="4400" dirty="0"/>
              <a:t>          Subquery in SQL</a:t>
            </a:r>
          </a:p>
        </p:txBody>
      </p:sp>
    </p:spTree>
    <p:extLst>
      <p:ext uri="{BB962C8B-B14F-4D97-AF65-F5344CB8AC3E}">
        <p14:creationId xmlns:p14="http://schemas.microsoft.com/office/powerpoint/2010/main" val="335982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
          <p:cNvSpPr>
            <a:spLocks noChangeArrowheads="1"/>
          </p:cNvSpPr>
          <p:nvPr/>
        </p:nvSpPr>
        <p:spPr bwMode="blackWhite">
          <a:xfrm>
            <a:off x="957263" y="1598613"/>
            <a:ext cx="721042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1507" name="Rectangle 23"/>
          <p:cNvSpPr>
            <a:spLocks noChangeArrowheads="1"/>
          </p:cNvSpPr>
          <p:nvPr/>
        </p:nvSpPr>
        <p:spPr bwMode="blackWhite">
          <a:xfrm>
            <a:off x="969963" y="1543050"/>
            <a:ext cx="53165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r>
              <a:rPr lang="en-US" altLang="en-US" sz="1800" b="1" dirty="0">
                <a:solidFill>
                  <a:srgbClr val="000000"/>
                </a:solidFill>
                <a:latin typeface="Courier New" panose="02070309020205020404" pitchFamily="49" charset="0"/>
              </a:rPr>
              <a:t>SELECT </a:t>
            </a:r>
            <a:r>
              <a:rPr lang="en-US" altLang="en-US" sz="1800" b="1" dirty="0" err="1">
                <a:solidFill>
                  <a:srgbClr val="000000"/>
                </a:solidFill>
                <a:latin typeface="Courier New" panose="02070309020205020404" pitchFamily="49" charset="0"/>
              </a:rPr>
              <a:t>last_name</a:t>
            </a: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job_id</a:t>
            </a:r>
            <a:r>
              <a:rPr lang="en-US" altLang="en-US" sz="1800" b="1" dirty="0">
                <a:solidFill>
                  <a:srgbClr val="000000"/>
                </a:solidFill>
                <a:latin typeface="Courier New" panose="02070309020205020404" pitchFamily="49" charset="0"/>
              </a:rPr>
              <a:t>, salary</a:t>
            </a:r>
          </a:p>
          <a:p>
            <a:r>
              <a:rPr lang="en-US" altLang="en-US" sz="1800" b="1" dirty="0">
                <a:solidFill>
                  <a:srgbClr val="000000"/>
                </a:solidFill>
                <a:latin typeface="Courier New" panose="02070309020205020404" pitchFamily="49" charset="0"/>
              </a:rPr>
              <a:t>FROM   employees</a:t>
            </a:r>
          </a:p>
          <a:p>
            <a:r>
              <a:rPr lang="en-US" altLang="en-US" sz="1800" b="1" dirty="0">
                <a:solidFill>
                  <a:srgbClr val="000000"/>
                </a:solidFill>
                <a:latin typeface="Courier New" panose="02070309020205020404" pitchFamily="49" charset="0"/>
              </a:rPr>
              <a:t>WHERE  salary = </a:t>
            </a:r>
          </a:p>
          <a:p>
            <a:r>
              <a:rPr lang="en-US" altLang="en-US" sz="1800" b="1" dirty="0">
                <a:solidFill>
                  <a:srgbClr val="000000"/>
                </a:solidFill>
                <a:latin typeface="Courier New" panose="02070309020205020404" pitchFamily="49" charset="0"/>
              </a:rPr>
              <a:t>                (SELECT MIN(salary)</a:t>
            </a:r>
          </a:p>
          <a:p>
            <a:r>
              <a:rPr lang="en-US" altLang="en-US" sz="1800" b="1" dirty="0">
                <a:solidFill>
                  <a:srgbClr val="000000"/>
                </a:solidFill>
                <a:latin typeface="Courier New" panose="02070309020205020404" pitchFamily="49" charset="0"/>
              </a:rPr>
              <a:t>                 FROM   employees);</a:t>
            </a:r>
          </a:p>
        </p:txBody>
      </p:sp>
      <p:sp>
        <p:nvSpPr>
          <p:cNvPr id="21508" name="Rectangle 20"/>
          <p:cNvSpPr>
            <a:spLocks noGrp="1" noChangeArrowheads="1"/>
          </p:cNvSpPr>
          <p:nvPr>
            <p:ph type="title"/>
          </p:nvPr>
        </p:nvSpPr>
        <p:spPr>
          <a:xfrm>
            <a:off x="909638" y="127000"/>
            <a:ext cx="7410450" cy="1373188"/>
          </a:xfrm>
          <a:noFill/>
        </p:spPr>
        <p:txBody>
          <a:bodyPr/>
          <a:lstStyle/>
          <a:p>
            <a:r>
              <a:rPr lang="en-US" altLang="en-US"/>
              <a:t>Display the employee details whose salary is equal to the minimum salary</a:t>
            </a:r>
          </a:p>
        </p:txBody>
      </p:sp>
      <p:sp>
        <p:nvSpPr>
          <p:cNvPr id="21509" name="Rectangle 21"/>
          <p:cNvSpPr>
            <a:spLocks noChangeArrowheads="1"/>
          </p:cNvSpPr>
          <p:nvPr/>
        </p:nvSpPr>
        <p:spPr bwMode="auto">
          <a:xfrm>
            <a:off x="4614863" y="1889125"/>
            <a:ext cx="636587"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600" b="1">
                <a:solidFill>
                  <a:srgbClr val="FF5050"/>
                </a:solidFill>
                <a:latin typeface="Arial" panose="020B0604020202020204" pitchFamily="34" charset="0"/>
              </a:rPr>
              <a:t>2500</a:t>
            </a:r>
          </a:p>
        </p:txBody>
      </p:sp>
      <p:sp>
        <p:nvSpPr>
          <p:cNvPr id="21510" name="Rectangle 24"/>
          <p:cNvSpPr>
            <a:spLocks noChangeArrowheads="1"/>
          </p:cNvSpPr>
          <p:nvPr/>
        </p:nvSpPr>
        <p:spPr bwMode="ltGray">
          <a:xfrm>
            <a:off x="3167063" y="2457450"/>
            <a:ext cx="2673350" cy="646113"/>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2151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4217988"/>
            <a:ext cx="7296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1512" name="Arc 22"/>
          <p:cNvSpPr>
            <a:spLocks/>
          </p:cNvSpPr>
          <p:nvPr/>
        </p:nvSpPr>
        <p:spPr bwMode="auto">
          <a:xfrm rot="10380000">
            <a:off x="3330575" y="2098675"/>
            <a:ext cx="2028825" cy="542925"/>
          </a:xfrm>
          <a:custGeom>
            <a:avLst/>
            <a:gdLst>
              <a:gd name="T0" fmla="*/ 2147483646 w 26987"/>
              <a:gd name="T1" fmla="*/ 2147483646 h 21600"/>
              <a:gd name="T2" fmla="*/ 0 w 26987"/>
              <a:gd name="T3" fmla="*/ 0 h 21600"/>
              <a:gd name="T4" fmla="*/ 2147483646 w 26987"/>
              <a:gd name="T5" fmla="*/ 0 h 21600"/>
              <a:gd name="T6" fmla="*/ 0 60000 65536"/>
              <a:gd name="T7" fmla="*/ 0 60000 65536"/>
              <a:gd name="T8" fmla="*/ 0 60000 65536"/>
            </a:gdLst>
            <a:ahLst/>
            <a:cxnLst>
              <a:cxn ang="T6">
                <a:pos x="T0" y="T1"/>
              </a:cxn>
              <a:cxn ang="T7">
                <a:pos x="T2" y="T3"/>
              </a:cxn>
              <a:cxn ang="T8">
                <a:pos x="T4" y="T5"/>
              </a:cxn>
            </a:cxnLst>
            <a:rect l="0" t="0" r="r" b="b"/>
            <a:pathLst>
              <a:path w="26987" h="21600" fill="none" extrusionOk="0">
                <a:moveTo>
                  <a:pt x="26987" y="20917"/>
                </a:moveTo>
                <a:cubicBezTo>
                  <a:pt x="25227" y="21370"/>
                  <a:pt x="23417" y="21600"/>
                  <a:pt x="21600" y="21600"/>
                </a:cubicBezTo>
                <a:cubicBezTo>
                  <a:pt x="9670" y="21600"/>
                  <a:pt x="0" y="11929"/>
                  <a:pt x="0" y="0"/>
                </a:cubicBezTo>
              </a:path>
              <a:path w="26987" h="21600" stroke="0" extrusionOk="0">
                <a:moveTo>
                  <a:pt x="26987" y="20917"/>
                </a:moveTo>
                <a:cubicBezTo>
                  <a:pt x="25227" y="21370"/>
                  <a:pt x="23417" y="21600"/>
                  <a:pt x="21600" y="21600"/>
                </a:cubicBezTo>
                <a:cubicBezTo>
                  <a:pt x="9670" y="21600"/>
                  <a:pt x="0" y="11929"/>
                  <a:pt x="0" y="0"/>
                </a:cubicBezTo>
                <a:lnTo>
                  <a:pt x="21600" y="0"/>
                </a:lnTo>
                <a:lnTo>
                  <a:pt x="26987" y="2091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IN"/>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
          <p:cNvSpPr>
            <a:spLocks noChangeArrowheads="1"/>
          </p:cNvSpPr>
          <p:nvPr/>
        </p:nvSpPr>
        <p:spPr bwMode="blackWhite">
          <a:xfrm>
            <a:off x="969963" y="332422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2400300" algn="l"/>
                <a:tab pos="3600450" algn="l"/>
                <a:tab pos="5029200" algn="l"/>
              </a:tabLst>
              <a:defRPr sz="2400">
                <a:solidFill>
                  <a:schemeClr val="accent2"/>
                </a:solidFill>
                <a:latin typeface="Times New Roman" panose="02020603050405020304" pitchFamily="18" charset="0"/>
              </a:defRPr>
            </a:lvl1pPr>
            <a:lvl2pPr marL="742950" indent="-285750">
              <a:tabLst>
                <a:tab pos="2400300" algn="l"/>
                <a:tab pos="3600450" algn="l"/>
                <a:tab pos="5029200" algn="l"/>
              </a:tabLst>
              <a:defRPr sz="2400">
                <a:solidFill>
                  <a:schemeClr val="accent2"/>
                </a:solidFill>
                <a:latin typeface="Times New Roman" panose="02020603050405020304" pitchFamily="18" charset="0"/>
              </a:defRPr>
            </a:lvl2pPr>
            <a:lvl3pPr marL="1143000" indent="-228600">
              <a:tabLst>
                <a:tab pos="2400300" algn="l"/>
                <a:tab pos="3600450" algn="l"/>
                <a:tab pos="5029200" algn="l"/>
              </a:tabLst>
              <a:defRPr sz="2400">
                <a:solidFill>
                  <a:schemeClr val="accent2"/>
                </a:solidFill>
                <a:latin typeface="Times New Roman" panose="02020603050405020304" pitchFamily="18" charset="0"/>
              </a:defRPr>
            </a:lvl3pPr>
            <a:lvl4pPr marL="1600200" indent="-228600">
              <a:tabLst>
                <a:tab pos="2400300" algn="l"/>
                <a:tab pos="3600450" algn="l"/>
                <a:tab pos="5029200" algn="l"/>
              </a:tabLst>
              <a:defRPr sz="2400">
                <a:solidFill>
                  <a:schemeClr val="accent2"/>
                </a:solidFill>
                <a:latin typeface="Times New Roman" panose="02020603050405020304" pitchFamily="18" charset="0"/>
              </a:defRPr>
            </a:lvl4pPr>
            <a:lvl5pPr marL="2057400" indent="-228600">
              <a:tabLst>
                <a:tab pos="2400300" algn="l"/>
                <a:tab pos="3600450" algn="l"/>
                <a:tab pos="50292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3555" name="Rectangle 21"/>
          <p:cNvSpPr>
            <a:spLocks noGrp="1" noChangeArrowheads="1"/>
          </p:cNvSpPr>
          <p:nvPr>
            <p:ph type="title"/>
          </p:nvPr>
        </p:nvSpPr>
        <p:spPr>
          <a:xfrm>
            <a:off x="863600" y="300038"/>
            <a:ext cx="7408863" cy="614362"/>
          </a:xfrm>
          <a:noFill/>
        </p:spPr>
        <p:txBody>
          <a:bodyPr/>
          <a:lstStyle/>
          <a:p>
            <a:r>
              <a:rPr lang="en-US" altLang="en-US"/>
              <a:t>The </a:t>
            </a:r>
            <a:r>
              <a:rPr lang="en-US" altLang="en-US">
                <a:latin typeface="Courier New" panose="02070309020205020404" pitchFamily="49" charset="0"/>
              </a:rPr>
              <a:t>HAVING</a:t>
            </a:r>
            <a:r>
              <a:rPr lang="en-US" altLang="en-US"/>
              <a:t> Clause with Subqueries</a:t>
            </a:r>
          </a:p>
        </p:txBody>
      </p:sp>
      <p:sp>
        <p:nvSpPr>
          <p:cNvPr id="25604" name="Rectangle 22"/>
          <p:cNvSpPr>
            <a:spLocks noGrp="1" noChangeArrowheads="1"/>
          </p:cNvSpPr>
          <p:nvPr>
            <p:ph type="body" idx="1"/>
          </p:nvPr>
        </p:nvSpPr>
        <p:spPr>
          <a:xfrm>
            <a:off x="874713" y="773113"/>
            <a:ext cx="7385050" cy="2357437"/>
          </a:xfrm>
        </p:spPr>
        <p:txBody>
          <a:bodyPr/>
          <a:lstStyle/>
          <a:p>
            <a:pPr>
              <a:defRPr/>
            </a:pPr>
            <a:r>
              <a:rPr lang="en-US" altLang="en-US" dirty="0"/>
              <a:t>The Oracle server executes subqueries first.</a:t>
            </a:r>
          </a:p>
          <a:p>
            <a:pPr>
              <a:defRPr/>
            </a:pPr>
            <a:r>
              <a:rPr lang="en-US" altLang="en-US" dirty="0"/>
              <a:t>The Oracle server returns results into the </a:t>
            </a:r>
            <a:r>
              <a:rPr lang="en-US" altLang="en-US" dirty="0">
                <a:latin typeface="Courier New" panose="02070309020205020404" pitchFamily="49" charset="0"/>
              </a:rPr>
              <a:t>HAVING</a:t>
            </a:r>
            <a:r>
              <a:rPr lang="en-US" altLang="en-US" dirty="0"/>
              <a:t> clause of the main query.</a:t>
            </a:r>
          </a:p>
          <a:p>
            <a:pPr marL="0" indent="0">
              <a:buFont typeface="Arial" panose="020B0604020202020204" pitchFamily="34" charset="0"/>
              <a:buNone/>
              <a:defRPr/>
            </a:pPr>
            <a:r>
              <a:rPr lang="en-US" altLang="en-US" sz="2400" dirty="0"/>
              <a:t>Query: To display all the departments that have a minimum salary greater than that of the minimum salary of department 50.</a:t>
            </a:r>
          </a:p>
        </p:txBody>
      </p:sp>
      <p:sp>
        <p:nvSpPr>
          <p:cNvPr id="23557" name="Rectangle 25"/>
          <p:cNvSpPr>
            <a:spLocks noChangeArrowheads="1"/>
          </p:cNvSpPr>
          <p:nvPr/>
        </p:nvSpPr>
        <p:spPr bwMode="blackWhite">
          <a:xfrm>
            <a:off x="1068388" y="334962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2400300" algn="l"/>
                <a:tab pos="3600450" algn="l"/>
                <a:tab pos="5029200" algn="l"/>
              </a:tabLst>
              <a:defRPr sz="2400">
                <a:solidFill>
                  <a:schemeClr val="accent2"/>
                </a:solidFill>
                <a:latin typeface="Times New Roman" panose="02020603050405020304" pitchFamily="18" charset="0"/>
              </a:defRPr>
            </a:lvl1pPr>
            <a:lvl2pPr marL="742950" indent="-285750">
              <a:tabLst>
                <a:tab pos="2400300" algn="l"/>
                <a:tab pos="3600450" algn="l"/>
                <a:tab pos="5029200" algn="l"/>
              </a:tabLst>
              <a:defRPr sz="2400">
                <a:solidFill>
                  <a:schemeClr val="accent2"/>
                </a:solidFill>
                <a:latin typeface="Times New Roman" panose="02020603050405020304" pitchFamily="18" charset="0"/>
              </a:defRPr>
            </a:lvl2pPr>
            <a:lvl3pPr marL="1143000" indent="-228600">
              <a:tabLst>
                <a:tab pos="2400300" algn="l"/>
                <a:tab pos="3600450" algn="l"/>
                <a:tab pos="5029200" algn="l"/>
              </a:tabLst>
              <a:defRPr sz="2400">
                <a:solidFill>
                  <a:schemeClr val="accent2"/>
                </a:solidFill>
                <a:latin typeface="Times New Roman" panose="02020603050405020304" pitchFamily="18" charset="0"/>
              </a:defRPr>
            </a:lvl3pPr>
            <a:lvl4pPr marL="1600200" indent="-228600">
              <a:tabLst>
                <a:tab pos="2400300" algn="l"/>
                <a:tab pos="3600450" algn="l"/>
                <a:tab pos="5029200" algn="l"/>
              </a:tabLst>
              <a:defRPr sz="2400">
                <a:solidFill>
                  <a:schemeClr val="accent2"/>
                </a:solidFill>
                <a:latin typeface="Times New Roman" panose="02020603050405020304" pitchFamily="18" charset="0"/>
              </a:defRPr>
            </a:lvl4pPr>
            <a:lvl5pPr marL="2057400" indent="-228600">
              <a:tabLst>
                <a:tab pos="2400300" algn="l"/>
                <a:tab pos="3600450" algn="l"/>
                <a:tab pos="50292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2400300" algn="l"/>
                <a:tab pos="3600450" algn="l"/>
                <a:tab pos="5029200" algn="l"/>
              </a:tabLst>
              <a:defRPr sz="2400">
                <a:solidFill>
                  <a:schemeClr val="accent2"/>
                </a:solidFill>
                <a:latin typeface="Times New Roman" panose="02020603050405020304" pitchFamily="18" charset="0"/>
              </a:defRPr>
            </a:lvl9pPr>
          </a:lstStyle>
          <a:p>
            <a:r>
              <a:rPr lang="en-US" altLang="en-US" sz="1800" b="1" dirty="0">
                <a:solidFill>
                  <a:srgbClr val="000000"/>
                </a:solidFill>
                <a:latin typeface="Courier New" panose="02070309020205020404" pitchFamily="49" charset="0"/>
              </a:rPr>
              <a:t>SELECT   </a:t>
            </a:r>
            <a:r>
              <a:rPr lang="en-US" altLang="en-US" sz="1800" b="1" dirty="0" err="1">
                <a:solidFill>
                  <a:srgbClr val="000000"/>
                </a:solidFill>
                <a:latin typeface="Courier New" panose="02070309020205020404" pitchFamily="49" charset="0"/>
              </a:rPr>
              <a:t>department_id</a:t>
            </a:r>
            <a:r>
              <a:rPr lang="en-US" altLang="en-US" sz="1800" b="1" dirty="0">
                <a:solidFill>
                  <a:srgbClr val="000000"/>
                </a:solidFill>
                <a:latin typeface="Courier New" panose="02070309020205020404" pitchFamily="49" charset="0"/>
              </a:rPr>
              <a:t>, MIN(salary)</a:t>
            </a:r>
          </a:p>
          <a:p>
            <a:r>
              <a:rPr lang="en-US" altLang="en-US" sz="1800" b="1" dirty="0">
                <a:solidFill>
                  <a:srgbClr val="000000"/>
                </a:solidFill>
                <a:latin typeface="Courier New" panose="02070309020205020404" pitchFamily="49" charset="0"/>
              </a:rPr>
              <a:t>FROM     employees</a:t>
            </a:r>
          </a:p>
          <a:p>
            <a:r>
              <a:rPr lang="en-US" altLang="en-US" sz="1800" b="1" dirty="0">
                <a:solidFill>
                  <a:srgbClr val="000000"/>
                </a:solidFill>
                <a:latin typeface="Courier New" panose="02070309020205020404" pitchFamily="49" charset="0"/>
              </a:rPr>
              <a:t>GROUP BY </a:t>
            </a:r>
            <a:r>
              <a:rPr lang="en-US" altLang="en-US" sz="1800" b="1" dirty="0" err="1">
                <a:solidFill>
                  <a:srgbClr val="000000"/>
                </a:solidFill>
                <a:latin typeface="Courier New" panose="02070309020205020404" pitchFamily="49" charset="0"/>
              </a:rPr>
              <a:t>department_id</a:t>
            </a:r>
            <a:endParaRPr lang="en-US" altLang="en-US" sz="1800" b="1" dirty="0">
              <a:solidFill>
                <a:srgbClr val="000000"/>
              </a:solidFill>
              <a:latin typeface="Courier New" panose="02070309020205020404" pitchFamily="49" charset="0"/>
            </a:endParaRPr>
          </a:p>
          <a:p>
            <a:r>
              <a:rPr lang="en-US" altLang="en-US" sz="1800" b="1" dirty="0">
                <a:solidFill>
                  <a:srgbClr val="000000"/>
                </a:solidFill>
                <a:latin typeface="Courier New" panose="02070309020205020404" pitchFamily="49" charset="0"/>
              </a:rPr>
              <a:t>HAVING   MIN(salary) &gt;</a:t>
            </a:r>
          </a:p>
          <a:p>
            <a:r>
              <a:rPr lang="en-US" altLang="en-US" sz="1800" b="1" dirty="0">
                <a:solidFill>
                  <a:srgbClr val="000000"/>
                </a:solidFill>
                <a:latin typeface="Courier New" panose="02070309020205020404" pitchFamily="49" charset="0"/>
              </a:rPr>
              <a:t>                       (SELECT MIN(salary)</a:t>
            </a:r>
          </a:p>
          <a:p>
            <a:r>
              <a:rPr lang="en-US" altLang="en-US" sz="1800" b="1" dirty="0">
                <a:solidFill>
                  <a:srgbClr val="000000"/>
                </a:solidFill>
                <a:latin typeface="Courier New" panose="02070309020205020404" pitchFamily="49" charset="0"/>
              </a:rPr>
              <a:t>                        FROM   employees</a:t>
            </a:r>
          </a:p>
          <a:p>
            <a:r>
              <a:rPr lang="en-US" altLang="en-US" sz="1800" b="1" dirty="0">
                <a:solidFill>
                  <a:srgbClr val="000000"/>
                </a:solidFill>
                <a:latin typeface="Courier New" panose="02070309020205020404" pitchFamily="49" charset="0"/>
              </a:rPr>
              <a:t>                        WHERE  </a:t>
            </a:r>
            <a:r>
              <a:rPr lang="en-US" altLang="en-US" sz="1800" b="1" dirty="0" err="1">
                <a:solidFill>
                  <a:srgbClr val="000000"/>
                </a:solidFill>
                <a:latin typeface="Courier New" panose="02070309020205020404" pitchFamily="49" charset="0"/>
              </a:rPr>
              <a:t>department_id</a:t>
            </a:r>
            <a:r>
              <a:rPr lang="en-US" altLang="en-US" sz="1800" b="1" dirty="0">
                <a:solidFill>
                  <a:srgbClr val="000000"/>
                </a:solidFill>
                <a:latin typeface="Courier New" panose="02070309020205020404" pitchFamily="49" charset="0"/>
              </a:rPr>
              <a:t> = 50);</a:t>
            </a:r>
          </a:p>
        </p:txBody>
      </p:sp>
      <p:sp>
        <p:nvSpPr>
          <p:cNvPr id="23558" name="Rectangle 26"/>
          <p:cNvSpPr>
            <a:spLocks noChangeArrowheads="1"/>
          </p:cNvSpPr>
          <p:nvPr/>
        </p:nvSpPr>
        <p:spPr bwMode="ltGray">
          <a:xfrm>
            <a:off x="4286250" y="4562475"/>
            <a:ext cx="3684588" cy="823913"/>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23559" name="Rectangle 27"/>
          <p:cNvSpPr>
            <a:spLocks noChangeArrowheads="1"/>
          </p:cNvSpPr>
          <p:nvPr/>
        </p:nvSpPr>
        <p:spPr bwMode="ltGray">
          <a:xfrm>
            <a:off x="1122363" y="4314825"/>
            <a:ext cx="2757487" cy="2667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23560" name="Arc 23"/>
          <p:cNvSpPr>
            <a:spLocks/>
          </p:cNvSpPr>
          <p:nvPr/>
        </p:nvSpPr>
        <p:spPr bwMode="auto">
          <a:xfrm rot="-10740000">
            <a:off x="4545013" y="4375150"/>
            <a:ext cx="2830512" cy="542925"/>
          </a:xfrm>
          <a:custGeom>
            <a:avLst/>
            <a:gdLst>
              <a:gd name="T0" fmla="*/ 2147483646 w 26958"/>
              <a:gd name="T1" fmla="*/ 2147483646 h 21600"/>
              <a:gd name="T2" fmla="*/ 0 w 26958"/>
              <a:gd name="T3" fmla="*/ 0 h 21600"/>
              <a:gd name="T4" fmla="*/ 2147483646 w 26958"/>
              <a:gd name="T5" fmla="*/ 0 h 21600"/>
              <a:gd name="T6" fmla="*/ 0 60000 65536"/>
              <a:gd name="T7" fmla="*/ 0 60000 65536"/>
              <a:gd name="T8" fmla="*/ 0 60000 65536"/>
            </a:gdLst>
            <a:ahLst/>
            <a:cxnLst>
              <a:cxn ang="T6">
                <a:pos x="T0" y="T1"/>
              </a:cxn>
              <a:cxn ang="T7">
                <a:pos x="T2" y="T3"/>
              </a:cxn>
              <a:cxn ang="T8">
                <a:pos x="T4" y="T5"/>
              </a:cxn>
            </a:cxnLst>
            <a:rect l="0" t="0" r="r" b="b"/>
            <a:pathLst>
              <a:path w="26958" h="21600" fill="none" extrusionOk="0">
                <a:moveTo>
                  <a:pt x="26957" y="20924"/>
                </a:moveTo>
                <a:cubicBezTo>
                  <a:pt x="25207" y="21373"/>
                  <a:pt x="23407" y="21600"/>
                  <a:pt x="21600" y="21600"/>
                </a:cubicBezTo>
                <a:cubicBezTo>
                  <a:pt x="9670" y="21600"/>
                  <a:pt x="0" y="11929"/>
                  <a:pt x="0" y="0"/>
                </a:cubicBezTo>
              </a:path>
              <a:path w="26958" h="21600" stroke="0" extrusionOk="0">
                <a:moveTo>
                  <a:pt x="26957" y="20924"/>
                </a:moveTo>
                <a:cubicBezTo>
                  <a:pt x="25207" y="21373"/>
                  <a:pt x="23407" y="21600"/>
                  <a:pt x="21600" y="21600"/>
                </a:cubicBezTo>
                <a:cubicBezTo>
                  <a:pt x="9670" y="21600"/>
                  <a:pt x="0" y="11929"/>
                  <a:pt x="0" y="0"/>
                </a:cubicBezTo>
                <a:lnTo>
                  <a:pt x="21600" y="0"/>
                </a:lnTo>
                <a:lnTo>
                  <a:pt x="26957" y="20924"/>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IN"/>
          </a:p>
        </p:txBody>
      </p:sp>
      <p:sp>
        <p:nvSpPr>
          <p:cNvPr id="23561" name="Rectangle 24"/>
          <p:cNvSpPr>
            <a:spLocks noChangeArrowheads="1"/>
          </p:cNvSpPr>
          <p:nvPr/>
        </p:nvSpPr>
        <p:spPr bwMode="auto">
          <a:xfrm>
            <a:off x="5499100" y="4075113"/>
            <a:ext cx="636588"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600" b="1">
                <a:solidFill>
                  <a:srgbClr val="FF5050"/>
                </a:solidFill>
                <a:latin typeface="Arial" panose="020B0604020202020204" pitchFamily="34" charset="0"/>
              </a:rPr>
              <a:t>2500</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9"/>
          <p:cNvSpPr>
            <a:spLocks noChangeArrowheads="1"/>
          </p:cNvSpPr>
          <p:nvPr/>
        </p:nvSpPr>
        <p:spPr bwMode="blackWhite">
          <a:xfrm>
            <a:off x="969963" y="2132013"/>
            <a:ext cx="7486650" cy="1754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3087688" algn="l"/>
              </a:tabLst>
              <a:defRPr sz="2400">
                <a:solidFill>
                  <a:schemeClr val="accent2"/>
                </a:solidFill>
                <a:latin typeface="Times New Roman" panose="02020603050405020304" pitchFamily="18" charset="0"/>
              </a:defRPr>
            </a:lvl1pPr>
            <a:lvl2pPr marL="742950" indent="-285750">
              <a:tabLst>
                <a:tab pos="1200150" algn="l"/>
                <a:tab pos="3087688" algn="l"/>
              </a:tabLst>
              <a:defRPr sz="2400">
                <a:solidFill>
                  <a:schemeClr val="accent2"/>
                </a:solidFill>
                <a:latin typeface="Times New Roman" panose="02020603050405020304" pitchFamily="18" charset="0"/>
              </a:defRPr>
            </a:lvl2pPr>
            <a:lvl3pPr marL="1143000" indent="-228600">
              <a:tabLst>
                <a:tab pos="1200150" algn="l"/>
                <a:tab pos="3087688" algn="l"/>
              </a:tabLst>
              <a:defRPr sz="2400">
                <a:solidFill>
                  <a:schemeClr val="accent2"/>
                </a:solidFill>
                <a:latin typeface="Times New Roman" panose="02020603050405020304" pitchFamily="18" charset="0"/>
              </a:defRPr>
            </a:lvl3pPr>
            <a:lvl4pPr marL="1600200" indent="-228600">
              <a:tabLst>
                <a:tab pos="1200150" algn="l"/>
                <a:tab pos="3087688" algn="l"/>
              </a:tabLst>
              <a:defRPr sz="2400">
                <a:solidFill>
                  <a:schemeClr val="accent2"/>
                </a:solidFill>
                <a:latin typeface="Times New Roman" panose="02020603050405020304" pitchFamily="18" charset="0"/>
              </a:defRPr>
            </a:lvl4pPr>
            <a:lvl5pPr marL="2057400" indent="-228600">
              <a:tabLst>
                <a:tab pos="1200150" algn="l"/>
                <a:tab pos="3087688"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5603" name="Rectangle 20"/>
          <p:cNvSpPr>
            <a:spLocks noChangeArrowheads="1"/>
          </p:cNvSpPr>
          <p:nvPr/>
        </p:nvSpPr>
        <p:spPr bwMode="blackWhite">
          <a:xfrm>
            <a:off x="969963" y="2119313"/>
            <a:ext cx="7315200" cy="177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3087688" algn="l"/>
              </a:tabLst>
              <a:defRPr sz="2400">
                <a:solidFill>
                  <a:schemeClr val="accent2"/>
                </a:solidFill>
                <a:latin typeface="Times New Roman" panose="02020603050405020304" pitchFamily="18" charset="0"/>
              </a:defRPr>
            </a:lvl1pPr>
            <a:lvl2pPr marL="742950" indent="-285750">
              <a:tabLst>
                <a:tab pos="1200150" algn="l"/>
                <a:tab pos="3087688" algn="l"/>
              </a:tabLst>
              <a:defRPr sz="2400">
                <a:solidFill>
                  <a:schemeClr val="accent2"/>
                </a:solidFill>
                <a:latin typeface="Times New Roman" panose="02020603050405020304" pitchFamily="18" charset="0"/>
              </a:defRPr>
            </a:lvl2pPr>
            <a:lvl3pPr marL="1143000" indent="-228600">
              <a:tabLst>
                <a:tab pos="1200150" algn="l"/>
                <a:tab pos="3087688" algn="l"/>
              </a:tabLst>
              <a:defRPr sz="2400">
                <a:solidFill>
                  <a:schemeClr val="accent2"/>
                </a:solidFill>
                <a:latin typeface="Times New Roman" panose="02020603050405020304" pitchFamily="18" charset="0"/>
              </a:defRPr>
            </a:lvl3pPr>
            <a:lvl4pPr marL="1600200" indent="-228600">
              <a:tabLst>
                <a:tab pos="1200150" algn="l"/>
                <a:tab pos="3087688" algn="l"/>
              </a:tabLst>
              <a:defRPr sz="2400">
                <a:solidFill>
                  <a:schemeClr val="accent2"/>
                </a:solidFill>
                <a:latin typeface="Times New Roman" panose="02020603050405020304" pitchFamily="18" charset="0"/>
              </a:defRPr>
            </a:lvl4pPr>
            <a:lvl5pPr marL="2057400" indent="-228600">
              <a:tabLst>
                <a:tab pos="1200150" algn="l"/>
                <a:tab pos="3087688"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employee_id, last_name</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salary =</a:t>
            </a:r>
          </a:p>
          <a:p>
            <a:r>
              <a:rPr lang="en-US" altLang="en-US" sz="1800" b="1">
                <a:solidFill>
                  <a:srgbClr val="000000"/>
                </a:solidFill>
                <a:latin typeface="Courier New" panose="02070309020205020404" pitchFamily="49" charset="0"/>
              </a:rPr>
              <a:t>                (SELECT   MIN(salary)</a:t>
            </a:r>
          </a:p>
          <a:p>
            <a:r>
              <a:rPr lang="en-US" altLang="en-US" sz="1800" b="1">
                <a:solidFill>
                  <a:srgbClr val="000000"/>
                </a:solidFill>
                <a:latin typeface="Courier New" panose="02070309020205020404" pitchFamily="49" charset="0"/>
              </a:rPr>
              <a:t>                 FROM     employees</a:t>
            </a:r>
          </a:p>
          <a:p>
            <a:r>
              <a:rPr lang="en-US" altLang="en-US" sz="1800" b="1">
                <a:solidFill>
                  <a:srgbClr val="000000"/>
                </a:solidFill>
                <a:latin typeface="Courier New" panose="02070309020205020404" pitchFamily="49" charset="0"/>
              </a:rPr>
              <a:t>                 GROUP BY department_id);</a:t>
            </a:r>
          </a:p>
        </p:txBody>
      </p:sp>
      <p:sp>
        <p:nvSpPr>
          <p:cNvPr id="25604" name="Rectangle 21"/>
          <p:cNvSpPr>
            <a:spLocks noGrp="1" noChangeArrowheads="1"/>
          </p:cNvSpPr>
          <p:nvPr>
            <p:ph type="title"/>
          </p:nvPr>
        </p:nvSpPr>
        <p:spPr>
          <a:noFill/>
        </p:spPr>
        <p:txBody>
          <a:bodyPr/>
          <a:lstStyle/>
          <a:p>
            <a:r>
              <a:rPr lang="en-US" altLang="en-US"/>
              <a:t>What is Wrong </a:t>
            </a:r>
            <a:br>
              <a:rPr lang="en-US" altLang="en-US"/>
            </a:br>
            <a:r>
              <a:rPr lang="en-US" altLang="en-US"/>
              <a:t>with this Statement?</a:t>
            </a:r>
          </a:p>
        </p:txBody>
      </p:sp>
      <p:sp>
        <p:nvSpPr>
          <p:cNvPr id="25605" name="Rectangle 22"/>
          <p:cNvSpPr>
            <a:spLocks noChangeArrowheads="1"/>
          </p:cNvSpPr>
          <p:nvPr/>
        </p:nvSpPr>
        <p:spPr bwMode="blackWhite">
          <a:xfrm>
            <a:off x="982663" y="4092575"/>
            <a:ext cx="7473950" cy="132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ERROR at line 4:</a:t>
            </a:r>
          </a:p>
          <a:p>
            <a:r>
              <a:rPr lang="en-US" altLang="en-US" sz="1800" b="1">
                <a:solidFill>
                  <a:srgbClr val="000000"/>
                </a:solidFill>
                <a:latin typeface="Courier New" panose="02070309020205020404" pitchFamily="49" charset="0"/>
              </a:rPr>
              <a:t>ORA-01427: single-row subquery returns more than</a:t>
            </a:r>
            <a:br>
              <a:rPr lang="en-US" altLang="en-US" sz="1800" b="1">
                <a:solidFill>
                  <a:srgbClr val="000000"/>
                </a:solidFill>
                <a:latin typeface="Courier New" panose="02070309020205020404" pitchFamily="49" charset="0"/>
              </a:rPr>
            </a:br>
            <a:r>
              <a:rPr lang="en-US" altLang="en-US" sz="1800" b="1">
                <a:solidFill>
                  <a:srgbClr val="000000"/>
                </a:solidFill>
                <a:latin typeface="Courier New" panose="02070309020205020404" pitchFamily="49" charset="0"/>
              </a:rPr>
              <a:t>one row</a:t>
            </a:r>
          </a:p>
        </p:txBody>
      </p:sp>
      <p:sp>
        <p:nvSpPr>
          <p:cNvPr id="25606" name="Rectangle 23"/>
          <p:cNvSpPr>
            <a:spLocks noChangeArrowheads="1"/>
          </p:cNvSpPr>
          <p:nvPr/>
        </p:nvSpPr>
        <p:spPr bwMode="ltGray">
          <a:xfrm>
            <a:off x="3213100" y="2970213"/>
            <a:ext cx="3457575" cy="884237"/>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25607" name="Rectangle 24"/>
          <p:cNvSpPr>
            <a:spLocks noChangeArrowheads="1"/>
          </p:cNvSpPr>
          <p:nvPr/>
        </p:nvSpPr>
        <p:spPr bwMode="ltGray">
          <a:xfrm>
            <a:off x="1920875" y="2744788"/>
            <a:ext cx="987425" cy="2667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25608" name="Rectangle 25"/>
          <p:cNvSpPr>
            <a:spLocks noChangeArrowheads="1"/>
          </p:cNvSpPr>
          <p:nvPr/>
        </p:nvSpPr>
        <p:spPr bwMode="ltGray">
          <a:xfrm>
            <a:off x="3341688" y="3536950"/>
            <a:ext cx="3125787" cy="2667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25609" name="Rectangle 26"/>
          <p:cNvSpPr>
            <a:spLocks noChangeArrowheads="1"/>
          </p:cNvSpPr>
          <p:nvPr/>
        </p:nvSpPr>
        <p:spPr bwMode="auto">
          <a:xfrm rot="8097">
            <a:off x="1111250" y="5489575"/>
            <a:ext cx="7253288"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b="1">
                <a:solidFill>
                  <a:srgbClr val="FF3300"/>
                </a:solidFill>
                <a:latin typeface="Arial" panose="020B0604020202020204" pitchFamily="34" charset="0"/>
              </a:rPr>
              <a:t>Single-row operator with multiple-row subquery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8"/>
          <p:cNvSpPr>
            <a:spLocks noChangeArrowheads="1"/>
          </p:cNvSpPr>
          <p:nvPr/>
        </p:nvSpPr>
        <p:spPr bwMode="blackWhite">
          <a:xfrm>
            <a:off x="982663" y="2132013"/>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571750" algn="l"/>
              </a:tabLst>
              <a:defRPr sz="2400">
                <a:solidFill>
                  <a:schemeClr val="accent2"/>
                </a:solidFill>
                <a:latin typeface="Times New Roman" panose="02020603050405020304" pitchFamily="18" charset="0"/>
              </a:defRPr>
            </a:lvl1pPr>
            <a:lvl2pPr marL="742950" indent="-285750">
              <a:tabLst>
                <a:tab pos="1200150" algn="l"/>
                <a:tab pos="2571750" algn="l"/>
              </a:tabLst>
              <a:defRPr sz="2400">
                <a:solidFill>
                  <a:schemeClr val="accent2"/>
                </a:solidFill>
                <a:latin typeface="Times New Roman" panose="02020603050405020304" pitchFamily="18" charset="0"/>
              </a:defRPr>
            </a:lvl2pPr>
            <a:lvl3pPr marL="1143000" indent="-228600">
              <a:tabLst>
                <a:tab pos="1200150" algn="l"/>
                <a:tab pos="2571750" algn="l"/>
              </a:tabLst>
              <a:defRPr sz="2400">
                <a:solidFill>
                  <a:schemeClr val="accent2"/>
                </a:solidFill>
                <a:latin typeface="Times New Roman" panose="02020603050405020304" pitchFamily="18" charset="0"/>
              </a:defRPr>
            </a:lvl3pPr>
            <a:lvl4pPr marL="1600200" indent="-228600">
              <a:tabLst>
                <a:tab pos="1200150" algn="l"/>
                <a:tab pos="2571750" algn="l"/>
              </a:tabLst>
              <a:defRPr sz="2400">
                <a:solidFill>
                  <a:schemeClr val="accent2"/>
                </a:solidFill>
                <a:latin typeface="Times New Roman" panose="02020603050405020304" pitchFamily="18" charset="0"/>
              </a:defRPr>
            </a:lvl4pPr>
            <a:lvl5pPr marL="2057400" indent="-228600">
              <a:tabLst>
                <a:tab pos="1200150" algn="l"/>
                <a:tab pos="25717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7651" name="Rectangle 19"/>
          <p:cNvSpPr>
            <a:spLocks noGrp="1" noChangeArrowheads="1"/>
          </p:cNvSpPr>
          <p:nvPr>
            <p:ph type="title"/>
          </p:nvPr>
        </p:nvSpPr>
        <p:spPr>
          <a:noFill/>
        </p:spPr>
        <p:txBody>
          <a:bodyPr/>
          <a:lstStyle/>
          <a:p>
            <a:r>
              <a:rPr lang="en-US" altLang="en-US"/>
              <a:t>Will this Statement Return Rows?</a:t>
            </a:r>
          </a:p>
        </p:txBody>
      </p:sp>
      <p:sp>
        <p:nvSpPr>
          <p:cNvPr id="27652" name="Rectangle 20"/>
          <p:cNvSpPr>
            <a:spLocks noChangeArrowheads="1"/>
          </p:cNvSpPr>
          <p:nvPr/>
        </p:nvSpPr>
        <p:spPr bwMode="blackWhite">
          <a:xfrm>
            <a:off x="982663" y="4338638"/>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3087688" algn="l"/>
              </a:tabLst>
              <a:defRPr sz="2400">
                <a:solidFill>
                  <a:schemeClr val="accent2"/>
                </a:solidFill>
                <a:latin typeface="Times New Roman" panose="02020603050405020304" pitchFamily="18" charset="0"/>
              </a:defRPr>
            </a:lvl1pPr>
            <a:lvl2pPr marL="742950" indent="-285750">
              <a:tabLst>
                <a:tab pos="1200150" algn="l"/>
                <a:tab pos="3087688" algn="l"/>
              </a:tabLst>
              <a:defRPr sz="2400">
                <a:solidFill>
                  <a:schemeClr val="accent2"/>
                </a:solidFill>
                <a:latin typeface="Times New Roman" panose="02020603050405020304" pitchFamily="18" charset="0"/>
              </a:defRPr>
            </a:lvl2pPr>
            <a:lvl3pPr marL="1143000" indent="-228600">
              <a:tabLst>
                <a:tab pos="1200150" algn="l"/>
                <a:tab pos="3087688" algn="l"/>
              </a:tabLst>
              <a:defRPr sz="2400">
                <a:solidFill>
                  <a:schemeClr val="accent2"/>
                </a:solidFill>
                <a:latin typeface="Times New Roman" panose="02020603050405020304" pitchFamily="18" charset="0"/>
              </a:defRPr>
            </a:lvl3pPr>
            <a:lvl4pPr marL="1600200" indent="-228600">
              <a:tabLst>
                <a:tab pos="1200150" algn="l"/>
                <a:tab pos="3087688" algn="l"/>
              </a:tabLst>
              <a:defRPr sz="2400">
                <a:solidFill>
                  <a:schemeClr val="accent2"/>
                </a:solidFill>
                <a:latin typeface="Times New Roman" panose="02020603050405020304" pitchFamily="18" charset="0"/>
              </a:defRPr>
            </a:lvl4pPr>
            <a:lvl5pPr marL="2057400" indent="-228600">
              <a:tabLst>
                <a:tab pos="1200150" algn="l"/>
                <a:tab pos="3087688"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3087688"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no rows selected</a:t>
            </a:r>
          </a:p>
        </p:txBody>
      </p:sp>
      <p:sp>
        <p:nvSpPr>
          <p:cNvPr id="27653" name="Rectangle 21"/>
          <p:cNvSpPr>
            <a:spLocks noChangeArrowheads="1"/>
          </p:cNvSpPr>
          <p:nvPr/>
        </p:nvSpPr>
        <p:spPr bwMode="blackWhite">
          <a:xfrm>
            <a:off x="969963" y="2119313"/>
            <a:ext cx="6246812"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571750" algn="l"/>
              </a:tabLst>
              <a:defRPr sz="2400">
                <a:solidFill>
                  <a:schemeClr val="accent2"/>
                </a:solidFill>
                <a:latin typeface="Times New Roman" panose="02020603050405020304" pitchFamily="18" charset="0"/>
              </a:defRPr>
            </a:lvl1pPr>
            <a:lvl2pPr marL="742950" indent="-285750">
              <a:tabLst>
                <a:tab pos="1200150" algn="l"/>
                <a:tab pos="2571750" algn="l"/>
              </a:tabLst>
              <a:defRPr sz="2400">
                <a:solidFill>
                  <a:schemeClr val="accent2"/>
                </a:solidFill>
                <a:latin typeface="Times New Roman" panose="02020603050405020304" pitchFamily="18" charset="0"/>
              </a:defRPr>
            </a:lvl2pPr>
            <a:lvl3pPr marL="1143000" indent="-228600">
              <a:tabLst>
                <a:tab pos="1200150" algn="l"/>
                <a:tab pos="2571750" algn="l"/>
              </a:tabLst>
              <a:defRPr sz="2400">
                <a:solidFill>
                  <a:schemeClr val="accent2"/>
                </a:solidFill>
                <a:latin typeface="Times New Roman" panose="02020603050405020304" pitchFamily="18" charset="0"/>
              </a:defRPr>
            </a:lvl3pPr>
            <a:lvl4pPr marL="1600200" indent="-228600">
              <a:tabLst>
                <a:tab pos="1200150" algn="l"/>
                <a:tab pos="2571750" algn="l"/>
              </a:tabLst>
              <a:defRPr sz="2400">
                <a:solidFill>
                  <a:schemeClr val="accent2"/>
                </a:solidFill>
                <a:latin typeface="Times New Roman" panose="02020603050405020304" pitchFamily="18" charset="0"/>
              </a:defRPr>
            </a:lvl4pPr>
            <a:lvl5pPr marL="2057400" indent="-228600">
              <a:tabLst>
                <a:tab pos="1200150" algn="l"/>
                <a:tab pos="25717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e_name, job_id</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job_id =</a:t>
            </a:r>
          </a:p>
          <a:p>
            <a:r>
              <a:rPr lang="en-US" altLang="en-US" sz="1800" b="1">
                <a:solidFill>
                  <a:srgbClr val="000000"/>
                </a:solidFill>
                <a:latin typeface="Courier New" panose="02070309020205020404" pitchFamily="49" charset="0"/>
              </a:rPr>
              <a:t>                (SELECT job_id</a:t>
            </a:r>
          </a:p>
          <a:p>
            <a:r>
              <a:rPr lang="en-US" altLang="en-US" sz="1800" b="1">
                <a:solidFill>
                  <a:srgbClr val="000000"/>
                </a:solidFill>
                <a:latin typeface="Courier New" panose="02070309020205020404" pitchFamily="49" charset="0"/>
              </a:rPr>
              <a:t>                 FROM   employees</a:t>
            </a:r>
          </a:p>
          <a:p>
            <a:r>
              <a:rPr lang="en-US" altLang="en-US" sz="1800" b="1">
                <a:solidFill>
                  <a:srgbClr val="000000"/>
                </a:solidFill>
                <a:latin typeface="Courier New" panose="02070309020205020404" pitchFamily="49" charset="0"/>
              </a:rPr>
              <a:t>                 WHERE  e_name = ‘Raj');</a:t>
            </a:r>
          </a:p>
        </p:txBody>
      </p:sp>
      <p:sp>
        <p:nvSpPr>
          <p:cNvPr id="27654" name="Rectangle 22"/>
          <p:cNvSpPr>
            <a:spLocks noChangeArrowheads="1"/>
          </p:cNvSpPr>
          <p:nvPr/>
        </p:nvSpPr>
        <p:spPr bwMode="auto">
          <a:xfrm rot="-25014">
            <a:off x="2346325" y="4908550"/>
            <a:ext cx="4252913" cy="463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b="1">
                <a:solidFill>
                  <a:schemeClr val="tx1"/>
                </a:solidFill>
                <a:latin typeface="Arial" panose="020B0604020202020204" pitchFamily="34" charset="0"/>
              </a:rPr>
              <a:t>Subquery returns no values</a:t>
            </a:r>
          </a:p>
        </p:txBody>
      </p:sp>
      <p:sp>
        <p:nvSpPr>
          <p:cNvPr id="27655" name="Rectangle 23"/>
          <p:cNvSpPr>
            <a:spLocks noChangeArrowheads="1"/>
          </p:cNvSpPr>
          <p:nvPr/>
        </p:nvSpPr>
        <p:spPr bwMode="ltGray">
          <a:xfrm>
            <a:off x="3200400" y="3017838"/>
            <a:ext cx="3730625" cy="836612"/>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altLang="en-US"/>
              <a:t>Multiple-Row Subqueries</a:t>
            </a:r>
          </a:p>
        </p:txBody>
      </p:sp>
      <p:sp>
        <p:nvSpPr>
          <p:cNvPr id="29699" name="Rectangle 3"/>
          <p:cNvSpPr>
            <a:spLocks noGrp="1" noChangeArrowheads="1"/>
          </p:cNvSpPr>
          <p:nvPr>
            <p:ph type="body" idx="1"/>
          </p:nvPr>
        </p:nvSpPr>
        <p:spPr>
          <a:xfrm>
            <a:off x="874713" y="1293813"/>
            <a:ext cx="7385050" cy="1176337"/>
          </a:xfrm>
          <a:noFill/>
        </p:spPr>
        <p:txBody>
          <a:bodyPr/>
          <a:lstStyle/>
          <a:p>
            <a:r>
              <a:rPr lang="en-US" altLang="en-US"/>
              <a:t>Queries that return more than one row from the inner SELECT statement.</a:t>
            </a:r>
          </a:p>
          <a:p>
            <a:r>
              <a:rPr lang="en-US" altLang="en-US"/>
              <a:t>Use multiple-row comparison operators.</a:t>
            </a:r>
          </a:p>
        </p:txBody>
      </p:sp>
      <p:sp>
        <p:nvSpPr>
          <p:cNvPr id="29700" name="Rectangle 4"/>
          <p:cNvSpPr>
            <a:spLocks noChangeArrowheads="1"/>
          </p:cNvSpPr>
          <p:nvPr/>
        </p:nvSpPr>
        <p:spPr bwMode="blackWhite">
          <a:xfrm>
            <a:off x="1331913" y="2820988"/>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120000"/>
              </a:lnSpc>
              <a:spcBef>
                <a:spcPct val="60000"/>
              </a:spcBef>
            </a:pPr>
            <a:r>
              <a:rPr lang="en-US" altLang="en-US" sz="1800" b="1">
                <a:solidFill>
                  <a:srgbClr val="000000"/>
                </a:solidFill>
                <a:latin typeface="Arial" panose="020B0604020202020204" pitchFamily="34" charset="0"/>
              </a:rPr>
              <a:t>Operator</a:t>
            </a:r>
          </a:p>
          <a:p>
            <a:pPr>
              <a:lnSpc>
                <a:spcPct val="120000"/>
              </a:lnSpc>
              <a:spcBef>
                <a:spcPct val="60000"/>
              </a:spcBef>
            </a:pPr>
            <a:r>
              <a:rPr lang="en-US" altLang="en-US" sz="1800" b="1">
                <a:solidFill>
                  <a:srgbClr val="000000"/>
                </a:solidFill>
                <a:latin typeface="Arial" panose="020B0604020202020204" pitchFamily="34" charset="0"/>
              </a:rPr>
              <a:t>      </a:t>
            </a:r>
            <a:r>
              <a:rPr lang="en-US" altLang="en-US" sz="1800" b="1">
                <a:solidFill>
                  <a:srgbClr val="000000"/>
                </a:solidFill>
                <a:latin typeface="Courier New" panose="02070309020205020404" pitchFamily="49" charset="0"/>
              </a:rPr>
              <a:t>IN</a:t>
            </a:r>
          </a:p>
          <a:p>
            <a:pPr>
              <a:lnSpc>
                <a:spcPct val="120000"/>
              </a:lnSpc>
              <a:spcBef>
                <a:spcPct val="60000"/>
              </a:spcBef>
            </a:pPr>
            <a:r>
              <a:rPr lang="en-US" altLang="en-US" sz="1800" b="1">
                <a:solidFill>
                  <a:srgbClr val="000000"/>
                </a:solidFill>
                <a:latin typeface="Courier New" panose="02070309020205020404" pitchFamily="49" charset="0"/>
              </a:rPr>
              <a:t>   ANY</a:t>
            </a:r>
          </a:p>
          <a:p>
            <a:pPr>
              <a:lnSpc>
                <a:spcPct val="120000"/>
              </a:lnSpc>
              <a:spcBef>
                <a:spcPct val="60000"/>
              </a:spcBef>
            </a:pPr>
            <a:r>
              <a:rPr lang="en-US" altLang="en-US" sz="1800" b="1">
                <a:solidFill>
                  <a:srgbClr val="000000"/>
                </a:solidFill>
                <a:latin typeface="Courier New" panose="02070309020205020404" pitchFamily="49" charset="0"/>
              </a:rPr>
              <a:t>  </a:t>
            </a:r>
          </a:p>
          <a:p>
            <a:pPr>
              <a:lnSpc>
                <a:spcPct val="120000"/>
              </a:lnSpc>
              <a:spcBef>
                <a:spcPct val="60000"/>
              </a:spcBef>
            </a:pPr>
            <a:r>
              <a:rPr lang="en-US" altLang="en-US" sz="1800" b="1">
                <a:solidFill>
                  <a:srgbClr val="000000"/>
                </a:solidFill>
                <a:latin typeface="Courier New" panose="02070309020205020404" pitchFamily="49" charset="0"/>
              </a:rPr>
              <a:t>   ALL</a:t>
            </a:r>
          </a:p>
        </p:txBody>
      </p:sp>
      <p:sp>
        <p:nvSpPr>
          <p:cNvPr id="29701" name="Rectangle 5"/>
          <p:cNvSpPr>
            <a:spLocks noChangeArrowheads="1"/>
          </p:cNvSpPr>
          <p:nvPr/>
        </p:nvSpPr>
        <p:spPr bwMode="blackWhite">
          <a:xfrm>
            <a:off x="3248025" y="2820988"/>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120000"/>
              </a:lnSpc>
              <a:spcBef>
                <a:spcPct val="60000"/>
              </a:spcBef>
            </a:pPr>
            <a:r>
              <a:rPr lang="en-US" altLang="en-US" sz="1800" b="1">
                <a:solidFill>
                  <a:srgbClr val="000000"/>
                </a:solidFill>
                <a:latin typeface="Arial" panose="020B0604020202020204" pitchFamily="34" charset="0"/>
              </a:rPr>
              <a:t>Meaning</a:t>
            </a:r>
          </a:p>
          <a:p>
            <a:pPr>
              <a:lnSpc>
                <a:spcPct val="120000"/>
              </a:lnSpc>
              <a:spcBef>
                <a:spcPct val="60000"/>
              </a:spcBef>
            </a:pPr>
            <a:r>
              <a:rPr lang="en-US" altLang="en-US" sz="1800" b="1">
                <a:solidFill>
                  <a:srgbClr val="000000"/>
                </a:solidFill>
                <a:latin typeface="Arial" panose="020B0604020202020204" pitchFamily="34" charset="0"/>
              </a:rPr>
              <a:t>Equal to any member in the list</a:t>
            </a:r>
          </a:p>
          <a:p>
            <a:pPr>
              <a:lnSpc>
                <a:spcPct val="120000"/>
              </a:lnSpc>
              <a:spcBef>
                <a:spcPct val="60000"/>
              </a:spcBef>
            </a:pPr>
            <a:r>
              <a:rPr lang="en-US" altLang="en-US" sz="1800" b="1">
                <a:solidFill>
                  <a:srgbClr val="000000"/>
                </a:solidFill>
                <a:latin typeface="Arial" panose="020B0604020202020204" pitchFamily="34" charset="0"/>
              </a:rPr>
              <a:t>Compare value to each value returned by the subquery </a:t>
            </a:r>
          </a:p>
          <a:p>
            <a:pPr>
              <a:lnSpc>
                <a:spcPct val="120000"/>
              </a:lnSpc>
              <a:spcBef>
                <a:spcPct val="60000"/>
              </a:spcBef>
            </a:pPr>
            <a:r>
              <a:rPr lang="en-US" altLang="en-US" sz="1800" b="1">
                <a:solidFill>
                  <a:srgbClr val="000000"/>
                </a:solidFill>
                <a:latin typeface="Arial" panose="020B0604020202020204" pitchFamily="34" charset="0"/>
              </a:rPr>
              <a:t>Compare value to every value returned by the subquery </a:t>
            </a:r>
          </a:p>
        </p:txBody>
      </p:sp>
      <p:sp>
        <p:nvSpPr>
          <p:cNvPr id="29702" name="Line 6"/>
          <p:cNvSpPr>
            <a:spLocks noChangeShapeType="1"/>
          </p:cNvSpPr>
          <p:nvPr/>
        </p:nvSpPr>
        <p:spPr bwMode="auto">
          <a:xfrm flipV="1">
            <a:off x="1336675" y="3228975"/>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3" name="Line 7"/>
          <p:cNvSpPr>
            <a:spLocks noChangeShapeType="1"/>
          </p:cNvSpPr>
          <p:nvPr/>
        </p:nvSpPr>
        <p:spPr bwMode="auto">
          <a:xfrm>
            <a:off x="1336675" y="373062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4" name="Line 8"/>
          <p:cNvSpPr>
            <a:spLocks noChangeShapeType="1"/>
          </p:cNvSpPr>
          <p:nvPr/>
        </p:nvSpPr>
        <p:spPr bwMode="auto">
          <a:xfrm>
            <a:off x="1336675" y="464502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1"/>
          <p:cNvSpPr>
            <a:spLocks noChangeArrowheads="1"/>
          </p:cNvSpPr>
          <p:nvPr/>
        </p:nvSpPr>
        <p:spPr bwMode="blackWhite">
          <a:xfrm>
            <a:off x="773113" y="1857375"/>
            <a:ext cx="7216775"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571750" algn="l"/>
                <a:tab pos="3200400" algn="l"/>
              </a:tabLst>
              <a:defRPr sz="2400">
                <a:solidFill>
                  <a:schemeClr val="accent2"/>
                </a:solidFill>
                <a:latin typeface="Times New Roman" panose="02020603050405020304" pitchFamily="18" charset="0"/>
              </a:defRPr>
            </a:lvl1pPr>
            <a:lvl2pPr marL="742950" indent="-285750">
              <a:tabLst>
                <a:tab pos="1200150" algn="l"/>
                <a:tab pos="2571750" algn="l"/>
                <a:tab pos="3200400" algn="l"/>
              </a:tabLst>
              <a:defRPr sz="2400">
                <a:solidFill>
                  <a:schemeClr val="accent2"/>
                </a:solidFill>
                <a:latin typeface="Times New Roman" panose="02020603050405020304" pitchFamily="18" charset="0"/>
              </a:defRPr>
            </a:lvl2pPr>
            <a:lvl3pPr marL="1143000" indent="-228600">
              <a:tabLst>
                <a:tab pos="1200150" algn="l"/>
                <a:tab pos="2571750" algn="l"/>
                <a:tab pos="3200400" algn="l"/>
              </a:tabLst>
              <a:defRPr sz="2400">
                <a:solidFill>
                  <a:schemeClr val="accent2"/>
                </a:solidFill>
                <a:latin typeface="Times New Roman" panose="02020603050405020304" pitchFamily="18" charset="0"/>
              </a:defRPr>
            </a:lvl3pPr>
            <a:lvl4pPr marL="1600200" indent="-228600">
              <a:tabLst>
                <a:tab pos="1200150" algn="l"/>
                <a:tab pos="2571750" algn="l"/>
                <a:tab pos="3200400" algn="l"/>
              </a:tabLst>
              <a:defRPr sz="2400">
                <a:solidFill>
                  <a:schemeClr val="accent2"/>
                </a:solidFill>
                <a:latin typeface="Times New Roman" panose="02020603050405020304" pitchFamily="18" charset="0"/>
              </a:defRPr>
            </a:lvl4pPr>
            <a:lvl5pPr marL="2057400" indent="-228600">
              <a:tabLst>
                <a:tab pos="1200150" algn="l"/>
                <a:tab pos="2571750" algn="l"/>
                <a:tab pos="32004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1747" name="Rectangle 22"/>
          <p:cNvSpPr>
            <a:spLocks noChangeArrowheads="1"/>
          </p:cNvSpPr>
          <p:nvPr/>
        </p:nvSpPr>
        <p:spPr bwMode="blackWhite">
          <a:xfrm>
            <a:off x="779463"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571750" algn="l"/>
                <a:tab pos="3200400" algn="l"/>
              </a:tabLst>
              <a:defRPr sz="2400">
                <a:solidFill>
                  <a:schemeClr val="accent2"/>
                </a:solidFill>
                <a:latin typeface="Times New Roman" panose="02020603050405020304" pitchFamily="18" charset="0"/>
              </a:defRPr>
            </a:lvl1pPr>
            <a:lvl2pPr marL="742950" indent="-285750">
              <a:tabLst>
                <a:tab pos="1200150" algn="l"/>
                <a:tab pos="2571750" algn="l"/>
                <a:tab pos="3200400" algn="l"/>
              </a:tabLst>
              <a:defRPr sz="2400">
                <a:solidFill>
                  <a:schemeClr val="accent2"/>
                </a:solidFill>
                <a:latin typeface="Times New Roman" panose="02020603050405020304" pitchFamily="18" charset="0"/>
              </a:defRPr>
            </a:lvl2pPr>
            <a:lvl3pPr marL="1143000" indent="-228600">
              <a:tabLst>
                <a:tab pos="1200150" algn="l"/>
                <a:tab pos="2571750" algn="l"/>
                <a:tab pos="3200400" algn="l"/>
              </a:tabLst>
              <a:defRPr sz="2400">
                <a:solidFill>
                  <a:schemeClr val="accent2"/>
                </a:solidFill>
                <a:latin typeface="Times New Roman" panose="02020603050405020304" pitchFamily="18" charset="0"/>
              </a:defRPr>
            </a:lvl3pPr>
            <a:lvl4pPr marL="1600200" indent="-228600">
              <a:tabLst>
                <a:tab pos="1200150" algn="l"/>
                <a:tab pos="2571750" algn="l"/>
                <a:tab pos="3200400" algn="l"/>
              </a:tabLst>
              <a:defRPr sz="2400">
                <a:solidFill>
                  <a:schemeClr val="accent2"/>
                </a:solidFill>
                <a:latin typeface="Times New Roman" panose="02020603050405020304" pitchFamily="18" charset="0"/>
              </a:defRPr>
            </a:lvl4pPr>
            <a:lvl5pPr marL="2057400" indent="-228600">
              <a:tabLst>
                <a:tab pos="1200150" algn="l"/>
                <a:tab pos="2571750" algn="l"/>
                <a:tab pos="32004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p:txBody>
      </p:sp>
      <p:sp>
        <p:nvSpPr>
          <p:cNvPr id="31748" name="Rectangle 23"/>
          <p:cNvSpPr>
            <a:spLocks noGrp="1" noChangeArrowheads="1"/>
          </p:cNvSpPr>
          <p:nvPr>
            <p:ph type="title"/>
          </p:nvPr>
        </p:nvSpPr>
        <p:spPr>
          <a:xfrm>
            <a:off x="323850" y="0"/>
            <a:ext cx="8651875" cy="1839913"/>
          </a:xfrm>
          <a:noFill/>
        </p:spPr>
        <p:txBody>
          <a:bodyPr/>
          <a:lstStyle/>
          <a:p>
            <a:r>
              <a:rPr lang="en-US" altLang="en-US" dirty="0"/>
              <a:t>Using the </a:t>
            </a:r>
            <a:r>
              <a:rPr lang="en-US" altLang="en-US" dirty="0">
                <a:latin typeface="Courier New" panose="02070309020205020404" pitchFamily="49" charset="0"/>
              </a:rPr>
              <a:t>IN</a:t>
            </a:r>
            <a:r>
              <a:rPr lang="en-US" altLang="en-US" dirty="0"/>
              <a:t> Operator </a:t>
            </a:r>
            <a:br>
              <a:rPr lang="en-US" altLang="en-US" dirty="0"/>
            </a:br>
            <a:r>
              <a:rPr lang="en-US" altLang="en-US" dirty="0"/>
              <a:t>in Multiple-Row Subqueries</a:t>
            </a:r>
            <a:br>
              <a:rPr lang="en-US" altLang="en-US" dirty="0"/>
            </a:br>
            <a:r>
              <a:rPr lang="en-US" altLang="en-US" sz="2400" dirty="0"/>
              <a:t>Display the details of those employees whose salary is same as any  ‘</a:t>
            </a:r>
            <a:r>
              <a:rPr lang="en-US" altLang="en-US" sz="2400" dirty="0" err="1"/>
              <a:t>IT_Prog</a:t>
            </a:r>
            <a:r>
              <a:rPr lang="en-US" altLang="en-US" sz="2400" dirty="0"/>
              <a:t>’ salaries but they are not ‘</a:t>
            </a:r>
            <a:r>
              <a:rPr lang="en-US" altLang="en-US" sz="2400" dirty="0" err="1"/>
              <a:t>IT_Prog</a:t>
            </a:r>
            <a:r>
              <a:rPr lang="en-US" altLang="en-US" sz="2400" dirty="0"/>
              <a:t>’ </a:t>
            </a:r>
          </a:p>
        </p:txBody>
      </p:sp>
      <p:sp>
        <p:nvSpPr>
          <p:cNvPr id="31749" name="Rectangle 24"/>
          <p:cNvSpPr>
            <a:spLocks noChangeArrowheads="1"/>
          </p:cNvSpPr>
          <p:nvPr/>
        </p:nvSpPr>
        <p:spPr bwMode="auto">
          <a:xfrm>
            <a:off x="3443288" y="2208213"/>
            <a:ext cx="1365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200" b="1">
                <a:solidFill>
                  <a:srgbClr val="FF5050"/>
                </a:solidFill>
                <a:latin typeface="Arial" panose="020B0604020202020204" pitchFamily="34" charset="0"/>
              </a:rPr>
              <a:t>9000, 6000, 4200</a:t>
            </a:r>
          </a:p>
        </p:txBody>
      </p:sp>
      <p:sp>
        <p:nvSpPr>
          <p:cNvPr id="31750" name="Rectangle 26"/>
          <p:cNvSpPr>
            <a:spLocks noChangeArrowheads="1"/>
          </p:cNvSpPr>
          <p:nvPr/>
        </p:nvSpPr>
        <p:spPr bwMode="ltGray">
          <a:xfrm>
            <a:off x="3582988" y="2778125"/>
            <a:ext cx="3717925" cy="836613"/>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31751" name="Rectangle 27"/>
          <p:cNvSpPr>
            <a:spLocks noChangeArrowheads="1"/>
          </p:cNvSpPr>
          <p:nvPr/>
        </p:nvSpPr>
        <p:spPr bwMode="ltGray">
          <a:xfrm>
            <a:off x="2952750" y="2506663"/>
            <a:ext cx="523875" cy="2667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31752" name="Rectangle 29"/>
          <p:cNvSpPr>
            <a:spLocks noChangeArrowheads="1"/>
          </p:cNvSpPr>
          <p:nvPr/>
        </p:nvSpPr>
        <p:spPr bwMode="blackWhite">
          <a:xfrm>
            <a:off x="747713" y="1997075"/>
            <a:ext cx="6246812"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571750" algn="l"/>
              </a:tabLst>
              <a:defRPr sz="2400">
                <a:solidFill>
                  <a:schemeClr val="accent2"/>
                </a:solidFill>
                <a:latin typeface="Times New Roman" panose="02020603050405020304" pitchFamily="18" charset="0"/>
              </a:defRPr>
            </a:lvl1pPr>
            <a:lvl2pPr marL="742950" indent="-285750">
              <a:tabLst>
                <a:tab pos="1200150" algn="l"/>
                <a:tab pos="2571750" algn="l"/>
              </a:tabLst>
              <a:defRPr sz="2400">
                <a:solidFill>
                  <a:schemeClr val="accent2"/>
                </a:solidFill>
                <a:latin typeface="Times New Roman" panose="02020603050405020304" pitchFamily="18" charset="0"/>
              </a:defRPr>
            </a:lvl2pPr>
            <a:lvl3pPr marL="1143000" indent="-228600">
              <a:tabLst>
                <a:tab pos="1200150" algn="l"/>
                <a:tab pos="2571750" algn="l"/>
              </a:tabLst>
              <a:defRPr sz="2400">
                <a:solidFill>
                  <a:schemeClr val="accent2"/>
                </a:solidFill>
                <a:latin typeface="Times New Roman" panose="02020603050405020304" pitchFamily="18" charset="0"/>
              </a:defRPr>
            </a:lvl3pPr>
            <a:lvl4pPr marL="1600200" indent="-228600">
              <a:tabLst>
                <a:tab pos="1200150" algn="l"/>
                <a:tab pos="2571750" algn="l"/>
              </a:tabLst>
              <a:defRPr sz="2400">
                <a:solidFill>
                  <a:schemeClr val="accent2"/>
                </a:solidFill>
                <a:latin typeface="Times New Roman" panose="02020603050405020304" pitchFamily="18" charset="0"/>
              </a:defRPr>
            </a:lvl4pPr>
            <a:lvl5pPr marL="2057400" indent="-228600">
              <a:tabLst>
                <a:tab pos="1200150" algn="l"/>
                <a:tab pos="25717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employee_id, e_name, job_id, salary</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salary   IN</a:t>
            </a:r>
          </a:p>
          <a:p>
            <a:r>
              <a:rPr lang="en-US" altLang="en-US" sz="1800" b="1">
                <a:solidFill>
                  <a:srgbClr val="000000"/>
                </a:solidFill>
                <a:latin typeface="Courier New" panose="02070309020205020404" pitchFamily="49" charset="0"/>
              </a:rPr>
              <a:t>                    (SELECT salary</a:t>
            </a:r>
          </a:p>
          <a:p>
            <a:r>
              <a:rPr lang="en-US" altLang="en-US" sz="1800" b="1">
                <a:solidFill>
                  <a:srgbClr val="000000"/>
                </a:solidFill>
                <a:latin typeface="Courier New" panose="02070309020205020404" pitchFamily="49" charset="0"/>
              </a:rPr>
              <a:t>                     FROM   employees</a:t>
            </a:r>
          </a:p>
          <a:p>
            <a:r>
              <a:rPr lang="en-US" altLang="en-US" sz="1800" b="1">
                <a:solidFill>
                  <a:srgbClr val="000000"/>
                </a:solidFill>
                <a:latin typeface="Courier New" panose="02070309020205020404" pitchFamily="49" charset="0"/>
              </a:rPr>
              <a:t>                     WHERE  job_id = 'IT_PROG')</a:t>
            </a:r>
          </a:p>
          <a:p>
            <a:r>
              <a:rPr lang="en-US" altLang="en-US" sz="1800" b="1">
                <a:solidFill>
                  <a:srgbClr val="000000"/>
                </a:solidFill>
                <a:latin typeface="Courier New" panose="02070309020205020404" pitchFamily="49" charset="0"/>
              </a:rPr>
              <a:t>AND    job_id &lt;&gt; 'IT_PROG';</a:t>
            </a:r>
          </a:p>
        </p:txBody>
      </p:sp>
      <p:sp>
        <p:nvSpPr>
          <p:cNvPr id="31755" name="Arc 25"/>
          <p:cNvSpPr>
            <a:spLocks/>
          </p:cNvSpPr>
          <p:nvPr/>
        </p:nvSpPr>
        <p:spPr bwMode="auto">
          <a:xfrm rot="10800000">
            <a:off x="3749675" y="2535238"/>
            <a:ext cx="2008188" cy="617537"/>
          </a:xfrm>
          <a:custGeom>
            <a:avLst/>
            <a:gdLst>
              <a:gd name="T0" fmla="*/ 2147483646 w 26830"/>
              <a:gd name="T1" fmla="*/ 2147483646 h 24565"/>
              <a:gd name="T2" fmla="*/ 2147483646 w 26830"/>
              <a:gd name="T3" fmla="*/ 0 h 24565"/>
              <a:gd name="T4" fmla="*/ 2147483646 w 26830"/>
              <a:gd name="T5" fmla="*/ 2147483646 h 24565"/>
              <a:gd name="T6" fmla="*/ 0 60000 65536"/>
              <a:gd name="T7" fmla="*/ 0 60000 65536"/>
              <a:gd name="T8" fmla="*/ 0 60000 65536"/>
            </a:gdLst>
            <a:ahLst/>
            <a:cxnLst>
              <a:cxn ang="T6">
                <a:pos x="T0" y="T1"/>
              </a:cxn>
              <a:cxn ang="T7">
                <a:pos x="T2" y="T3"/>
              </a:cxn>
              <a:cxn ang="T8">
                <a:pos x="T4" y="T5"/>
              </a:cxn>
            </a:cxnLst>
            <a:rect l="0" t="0" r="r" b="b"/>
            <a:pathLst>
              <a:path w="26830" h="24565" fill="none" extrusionOk="0">
                <a:moveTo>
                  <a:pt x="26830" y="23922"/>
                </a:moveTo>
                <a:cubicBezTo>
                  <a:pt x="25119" y="24349"/>
                  <a:pt x="23363" y="24565"/>
                  <a:pt x="21600" y="24565"/>
                </a:cubicBezTo>
                <a:cubicBezTo>
                  <a:pt x="9670" y="24565"/>
                  <a:pt x="0" y="14894"/>
                  <a:pt x="0" y="2965"/>
                </a:cubicBezTo>
                <a:cubicBezTo>
                  <a:pt x="0" y="1973"/>
                  <a:pt x="68" y="982"/>
                  <a:pt x="204" y="0"/>
                </a:cubicBezTo>
              </a:path>
              <a:path w="26830" h="24565" stroke="0" extrusionOk="0">
                <a:moveTo>
                  <a:pt x="26830" y="23922"/>
                </a:moveTo>
                <a:cubicBezTo>
                  <a:pt x="25119" y="24349"/>
                  <a:pt x="23363" y="24565"/>
                  <a:pt x="21600" y="24565"/>
                </a:cubicBezTo>
                <a:cubicBezTo>
                  <a:pt x="9670" y="24565"/>
                  <a:pt x="0" y="14894"/>
                  <a:pt x="0" y="2965"/>
                </a:cubicBezTo>
                <a:cubicBezTo>
                  <a:pt x="0" y="1973"/>
                  <a:pt x="68" y="982"/>
                  <a:pt x="204" y="0"/>
                </a:cubicBezTo>
                <a:lnTo>
                  <a:pt x="21600" y="2965"/>
                </a:lnTo>
                <a:lnTo>
                  <a:pt x="26830" y="23922"/>
                </a:lnTo>
                <a:close/>
              </a:path>
            </a:pathLst>
          </a:custGeom>
          <a:noFill/>
          <a:ln w="25400" cap="rnd">
            <a:solidFill>
              <a:srgbClr val="FF505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IN"/>
          </a:p>
        </p:txBody>
      </p:sp>
      <p:sp>
        <p:nvSpPr>
          <p:cNvPr id="31756" name="TextBox 13"/>
          <p:cNvSpPr txBox="1">
            <a:spLocks noChangeArrowheads="1"/>
          </p:cNvSpPr>
          <p:nvPr/>
        </p:nvSpPr>
        <p:spPr bwMode="auto">
          <a:xfrm>
            <a:off x="2314575" y="4083050"/>
            <a:ext cx="46275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buFont typeface="Arial" panose="020B0604020202020204" pitchFamily="34" charset="0"/>
              <a:buNone/>
            </a:pPr>
            <a:r>
              <a:rPr lang="en-US" altLang="en-US">
                <a:solidFill>
                  <a:srgbClr val="00B0F0"/>
                </a:solidFill>
              </a:rPr>
              <a:t>Harish       clerk          9000</a:t>
            </a:r>
          </a:p>
          <a:p>
            <a:pPr>
              <a:buFont typeface="Arial" panose="020B0604020202020204" pitchFamily="34" charset="0"/>
              <a:buNone/>
            </a:pPr>
            <a:r>
              <a:rPr lang="en-US" altLang="en-US">
                <a:solidFill>
                  <a:srgbClr val="00B0F0"/>
                </a:solidFill>
              </a:rPr>
              <a:t>Ramesh     salesman   6000</a:t>
            </a:r>
          </a:p>
          <a:p>
            <a:pPr>
              <a:buFont typeface="Arial" panose="020B0604020202020204" pitchFamily="34" charset="0"/>
              <a:buNone/>
            </a:pPr>
            <a:r>
              <a:rPr lang="en-US" altLang="en-US">
                <a:solidFill>
                  <a:srgbClr val="00B0F0"/>
                </a:solidFill>
              </a:rPr>
              <a:t>Ravi          clerk          4200</a:t>
            </a:r>
          </a:p>
          <a:p>
            <a:pPr>
              <a:buFont typeface="Arial" panose="020B0604020202020204" pitchFamily="34" charset="0"/>
              <a:buNone/>
            </a:pPr>
            <a:r>
              <a:rPr lang="en-US" altLang="en-US">
                <a:solidFill>
                  <a:srgbClr val="00B0F0"/>
                </a:solidFill>
              </a:rPr>
              <a:t>Amar        clerk           6000</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1"/>
          <p:cNvSpPr>
            <a:spLocks noChangeArrowheads="1"/>
          </p:cNvSpPr>
          <p:nvPr/>
        </p:nvSpPr>
        <p:spPr bwMode="blackWhite">
          <a:xfrm>
            <a:off x="773113" y="1857375"/>
            <a:ext cx="7216775"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571750" algn="l"/>
                <a:tab pos="3200400" algn="l"/>
              </a:tabLst>
              <a:defRPr sz="2400">
                <a:solidFill>
                  <a:schemeClr val="accent2"/>
                </a:solidFill>
                <a:latin typeface="Times New Roman" panose="02020603050405020304" pitchFamily="18" charset="0"/>
              </a:defRPr>
            </a:lvl1pPr>
            <a:lvl2pPr marL="742950" indent="-285750">
              <a:tabLst>
                <a:tab pos="1200150" algn="l"/>
                <a:tab pos="2571750" algn="l"/>
                <a:tab pos="3200400" algn="l"/>
              </a:tabLst>
              <a:defRPr sz="2400">
                <a:solidFill>
                  <a:schemeClr val="accent2"/>
                </a:solidFill>
                <a:latin typeface="Times New Roman" panose="02020603050405020304" pitchFamily="18" charset="0"/>
              </a:defRPr>
            </a:lvl2pPr>
            <a:lvl3pPr marL="1143000" indent="-228600">
              <a:tabLst>
                <a:tab pos="1200150" algn="l"/>
                <a:tab pos="2571750" algn="l"/>
                <a:tab pos="3200400" algn="l"/>
              </a:tabLst>
              <a:defRPr sz="2400">
                <a:solidFill>
                  <a:schemeClr val="accent2"/>
                </a:solidFill>
                <a:latin typeface="Times New Roman" panose="02020603050405020304" pitchFamily="18" charset="0"/>
              </a:defRPr>
            </a:lvl3pPr>
            <a:lvl4pPr marL="1600200" indent="-228600">
              <a:tabLst>
                <a:tab pos="1200150" algn="l"/>
                <a:tab pos="2571750" algn="l"/>
                <a:tab pos="3200400" algn="l"/>
              </a:tabLst>
              <a:defRPr sz="2400">
                <a:solidFill>
                  <a:schemeClr val="accent2"/>
                </a:solidFill>
                <a:latin typeface="Times New Roman" panose="02020603050405020304" pitchFamily="18" charset="0"/>
              </a:defRPr>
            </a:lvl4pPr>
            <a:lvl5pPr marL="2057400" indent="-228600">
              <a:tabLst>
                <a:tab pos="1200150" algn="l"/>
                <a:tab pos="2571750" algn="l"/>
                <a:tab pos="32004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3795" name="Rectangle 22"/>
          <p:cNvSpPr>
            <a:spLocks noChangeArrowheads="1"/>
          </p:cNvSpPr>
          <p:nvPr/>
        </p:nvSpPr>
        <p:spPr bwMode="blackWhite">
          <a:xfrm>
            <a:off x="779463"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571750" algn="l"/>
                <a:tab pos="3200400" algn="l"/>
              </a:tabLst>
              <a:defRPr sz="2400">
                <a:solidFill>
                  <a:schemeClr val="accent2"/>
                </a:solidFill>
                <a:latin typeface="Times New Roman" panose="02020603050405020304" pitchFamily="18" charset="0"/>
              </a:defRPr>
            </a:lvl1pPr>
            <a:lvl2pPr marL="742950" indent="-285750">
              <a:tabLst>
                <a:tab pos="1200150" algn="l"/>
                <a:tab pos="2571750" algn="l"/>
                <a:tab pos="3200400" algn="l"/>
              </a:tabLst>
              <a:defRPr sz="2400">
                <a:solidFill>
                  <a:schemeClr val="accent2"/>
                </a:solidFill>
                <a:latin typeface="Times New Roman" panose="02020603050405020304" pitchFamily="18" charset="0"/>
              </a:defRPr>
            </a:lvl2pPr>
            <a:lvl3pPr marL="1143000" indent="-228600">
              <a:tabLst>
                <a:tab pos="1200150" algn="l"/>
                <a:tab pos="2571750" algn="l"/>
                <a:tab pos="3200400" algn="l"/>
              </a:tabLst>
              <a:defRPr sz="2400">
                <a:solidFill>
                  <a:schemeClr val="accent2"/>
                </a:solidFill>
                <a:latin typeface="Times New Roman" panose="02020603050405020304" pitchFamily="18" charset="0"/>
              </a:defRPr>
            </a:lvl3pPr>
            <a:lvl4pPr marL="1600200" indent="-228600">
              <a:tabLst>
                <a:tab pos="1200150" algn="l"/>
                <a:tab pos="2571750" algn="l"/>
                <a:tab pos="3200400" algn="l"/>
              </a:tabLst>
              <a:defRPr sz="2400">
                <a:solidFill>
                  <a:schemeClr val="accent2"/>
                </a:solidFill>
                <a:latin typeface="Times New Roman" panose="02020603050405020304" pitchFamily="18" charset="0"/>
              </a:defRPr>
            </a:lvl4pPr>
            <a:lvl5pPr marL="2057400" indent="-228600">
              <a:tabLst>
                <a:tab pos="1200150" algn="l"/>
                <a:tab pos="2571750" algn="l"/>
                <a:tab pos="32004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 pos="320040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p:txBody>
      </p:sp>
      <p:sp>
        <p:nvSpPr>
          <p:cNvPr id="33796" name="Rectangle 23"/>
          <p:cNvSpPr>
            <a:spLocks noGrp="1" noChangeArrowheads="1"/>
          </p:cNvSpPr>
          <p:nvPr>
            <p:ph type="title"/>
          </p:nvPr>
        </p:nvSpPr>
        <p:spPr>
          <a:xfrm>
            <a:off x="323850" y="0"/>
            <a:ext cx="8651875" cy="1839913"/>
          </a:xfrm>
          <a:noFill/>
        </p:spPr>
        <p:txBody>
          <a:bodyPr/>
          <a:lstStyle/>
          <a:p>
            <a:r>
              <a:rPr lang="en-US" altLang="en-US"/>
              <a:t>Using the </a:t>
            </a:r>
            <a:r>
              <a:rPr lang="en-US" altLang="en-US">
                <a:latin typeface="Courier New" panose="02070309020205020404" pitchFamily="49" charset="0"/>
              </a:rPr>
              <a:t>ANY</a:t>
            </a:r>
            <a:r>
              <a:rPr lang="en-US" altLang="en-US"/>
              <a:t> Operator </a:t>
            </a:r>
            <a:br>
              <a:rPr lang="en-US" altLang="en-US"/>
            </a:br>
            <a:r>
              <a:rPr lang="en-US" altLang="en-US"/>
              <a:t>in Multiple-Row Subqueries</a:t>
            </a:r>
            <a:br>
              <a:rPr lang="en-US" altLang="en-US"/>
            </a:br>
            <a:r>
              <a:rPr lang="en-US" altLang="en-US" sz="2400"/>
              <a:t>Display the details of those employees whose salary is less than any ‘IT_Prog’ and who are not ‘IT_Prog’ </a:t>
            </a:r>
          </a:p>
        </p:txBody>
      </p:sp>
      <p:sp>
        <p:nvSpPr>
          <p:cNvPr id="33797" name="Rectangle 24"/>
          <p:cNvSpPr>
            <a:spLocks noChangeArrowheads="1"/>
          </p:cNvSpPr>
          <p:nvPr/>
        </p:nvSpPr>
        <p:spPr bwMode="auto">
          <a:xfrm>
            <a:off x="3443288" y="2208213"/>
            <a:ext cx="1365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200" b="1">
                <a:solidFill>
                  <a:srgbClr val="FF5050"/>
                </a:solidFill>
                <a:latin typeface="Arial" panose="020B0604020202020204" pitchFamily="34" charset="0"/>
              </a:rPr>
              <a:t>9000, 6000, 4200</a:t>
            </a:r>
          </a:p>
        </p:txBody>
      </p:sp>
      <p:sp>
        <p:nvSpPr>
          <p:cNvPr id="33798" name="Rectangle 26"/>
          <p:cNvSpPr>
            <a:spLocks noChangeArrowheads="1"/>
          </p:cNvSpPr>
          <p:nvPr/>
        </p:nvSpPr>
        <p:spPr bwMode="ltGray">
          <a:xfrm>
            <a:off x="3582988" y="2778125"/>
            <a:ext cx="3717925" cy="836613"/>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33799" name="Rectangle 27"/>
          <p:cNvSpPr>
            <a:spLocks noChangeArrowheads="1"/>
          </p:cNvSpPr>
          <p:nvPr/>
        </p:nvSpPr>
        <p:spPr bwMode="ltGray">
          <a:xfrm>
            <a:off x="2952750" y="2506663"/>
            <a:ext cx="523875" cy="2667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3380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4151313"/>
            <a:ext cx="72961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3801" name="Rectangle 29"/>
          <p:cNvSpPr>
            <a:spLocks noChangeArrowheads="1"/>
          </p:cNvSpPr>
          <p:nvPr/>
        </p:nvSpPr>
        <p:spPr bwMode="blackWhite">
          <a:xfrm>
            <a:off x="747713" y="1997075"/>
            <a:ext cx="6246812"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571750" algn="l"/>
              </a:tabLst>
              <a:defRPr sz="2400">
                <a:solidFill>
                  <a:schemeClr val="accent2"/>
                </a:solidFill>
                <a:latin typeface="Times New Roman" panose="02020603050405020304" pitchFamily="18" charset="0"/>
              </a:defRPr>
            </a:lvl1pPr>
            <a:lvl2pPr marL="742950" indent="-285750">
              <a:tabLst>
                <a:tab pos="1200150" algn="l"/>
                <a:tab pos="2571750" algn="l"/>
              </a:tabLst>
              <a:defRPr sz="2400">
                <a:solidFill>
                  <a:schemeClr val="accent2"/>
                </a:solidFill>
                <a:latin typeface="Times New Roman" panose="02020603050405020304" pitchFamily="18" charset="0"/>
              </a:defRPr>
            </a:lvl2pPr>
            <a:lvl3pPr marL="1143000" indent="-228600">
              <a:tabLst>
                <a:tab pos="1200150" algn="l"/>
                <a:tab pos="2571750" algn="l"/>
              </a:tabLst>
              <a:defRPr sz="2400">
                <a:solidFill>
                  <a:schemeClr val="accent2"/>
                </a:solidFill>
                <a:latin typeface="Times New Roman" panose="02020603050405020304" pitchFamily="18" charset="0"/>
              </a:defRPr>
            </a:lvl3pPr>
            <a:lvl4pPr marL="1600200" indent="-228600">
              <a:tabLst>
                <a:tab pos="1200150" algn="l"/>
                <a:tab pos="2571750" algn="l"/>
              </a:tabLst>
              <a:defRPr sz="2400">
                <a:solidFill>
                  <a:schemeClr val="accent2"/>
                </a:solidFill>
                <a:latin typeface="Times New Roman" panose="02020603050405020304" pitchFamily="18" charset="0"/>
              </a:defRPr>
            </a:lvl4pPr>
            <a:lvl5pPr marL="2057400" indent="-228600">
              <a:tabLst>
                <a:tab pos="1200150" algn="l"/>
                <a:tab pos="25717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employee_id, e_name, job_id, salary</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salary &lt; ANY</a:t>
            </a:r>
          </a:p>
          <a:p>
            <a:r>
              <a:rPr lang="en-US" altLang="en-US" sz="1800" b="1">
                <a:solidFill>
                  <a:srgbClr val="000000"/>
                </a:solidFill>
                <a:latin typeface="Courier New" panose="02070309020205020404" pitchFamily="49" charset="0"/>
              </a:rPr>
              <a:t>                    (SELECT salary</a:t>
            </a:r>
          </a:p>
          <a:p>
            <a:r>
              <a:rPr lang="en-US" altLang="en-US" sz="1800" b="1">
                <a:solidFill>
                  <a:srgbClr val="000000"/>
                </a:solidFill>
                <a:latin typeface="Courier New" panose="02070309020205020404" pitchFamily="49" charset="0"/>
              </a:rPr>
              <a:t>                     FROM   employees</a:t>
            </a:r>
          </a:p>
          <a:p>
            <a:r>
              <a:rPr lang="en-US" altLang="en-US" sz="1800" b="1">
                <a:solidFill>
                  <a:srgbClr val="000000"/>
                </a:solidFill>
                <a:latin typeface="Courier New" panose="02070309020205020404" pitchFamily="49" charset="0"/>
              </a:rPr>
              <a:t>                     WHERE  job_id = 'IT_PROG')</a:t>
            </a:r>
          </a:p>
          <a:p>
            <a:r>
              <a:rPr lang="en-US" altLang="en-US" sz="1800" b="1">
                <a:solidFill>
                  <a:srgbClr val="000000"/>
                </a:solidFill>
                <a:latin typeface="Courier New" panose="02070309020205020404" pitchFamily="49" charset="0"/>
              </a:rPr>
              <a:t>AND    job_id &lt;&gt; 'IT_PROG';</a:t>
            </a:r>
          </a:p>
        </p:txBody>
      </p:sp>
      <p:sp>
        <p:nvSpPr>
          <p:cNvPr id="33804" name="Arc 25"/>
          <p:cNvSpPr>
            <a:spLocks/>
          </p:cNvSpPr>
          <p:nvPr/>
        </p:nvSpPr>
        <p:spPr bwMode="auto">
          <a:xfrm rot="10800000">
            <a:off x="3749675" y="2535238"/>
            <a:ext cx="2008188" cy="617537"/>
          </a:xfrm>
          <a:custGeom>
            <a:avLst/>
            <a:gdLst>
              <a:gd name="T0" fmla="*/ 2147483646 w 26830"/>
              <a:gd name="T1" fmla="*/ 2147483646 h 24565"/>
              <a:gd name="T2" fmla="*/ 2147483646 w 26830"/>
              <a:gd name="T3" fmla="*/ 0 h 24565"/>
              <a:gd name="T4" fmla="*/ 2147483646 w 26830"/>
              <a:gd name="T5" fmla="*/ 2147483646 h 24565"/>
              <a:gd name="T6" fmla="*/ 0 60000 65536"/>
              <a:gd name="T7" fmla="*/ 0 60000 65536"/>
              <a:gd name="T8" fmla="*/ 0 60000 65536"/>
            </a:gdLst>
            <a:ahLst/>
            <a:cxnLst>
              <a:cxn ang="T6">
                <a:pos x="T0" y="T1"/>
              </a:cxn>
              <a:cxn ang="T7">
                <a:pos x="T2" y="T3"/>
              </a:cxn>
              <a:cxn ang="T8">
                <a:pos x="T4" y="T5"/>
              </a:cxn>
            </a:cxnLst>
            <a:rect l="0" t="0" r="r" b="b"/>
            <a:pathLst>
              <a:path w="26830" h="24565" fill="none" extrusionOk="0">
                <a:moveTo>
                  <a:pt x="26830" y="23922"/>
                </a:moveTo>
                <a:cubicBezTo>
                  <a:pt x="25119" y="24349"/>
                  <a:pt x="23363" y="24565"/>
                  <a:pt x="21600" y="24565"/>
                </a:cubicBezTo>
                <a:cubicBezTo>
                  <a:pt x="9670" y="24565"/>
                  <a:pt x="0" y="14894"/>
                  <a:pt x="0" y="2965"/>
                </a:cubicBezTo>
                <a:cubicBezTo>
                  <a:pt x="0" y="1973"/>
                  <a:pt x="68" y="982"/>
                  <a:pt x="204" y="0"/>
                </a:cubicBezTo>
              </a:path>
              <a:path w="26830" h="24565" stroke="0" extrusionOk="0">
                <a:moveTo>
                  <a:pt x="26830" y="23922"/>
                </a:moveTo>
                <a:cubicBezTo>
                  <a:pt x="25119" y="24349"/>
                  <a:pt x="23363" y="24565"/>
                  <a:pt x="21600" y="24565"/>
                </a:cubicBezTo>
                <a:cubicBezTo>
                  <a:pt x="9670" y="24565"/>
                  <a:pt x="0" y="14894"/>
                  <a:pt x="0" y="2965"/>
                </a:cubicBezTo>
                <a:cubicBezTo>
                  <a:pt x="0" y="1973"/>
                  <a:pt x="68" y="982"/>
                  <a:pt x="204" y="0"/>
                </a:cubicBezTo>
                <a:lnTo>
                  <a:pt x="21600" y="2965"/>
                </a:lnTo>
                <a:lnTo>
                  <a:pt x="26830" y="23922"/>
                </a:lnTo>
                <a:close/>
              </a:path>
            </a:pathLst>
          </a:custGeom>
          <a:noFill/>
          <a:ln w="25400" cap="rnd">
            <a:solidFill>
              <a:srgbClr val="FF505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IN"/>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p:cNvSpPr>
            <a:spLocks noChangeArrowheads="1"/>
          </p:cNvSpPr>
          <p:nvPr/>
        </p:nvSpPr>
        <p:spPr bwMode="blackWhite">
          <a:xfrm>
            <a:off x="977900" y="2106613"/>
            <a:ext cx="7259638" cy="19700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571750" algn="l"/>
              </a:tabLst>
              <a:defRPr sz="2400">
                <a:solidFill>
                  <a:schemeClr val="accent2"/>
                </a:solidFill>
                <a:latin typeface="Times New Roman" panose="02020603050405020304" pitchFamily="18" charset="0"/>
              </a:defRPr>
            </a:lvl1pPr>
            <a:lvl2pPr marL="742950" indent="-285750">
              <a:tabLst>
                <a:tab pos="1200150" algn="l"/>
                <a:tab pos="2571750" algn="l"/>
              </a:tabLst>
              <a:defRPr sz="2400">
                <a:solidFill>
                  <a:schemeClr val="accent2"/>
                </a:solidFill>
                <a:latin typeface="Times New Roman" panose="02020603050405020304" pitchFamily="18" charset="0"/>
              </a:defRPr>
            </a:lvl2pPr>
            <a:lvl3pPr marL="1143000" indent="-228600">
              <a:tabLst>
                <a:tab pos="1200150" algn="l"/>
                <a:tab pos="2571750" algn="l"/>
              </a:tabLst>
              <a:defRPr sz="2400">
                <a:solidFill>
                  <a:schemeClr val="accent2"/>
                </a:solidFill>
                <a:latin typeface="Times New Roman" panose="02020603050405020304" pitchFamily="18" charset="0"/>
              </a:defRPr>
            </a:lvl3pPr>
            <a:lvl4pPr marL="1600200" indent="-228600">
              <a:tabLst>
                <a:tab pos="1200150" algn="l"/>
                <a:tab pos="2571750" algn="l"/>
              </a:tabLst>
              <a:defRPr sz="2400">
                <a:solidFill>
                  <a:schemeClr val="accent2"/>
                </a:solidFill>
                <a:latin typeface="Times New Roman" panose="02020603050405020304" pitchFamily="18" charset="0"/>
              </a:defRPr>
            </a:lvl4pPr>
            <a:lvl5pPr marL="2057400" indent="-228600">
              <a:tabLst>
                <a:tab pos="1200150" algn="l"/>
                <a:tab pos="25717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5843" name="Rectangle 20"/>
          <p:cNvSpPr>
            <a:spLocks noChangeArrowheads="1"/>
          </p:cNvSpPr>
          <p:nvPr/>
        </p:nvSpPr>
        <p:spPr bwMode="blackWhite">
          <a:xfrm>
            <a:off x="969963" y="2119313"/>
            <a:ext cx="67341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571750" algn="l"/>
              </a:tabLst>
              <a:defRPr sz="2400">
                <a:solidFill>
                  <a:schemeClr val="accent2"/>
                </a:solidFill>
                <a:latin typeface="Times New Roman" panose="02020603050405020304" pitchFamily="18" charset="0"/>
              </a:defRPr>
            </a:lvl1pPr>
            <a:lvl2pPr marL="742950" indent="-285750">
              <a:tabLst>
                <a:tab pos="1200150" algn="l"/>
                <a:tab pos="2571750" algn="l"/>
              </a:tabLst>
              <a:defRPr sz="2400">
                <a:solidFill>
                  <a:schemeClr val="accent2"/>
                </a:solidFill>
                <a:latin typeface="Times New Roman" panose="02020603050405020304" pitchFamily="18" charset="0"/>
              </a:defRPr>
            </a:lvl2pPr>
            <a:lvl3pPr marL="1143000" indent="-228600">
              <a:tabLst>
                <a:tab pos="1200150" algn="l"/>
                <a:tab pos="2571750" algn="l"/>
              </a:tabLst>
              <a:defRPr sz="2400">
                <a:solidFill>
                  <a:schemeClr val="accent2"/>
                </a:solidFill>
                <a:latin typeface="Times New Roman" panose="02020603050405020304" pitchFamily="18" charset="0"/>
              </a:defRPr>
            </a:lvl3pPr>
            <a:lvl4pPr marL="1600200" indent="-228600">
              <a:tabLst>
                <a:tab pos="1200150" algn="l"/>
                <a:tab pos="2571750" algn="l"/>
              </a:tabLst>
              <a:defRPr sz="2400">
                <a:solidFill>
                  <a:schemeClr val="accent2"/>
                </a:solidFill>
                <a:latin typeface="Times New Roman" panose="02020603050405020304" pitchFamily="18" charset="0"/>
              </a:defRPr>
            </a:lvl4pPr>
            <a:lvl5pPr marL="2057400" indent="-228600">
              <a:tabLst>
                <a:tab pos="1200150" algn="l"/>
                <a:tab pos="25717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571750"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employee_id, last_name, job_id, salary</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salary &lt; ALL</a:t>
            </a:r>
          </a:p>
          <a:p>
            <a:r>
              <a:rPr lang="en-US" altLang="en-US" sz="1800" b="1">
                <a:solidFill>
                  <a:srgbClr val="000000"/>
                </a:solidFill>
                <a:latin typeface="Courier New" panose="02070309020205020404" pitchFamily="49" charset="0"/>
              </a:rPr>
              <a:t>                    (SELECT salary</a:t>
            </a:r>
          </a:p>
          <a:p>
            <a:r>
              <a:rPr lang="en-US" altLang="en-US" sz="1800" b="1">
                <a:solidFill>
                  <a:srgbClr val="000000"/>
                </a:solidFill>
                <a:latin typeface="Courier New" panose="02070309020205020404" pitchFamily="49" charset="0"/>
              </a:rPr>
              <a:t>                     FROM   employees</a:t>
            </a:r>
          </a:p>
          <a:p>
            <a:r>
              <a:rPr lang="en-US" altLang="en-US" sz="1800" b="1">
                <a:solidFill>
                  <a:srgbClr val="000000"/>
                </a:solidFill>
                <a:latin typeface="Courier New" panose="02070309020205020404" pitchFamily="49" charset="0"/>
              </a:rPr>
              <a:t>                     WHERE  job_id = 'IT_PROG')</a:t>
            </a:r>
          </a:p>
          <a:p>
            <a:r>
              <a:rPr lang="en-US" altLang="en-US" sz="1800" b="1">
                <a:solidFill>
                  <a:srgbClr val="000000"/>
                </a:solidFill>
                <a:latin typeface="Courier New" panose="02070309020205020404" pitchFamily="49" charset="0"/>
              </a:rPr>
              <a:t>AND    job_id &lt;&gt; 'IT_PROG';</a:t>
            </a:r>
          </a:p>
        </p:txBody>
      </p:sp>
      <p:sp>
        <p:nvSpPr>
          <p:cNvPr id="35844" name="Rectangle 21"/>
          <p:cNvSpPr>
            <a:spLocks noGrp="1" noChangeArrowheads="1"/>
          </p:cNvSpPr>
          <p:nvPr>
            <p:ph type="title"/>
          </p:nvPr>
        </p:nvSpPr>
        <p:spPr>
          <a:xfrm>
            <a:off x="520700" y="0"/>
            <a:ext cx="8243888" cy="2036763"/>
          </a:xfrm>
          <a:noFill/>
        </p:spPr>
        <p:txBody>
          <a:bodyPr/>
          <a:lstStyle/>
          <a:p>
            <a:r>
              <a:rPr lang="en-US" altLang="en-US"/>
              <a:t>Using the </a:t>
            </a:r>
            <a:r>
              <a:rPr lang="en-US" altLang="en-US">
                <a:latin typeface="Courier New" panose="02070309020205020404" pitchFamily="49" charset="0"/>
              </a:rPr>
              <a:t>ALL</a:t>
            </a:r>
            <a:r>
              <a:rPr lang="en-US" altLang="en-US"/>
              <a:t> Operator </a:t>
            </a:r>
            <a:br>
              <a:rPr lang="en-US" altLang="en-US"/>
            </a:br>
            <a:r>
              <a:rPr lang="en-US" altLang="en-US"/>
              <a:t>in Multiple-Row Subqueries</a:t>
            </a:r>
            <a:br>
              <a:rPr lang="en-US" altLang="en-US"/>
            </a:br>
            <a:r>
              <a:rPr lang="en-US" altLang="en-US" sz="2400">
                <a:solidFill>
                  <a:schemeClr val="tx2"/>
                </a:solidFill>
              </a:rPr>
              <a:t>Display the details of those employees whose salary is less than all ‘IT_Prog’ and who are not ‘IT_Prog’</a:t>
            </a:r>
          </a:p>
        </p:txBody>
      </p:sp>
      <p:sp>
        <p:nvSpPr>
          <p:cNvPr id="35845" name="Rectangle 24"/>
          <p:cNvSpPr>
            <a:spLocks noChangeArrowheads="1"/>
          </p:cNvSpPr>
          <p:nvPr/>
        </p:nvSpPr>
        <p:spPr bwMode="ltGray">
          <a:xfrm>
            <a:off x="3167063" y="2636838"/>
            <a:ext cx="536575" cy="2667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35846" name="Rectangle 25"/>
          <p:cNvSpPr>
            <a:spLocks noChangeArrowheads="1"/>
          </p:cNvSpPr>
          <p:nvPr/>
        </p:nvSpPr>
        <p:spPr bwMode="ltGray">
          <a:xfrm>
            <a:off x="3709988" y="2957513"/>
            <a:ext cx="3789362" cy="8128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3584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4183063"/>
            <a:ext cx="73056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5848" name="Arc 22"/>
          <p:cNvSpPr>
            <a:spLocks/>
          </p:cNvSpPr>
          <p:nvPr/>
        </p:nvSpPr>
        <p:spPr bwMode="auto">
          <a:xfrm rot="10800000">
            <a:off x="4167188" y="2773363"/>
            <a:ext cx="2351087" cy="295275"/>
          </a:xfrm>
          <a:custGeom>
            <a:avLst/>
            <a:gdLst>
              <a:gd name="T0" fmla="*/ 2147483646 w 26992"/>
              <a:gd name="T1" fmla="*/ 2147483646 h 25105"/>
              <a:gd name="T2" fmla="*/ 2147483646 w 26992"/>
              <a:gd name="T3" fmla="*/ 0 h 25105"/>
              <a:gd name="T4" fmla="*/ 2147483646 w 26992"/>
              <a:gd name="T5" fmla="*/ 2147483646 h 25105"/>
              <a:gd name="T6" fmla="*/ 0 60000 65536"/>
              <a:gd name="T7" fmla="*/ 0 60000 65536"/>
              <a:gd name="T8" fmla="*/ 0 60000 65536"/>
            </a:gdLst>
            <a:ahLst/>
            <a:cxnLst>
              <a:cxn ang="T6">
                <a:pos x="T0" y="T1"/>
              </a:cxn>
              <a:cxn ang="T7">
                <a:pos x="T2" y="T3"/>
              </a:cxn>
              <a:cxn ang="T8">
                <a:pos x="T4" y="T5"/>
              </a:cxn>
            </a:cxnLst>
            <a:rect l="0" t="0" r="r" b="b"/>
            <a:pathLst>
              <a:path w="26992" h="25105" fill="none" extrusionOk="0">
                <a:moveTo>
                  <a:pt x="26992" y="24421"/>
                </a:moveTo>
                <a:cubicBezTo>
                  <a:pt x="25230" y="24875"/>
                  <a:pt x="23418" y="25105"/>
                  <a:pt x="21600" y="25105"/>
                </a:cubicBezTo>
                <a:cubicBezTo>
                  <a:pt x="9670" y="25105"/>
                  <a:pt x="0" y="15434"/>
                  <a:pt x="0" y="3505"/>
                </a:cubicBezTo>
                <a:cubicBezTo>
                  <a:pt x="0" y="2330"/>
                  <a:pt x="95" y="1158"/>
                  <a:pt x="286" y="0"/>
                </a:cubicBezTo>
              </a:path>
              <a:path w="26992" h="25105" stroke="0" extrusionOk="0">
                <a:moveTo>
                  <a:pt x="26992" y="24421"/>
                </a:moveTo>
                <a:cubicBezTo>
                  <a:pt x="25230" y="24875"/>
                  <a:pt x="23418" y="25105"/>
                  <a:pt x="21600" y="25105"/>
                </a:cubicBezTo>
                <a:cubicBezTo>
                  <a:pt x="9670" y="25105"/>
                  <a:pt x="0" y="15434"/>
                  <a:pt x="0" y="3505"/>
                </a:cubicBezTo>
                <a:cubicBezTo>
                  <a:pt x="0" y="2330"/>
                  <a:pt x="95" y="1158"/>
                  <a:pt x="286" y="0"/>
                </a:cubicBezTo>
                <a:lnTo>
                  <a:pt x="21600" y="3505"/>
                </a:lnTo>
                <a:lnTo>
                  <a:pt x="26992" y="24421"/>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IN"/>
          </a:p>
        </p:txBody>
      </p:sp>
      <p:sp>
        <p:nvSpPr>
          <p:cNvPr id="35849" name="Rectangle 23"/>
          <p:cNvSpPr>
            <a:spLocks noChangeArrowheads="1"/>
          </p:cNvSpPr>
          <p:nvPr/>
        </p:nvSpPr>
        <p:spPr bwMode="auto">
          <a:xfrm>
            <a:off x="4800600" y="2519363"/>
            <a:ext cx="1196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000" b="1">
                <a:solidFill>
                  <a:srgbClr val="FF5050"/>
                </a:solidFill>
                <a:latin typeface="Arial" panose="020B0604020202020204" pitchFamily="34" charset="0"/>
              </a:rPr>
              <a:t>9000, 6000, 4200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863600" y="284163"/>
            <a:ext cx="7408863" cy="711200"/>
          </a:xfrm>
        </p:spPr>
        <p:txBody>
          <a:bodyPr/>
          <a:lstStyle/>
          <a:p>
            <a:r>
              <a:rPr lang="en-US" altLang="en-US" sz="3600"/>
              <a:t>ANY operator, Con’t…</a:t>
            </a:r>
          </a:p>
        </p:txBody>
      </p:sp>
      <p:sp>
        <p:nvSpPr>
          <p:cNvPr id="37891" name="Content Placeholder 2"/>
          <p:cNvSpPr>
            <a:spLocks noGrp="1" noChangeArrowheads="1"/>
          </p:cNvSpPr>
          <p:nvPr>
            <p:ph idx="1"/>
          </p:nvPr>
        </p:nvSpPr>
        <p:spPr>
          <a:xfrm>
            <a:off x="173038" y="1524000"/>
            <a:ext cx="8788400" cy="1841146"/>
          </a:xfrm>
        </p:spPr>
        <p:txBody>
          <a:bodyPr/>
          <a:lstStyle/>
          <a:p>
            <a:r>
              <a:rPr lang="en-US" altLang="en-US" sz="3200" dirty="0"/>
              <a:t>&lt; ANY: means less than the maximum.</a:t>
            </a:r>
          </a:p>
          <a:p>
            <a:r>
              <a:rPr lang="en-US" altLang="en-US" sz="3200" dirty="0"/>
              <a:t>&gt; ANY: means more than the minimum.</a:t>
            </a:r>
          </a:p>
          <a:p>
            <a:r>
              <a:rPr lang="en-US" altLang="en-US" sz="3200" dirty="0"/>
              <a:t>= ANY: is equivalent to 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a:xfrm>
            <a:off x="863600" y="284163"/>
            <a:ext cx="7408863" cy="711200"/>
          </a:xfrm>
        </p:spPr>
        <p:txBody>
          <a:bodyPr/>
          <a:lstStyle/>
          <a:p>
            <a:r>
              <a:rPr lang="en-US" altLang="en-US" sz="3600"/>
              <a:t>ALL operator, Con’t…</a:t>
            </a:r>
          </a:p>
        </p:txBody>
      </p:sp>
      <p:sp>
        <p:nvSpPr>
          <p:cNvPr id="38915" name="Content Placeholder 2"/>
          <p:cNvSpPr>
            <a:spLocks noGrp="1" noChangeArrowheads="1"/>
          </p:cNvSpPr>
          <p:nvPr>
            <p:ph idx="1"/>
          </p:nvPr>
        </p:nvSpPr>
        <p:spPr>
          <a:xfrm>
            <a:off x="173038" y="2124075"/>
            <a:ext cx="8788400" cy="2844800"/>
          </a:xfrm>
        </p:spPr>
        <p:txBody>
          <a:bodyPr/>
          <a:lstStyle/>
          <a:p>
            <a:r>
              <a:rPr lang="en-US" altLang="en-US" sz="3200"/>
              <a:t>&lt; ALL: means less than the minimum.</a:t>
            </a:r>
          </a:p>
          <a:p>
            <a:r>
              <a:rPr lang="en-US" altLang="en-US" sz="3200"/>
              <a:t>&gt; ALL: means more than the maximum.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3600" y="0"/>
            <a:ext cx="7408863" cy="769938"/>
          </a:xfrm>
          <a:noFill/>
        </p:spPr>
        <p:txBody>
          <a:bodyPr/>
          <a:lstStyle/>
          <a:p>
            <a:r>
              <a:rPr lang="en-US" altLang="en-US" sz="3200"/>
              <a:t>Sub-query</a:t>
            </a:r>
          </a:p>
        </p:txBody>
      </p:sp>
      <p:sp>
        <p:nvSpPr>
          <p:cNvPr id="5123" name="Rectangle 3"/>
          <p:cNvSpPr>
            <a:spLocks noGrp="1" noChangeArrowheads="1"/>
          </p:cNvSpPr>
          <p:nvPr>
            <p:ph type="body" idx="1"/>
          </p:nvPr>
        </p:nvSpPr>
        <p:spPr>
          <a:xfrm>
            <a:off x="874713" y="769938"/>
            <a:ext cx="7791450" cy="4624387"/>
          </a:xfrm>
          <a:noFill/>
        </p:spPr>
        <p:txBody>
          <a:bodyPr/>
          <a:lstStyle/>
          <a:p>
            <a:pPr>
              <a:spcBef>
                <a:spcPct val="0"/>
              </a:spcBef>
              <a:buFont typeface="Wingdings" panose="05000000000000000000" pitchFamily="2" charset="2"/>
              <a:buChar char="q"/>
            </a:pPr>
            <a:r>
              <a:rPr lang="en-US" altLang="en-US" sz="2400"/>
              <a:t>A sub-query is a SELECT statement that is embedded in a clause of another SELECT statement.</a:t>
            </a:r>
          </a:p>
          <a:p>
            <a:pPr>
              <a:spcBef>
                <a:spcPct val="0"/>
              </a:spcBef>
              <a:buFont typeface="Wingdings" panose="05000000000000000000" pitchFamily="2" charset="2"/>
              <a:buChar char="q"/>
            </a:pPr>
            <a:r>
              <a:rPr lang="en-US" altLang="en-US" sz="2400"/>
              <a:t>The inner query or the sub-query returns value that is used by the outer query or the main query.</a:t>
            </a:r>
          </a:p>
          <a:p>
            <a:pPr>
              <a:spcBef>
                <a:spcPct val="0"/>
              </a:spcBef>
              <a:buFont typeface="Wingdings" panose="05000000000000000000" pitchFamily="2" charset="2"/>
              <a:buChar char="q"/>
            </a:pPr>
            <a:r>
              <a:rPr lang="en-US" altLang="en-US" sz="2400"/>
              <a:t>Using a sub-query is equivalent to performing two sequential queries and using the result of the inner query as the search value for the outer query.</a:t>
            </a:r>
          </a:p>
          <a:p>
            <a:pPr>
              <a:spcBef>
                <a:spcPct val="0"/>
              </a:spcBef>
              <a:buFont typeface="Wingdings" panose="05000000000000000000" pitchFamily="2" charset="2"/>
              <a:buChar char="q"/>
            </a:pPr>
            <a:r>
              <a:rPr lang="en-US" altLang="en-US" sz="2400"/>
              <a:t>They can very useful when we need to select rows from a table with a condition that depends on the data in the table itself.</a:t>
            </a:r>
          </a:p>
          <a:p>
            <a:pPr>
              <a:spcBef>
                <a:spcPct val="0"/>
              </a:spcBef>
              <a:buFont typeface="Arial" panose="020B0604020202020204" pitchFamily="34" charset="0"/>
              <a:buNone/>
            </a:pPr>
            <a:endParaRPr lang="en-US" altLang="en-US"/>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63600" y="168275"/>
            <a:ext cx="7408863" cy="1243013"/>
          </a:xfrm>
        </p:spPr>
        <p:txBody>
          <a:bodyPr/>
          <a:lstStyle/>
          <a:p>
            <a:r>
              <a:rPr lang="en-US" altLang="en-US" sz="3200"/>
              <a:t>Multiple-column subqueries</a:t>
            </a:r>
          </a:p>
        </p:txBody>
      </p:sp>
      <p:sp>
        <p:nvSpPr>
          <p:cNvPr id="39939" name="Rectangle 3"/>
          <p:cNvSpPr>
            <a:spLocks noGrp="1" noChangeArrowheads="1"/>
          </p:cNvSpPr>
          <p:nvPr>
            <p:ph type="body" idx="1"/>
          </p:nvPr>
        </p:nvSpPr>
        <p:spPr>
          <a:xfrm>
            <a:off x="411163" y="1139825"/>
            <a:ext cx="8466137" cy="2724465"/>
          </a:xfrm>
        </p:spPr>
        <p:txBody>
          <a:bodyPr/>
          <a:lstStyle/>
          <a:p>
            <a:pPr marL="0" indent="0">
              <a:buClr>
                <a:srgbClr val="8CF4EA"/>
              </a:buClr>
              <a:buFont typeface="Arial" panose="020B0604020202020204" pitchFamily="34" charset="0"/>
              <a:buNone/>
            </a:pPr>
            <a:r>
              <a:rPr lang="en-US" altLang="en-US" sz="3600" dirty="0"/>
              <a:t>If we want to compare two or more columns, we must write a compound WHERE clause using logical operators, and we call it a multiple-column subqueries.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93BA-8C68-4395-AFFE-465B5524E682}"/>
              </a:ext>
            </a:extLst>
          </p:cNvPr>
          <p:cNvSpPr>
            <a:spLocks noGrp="1"/>
          </p:cNvSpPr>
          <p:nvPr>
            <p:ph type="title"/>
          </p:nvPr>
        </p:nvSpPr>
        <p:spPr>
          <a:xfrm>
            <a:off x="863600" y="1"/>
            <a:ext cx="7408863" cy="1411288"/>
          </a:xfrm>
        </p:spPr>
        <p:txBody>
          <a:bodyPr/>
          <a:lstStyle/>
          <a:p>
            <a:r>
              <a:rPr lang="en-US" altLang="en-US" sz="2800" dirty="0"/>
              <a:t>Example 1</a:t>
            </a:r>
            <a:endParaRPr lang="en-US" dirty="0"/>
          </a:p>
        </p:txBody>
      </p:sp>
      <p:sp>
        <p:nvSpPr>
          <p:cNvPr id="3" name="Content Placeholder 2">
            <a:extLst>
              <a:ext uri="{FF2B5EF4-FFF2-40B4-BE49-F238E27FC236}">
                <a16:creationId xmlns:a16="http://schemas.microsoft.com/office/drawing/2014/main" id="{B29373D0-AAA5-44AB-9992-4BB1EF6BF18D}"/>
              </a:ext>
            </a:extLst>
          </p:cNvPr>
          <p:cNvSpPr>
            <a:spLocks noGrp="1"/>
          </p:cNvSpPr>
          <p:nvPr>
            <p:ph idx="1"/>
          </p:nvPr>
        </p:nvSpPr>
        <p:spPr>
          <a:xfrm>
            <a:off x="172720" y="640080"/>
            <a:ext cx="8635999" cy="5577840"/>
          </a:xfrm>
        </p:spPr>
        <p:txBody>
          <a:bodyPr/>
          <a:lstStyle/>
          <a:p>
            <a:pPr marL="0" indent="0">
              <a:buClr>
                <a:srgbClr val="8CF4EA"/>
              </a:buClr>
              <a:buFont typeface="Arial" panose="020B0604020202020204" pitchFamily="34" charset="0"/>
              <a:buNone/>
            </a:pPr>
            <a:r>
              <a:rPr lang="en-US" altLang="en-US" sz="3200" dirty="0"/>
              <a:t>To display the  </a:t>
            </a:r>
            <a:r>
              <a:rPr lang="en-US" altLang="en-US" sz="3200" dirty="0" err="1"/>
              <a:t>product_id</a:t>
            </a:r>
            <a:r>
              <a:rPr lang="en-US" altLang="en-US" sz="3200" dirty="0"/>
              <a:t> and quantity of those items in the item table that match both the </a:t>
            </a:r>
            <a:r>
              <a:rPr lang="en-US" altLang="en-US" sz="3200" dirty="0" err="1"/>
              <a:t>product_id</a:t>
            </a:r>
            <a:r>
              <a:rPr lang="en-US" altLang="en-US" sz="3200" dirty="0"/>
              <a:t> and quantity of an item whose </a:t>
            </a:r>
            <a:r>
              <a:rPr lang="en-US" altLang="en-US" sz="3200" dirty="0" err="1"/>
              <a:t>order_id</a:t>
            </a:r>
            <a:r>
              <a:rPr lang="en-US" altLang="en-US" sz="3200" dirty="0"/>
              <a:t> is 600.</a:t>
            </a:r>
          </a:p>
          <a:p>
            <a:pPr marL="0" indent="0">
              <a:buClr>
                <a:srgbClr val="8CF4EA"/>
              </a:buClr>
              <a:buFont typeface="Arial" panose="020B0604020202020204" pitchFamily="34" charset="0"/>
              <a:buNone/>
            </a:pPr>
            <a:endParaRPr lang="en-US" altLang="en-US" sz="3200" dirty="0"/>
          </a:p>
          <a:p>
            <a:pPr marL="0" indent="0">
              <a:buClr>
                <a:srgbClr val="8CF4EA"/>
              </a:buClr>
              <a:buFont typeface="Arial" panose="020B0604020202020204" pitchFamily="34" charset="0"/>
              <a:buNone/>
            </a:pPr>
            <a:r>
              <a:rPr lang="en-US" altLang="en-US" sz="3200" dirty="0"/>
              <a:t> Select  </a:t>
            </a:r>
            <a:r>
              <a:rPr lang="en-US" altLang="en-US" sz="3200" dirty="0" err="1"/>
              <a:t>product_id</a:t>
            </a:r>
            <a:r>
              <a:rPr lang="en-US" altLang="en-US" sz="3200" dirty="0"/>
              <a:t>, qty from item where (</a:t>
            </a:r>
            <a:r>
              <a:rPr lang="en-US" altLang="en-US" sz="3200" dirty="0" err="1"/>
              <a:t>product_id</a:t>
            </a:r>
            <a:r>
              <a:rPr lang="en-US" altLang="en-US" sz="3200" dirty="0"/>
              <a:t>, qty) IN (Select </a:t>
            </a:r>
            <a:r>
              <a:rPr lang="en-US" altLang="en-US" sz="3200" dirty="0" err="1"/>
              <a:t>product_id</a:t>
            </a:r>
            <a:r>
              <a:rPr lang="en-US" altLang="en-US" sz="3200" dirty="0"/>
              <a:t>, qty from item where </a:t>
            </a:r>
            <a:r>
              <a:rPr lang="en-US" altLang="en-US" sz="3200" dirty="0" err="1"/>
              <a:t>order_id</a:t>
            </a:r>
            <a:r>
              <a:rPr lang="en-US" altLang="en-US" sz="3200" dirty="0"/>
              <a:t> = 600);</a:t>
            </a:r>
          </a:p>
          <a:p>
            <a:endParaRPr lang="en-US" dirty="0"/>
          </a:p>
        </p:txBody>
      </p:sp>
    </p:spTree>
    <p:extLst>
      <p:ext uri="{BB962C8B-B14F-4D97-AF65-F5344CB8AC3E}">
        <p14:creationId xmlns:p14="http://schemas.microsoft.com/office/powerpoint/2010/main" val="380821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a:xfrm>
            <a:off x="161925" y="0"/>
            <a:ext cx="8982075" cy="2632075"/>
          </a:xfrm>
        </p:spPr>
        <p:txBody>
          <a:bodyPr/>
          <a:lstStyle/>
          <a:p>
            <a:r>
              <a:rPr lang="en-US" altLang="en-US" sz="3200" dirty="0">
                <a:latin typeface="Calibri" panose="020F0502020204030204" pitchFamily="34" charset="0"/>
                <a:ea typeface="Calibri" panose="020F0502020204030204" pitchFamily="34" charset="0"/>
                <a:cs typeface="Mangal" pitchFamily="18" charset="0"/>
              </a:rPr>
              <a:t>Example 2</a:t>
            </a:r>
            <a:br>
              <a:rPr lang="en-US" altLang="en-US" sz="3200" dirty="0">
                <a:latin typeface="Calibri" panose="020F0502020204030204" pitchFamily="34" charset="0"/>
                <a:ea typeface="Calibri" panose="020F0502020204030204" pitchFamily="34" charset="0"/>
                <a:cs typeface="Mangal" pitchFamily="18" charset="0"/>
              </a:rPr>
            </a:br>
            <a:r>
              <a:rPr lang="en-US" altLang="en-US" sz="3200" dirty="0">
                <a:latin typeface="Calibri" panose="020F0502020204030204" pitchFamily="34" charset="0"/>
                <a:ea typeface="Calibri" panose="020F0502020204030204" pitchFamily="34" charset="0"/>
                <a:cs typeface="Mangal" pitchFamily="18" charset="0"/>
              </a:rPr>
              <a:t>Display the employee name, department name, and salary of any employee whose salary and commission match the salary and commission of any employee located in Delhi.</a:t>
            </a:r>
            <a:br>
              <a:rPr lang="en-US" altLang="en-US" sz="3200" dirty="0">
                <a:latin typeface="Calibri" panose="020F0502020204030204" pitchFamily="34" charset="0"/>
                <a:ea typeface="Calibri" panose="020F0502020204030204" pitchFamily="34" charset="0"/>
                <a:cs typeface="Mangal" pitchFamily="18" charset="0"/>
              </a:rPr>
            </a:br>
            <a:endParaRPr lang="en-US" altLang="en-US" sz="3200" dirty="0">
              <a:ea typeface="Calibri" panose="020F0502020204030204" pitchFamily="34" charset="0"/>
              <a:cs typeface="Mangal" pitchFamily="18" charset="0"/>
            </a:endParaRPr>
          </a:p>
        </p:txBody>
      </p:sp>
      <p:sp>
        <p:nvSpPr>
          <p:cNvPr id="41987" name="Content Placeholder 2"/>
          <p:cNvSpPr>
            <a:spLocks noGrp="1" noChangeArrowheads="1"/>
          </p:cNvSpPr>
          <p:nvPr>
            <p:ph idx="1"/>
          </p:nvPr>
        </p:nvSpPr>
        <p:spPr>
          <a:xfrm>
            <a:off x="161925" y="2632075"/>
            <a:ext cx="8769350" cy="4284892"/>
          </a:xfrm>
        </p:spPr>
        <p:txBody>
          <a:bodyPr/>
          <a:lstStyle/>
          <a:p>
            <a:pPr marL="0" indent="0">
              <a:buFont typeface="Arial" panose="020B0604020202020204" pitchFamily="34" charset="0"/>
              <a:buNone/>
            </a:pPr>
            <a:endParaRPr lang="en-US" altLang="en-US" sz="2400" dirty="0"/>
          </a:p>
          <a:p>
            <a:pPr marL="0" indent="0">
              <a:buFont typeface="Arial" panose="020B0604020202020204" pitchFamily="34" charset="0"/>
              <a:buNone/>
            </a:pPr>
            <a:r>
              <a:rPr lang="en-US" altLang="en-US" sz="2400" dirty="0"/>
              <a:t>SELECT </a:t>
            </a:r>
            <a:r>
              <a:rPr lang="en-US" altLang="en-US" sz="2400" dirty="0" err="1"/>
              <a:t>e.ename</a:t>
            </a:r>
            <a:r>
              <a:rPr lang="en-US" altLang="en-US" sz="2400" dirty="0"/>
              <a:t>, </a:t>
            </a:r>
            <a:r>
              <a:rPr lang="en-US" altLang="en-US" sz="2400" dirty="0" err="1"/>
              <a:t>d.dname</a:t>
            </a:r>
            <a:r>
              <a:rPr lang="en-US" altLang="en-US" sz="2400" dirty="0"/>
              <a:t>, </a:t>
            </a:r>
            <a:r>
              <a:rPr lang="en-US" altLang="en-US" sz="2400" dirty="0" err="1"/>
              <a:t>e.sal</a:t>
            </a:r>
            <a:endParaRPr lang="en-US" altLang="en-US" sz="2400" dirty="0"/>
          </a:p>
          <a:p>
            <a:pPr marL="0" indent="0">
              <a:buFont typeface="Arial" panose="020B0604020202020204" pitchFamily="34" charset="0"/>
              <a:buNone/>
            </a:pPr>
            <a:r>
              <a:rPr lang="en-US" altLang="en-US" sz="2400" dirty="0"/>
              <a:t>    FROM emp e, dept d</a:t>
            </a:r>
          </a:p>
          <a:p>
            <a:pPr marL="0" indent="0">
              <a:buFont typeface="Arial" panose="020B0604020202020204" pitchFamily="34" charset="0"/>
              <a:buNone/>
            </a:pPr>
            <a:r>
              <a:rPr lang="en-US" altLang="en-US" sz="2400" dirty="0"/>
              <a:t>   WHERE (</a:t>
            </a:r>
            <a:r>
              <a:rPr lang="en-US" altLang="en-US" sz="2400" dirty="0" err="1"/>
              <a:t>sal</a:t>
            </a:r>
            <a:r>
              <a:rPr lang="en-US" altLang="en-US" sz="2400" dirty="0"/>
              <a:t> , comm)  IN</a:t>
            </a:r>
          </a:p>
          <a:p>
            <a:pPr marL="0" indent="0">
              <a:buFont typeface="Arial" panose="020B0604020202020204" pitchFamily="34" charset="0"/>
              <a:buNone/>
            </a:pPr>
            <a:r>
              <a:rPr lang="en-US" altLang="en-US" sz="2400" dirty="0"/>
              <a:t>                                        (SELECT </a:t>
            </a:r>
            <a:r>
              <a:rPr lang="en-US" altLang="en-US" sz="2400" dirty="0" err="1"/>
              <a:t>sal</a:t>
            </a:r>
            <a:r>
              <a:rPr lang="en-US" altLang="en-US" sz="2400" dirty="0"/>
              <a:t>, comm</a:t>
            </a:r>
          </a:p>
          <a:p>
            <a:pPr marL="0" indent="0">
              <a:buFont typeface="Arial" panose="020B0604020202020204" pitchFamily="34" charset="0"/>
              <a:buNone/>
            </a:pPr>
            <a:r>
              <a:rPr lang="en-US" altLang="en-US" sz="2400" dirty="0"/>
              <a:t>                                       FROM emp</a:t>
            </a:r>
          </a:p>
          <a:p>
            <a:pPr marL="0" indent="0">
              <a:buFont typeface="Arial" panose="020B0604020202020204" pitchFamily="34" charset="0"/>
              <a:buNone/>
            </a:pPr>
            <a:r>
              <a:rPr lang="en-US" altLang="en-US" sz="2400" dirty="0"/>
              <a:t>                                          WHERE </a:t>
            </a:r>
            <a:r>
              <a:rPr lang="en-US" altLang="en-US" sz="2400" dirty="0" err="1"/>
              <a:t>d.loc</a:t>
            </a:r>
            <a:r>
              <a:rPr lang="en-US" altLang="en-US" sz="2400" dirty="0"/>
              <a:t> = ‘ Delhi');</a:t>
            </a:r>
          </a:p>
          <a:p>
            <a:pPr marL="0" indent="0">
              <a:buFont typeface="Arial" panose="020B0604020202020204" pitchFamily="34" charset="0"/>
              <a:buNone/>
            </a:pPr>
            <a:r>
              <a:rPr lang="en-US" altLang="en-US" sz="2400" dirty="0"/>
              <a:t> </a:t>
            </a:r>
          </a:p>
          <a:p>
            <a:pPr marL="0" indent="0">
              <a:buFont typeface="Arial" panose="020B0604020202020204" pitchFamily="34" charset="0"/>
              <a:buNone/>
            </a:pPr>
            <a:r>
              <a:rPr lang="en-US" alt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a:xfrm>
            <a:off x="863600" y="0"/>
            <a:ext cx="7408863" cy="701675"/>
          </a:xfrm>
        </p:spPr>
        <p:txBody>
          <a:bodyPr/>
          <a:lstStyle/>
          <a:p>
            <a:r>
              <a:rPr lang="en-US" altLang="en-US" dirty="0">
                <a:latin typeface="Arial Rounded MT Bold" panose="020F0704030504030204" pitchFamily="34" charset="0"/>
                <a:cs typeface="Times New Roman" panose="02020603050405020304" pitchFamily="18" charset="0"/>
              </a:rPr>
              <a:t>Co-related Sub Query</a:t>
            </a:r>
            <a:endParaRPr lang="en-US" altLang="en-US" dirty="0"/>
          </a:p>
        </p:txBody>
      </p:sp>
      <p:sp>
        <p:nvSpPr>
          <p:cNvPr id="43011" name="Content Placeholder 2"/>
          <p:cNvSpPr>
            <a:spLocks noGrp="1" noChangeArrowheads="1"/>
          </p:cNvSpPr>
          <p:nvPr>
            <p:ph idx="1"/>
          </p:nvPr>
        </p:nvSpPr>
        <p:spPr>
          <a:xfrm>
            <a:off x="874713" y="568325"/>
            <a:ext cx="7934325" cy="5306710"/>
          </a:xfrm>
        </p:spPr>
        <p:txBody>
          <a:bodyPr/>
          <a:lstStyle/>
          <a:p>
            <a:r>
              <a:rPr lang="en-US" altLang="en-US" sz="2800" b="0" dirty="0">
                <a:latin typeface="urw-din"/>
              </a:rPr>
              <a:t>A correlated subquery is evaluated once for each row processed by the parent statement.</a:t>
            </a:r>
          </a:p>
          <a:p>
            <a:r>
              <a:rPr lang="en-US" altLang="en-US" sz="2800" b="0" dirty="0">
                <a:latin typeface="urw-din"/>
              </a:rPr>
              <a:t>A correlated subquery is one way of reading every row in a table and comparing values in each row against related data. It is used whenever a subquery must return a different result or set of results for each candidate row considered by the main query. </a:t>
            </a:r>
          </a:p>
          <a:p>
            <a:r>
              <a:rPr lang="en-US" altLang="en-US" sz="2800" b="0" dirty="0">
                <a:latin typeface="urw-din"/>
              </a:rPr>
              <a:t>In other words, you can use a correlated subquery to answer a multipart question whose answer depends on the value in each row processed by the parent statement.</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a:xfrm>
            <a:off x="863600" y="0"/>
            <a:ext cx="7408863" cy="1411288"/>
          </a:xfrm>
        </p:spPr>
        <p:txBody>
          <a:bodyPr/>
          <a:lstStyle/>
          <a:p>
            <a:r>
              <a:rPr lang="en-US" altLang="en-US" sz="3600">
                <a:latin typeface="Arial Rounded MT Bold" panose="020F0704030504030204" pitchFamily="34" charset="0"/>
                <a:cs typeface="Times New Roman" panose="02020603050405020304" pitchFamily="18" charset="0"/>
              </a:rPr>
              <a:t>Co-related Sub Query</a:t>
            </a:r>
            <a:endParaRPr lang="en-US" altLang="en-US" sz="3600">
              <a:latin typeface="Arial Rounded MT Bold" panose="020F0704030504030204" pitchFamily="34" charset="0"/>
            </a:endParaRPr>
          </a:p>
        </p:txBody>
      </p:sp>
      <p:pic>
        <p:nvPicPr>
          <p:cNvPr id="44035"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8325" y="741363"/>
            <a:ext cx="8305800" cy="5516562"/>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363" y="346075"/>
            <a:ext cx="8767762" cy="5399088"/>
          </a:xfrm>
        </p:spPr>
        <p:txBody>
          <a:bodyPr/>
          <a:lstStyle/>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SELECT column1, column2, ....</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FROM table1 outer</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column1 operator</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(SELECT column1, column2</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FROM table2</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expr1 = </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outer.expr2);</a:t>
            </a:r>
            <a:endParaRPr lang="en-US" sz="2800" dirty="0">
              <a:latin typeface="Calibri" panose="020F0502020204030204" pitchFamily="34" charset="0"/>
              <a:ea typeface="Calibri" panose="020F0502020204030204" pitchFamily="34" charset="0"/>
              <a:cs typeface="Mangal" panose="02040503050203030202" pitchFamily="18" charset="0"/>
            </a:endParaRPr>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75" y="0"/>
            <a:ext cx="8777288" cy="6632575"/>
          </a:xfrm>
        </p:spPr>
        <p:txBody>
          <a:bodyPr/>
          <a:lstStyle/>
          <a:p>
            <a:pPr marL="0" indent="0">
              <a:buFont typeface="Arial" panose="020B0604020202020204" pitchFamily="34" charset="0"/>
              <a:buNone/>
              <a:defRPr/>
            </a:pPr>
            <a:r>
              <a:rPr lang="en-US" sz="3200" b="0" dirty="0">
                <a:latin typeface="urw-din"/>
              </a:rPr>
              <a:t>Find all the employees who earn more than the average salary in their department.</a:t>
            </a:r>
          </a:p>
          <a:p>
            <a:pPr marL="0" indent="0">
              <a:buFont typeface="Arial" panose="020B0604020202020204" pitchFamily="34" charset="0"/>
              <a:buNone/>
              <a:defRPr/>
            </a:pPr>
            <a:endParaRPr lang="en-US" sz="3200" b="0" dirty="0">
              <a:latin typeface="urw-din"/>
            </a:endParaRPr>
          </a:p>
          <a:p>
            <a:pPr marL="0" indent="0">
              <a:lnSpc>
                <a:spcPct val="115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SELECT </a:t>
            </a:r>
            <a:r>
              <a:rPr lang="en-US" sz="2800" spc="10" dirty="0" err="1">
                <a:latin typeface="Consolas" panose="020B0609020204030204" pitchFamily="49" charset="0"/>
                <a:ea typeface="Times New Roman" panose="02020603050405020304" pitchFamily="18" charset="0"/>
                <a:cs typeface="Courier New" panose="02070309020205020404" pitchFamily="49" charset="0"/>
              </a:rPr>
              <a:t>last_name</a:t>
            </a:r>
            <a:r>
              <a:rPr lang="en-US" sz="2800" spc="10" dirty="0">
                <a:latin typeface="Consolas" panose="020B0609020204030204" pitchFamily="49" charset="0"/>
                <a:ea typeface="Times New Roman" panose="02020603050405020304" pitchFamily="18" charset="0"/>
                <a:cs typeface="Courier New" panose="02070309020205020404" pitchFamily="49" charset="0"/>
              </a:rPr>
              <a:t>, salary, </a:t>
            </a:r>
            <a:r>
              <a:rPr lang="en-US" sz="2800" spc="10" dirty="0" err="1">
                <a:latin typeface="Consolas" panose="020B0609020204030204" pitchFamily="49" charset="0"/>
                <a:ea typeface="Times New Roman" panose="02020603050405020304" pitchFamily="18" charset="0"/>
                <a:cs typeface="Courier New" panose="02070309020205020404" pitchFamily="49" charset="0"/>
              </a:rPr>
              <a:t>department_id</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FROM employees outer</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salary &gt;(SELECT AVG(salary)</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FROM employees</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a:t>
            </a:r>
            <a:r>
              <a:rPr lang="en-US" sz="2800" spc="10" dirty="0" err="1">
                <a:latin typeface="Consolas" panose="020B0609020204030204" pitchFamily="49" charset="0"/>
                <a:ea typeface="Times New Roman" panose="02020603050405020304" pitchFamily="18" charset="0"/>
                <a:cs typeface="Courier New" panose="02070309020205020404" pitchFamily="49" charset="0"/>
              </a:rPr>
              <a:t>department_id</a:t>
            </a:r>
            <a:r>
              <a:rPr lang="en-US" sz="2800" spc="10"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a:t>
            </a:r>
            <a:r>
              <a:rPr lang="en-US" sz="2800" spc="10" dirty="0" err="1">
                <a:latin typeface="Consolas" panose="020B0609020204030204" pitchFamily="49" charset="0"/>
                <a:ea typeface="Times New Roman" panose="02020603050405020304" pitchFamily="18" charset="0"/>
                <a:cs typeface="Courier New" panose="02070309020205020404" pitchFamily="49" charset="0"/>
              </a:rPr>
              <a:t>outer.department_id</a:t>
            </a:r>
            <a:r>
              <a:rPr lang="en-US" sz="2800" spc="10" dirty="0">
                <a:latin typeface="Consolas" panose="020B0609020204030204" pitchFamily="49" charset="0"/>
                <a:ea typeface="Times New Roman" panose="02020603050405020304" pitchFamily="18" charset="0"/>
                <a:cs typeface="Courier New" panose="02070309020205020404" pitchFamily="49" charset="0"/>
              </a:rPr>
              <a:t> group by </a:t>
            </a:r>
            <a:r>
              <a:rPr lang="en-US" sz="2800" spc="10" dirty="0" err="1">
                <a:latin typeface="Consolas" panose="020B0609020204030204" pitchFamily="49" charset="0"/>
                <a:ea typeface="Times New Roman" panose="02020603050405020304" pitchFamily="18" charset="0"/>
                <a:cs typeface="Courier New" panose="02070309020205020404" pitchFamily="49" charset="0"/>
              </a:rPr>
              <a:t>department_id</a:t>
            </a:r>
            <a:r>
              <a:rPr lang="en-US" sz="2800" spc="10" dirty="0">
                <a:latin typeface="Consolas" panose="020B0609020204030204" pitchFamily="49" charset="0"/>
                <a:ea typeface="Times New Roman" panose="02020603050405020304" pitchFamily="18" charset="0"/>
                <a:cs typeface="Courier New" panose="02070309020205020404" pitchFamily="49" charset="0"/>
              </a:rPr>
              <a:t>);           </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buFont typeface="Arial" panose="020B0604020202020204" pitchFamily="34" charset="0"/>
              <a:buNone/>
              <a:defRPr/>
            </a:pPr>
            <a:endParaRPr lang="en-US" b="0" dirty="0">
              <a:solidFill>
                <a:srgbClr val="FFFF00"/>
              </a:solidFill>
              <a:latin typeface="urw-din"/>
            </a:endParaRPr>
          </a:p>
          <a:p>
            <a:pPr marL="0" indent="0">
              <a:buFont typeface="Arial" panose="020B0604020202020204" pitchFamily="34" charset="0"/>
              <a:buNone/>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152400"/>
            <a:ext cx="7408863" cy="1258888"/>
          </a:xfrm>
        </p:spPr>
        <p:txBody>
          <a:bodyPr/>
          <a:lstStyle/>
          <a:p>
            <a:pPr>
              <a:defRPr/>
            </a:pPr>
            <a:r>
              <a:rPr lang="en-US" spc="10" dirty="0">
                <a:ea typeface="Calibri" panose="020F0502020204030204" pitchFamily="34" charset="0"/>
              </a:rPr>
              <a:t>Using the EXISTS Operator </a:t>
            </a:r>
            <a:endParaRPr lang="en-US" dirty="0"/>
          </a:p>
        </p:txBody>
      </p:sp>
      <p:sp>
        <p:nvSpPr>
          <p:cNvPr id="3" name="Content Placeholder 2"/>
          <p:cNvSpPr>
            <a:spLocks noGrp="1"/>
          </p:cNvSpPr>
          <p:nvPr>
            <p:ph idx="1"/>
          </p:nvPr>
        </p:nvSpPr>
        <p:spPr>
          <a:xfrm>
            <a:off x="161925" y="944879"/>
            <a:ext cx="8880475" cy="5198988"/>
          </a:xfrm>
        </p:spPr>
        <p:txBody>
          <a:bodyPr/>
          <a:lstStyle/>
          <a:p>
            <a:pPr marL="0" indent="0">
              <a:buFont typeface="Arial" panose="020B0604020202020204" pitchFamily="34" charset="0"/>
              <a:buNone/>
              <a:defRPr/>
            </a:pPr>
            <a:r>
              <a:rPr lang="en-US" sz="2800" spc="10" dirty="0">
                <a:ea typeface="Calibri" panose="020F0502020204030204" pitchFamily="34" charset="0"/>
              </a:rPr>
              <a:t>The Exist operator is used to test the existence of any record in the subquery. The Exist operator return true if the subquery returns one or more records.</a:t>
            </a:r>
          </a:p>
          <a:p>
            <a:pPr marL="0" indent="0">
              <a:buFont typeface="Arial" panose="020B0604020202020204" pitchFamily="34" charset="0"/>
              <a:buNone/>
              <a:defRPr/>
            </a:pPr>
            <a:r>
              <a:rPr lang="en-US" sz="2800" spc="10" dirty="0">
                <a:ea typeface="Calibri" panose="020F0502020204030204" pitchFamily="34" charset="0"/>
              </a:rPr>
              <a:t>Example: Find the employees who have at least one person reporting to them.</a:t>
            </a:r>
          </a:p>
          <a:p>
            <a:pPr marL="0" indent="0">
              <a:buFont typeface="Arial" panose="020B0604020202020204" pitchFamily="34" charset="0"/>
              <a:buNone/>
              <a:defRPr/>
            </a:pPr>
            <a:r>
              <a:rPr lang="en-US" sz="2800" spc="10" dirty="0">
                <a:ea typeface="Calibri" panose="020F0502020204030204" pitchFamily="34" charset="0"/>
              </a:rPr>
              <a:t>Select </a:t>
            </a:r>
            <a:r>
              <a:rPr lang="en-US" sz="2800" spc="10" dirty="0" err="1">
                <a:ea typeface="Calibri" panose="020F0502020204030204" pitchFamily="34" charset="0"/>
              </a:rPr>
              <a:t>emp_id</a:t>
            </a:r>
            <a:r>
              <a:rPr lang="en-US" sz="2800" spc="10" dirty="0">
                <a:ea typeface="Calibri" panose="020F0502020204030204" pitchFamily="34" charset="0"/>
              </a:rPr>
              <a:t>, name, </a:t>
            </a:r>
            <a:r>
              <a:rPr lang="en-US" sz="2800" spc="10" dirty="0" err="1">
                <a:ea typeface="Calibri" panose="020F0502020204030204" pitchFamily="34" charset="0"/>
              </a:rPr>
              <a:t>job_id</a:t>
            </a:r>
            <a:r>
              <a:rPr lang="en-US" sz="2800" spc="10" dirty="0">
                <a:ea typeface="Calibri" panose="020F0502020204030204" pitchFamily="34" charset="0"/>
              </a:rPr>
              <a:t>, </a:t>
            </a:r>
            <a:r>
              <a:rPr lang="en-US" sz="2800" spc="10" dirty="0" err="1">
                <a:ea typeface="Calibri" panose="020F0502020204030204" pitchFamily="34" charset="0"/>
              </a:rPr>
              <a:t>dept_id</a:t>
            </a:r>
            <a:r>
              <a:rPr lang="en-US" sz="2800" spc="10" dirty="0">
                <a:ea typeface="Calibri" panose="020F0502020204030204" pitchFamily="34" charset="0"/>
              </a:rPr>
              <a:t> </a:t>
            </a:r>
          </a:p>
          <a:p>
            <a:pPr marL="0" indent="0">
              <a:buFont typeface="Arial" panose="020B0604020202020204" pitchFamily="34" charset="0"/>
              <a:buNone/>
              <a:defRPr/>
            </a:pPr>
            <a:r>
              <a:rPr lang="en-US" sz="2800" spc="10" dirty="0">
                <a:ea typeface="Calibri" panose="020F0502020204030204" pitchFamily="34" charset="0"/>
              </a:rPr>
              <a:t>    from emp outer</a:t>
            </a:r>
          </a:p>
          <a:p>
            <a:pPr marL="0" indent="0">
              <a:buFont typeface="Arial" panose="020B0604020202020204" pitchFamily="34" charset="0"/>
              <a:buNone/>
              <a:defRPr/>
            </a:pPr>
            <a:r>
              <a:rPr lang="en-US" sz="2800" spc="10" dirty="0">
                <a:ea typeface="Calibri" panose="020F0502020204030204" pitchFamily="34" charset="0"/>
              </a:rPr>
              <a:t>where exists(select </a:t>
            </a:r>
            <a:r>
              <a:rPr lang="en-US" sz="2800" spc="10" dirty="0" err="1">
                <a:ea typeface="Calibri" panose="020F0502020204030204" pitchFamily="34" charset="0"/>
              </a:rPr>
              <a:t>manager_id</a:t>
            </a:r>
            <a:r>
              <a:rPr lang="en-US" sz="2800" spc="10" dirty="0">
                <a:ea typeface="Calibri" panose="020F0502020204030204" pitchFamily="34" charset="0"/>
              </a:rPr>
              <a:t> from emp where </a:t>
            </a:r>
            <a:r>
              <a:rPr lang="en-US" sz="2800" spc="10" dirty="0" err="1">
                <a:ea typeface="Calibri" panose="020F0502020204030204" pitchFamily="34" charset="0"/>
              </a:rPr>
              <a:t>manager_id</a:t>
            </a:r>
            <a:r>
              <a:rPr lang="en-US" sz="2800" spc="10" dirty="0">
                <a:ea typeface="Calibri" panose="020F0502020204030204" pitchFamily="34" charset="0"/>
              </a:rPr>
              <a:t> =  </a:t>
            </a:r>
            <a:r>
              <a:rPr lang="en-US" sz="2800" spc="10" dirty="0" err="1">
                <a:ea typeface="Calibri" panose="020F0502020204030204" pitchFamily="34" charset="0"/>
              </a:rPr>
              <a:t>outer.emp_id</a:t>
            </a:r>
            <a:r>
              <a:rPr lang="en-US" sz="2800" spc="10" dirty="0">
                <a:ea typeface="Calibri" panose="020F0502020204030204" pitchFamily="34" charset="0"/>
              </a:rPr>
              <a:t>;)</a:t>
            </a:r>
            <a:br>
              <a:rPr lang="en-US" sz="2800" spc="10" dirty="0">
                <a:ea typeface="Calibri" panose="020F0502020204030204" pitchFamily="34" charset="0"/>
              </a:rPr>
            </a:b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a:xfrm>
            <a:off x="863600" y="233363"/>
            <a:ext cx="7408863" cy="1177925"/>
          </a:xfrm>
        </p:spPr>
        <p:txBody>
          <a:bodyPr/>
          <a:lstStyle/>
          <a:p>
            <a:r>
              <a:rPr lang="en-US" altLang="en-US"/>
              <a:t>Not Exist Operator</a:t>
            </a:r>
          </a:p>
        </p:txBody>
      </p:sp>
      <p:sp>
        <p:nvSpPr>
          <p:cNvPr id="50179" name="Content Placeholder 2"/>
          <p:cNvSpPr>
            <a:spLocks noGrp="1" noChangeArrowheads="1"/>
          </p:cNvSpPr>
          <p:nvPr>
            <p:ph idx="1"/>
          </p:nvPr>
        </p:nvSpPr>
        <p:spPr>
          <a:xfrm>
            <a:off x="161925" y="1025525"/>
            <a:ext cx="9328150" cy="5424488"/>
          </a:xfrm>
        </p:spPr>
        <p:txBody>
          <a:bodyPr/>
          <a:lstStyle/>
          <a:p>
            <a:pPr marL="0" indent="0">
              <a:buFont typeface="Arial" panose="020B0604020202020204" pitchFamily="34" charset="0"/>
              <a:buNone/>
            </a:pPr>
            <a:r>
              <a:rPr lang="en-US" altLang="en-US" sz="2800" b="0" dirty="0"/>
              <a:t>Find all departments that do not have any employees.</a:t>
            </a:r>
          </a:p>
          <a:p>
            <a:pPr marL="0" indent="0">
              <a:buFont typeface="Arial" panose="020B0604020202020204" pitchFamily="34" charset="0"/>
              <a:buNone/>
            </a:pPr>
            <a:endParaRPr lang="en-US" altLang="en-US" sz="2800" b="0" dirty="0"/>
          </a:p>
          <a:p>
            <a:pPr marL="0" indent="0">
              <a:buFont typeface="Arial" panose="020B0604020202020204" pitchFamily="34" charset="0"/>
              <a:buNone/>
            </a:pPr>
            <a:r>
              <a:rPr lang="en-US" altLang="en-US" sz="2800" b="0" dirty="0"/>
              <a:t>select </a:t>
            </a:r>
            <a:r>
              <a:rPr lang="en-US" altLang="en-US" sz="2800" b="0" dirty="0" err="1"/>
              <a:t>dept_id</a:t>
            </a:r>
            <a:r>
              <a:rPr lang="en-US" altLang="en-US" sz="2800" b="0" dirty="0"/>
              <a:t>, </a:t>
            </a:r>
            <a:r>
              <a:rPr lang="en-US" altLang="en-US" sz="2800" b="0" dirty="0" err="1"/>
              <a:t>dept_name</a:t>
            </a:r>
            <a:endParaRPr lang="en-US" altLang="en-US" sz="2800" b="0" dirty="0"/>
          </a:p>
          <a:p>
            <a:pPr marL="0" indent="0">
              <a:buFont typeface="Arial" panose="020B0604020202020204" pitchFamily="34" charset="0"/>
              <a:buNone/>
            </a:pPr>
            <a:r>
              <a:rPr lang="en-US" altLang="en-US" sz="2800" b="0" dirty="0"/>
              <a:t>     from department d</a:t>
            </a:r>
          </a:p>
          <a:p>
            <a:pPr marL="0" indent="0">
              <a:buFont typeface="Arial" panose="020B0604020202020204" pitchFamily="34" charset="0"/>
              <a:buNone/>
            </a:pPr>
            <a:r>
              <a:rPr lang="en-US" altLang="en-US" sz="2800" b="0" dirty="0"/>
              <a:t>			where not exist</a:t>
            </a:r>
          </a:p>
          <a:p>
            <a:pPr marL="0" indent="0">
              <a:buFont typeface="Arial" panose="020B0604020202020204" pitchFamily="34" charset="0"/>
              <a:buNone/>
            </a:pPr>
            <a:r>
              <a:rPr lang="en-US" altLang="en-US" sz="2800" b="0" dirty="0"/>
              <a:t>	(select </a:t>
            </a:r>
            <a:r>
              <a:rPr lang="en-US" altLang="en-US" sz="2800" b="0" dirty="0" err="1"/>
              <a:t>dept_id</a:t>
            </a:r>
            <a:r>
              <a:rPr lang="en-US" altLang="en-US" sz="2800" b="0" dirty="0"/>
              <a:t> </a:t>
            </a:r>
          </a:p>
          <a:p>
            <a:pPr marL="0" indent="0">
              <a:buFont typeface="Arial" panose="020B0604020202020204" pitchFamily="34" charset="0"/>
              <a:buNone/>
            </a:pPr>
            <a:r>
              <a:rPr lang="en-US" altLang="en-US" sz="2800" b="0" dirty="0"/>
              <a:t>    				 from employee</a:t>
            </a:r>
          </a:p>
          <a:p>
            <a:pPr marL="0" indent="0">
              <a:buFont typeface="Arial" panose="020B0604020202020204" pitchFamily="34" charset="0"/>
              <a:buNone/>
            </a:pPr>
            <a:r>
              <a:rPr lang="en-US" altLang="en-US" sz="2800" b="0" dirty="0"/>
              <a:t>		where </a:t>
            </a:r>
            <a:r>
              <a:rPr lang="en-US" altLang="en-US" sz="2800" b="0" dirty="0" err="1"/>
              <a:t>dept_id</a:t>
            </a:r>
            <a:r>
              <a:rPr lang="en-US" altLang="en-US" sz="2800" b="0" dirty="0"/>
              <a:t> = d. </a:t>
            </a:r>
            <a:r>
              <a:rPr lang="en-US" altLang="en-US" sz="2800" b="0" dirty="0" err="1"/>
              <a:t>dept_id</a:t>
            </a:r>
            <a:r>
              <a:rPr lang="en-US" altLang="en-US" sz="2800" b="0" dirty="0"/>
              <a:t>;)</a:t>
            </a:r>
          </a:p>
          <a:p>
            <a:pPr marL="0" indent="0">
              <a:buFont typeface="Arial" panose="020B0604020202020204" pitchFamily="34" charset="0"/>
              <a:buNone/>
            </a:pPr>
            <a:r>
              <a:rPr lang="en-US" altLang="en-US" sz="2800" b="0" dirty="0"/>
              <a:t>        </a:t>
            </a:r>
          </a:p>
          <a:p>
            <a:pPr marL="0" indent="0">
              <a:buFont typeface="Arial" panose="020B0604020202020204" pitchFamily="34" charset="0"/>
              <a:buNone/>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a:xfrm>
            <a:off x="517525" y="161925"/>
            <a:ext cx="8524875" cy="692150"/>
          </a:xfrm>
        </p:spPr>
        <p:txBody>
          <a:bodyPr/>
          <a:lstStyle/>
          <a:p>
            <a:r>
              <a:rPr lang="en-US" altLang="en-US">
                <a:latin typeface="urw-din"/>
              </a:rPr>
              <a:t>Non-correlated Subqueries Vs. Correlated Subqueries </a:t>
            </a:r>
            <a:br>
              <a:rPr lang="en-US" altLang="en-US">
                <a:latin typeface="urw-din"/>
              </a:rPr>
            </a:br>
            <a:endParaRPr lang="en-US" altLang="en-US"/>
          </a:p>
        </p:txBody>
      </p:sp>
      <p:sp>
        <p:nvSpPr>
          <p:cNvPr id="51203" name="Content Placeholder 2"/>
          <p:cNvSpPr>
            <a:spLocks noGrp="1" noChangeArrowheads="1"/>
          </p:cNvSpPr>
          <p:nvPr>
            <p:ph idx="1"/>
          </p:nvPr>
        </p:nvSpPr>
        <p:spPr>
          <a:xfrm>
            <a:off x="405765" y="854075"/>
            <a:ext cx="8524875" cy="6565516"/>
          </a:xfrm>
        </p:spPr>
        <p:txBody>
          <a:bodyPr/>
          <a:lstStyle/>
          <a:p>
            <a:pPr algn="just"/>
            <a:r>
              <a:rPr lang="en-US" altLang="en-US" sz="2800" b="0" dirty="0">
                <a:latin typeface="urw-din"/>
              </a:rPr>
              <a:t>With a normal nested subquery, the inner </a:t>
            </a:r>
            <a:r>
              <a:rPr lang="en-US" altLang="en-US" sz="2800" dirty="0">
                <a:latin typeface="urw-din"/>
              </a:rPr>
              <a:t>SELECT</a:t>
            </a:r>
            <a:r>
              <a:rPr lang="en-US" altLang="en-US" sz="2800" b="0" dirty="0">
                <a:latin typeface="urw-din"/>
              </a:rPr>
              <a:t> query runs first and executes once, returning values to be used by the main query. A correlated subquery, however, executes once for each candidate row considered by the outer query. In other words, the inner query is driven by the outer query.</a:t>
            </a:r>
          </a:p>
          <a:p>
            <a:pPr algn="just"/>
            <a:endParaRPr lang="en-US" altLang="en-US" sz="2800" b="0" dirty="0">
              <a:latin typeface="Work Sans" pitchFamily="2" charset="0"/>
            </a:endParaRPr>
          </a:p>
          <a:p>
            <a:pPr algn="just"/>
            <a:r>
              <a:rPr lang="en-US" altLang="en-US" sz="2800" b="0" dirty="0">
                <a:latin typeface="Work Sans" pitchFamily="2" charset="0"/>
              </a:rPr>
              <a:t>When a Subquery is executed for each of the rows of the outer query then it is termed as a Correlated Subquery.</a:t>
            </a:r>
            <a:r>
              <a:rPr lang="en-US" altLang="en-US" sz="2800" b="0" dirty="0">
                <a:latin typeface="urw-din"/>
              </a:rPr>
              <a:t>, but for a non-correlated subquery, </a:t>
            </a:r>
            <a:r>
              <a:rPr lang="en-US" altLang="en-US" sz="2800" b="0" dirty="0">
                <a:latin typeface="Work Sans" pitchFamily="2" charset="0"/>
              </a:rPr>
              <a:t>the inner query is not executed for each of the rows of the outer query.</a:t>
            </a:r>
            <a:br>
              <a:rPr lang="en-US" altLang="en-US" sz="2800" b="0" dirty="0">
                <a:latin typeface="urw-din"/>
              </a:rPr>
            </a:br>
            <a:endParaRPr lang="en-US" altLang="en-US" sz="2800" b="0" dirty="0">
              <a:latin typeface="urw-din"/>
            </a:endParaRP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ChangeArrowheads="1"/>
          </p:cNvSpPr>
          <p:nvPr/>
        </p:nvSpPr>
        <p:spPr bwMode="blackWhite">
          <a:xfrm>
            <a:off x="969963" y="1555750"/>
            <a:ext cx="72771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9219" name="Rectangle 17"/>
          <p:cNvSpPr>
            <a:spLocks noGrp="1" noChangeArrowheads="1"/>
          </p:cNvSpPr>
          <p:nvPr>
            <p:ph type="title"/>
          </p:nvPr>
        </p:nvSpPr>
        <p:spPr>
          <a:noFill/>
        </p:spPr>
        <p:txBody>
          <a:bodyPr/>
          <a:lstStyle/>
          <a:p>
            <a:r>
              <a:rPr lang="en-US" altLang="en-US"/>
              <a:t>Subquery Syntax</a:t>
            </a:r>
          </a:p>
        </p:txBody>
      </p:sp>
      <p:sp>
        <p:nvSpPr>
          <p:cNvPr id="9220" name="Rectangle 18"/>
          <p:cNvSpPr>
            <a:spLocks noGrp="1" noChangeArrowheads="1"/>
          </p:cNvSpPr>
          <p:nvPr>
            <p:ph type="body" idx="1"/>
          </p:nvPr>
        </p:nvSpPr>
        <p:spPr>
          <a:xfrm>
            <a:off x="860425" y="3559175"/>
            <a:ext cx="7385050" cy="1066800"/>
          </a:xfrm>
          <a:noFill/>
        </p:spPr>
        <p:txBody>
          <a:bodyPr/>
          <a:lstStyle/>
          <a:p>
            <a:pPr>
              <a:lnSpc>
                <a:spcPct val="85000"/>
              </a:lnSpc>
            </a:pPr>
            <a:r>
              <a:rPr lang="en-US" altLang="en-US"/>
              <a:t>The subquery (inner query) executes once before the main query.</a:t>
            </a:r>
          </a:p>
          <a:p>
            <a:pPr>
              <a:lnSpc>
                <a:spcPct val="85000"/>
              </a:lnSpc>
            </a:pPr>
            <a:r>
              <a:rPr lang="en-US" altLang="en-US"/>
              <a:t>The result of the subquery is used by the main query (outer query).</a:t>
            </a:r>
          </a:p>
        </p:txBody>
      </p:sp>
      <p:sp>
        <p:nvSpPr>
          <p:cNvPr id="9221" name="Rectangle 19"/>
          <p:cNvSpPr>
            <a:spLocks noChangeArrowheads="1"/>
          </p:cNvSpPr>
          <p:nvPr/>
        </p:nvSpPr>
        <p:spPr bwMode="ltGray">
          <a:xfrm>
            <a:off x="3816350" y="2401888"/>
            <a:ext cx="3683000" cy="5524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9222" name="Rectangle 20"/>
          <p:cNvSpPr>
            <a:spLocks noChangeArrowheads="1"/>
          </p:cNvSpPr>
          <p:nvPr/>
        </p:nvSpPr>
        <p:spPr bwMode="blackWhite">
          <a:xfrm>
            <a:off x="1092200" y="1543050"/>
            <a:ext cx="7694613"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a:t>
            </a:r>
            <a:r>
              <a:rPr lang="en-US" altLang="en-US" sz="1800" b="1" i="1">
                <a:solidFill>
                  <a:srgbClr val="000000"/>
                </a:solidFill>
                <a:latin typeface="Courier New" panose="02070309020205020404" pitchFamily="49" charset="0"/>
              </a:rPr>
              <a:t>select_list</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FROM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expr operator</a:t>
            </a:r>
          </a:p>
          <a:p>
            <a:r>
              <a:rPr lang="en-US" altLang="en-US" sz="1800" b="1">
                <a:solidFill>
                  <a:srgbClr val="000000"/>
                </a:solidFill>
                <a:latin typeface="Courier New" panose="02070309020205020404" pitchFamily="49" charset="0"/>
              </a:rPr>
              <a:t>		 	(SELECT	</a:t>
            </a:r>
            <a:r>
              <a:rPr lang="en-US" altLang="en-US" sz="1800" b="1" i="1">
                <a:solidFill>
                  <a:srgbClr val="000000"/>
                </a:solidFill>
                <a:latin typeface="Courier New" panose="02070309020205020404" pitchFamily="49" charset="0"/>
              </a:rPr>
              <a:t>select_list</a:t>
            </a:r>
          </a:p>
          <a:p>
            <a:r>
              <a:rPr lang="en-US" altLang="en-US" sz="1800" b="1">
                <a:solidFill>
                  <a:srgbClr val="000000"/>
                </a:solidFill>
                <a:latin typeface="Courier New" panose="02070309020205020404" pitchFamily="49" charset="0"/>
              </a:rPr>
              <a:t>		       FROM		</a:t>
            </a:r>
            <a:r>
              <a:rPr lang="en-US" altLang="en-US" sz="1800" b="1" i="1">
                <a:solidFill>
                  <a:srgbClr val="000000"/>
                </a:solidFill>
                <a:latin typeface="Courier New" panose="02070309020205020404" pitchFamily="49" charset="0"/>
              </a:rPr>
              <a:t>table</a:t>
            </a:r>
            <a:r>
              <a:rPr lang="en-US" altLang="en-US" sz="18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2987412207"/>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4"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0063" y="3235325"/>
            <a:ext cx="4673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p:cNvSpPr>
            <a:spLocks noGrp="1" noChangeArrowheads="1"/>
          </p:cNvSpPr>
          <p:nvPr>
            <p:ph type="title"/>
          </p:nvPr>
        </p:nvSpPr>
        <p:spPr>
          <a:xfrm>
            <a:off x="1546225" y="92075"/>
            <a:ext cx="6323013" cy="1033463"/>
          </a:xfrm>
        </p:spPr>
        <p:txBody>
          <a:bodyPr lIns="67866" tIns="33338" rIns="67866" bIns="33338" rtlCol="0">
            <a:noAutofit/>
          </a:bodyPr>
          <a:lstStyle/>
          <a:p>
            <a:pPr>
              <a:defRPr/>
            </a:pPr>
            <a:r>
              <a:rPr lang="en-US" sz="3000" dirty="0">
                <a:effectLst>
                  <a:outerShdw blurRad="38100" dist="38100" dir="2700000" algn="tl">
                    <a:srgbClr val="FFFFFF"/>
                  </a:outerShdw>
                </a:effectLst>
              </a:rPr>
              <a:t>Correlated Subquery Example</a:t>
            </a:r>
          </a:p>
        </p:txBody>
      </p:sp>
      <p:sp>
        <p:nvSpPr>
          <p:cNvPr id="52228" name="Rectangle 2"/>
          <p:cNvSpPr>
            <a:spLocks noGrp="1" noChangeArrowheads="1"/>
          </p:cNvSpPr>
          <p:nvPr>
            <p:ph idx="1"/>
          </p:nvPr>
        </p:nvSpPr>
        <p:spPr>
          <a:xfrm>
            <a:off x="254000" y="1512888"/>
            <a:ext cx="9001125" cy="1017587"/>
          </a:xfrm>
        </p:spPr>
        <p:txBody>
          <a:bodyPr/>
          <a:lstStyle/>
          <a:p>
            <a:pPr eaLnBrk="1" hangingPunct="1">
              <a:lnSpc>
                <a:spcPct val="90000"/>
              </a:lnSpc>
            </a:pPr>
            <a:r>
              <a:rPr lang="en-US" altLang="en-US"/>
              <a:t>Show all orders that include furniture finished in natural ash</a:t>
            </a:r>
          </a:p>
        </p:txBody>
      </p:sp>
      <p:sp>
        <p:nvSpPr>
          <p:cNvPr id="52229" name="Slide Number Placeholder 3"/>
          <p:cNvSpPr>
            <a:spLocks noGrp="1"/>
          </p:cNvSpPr>
          <p:nvPr>
            <p:ph type="sldNum" sz="quarter" idx="4294967295"/>
          </p:nvPr>
        </p:nvSpPr>
        <p:spPr bwMode="auto">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5000"/>
              </a:lnSpc>
              <a:spcBef>
                <a:spcPct val="35000"/>
              </a:spcBef>
              <a:buClr>
                <a:schemeClr val="hlink"/>
              </a:buClr>
              <a:buSzPct val="125000"/>
              <a:buFont typeface="Arial" panose="020B0604020202020204" pitchFamily="34" charset="0"/>
              <a:buChar char="•"/>
              <a:defRPr sz="2200" b="1">
                <a:solidFill>
                  <a:schemeClr val="tx1"/>
                </a:solidFill>
                <a:latin typeface="Arial" panose="020B0604020202020204" pitchFamily="34" charset="0"/>
              </a:defRPr>
            </a:lvl1pPr>
            <a:lvl2pPr marL="919163" indent="-400050">
              <a:lnSpc>
                <a:spcPct val="95000"/>
              </a:lnSpc>
              <a:spcBef>
                <a:spcPct val="35000"/>
              </a:spcBef>
              <a:buClr>
                <a:schemeClr val="hlink"/>
              </a:buClr>
              <a:buChar char="–"/>
              <a:defRPr sz="2000" b="1">
                <a:solidFill>
                  <a:schemeClr val="tx1"/>
                </a:solidFill>
                <a:latin typeface="Arial" panose="020B0604020202020204" pitchFamily="34" charset="0"/>
              </a:defRPr>
            </a:lvl2pPr>
            <a:lvl3pPr marL="1319213" indent="-285750">
              <a:lnSpc>
                <a:spcPct val="95000"/>
              </a:lnSpc>
              <a:spcBef>
                <a:spcPct val="35000"/>
              </a:spcBef>
              <a:buClr>
                <a:schemeClr val="hlink"/>
              </a:buClr>
              <a:buSzPct val="90000"/>
              <a:buChar char="–"/>
              <a:defRPr sz="2000" b="1">
                <a:solidFill>
                  <a:schemeClr val="tx1"/>
                </a:solidFill>
                <a:latin typeface="Arial" panose="020B0604020202020204" pitchFamily="34" charset="0"/>
              </a:defRPr>
            </a:lvl3pPr>
            <a:lvl4pPr marL="1662113" indent="-228600">
              <a:spcBef>
                <a:spcPct val="20000"/>
              </a:spcBef>
              <a:buClr>
                <a:schemeClr val="hlink"/>
              </a:buClr>
              <a:buSzPct val="90000"/>
              <a:buChar char="–"/>
              <a:defRPr sz="2000" b="1">
                <a:solidFill>
                  <a:schemeClr val="tx1"/>
                </a:solidFill>
                <a:latin typeface="Arial" panose="020B0604020202020204" pitchFamily="34" charset="0"/>
              </a:defRPr>
            </a:lvl4pPr>
            <a:lvl5pPr marL="2005013" indent="-228600">
              <a:spcBef>
                <a:spcPct val="20000"/>
              </a:spcBef>
              <a:buClr>
                <a:schemeClr val="hlink"/>
              </a:buClr>
              <a:buSzPct val="90000"/>
              <a:buChar char="–"/>
              <a:defRPr sz="2000" b="1">
                <a:solidFill>
                  <a:schemeClr val="tx1"/>
                </a:solidFill>
                <a:latin typeface="Arial" panose="020B0604020202020204" pitchFamily="34" charset="0"/>
              </a:defRPr>
            </a:lvl5pPr>
            <a:lvl6pPr marL="24622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6pPr>
            <a:lvl7pPr marL="29194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7pPr>
            <a:lvl8pPr marL="33766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8pPr>
            <a:lvl9pPr marL="38338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AF85D9C7-65BE-4DDD-87C6-43921AC1E4BB}" type="slidenum">
              <a:rPr lang="en-US" altLang="en-US" sz="1200" b="0">
                <a:solidFill>
                  <a:srgbClr val="FFFFFF"/>
                </a:solidFill>
              </a:rPr>
              <a:pPr algn="r" eaLnBrk="1" hangingPunct="1">
                <a:lnSpc>
                  <a:spcPct val="100000"/>
                </a:lnSpc>
                <a:spcBef>
                  <a:spcPct val="0"/>
                </a:spcBef>
                <a:buClrTx/>
                <a:buSzTx/>
                <a:buFontTx/>
                <a:buNone/>
              </a:pPr>
              <a:t>30</a:t>
            </a:fld>
            <a:endParaRPr lang="en-US" altLang="en-US" sz="900" b="0">
              <a:solidFill>
                <a:srgbClr val="D38E27"/>
              </a:solidFill>
              <a:latin typeface="Tahoma" panose="020B0604030504040204" pitchFamily="34" charset="0"/>
            </a:endParaRPr>
          </a:p>
        </p:txBody>
      </p:sp>
      <p:grpSp>
        <p:nvGrpSpPr>
          <p:cNvPr id="52230" name="Group 4"/>
          <p:cNvGrpSpPr>
            <a:grpSpLocks/>
          </p:cNvGrpSpPr>
          <p:nvPr/>
        </p:nvGrpSpPr>
        <p:grpSpPr bwMode="auto">
          <a:xfrm>
            <a:off x="4722813" y="4065588"/>
            <a:ext cx="3278187" cy="1528762"/>
            <a:chOff x="1744" y="2776"/>
            <a:chExt cx="3841" cy="1283"/>
          </a:xfrm>
        </p:grpSpPr>
        <p:sp>
          <p:nvSpPr>
            <p:cNvPr id="52236" name="Text Box 5"/>
            <p:cNvSpPr txBox="1">
              <a:spLocks noChangeArrowheads="1"/>
            </p:cNvSpPr>
            <p:nvPr/>
          </p:nvSpPr>
          <p:spPr bwMode="auto">
            <a:xfrm>
              <a:off x="3076" y="3400"/>
              <a:ext cx="2509"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eaLnBrk="1" hangingPunct="1"/>
              <a:r>
                <a:rPr lang="en-US" altLang="en-US" sz="1500">
                  <a:solidFill>
                    <a:schemeClr val="tx1"/>
                  </a:solidFill>
                </a:rPr>
                <a:t>The subquery is testing for a value that comes from the outer query </a:t>
              </a:r>
            </a:p>
          </p:txBody>
        </p:sp>
        <p:sp>
          <p:nvSpPr>
            <p:cNvPr id="47117" name="Rectangle 6"/>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endParaRPr lang="en-US" altLang="en-US" sz="1350">
                <a:solidFill>
                  <a:schemeClr val="tx1"/>
                </a:solidFill>
                <a:latin typeface="Tahoma" panose="020B0604030504040204" pitchFamily="34" charset="0"/>
              </a:endParaRPr>
            </a:p>
          </p:txBody>
        </p:sp>
        <p:sp>
          <p:nvSpPr>
            <p:cNvPr id="52238" name="Line 7"/>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IN"/>
            </a:p>
          </p:txBody>
        </p:sp>
      </p:grpSp>
      <p:grpSp>
        <p:nvGrpSpPr>
          <p:cNvPr id="52231" name="Group 8"/>
          <p:cNvGrpSpPr>
            <a:grpSpLocks/>
          </p:cNvGrpSpPr>
          <p:nvPr/>
        </p:nvGrpSpPr>
        <p:grpSpPr bwMode="auto">
          <a:xfrm>
            <a:off x="2460625" y="2355850"/>
            <a:ext cx="5900738" cy="1335088"/>
            <a:chOff x="864" y="1488"/>
            <a:chExt cx="4956" cy="1121"/>
          </a:xfrm>
        </p:grpSpPr>
        <p:sp>
          <p:nvSpPr>
            <p:cNvPr id="47113" name="Rectangle 9"/>
            <p:cNvSpPr>
              <a:spLocks noChangeArrowheads="1"/>
            </p:cNvSpPr>
            <p:nvPr/>
          </p:nvSpPr>
          <p:spPr bwMode="auto">
            <a:xfrm>
              <a:off x="864" y="2430"/>
              <a:ext cx="553" cy="179"/>
            </a:xfrm>
            <a:prstGeom prst="rect">
              <a:avLst/>
            </a:prstGeom>
            <a:noFill/>
            <a:ln w="25400">
              <a:solidFill>
                <a:srgbClr val="990000"/>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endParaRPr lang="en-US" altLang="en-US" sz="1350">
                <a:solidFill>
                  <a:schemeClr val="tx1"/>
                </a:solidFill>
                <a:latin typeface="Tahoma" panose="020B0604030504040204" pitchFamily="34" charset="0"/>
              </a:endParaRPr>
            </a:p>
          </p:txBody>
        </p:sp>
        <p:sp>
          <p:nvSpPr>
            <p:cNvPr id="47114" name="Text Box 10"/>
            <p:cNvSpPr txBox="1">
              <a:spLocks noChangeArrowheads="1"/>
            </p:cNvSpPr>
            <p:nvPr/>
          </p:nvSpPr>
          <p:spPr bwMode="auto">
            <a:xfrm>
              <a:off x="2160" y="1488"/>
              <a:ext cx="3660" cy="601"/>
            </a:xfrm>
            <a:prstGeom prst="rect">
              <a:avLst/>
            </a:prstGeom>
            <a:noFill/>
            <a:ln>
              <a:noFill/>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r>
                <a:rPr lang="en-US" altLang="en-US" sz="1350" dirty="0">
                  <a:solidFill>
                    <a:schemeClr val="tx1"/>
                  </a:solidFill>
                  <a:latin typeface="Times New Roman" panose="02020603050405020304" pitchFamily="18" charset="0"/>
                </a:rPr>
                <a:t>The EXISTS operator will return a TRUE value if the subquery resulted in a non-empty set, otherwise it returns a FALSE</a:t>
              </a:r>
            </a:p>
          </p:txBody>
        </p:sp>
        <p:sp>
          <p:nvSpPr>
            <p:cNvPr id="52235" name="Line 11"/>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IN"/>
            </a:p>
          </p:txBody>
        </p:sp>
      </p:grpSp>
      <p:sp>
        <p:nvSpPr>
          <p:cNvPr id="47112" name="TextBox 12"/>
          <p:cNvSpPr txBox="1">
            <a:spLocks noChangeArrowheads="1"/>
          </p:cNvSpPr>
          <p:nvPr/>
        </p:nvSpPr>
        <p:spPr bwMode="auto">
          <a:xfrm>
            <a:off x="1335088" y="4826000"/>
            <a:ext cx="3317875" cy="715963"/>
          </a:xfrm>
          <a:prstGeom prst="rect">
            <a:avLst/>
          </a:prstGeom>
          <a:noFill/>
          <a:ln>
            <a:noFill/>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defRPr/>
            </a:pPr>
            <a:r>
              <a:rPr lang="en-US" altLang="en-US" sz="1350" dirty="0">
                <a:solidFill>
                  <a:schemeClr val="tx1"/>
                </a:solidFill>
                <a:latin typeface="Tahoma" panose="020B0604030504040204" pitchFamily="34" charset="0"/>
                <a:sym typeface="Wingdings" panose="05000000000000000000" pitchFamily="2" charset="2"/>
              </a:rPr>
              <a:t> A correlated subquery always refers to an attribute from a table referenced in the outer query</a:t>
            </a:r>
            <a:endParaRPr lang="en-US" altLang="en-US" sz="1350" dirty="0">
              <a:solidFill>
                <a:schemeClr val="tx1"/>
              </a:solidFill>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5"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3255963"/>
            <a:ext cx="6056313"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p:cNvSpPr>
            <a:spLocks noGrp="1" noChangeArrowheads="1"/>
          </p:cNvSpPr>
          <p:nvPr>
            <p:ph type="title"/>
          </p:nvPr>
        </p:nvSpPr>
        <p:spPr>
          <a:xfrm>
            <a:off x="1587500" y="182563"/>
            <a:ext cx="5829300" cy="681037"/>
          </a:xfrm>
        </p:spPr>
        <p:txBody>
          <a:bodyPr lIns="67866" tIns="33338" rIns="67866" bIns="33338" rtlCol="0">
            <a:normAutofit/>
          </a:bodyPr>
          <a:lstStyle/>
          <a:p>
            <a:pPr>
              <a:defRPr/>
            </a:pPr>
            <a:r>
              <a:rPr lang="en-US" dirty="0">
                <a:effectLst>
                  <a:outerShdw blurRad="38100" dist="38100" dir="2700000" algn="tl">
                    <a:srgbClr val="FFFFFF"/>
                  </a:outerShdw>
                </a:effectLst>
              </a:rPr>
              <a:t>Another Subquery Example</a:t>
            </a:r>
          </a:p>
        </p:txBody>
      </p:sp>
      <p:sp>
        <p:nvSpPr>
          <p:cNvPr id="53252" name="Rectangle 2"/>
          <p:cNvSpPr>
            <a:spLocks noGrp="1" noChangeArrowheads="1"/>
          </p:cNvSpPr>
          <p:nvPr>
            <p:ph idx="1"/>
          </p:nvPr>
        </p:nvSpPr>
        <p:spPr>
          <a:xfrm>
            <a:off x="1133475" y="1189038"/>
            <a:ext cx="6858000" cy="2427287"/>
          </a:xfrm>
        </p:spPr>
        <p:txBody>
          <a:bodyPr/>
          <a:lstStyle/>
          <a:p>
            <a:pPr eaLnBrk="1" hangingPunct="1">
              <a:lnSpc>
                <a:spcPct val="90000"/>
              </a:lnSpc>
            </a:pPr>
            <a:r>
              <a:rPr lang="en-US" altLang="en-US"/>
              <a:t>Show all products whose standard price is higher than the average price</a:t>
            </a:r>
          </a:p>
          <a:p>
            <a:pPr eaLnBrk="1" hangingPunct="1">
              <a:lnSpc>
                <a:spcPct val="90000"/>
              </a:lnSpc>
            </a:pPr>
            <a:endParaRPr lang="en-US" altLang="en-US"/>
          </a:p>
          <a:p>
            <a:pPr eaLnBrk="1" hangingPunct="1">
              <a:lnSpc>
                <a:spcPct val="90000"/>
              </a:lnSpc>
              <a:buFont typeface="Wingdings" panose="05000000000000000000" pitchFamily="2" charset="2"/>
              <a:buNone/>
            </a:pPr>
            <a:r>
              <a:rPr lang="en-US" altLang="en-US"/>
              <a:t> </a:t>
            </a:r>
          </a:p>
          <a:p>
            <a:pPr eaLnBrk="1" hangingPunct="1">
              <a:lnSpc>
                <a:spcPct val="90000"/>
              </a:lnSpc>
            </a:pPr>
            <a:endParaRPr lang="en-US" altLang="en-US"/>
          </a:p>
        </p:txBody>
      </p:sp>
      <p:sp>
        <p:nvSpPr>
          <p:cNvPr id="53253" name="Slide Number Placeholder 3"/>
          <p:cNvSpPr>
            <a:spLocks noGrp="1"/>
          </p:cNvSpPr>
          <p:nvPr>
            <p:ph type="sldNum" sz="quarter" idx="4294967295"/>
          </p:nvPr>
        </p:nvSpPr>
        <p:spPr bwMode="auto">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5000"/>
              </a:lnSpc>
              <a:spcBef>
                <a:spcPct val="35000"/>
              </a:spcBef>
              <a:buClr>
                <a:schemeClr val="hlink"/>
              </a:buClr>
              <a:buSzPct val="125000"/>
              <a:buFont typeface="Arial" panose="020B0604020202020204" pitchFamily="34" charset="0"/>
              <a:buChar char="•"/>
              <a:defRPr sz="2200" b="1">
                <a:solidFill>
                  <a:schemeClr val="tx1"/>
                </a:solidFill>
                <a:latin typeface="Arial" panose="020B0604020202020204" pitchFamily="34" charset="0"/>
              </a:defRPr>
            </a:lvl1pPr>
            <a:lvl2pPr marL="919163" indent="-400050">
              <a:lnSpc>
                <a:spcPct val="95000"/>
              </a:lnSpc>
              <a:spcBef>
                <a:spcPct val="35000"/>
              </a:spcBef>
              <a:buClr>
                <a:schemeClr val="hlink"/>
              </a:buClr>
              <a:buChar char="–"/>
              <a:defRPr sz="2000" b="1">
                <a:solidFill>
                  <a:schemeClr val="tx1"/>
                </a:solidFill>
                <a:latin typeface="Arial" panose="020B0604020202020204" pitchFamily="34" charset="0"/>
              </a:defRPr>
            </a:lvl2pPr>
            <a:lvl3pPr marL="1319213" indent="-285750">
              <a:lnSpc>
                <a:spcPct val="95000"/>
              </a:lnSpc>
              <a:spcBef>
                <a:spcPct val="35000"/>
              </a:spcBef>
              <a:buClr>
                <a:schemeClr val="hlink"/>
              </a:buClr>
              <a:buSzPct val="90000"/>
              <a:buChar char="–"/>
              <a:defRPr sz="2000" b="1">
                <a:solidFill>
                  <a:schemeClr val="tx1"/>
                </a:solidFill>
                <a:latin typeface="Arial" panose="020B0604020202020204" pitchFamily="34" charset="0"/>
              </a:defRPr>
            </a:lvl3pPr>
            <a:lvl4pPr marL="1662113" indent="-228600">
              <a:spcBef>
                <a:spcPct val="20000"/>
              </a:spcBef>
              <a:buClr>
                <a:schemeClr val="hlink"/>
              </a:buClr>
              <a:buSzPct val="90000"/>
              <a:buChar char="–"/>
              <a:defRPr sz="2000" b="1">
                <a:solidFill>
                  <a:schemeClr val="tx1"/>
                </a:solidFill>
                <a:latin typeface="Arial" panose="020B0604020202020204" pitchFamily="34" charset="0"/>
              </a:defRPr>
            </a:lvl4pPr>
            <a:lvl5pPr marL="2005013" indent="-228600">
              <a:spcBef>
                <a:spcPct val="20000"/>
              </a:spcBef>
              <a:buClr>
                <a:schemeClr val="hlink"/>
              </a:buClr>
              <a:buSzPct val="90000"/>
              <a:buChar char="–"/>
              <a:defRPr sz="2000" b="1">
                <a:solidFill>
                  <a:schemeClr val="tx1"/>
                </a:solidFill>
                <a:latin typeface="Arial" panose="020B0604020202020204" pitchFamily="34" charset="0"/>
              </a:defRPr>
            </a:lvl5pPr>
            <a:lvl6pPr marL="24622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6pPr>
            <a:lvl7pPr marL="29194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7pPr>
            <a:lvl8pPr marL="33766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8pPr>
            <a:lvl9pPr marL="3833813" indent="-228600" eaLnBrk="0" fontAlgn="base" hangingPunct="0">
              <a:spcBef>
                <a:spcPct val="20000"/>
              </a:spcBef>
              <a:spcAft>
                <a:spcPct val="0"/>
              </a:spcAft>
              <a:buClr>
                <a:schemeClr val="hlink"/>
              </a:buClr>
              <a:buSzPct val="90000"/>
              <a:buChar char="–"/>
              <a:defRPr sz="2000" b="1">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FCB5BAAD-2F58-428D-8726-1FE34EE81F46}" type="slidenum">
              <a:rPr lang="en-US" altLang="en-US" sz="1200" b="0">
                <a:solidFill>
                  <a:srgbClr val="FFFFFF"/>
                </a:solidFill>
              </a:rPr>
              <a:pPr algn="r" eaLnBrk="1" hangingPunct="1">
                <a:lnSpc>
                  <a:spcPct val="100000"/>
                </a:lnSpc>
                <a:spcBef>
                  <a:spcPct val="0"/>
                </a:spcBef>
                <a:buClrTx/>
                <a:buSzTx/>
                <a:buFontTx/>
                <a:buNone/>
              </a:pPr>
              <a:t>31</a:t>
            </a:fld>
            <a:endParaRPr lang="en-US" altLang="en-US" sz="900" b="0">
              <a:solidFill>
                <a:srgbClr val="D38E27"/>
              </a:solidFill>
              <a:latin typeface="Tahoma" panose="020B0604030504040204" pitchFamily="34" charset="0"/>
            </a:endParaRPr>
          </a:p>
        </p:txBody>
      </p:sp>
      <p:grpSp>
        <p:nvGrpSpPr>
          <p:cNvPr id="53254" name="Group 21"/>
          <p:cNvGrpSpPr>
            <a:grpSpLocks/>
          </p:cNvGrpSpPr>
          <p:nvPr/>
        </p:nvGrpSpPr>
        <p:grpSpPr bwMode="auto">
          <a:xfrm>
            <a:off x="1428750" y="4411663"/>
            <a:ext cx="6172200" cy="1130300"/>
            <a:chOff x="240" y="2985"/>
            <a:chExt cx="5184" cy="949"/>
          </a:xfrm>
        </p:grpSpPr>
        <p:sp>
          <p:nvSpPr>
            <p:cNvPr id="50191" name="Text Box 5"/>
            <p:cNvSpPr txBox="1">
              <a:spLocks noChangeArrowheads="1"/>
            </p:cNvSpPr>
            <p:nvPr/>
          </p:nvSpPr>
          <p:spPr bwMode="auto">
            <a:xfrm>
              <a:off x="240" y="3333"/>
              <a:ext cx="5184" cy="601"/>
            </a:xfrm>
            <a:prstGeom prst="rect">
              <a:avLst/>
            </a:prstGeom>
            <a:noFill/>
            <a:ln>
              <a:noFill/>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r>
                <a:rPr lang="en-US" altLang="en-US" sz="1350" dirty="0">
                  <a:solidFill>
                    <a:schemeClr val="tx1"/>
                  </a:solidFill>
                  <a:latin typeface="Tahoma" panose="020B0604030504040204" pitchFamily="34" charset="0"/>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50192" name="Rectangle 6"/>
            <p:cNvSpPr>
              <a:spLocks noChangeArrowheads="1"/>
            </p:cNvSpPr>
            <p:nvPr/>
          </p:nvSpPr>
          <p:spPr bwMode="auto">
            <a:xfrm>
              <a:off x="983" y="2985"/>
              <a:ext cx="2457" cy="223"/>
            </a:xfrm>
            <a:prstGeom prst="rect">
              <a:avLst/>
            </a:prstGeom>
            <a:noFill/>
            <a:ln w="25400">
              <a:solidFill>
                <a:srgbClr val="990000"/>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defRPr/>
              </a:pPr>
              <a:endParaRPr lang="en-US" altLang="en-US" sz="1350">
                <a:solidFill>
                  <a:srgbClr val="990000"/>
                </a:solidFill>
                <a:latin typeface="Tahoma" panose="020B0604030504040204" pitchFamily="34" charset="0"/>
              </a:endParaRPr>
            </a:p>
          </p:txBody>
        </p:sp>
      </p:grpSp>
      <p:grpSp>
        <p:nvGrpSpPr>
          <p:cNvPr id="53255" name="Group 20"/>
          <p:cNvGrpSpPr>
            <a:grpSpLocks/>
          </p:cNvGrpSpPr>
          <p:nvPr/>
        </p:nvGrpSpPr>
        <p:grpSpPr bwMode="auto">
          <a:xfrm>
            <a:off x="2541588" y="2206625"/>
            <a:ext cx="5381625" cy="1925638"/>
            <a:chOff x="1190" y="1527"/>
            <a:chExt cx="4521" cy="1617"/>
          </a:xfrm>
        </p:grpSpPr>
        <p:sp>
          <p:nvSpPr>
            <p:cNvPr id="50188" name="Rectangle 9"/>
            <p:cNvSpPr>
              <a:spLocks noChangeArrowheads="1"/>
            </p:cNvSpPr>
            <p:nvPr/>
          </p:nvSpPr>
          <p:spPr bwMode="auto">
            <a:xfrm>
              <a:off x="1190" y="2928"/>
              <a:ext cx="2697" cy="216"/>
            </a:xfrm>
            <a:prstGeom prst="rect">
              <a:avLst/>
            </a:prstGeom>
            <a:noFill/>
            <a:ln w="25400">
              <a:solidFill>
                <a:srgbClr val="990000"/>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endParaRPr lang="en-US" altLang="en-US" sz="1350">
                <a:solidFill>
                  <a:schemeClr val="tx1"/>
                </a:solidFill>
                <a:latin typeface="Tahoma" panose="020B0604030504040204" pitchFamily="34" charset="0"/>
              </a:endParaRPr>
            </a:p>
          </p:txBody>
        </p:sp>
        <p:sp>
          <p:nvSpPr>
            <p:cNvPr id="53261" name="Text Box 10"/>
            <p:cNvSpPr txBox="1">
              <a:spLocks noChangeArrowheads="1"/>
            </p:cNvSpPr>
            <p:nvPr/>
          </p:nvSpPr>
          <p:spPr bwMode="auto">
            <a:xfrm>
              <a:off x="2997" y="1527"/>
              <a:ext cx="2714"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eaLnBrk="1" hangingPunct="1"/>
              <a:r>
                <a:rPr lang="en-US" altLang="en-US" sz="1500">
                  <a:solidFill>
                    <a:schemeClr val="tx1"/>
                  </a:solidFill>
                  <a:latin typeface="Tahoma" panose="020B0604030504040204" pitchFamily="34" charset="0"/>
                  <a:cs typeface="Tahoma" panose="020B0604030504040204" pitchFamily="34" charset="0"/>
                </a:rPr>
                <a:t>One column of the subquery is an aggregate function that has an alias name. That alias can then be referred to in the outer query</a:t>
              </a:r>
            </a:p>
          </p:txBody>
        </p:sp>
        <p:sp>
          <p:nvSpPr>
            <p:cNvPr id="53262" name="Line 11"/>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IN"/>
            </a:p>
          </p:txBody>
        </p:sp>
      </p:grpSp>
      <p:grpSp>
        <p:nvGrpSpPr>
          <p:cNvPr id="53256" name="Group 19"/>
          <p:cNvGrpSpPr>
            <a:grpSpLocks/>
          </p:cNvGrpSpPr>
          <p:nvPr/>
        </p:nvGrpSpPr>
        <p:grpSpPr bwMode="auto">
          <a:xfrm>
            <a:off x="1314450" y="2406650"/>
            <a:ext cx="6088063" cy="1936750"/>
            <a:chOff x="144" y="1541"/>
            <a:chExt cx="5113" cy="1627"/>
          </a:xfrm>
        </p:grpSpPr>
        <p:sp>
          <p:nvSpPr>
            <p:cNvPr id="50185" name="Rectangle 13"/>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endParaRPr lang="en-US" altLang="en-US" sz="1350">
                <a:solidFill>
                  <a:schemeClr val="tx1"/>
                </a:solidFill>
                <a:latin typeface="Tahoma" panose="020B0604030504040204" pitchFamily="34" charset="0"/>
              </a:endParaRPr>
            </a:p>
          </p:txBody>
        </p:sp>
        <p:sp>
          <p:nvSpPr>
            <p:cNvPr id="50186" name="Text Box 14"/>
            <p:cNvSpPr txBox="1">
              <a:spLocks noChangeArrowheads="1"/>
            </p:cNvSpPr>
            <p:nvPr/>
          </p:nvSpPr>
          <p:spPr bwMode="auto">
            <a:xfrm>
              <a:off x="144" y="1541"/>
              <a:ext cx="2123" cy="601"/>
            </a:xfrm>
            <a:prstGeom prst="rect">
              <a:avLst/>
            </a:prstGeom>
            <a:noFill/>
            <a:ln>
              <a:noFill/>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defRPr/>
              </a:pPr>
              <a:r>
                <a:rPr lang="en-US" altLang="en-US" sz="1350" dirty="0">
                  <a:solidFill>
                    <a:schemeClr val="tx1"/>
                  </a:solidFill>
                  <a:latin typeface="Tahoma" panose="020B0604030504040204" pitchFamily="34" charset="0"/>
                  <a:cs typeface="Tahoma" panose="020B0604030504040204" pitchFamily="34" charset="0"/>
                </a:rPr>
                <a:t>Subquery forms the derived table used in the FROM clause of the outer query</a:t>
              </a:r>
            </a:p>
          </p:txBody>
        </p:sp>
        <p:sp>
          <p:nvSpPr>
            <p:cNvPr id="53259" name="Line 15"/>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IN"/>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75" y="0"/>
            <a:ext cx="9051925" cy="5832475"/>
          </a:xfrm>
        </p:spPr>
        <p:txBody>
          <a:bodyPr/>
          <a:lstStyle/>
          <a:p>
            <a:pPr marL="0" indent="0">
              <a:lnSpc>
                <a:spcPct val="107000"/>
              </a:lnSpc>
              <a:spcBef>
                <a:spcPts val="0"/>
              </a:spcBef>
              <a:spcAft>
                <a:spcPts val="0"/>
              </a:spcAft>
              <a:buFont typeface="Arial" panose="020B0604020202020204" pitchFamily="34" charset="0"/>
              <a:buNone/>
              <a:defRPr/>
            </a:pPr>
            <a:r>
              <a:rPr lang="en-US" sz="2000" spc="10" dirty="0">
                <a:ea typeface="Times New Roman" panose="02020603050405020304" pitchFamily="18" charset="0"/>
                <a:cs typeface="Mangal" panose="02040503050203030202" pitchFamily="18" charset="0"/>
              </a:rPr>
              <a:t>						 </a:t>
            </a:r>
            <a:r>
              <a:rPr lang="en-US" sz="2800" spc="10" dirty="0">
                <a:ea typeface="Times New Roman" panose="02020603050405020304" pitchFamily="18" charset="0"/>
                <a:cs typeface="Mangal" panose="02040503050203030202" pitchFamily="18" charset="0"/>
              </a:rPr>
              <a:t>CORRELATED UPDATE</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US" sz="2000" spc="10" dirty="0">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ea typeface="Times New Roman" panose="02020603050405020304" pitchFamily="18" charset="0"/>
                <a:cs typeface="Mangal" panose="02040503050203030202" pitchFamily="18" charset="0"/>
              </a:rPr>
              <a:t>Use a correlated subquery to update rows in one table based on rows from another table.</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US" sz="2800" spc="10" dirty="0">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UPDATE table1 alias1</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SET column = (SELECT expression </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FROM table2 alias2</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alias1.column =</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alias2.column);</a:t>
            </a:r>
            <a:endParaRPr lang="en-US" sz="2800" dirty="0">
              <a:latin typeface="Calibri" panose="020F0502020204030204" pitchFamily="34" charset="0"/>
              <a:ea typeface="Calibri" panose="020F0502020204030204" pitchFamily="34" charset="0"/>
              <a:cs typeface="Mangal" panose="02040503050203030202" pitchFamily="18" charset="0"/>
            </a:endParaRPr>
          </a:p>
          <a:p>
            <a:pPr>
              <a:defRPr/>
            </a:pPr>
            <a:endParaRPr lang="en-US" dirty="0"/>
          </a:p>
        </p:txBody>
      </p:sp>
    </p:spTree>
    <p:extLst>
      <p:ext uri="{BB962C8B-B14F-4D97-AF65-F5344CB8AC3E}">
        <p14:creationId xmlns:p14="http://schemas.microsoft.com/office/powerpoint/2010/main" val="3216957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pc="10" dirty="0">
                <a:ea typeface="Times New Roman" panose="02020603050405020304" pitchFamily="18" charset="0"/>
                <a:cs typeface="Mangal" panose="02040503050203030202" pitchFamily="18" charset="0"/>
              </a:rPr>
              <a:t>CORRELATED DELETE</a:t>
            </a:r>
            <a:br>
              <a:rPr lang="en-US" dirty="0">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p:cNvSpPr>
            <a:spLocks noGrp="1"/>
          </p:cNvSpPr>
          <p:nvPr>
            <p:ph idx="1"/>
          </p:nvPr>
        </p:nvSpPr>
        <p:spPr>
          <a:xfrm>
            <a:off x="295275" y="1168400"/>
            <a:ext cx="8615363" cy="6527800"/>
          </a:xfrm>
        </p:spPr>
        <p:txBody>
          <a:bodyPr/>
          <a:lstStyle/>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ea typeface="Times New Roman" panose="02020603050405020304" pitchFamily="18" charset="0"/>
                <a:cs typeface="Mangal" panose="02040503050203030202" pitchFamily="18" charset="0"/>
              </a:rPr>
              <a:t>Use a correlated subquery to delete rows in one table based on the rows from another table.</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US" sz="2800" spc="10" dirty="0">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DELETE FROM table1 alias1</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column1 operator</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(SELECT expression</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FROM table2 alias2</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800" spc="10" dirty="0">
                <a:latin typeface="Consolas" panose="020B0609020204030204" pitchFamily="49" charset="0"/>
                <a:ea typeface="Times New Roman" panose="02020603050405020304" pitchFamily="18" charset="0"/>
                <a:cs typeface="Courier New" panose="02070309020205020404" pitchFamily="49" charset="0"/>
              </a:rPr>
              <a:t>          WHERE alias1.column = alias2.column);</a:t>
            </a:r>
            <a:endParaRPr lang="en-US" sz="28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Bef>
                <a:spcPts val="0"/>
              </a:spcBef>
              <a:spcAft>
                <a:spcPts val="750"/>
              </a:spcAft>
              <a:buFont typeface="Arial" panose="020B0604020202020204" pitchFamily="34" charset="0"/>
              <a:buNone/>
              <a:defRPr/>
            </a:pPr>
            <a:endParaRPr lang="en-US" sz="2800" spc="10" dirty="0">
              <a:ea typeface="Times New Roman" panose="02020603050405020304" pitchFamily="18" charset="0"/>
              <a:cs typeface="Mangal" panose="02040503050203030202" pitchFamily="18" charset="0"/>
            </a:endParaRPr>
          </a:p>
          <a:p>
            <a:pPr marL="0" indent="0">
              <a:lnSpc>
                <a:spcPct val="107000"/>
              </a:lnSpc>
              <a:spcBef>
                <a:spcPts val="0"/>
              </a:spcBef>
              <a:spcAft>
                <a:spcPts val="800"/>
              </a:spcAft>
              <a:buFont typeface="Arial" panose="020B0604020202020204" pitchFamily="34" charset="0"/>
              <a:buNone/>
              <a:defRPr/>
            </a:pPr>
            <a:endParaRPr lang="en-US" sz="2800" dirty="0">
              <a:latin typeface="Calibri" panose="020F0502020204030204" pitchFamily="34" charset="0"/>
              <a:ea typeface="Calibri" panose="020F0502020204030204" pitchFamily="34" charset="0"/>
              <a:cs typeface="Mangal" panose="02040503050203030202" pitchFamily="18" charset="0"/>
            </a:endParaRPr>
          </a:p>
          <a:p>
            <a:pPr>
              <a:defRPr/>
            </a:pPr>
            <a:endParaRPr lang="en-US" dirty="0"/>
          </a:p>
        </p:txBody>
      </p:sp>
    </p:spTree>
    <p:extLst>
      <p:ext uri="{BB962C8B-B14F-4D97-AF65-F5344CB8AC3E}">
        <p14:creationId xmlns:p14="http://schemas.microsoft.com/office/powerpoint/2010/main" val="2892646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7C84-64AD-42D3-8AEF-D074378E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9EACD3-B56D-4E66-9962-527B22BA5A51}"/>
              </a:ext>
            </a:extLst>
          </p:cNvPr>
          <p:cNvSpPr>
            <a:spLocks noGrp="1"/>
          </p:cNvSpPr>
          <p:nvPr>
            <p:ph idx="1"/>
          </p:nvPr>
        </p:nvSpPr>
        <p:spPr>
          <a:xfrm>
            <a:off x="874713" y="3037840"/>
            <a:ext cx="6989127" cy="1188720"/>
          </a:xfrm>
        </p:spPr>
        <p:txBody>
          <a:bodyPr/>
          <a:lstStyle/>
          <a:p>
            <a:pPr marL="0" indent="0">
              <a:buNone/>
            </a:pPr>
            <a:r>
              <a:rPr lang="en-US" dirty="0"/>
              <a:t>                            </a:t>
            </a:r>
            <a:r>
              <a:rPr lang="en-US" sz="4400" dirty="0"/>
              <a:t>Thank You</a:t>
            </a:r>
          </a:p>
        </p:txBody>
      </p:sp>
    </p:spTree>
    <p:extLst>
      <p:ext uri="{BB962C8B-B14F-4D97-AF65-F5344CB8AC3E}">
        <p14:creationId xmlns:p14="http://schemas.microsoft.com/office/powerpoint/2010/main" val="333677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9"/>
          <p:cNvSpPr>
            <a:spLocks noGrp="1" noChangeArrowheads="1"/>
          </p:cNvSpPr>
          <p:nvPr>
            <p:ph type="title"/>
          </p:nvPr>
        </p:nvSpPr>
        <p:spPr>
          <a:noFill/>
        </p:spPr>
        <p:txBody>
          <a:bodyPr/>
          <a:lstStyle/>
          <a:p>
            <a:r>
              <a:rPr lang="en-US" altLang="en-US"/>
              <a:t>Using a Subquery </a:t>
            </a:r>
            <a:br>
              <a:rPr lang="en-US" altLang="en-US"/>
            </a:br>
            <a:r>
              <a:rPr lang="en-US" altLang="en-US"/>
              <a:t>to Solve a Problem</a:t>
            </a:r>
          </a:p>
        </p:txBody>
      </p:sp>
      <p:sp>
        <p:nvSpPr>
          <p:cNvPr id="7171" name="Rectangle 70"/>
          <p:cNvSpPr>
            <a:spLocks noGrp="1" noChangeArrowheads="1"/>
          </p:cNvSpPr>
          <p:nvPr>
            <p:ph type="body" idx="1"/>
          </p:nvPr>
        </p:nvSpPr>
        <p:spPr>
          <a:xfrm>
            <a:off x="912813" y="1795463"/>
            <a:ext cx="7385050" cy="457200"/>
          </a:xfrm>
          <a:noFill/>
        </p:spPr>
        <p:txBody>
          <a:bodyPr/>
          <a:lstStyle/>
          <a:p>
            <a:pPr marL="0" indent="0" algn="ctr" defTabSz="914400">
              <a:lnSpc>
                <a:spcPct val="100000"/>
              </a:lnSpc>
              <a:spcBef>
                <a:spcPct val="0"/>
              </a:spcBef>
              <a:buFont typeface="Arial" panose="020B0604020202020204" pitchFamily="34" charset="0"/>
              <a:buNone/>
              <a:tabLst/>
            </a:pPr>
            <a:r>
              <a:rPr lang="en-US" altLang="en-US" sz="2400"/>
              <a:t>Who has a salary greater than Abel’s?</a:t>
            </a:r>
          </a:p>
        </p:txBody>
      </p:sp>
      <p:grpSp>
        <p:nvGrpSpPr>
          <p:cNvPr id="7172" name="Group 71"/>
          <p:cNvGrpSpPr>
            <a:grpSpLocks/>
          </p:cNvGrpSpPr>
          <p:nvPr/>
        </p:nvGrpSpPr>
        <p:grpSpPr bwMode="auto">
          <a:xfrm>
            <a:off x="1277938" y="4170363"/>
            <a:ext cx="847725" cy="736600"/>
            <a:chOff x="805" y="2627"/>
            <a:chExt cx="534" cy="464"/>
          </a:xfrm>
        </p:grpSpPr>
        <p:sp>
          <p:nvSpPr>
            <p:cNvPr id="7226" name="Freeform 72"/>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7" name="Freeform 73"/>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173" name="Rectangle 74"/>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7174" name="Rectangle 75"/>
          <p:cNvSpPr>
            <a:spLocks noChangeArrowheads="1"/>
          </p:cNvSpPr>
          <p:nvPr/>
        </p:nvSpPr>
        <p:spPr bwMode="auto">
          <a:xfrm>
            <a:off x="2224088" y="3074988"/>
            <a:ext cx="5881687"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2200" b="1">
                <a:solidFill>
                  <a:srgbClr val="000000"/>
                </a:solidFill>
                <a:latin typeface="Arial" panose="020B0604020202020204" pitchFamily="34" charset="0"/>
              </a:rPr>
              <a:t>Which employees have salaries greater than Amar’s salary?</a:t>
            </a:r>
          </a:p>
        </p:txBody>
      </p:sp>
      <p:sp>
        <p:nvSpPr>
          <p:cNvPr id="7175" name="Oval 76"/>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7176" name="Rectangle 77"/>
          <p:cNvSpPr>
            <a:spLocks noChangeArrowheads="1"/>
          </p:cNvSpPr>
          <p:nvPr/>
        </p:nvSpPr>
        <p:spPr bwMode="auto">
          <a:xfrm>
            <a:off x="1136650" y="2524125"/>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Arial" panose="020B0604020202020204" pitchFamily="34" charset="0"/>
              </a:rPr>
              <a:t>Main Query:</a:t>
            </a:r>
          </a:p>
        </p:txBody>
      </p:sp>
      <p:sp>
        <p:nvSpPr>
          <p:cNvPr id="7177" name="Freeform 78"/>
          <p:cNvSpPr>
            <a:spLocks/>
          </p:cNvSpPr>
          <p:nvPr/>
        </p:nvSpPr>
        <p:spPr bwMode="auto">
          <a:xfrm>
            <a:off x="1446213" y="3049588"/>
            <a:ext cx="242887" cy="760412"/>
          </a:xfrm>
          <a:custGeom>
            <a:avLst/>
            <a:gdLst>
              <a:gd name="T0" fmla="*/ 2147483646 w 153"/>
              <a:gd name="T1" fmla="*/ 2147483646 h 479"/>
              <a:gd name="T2" fmla="*/ 2147483646 w 153"/>
              <a:gd name="T3" fmla="*/ 2147483646 h 479"/>
              <a:gd name="T4" fmla="*/ 2147483646 w 153"/>
              <a:gd name="T5" fmla="*/ 2147483646 h 479"/>
              <a:gd name="T6" fmla="*/ 2147483646 w 153"/>
              <a:gd name="T7" fmla="*/ 2147483646 h 479"/>
              <a:gd name="T8" fmla="*/ 2147483646 w 153"/>
              <a:gd name="T9" fmla="*/ 2147483646 h 479"/>
              <a:gd name="T10" fmla="*/ 2147483646 w 153"/>
              <a:gd name="T11" fmla="*/ 2147483646 h 479"/>
              <a:gd name="T12" fmla="*/ 2147483646 w 153"/>
              <a:gd name="T13" fmla="*/ 2147483646 h 479"/>
              <a:gd name="T14" fmla="*/ 2147483646 w 153"/>
              <a:gd name="T15" fmla="*/ 2147483646 h 479"/>
              <a:gd name="T16" fmla="*/ 2147483646 w 153"/>
              <a:gd name="T17" fmla="*/ 2147483646 h 479"/>
              <a:gd name="T18" fmla="*/ 2147483646 w 153"/>
              <a:gd name="T19" fmla="*/ 2147483646 h 479"/>
              <a:gd name="T20" fmla="*/ 2147483646 w 153"/>
              <a:gd name="T21" fmla="*/ 2147483646 h 479"/>
              <a:gd name="T22" fmla="*/ 2147483646 w 153"/>
              <a:gd name="T23" fmla="*/ 2147483646 h 479"/>
              <a:gd name="T24" fmla="*/ 2147483646 w 153"/>
              <a:gd name="T25" fmla="*/ 2147483646 h 479"/>
              <a:gd name="T26" fmla="*/ 2147483646 w 153"/>
              <a:gd name="T27" fmla="*/ 2147483646 h 479"/>
              <a:gd name="T28" fmla="*/ 2147483646 w 153"/>
              <a:gd name="T29" fmla="*/ 2147483646 h 479"/>
              <a:gd name="T30" fmla="*/ 2147483646 w 153"/>
              <a:gd name="T31" fmla="*/ 2147483646 h 479"/>
              <a:gd name="T32" fmla="*/ 2147483646 w 153"/>
              <a:gd name="T33" fmla="*/ 2147483646 h 479"/>
              <a:gd name="T34" fmla="*/ 2147483646 w 153"/>
              <a:gd name="T35" fmla="*/ 2147483646 h 479"/>
              <a:gd name="T36" fmla="*/ 2147483646 w 153"/>
              <a:gd name="T37" fmla="*/ 2147483646 h 479"/>
              <a:gd name="T38" fmla="*/ 2147483646 w 153"/>
              <a:gd name="T39" fmla="*/ 0 h 479"/>
              <a:gd name="T40" fmla="*/ 2147483646 w 153"/>
              <a:gd name="T41" fmla="*/ 0 h 479"/>
              <a:gd name="T42" fmla="*/ 2147483646 w 153"/>
              <a:gd name="T43" fmla="*/ 2147483646 h 479"/>
              <a:gd name="T44" fmla="*/ 2147483646 w 153"/>
              <a:gd name="T45" fmla="*/ 2147483646 h 479"/>
              <a:gd name="T46" fmla="*/ 2147483646 w 153"/>
              <a:gd name="T47" fmla="*/ 2147483646 h 479"/>
              <a:gd name="T48" fmla="*/ 2147483646 w 153"/>
              <a:gd name="T49" fmla="*/ 2147483646 h 479"/>
              <a:gd name="T50" fmla="*/ 2147483646 w 153"/>
              <a:gd name="T51" fmla="*/ 2147483646 h 479"/>
              <a:gd name="T52" fmla="*/ 2147483646 w 153"/>
              <a:gd name="T53" fmla="*/ 2147483646 h 479"/>
              <a:gd name="T54" fmla="*/ 2147483646 w 153"/>
              <a:gd name="T55" fmla="*/ 2147483646 h 479"/>
              <a:gd name="T56" fmla="*/ 2147483646 w 153"/>
              <a:gd name="T57" fmla="*/ 2147483646 h 479"/>
              <a:gd name="T58" fmla="*/ 2147483646 w 153"/>
              <a:gd name="T59" fmla="*/ 2147483646 h 479"/>
              <a:gd name="T60" fmla="*/ 2147483646 w 153"/>
              <a:gd name="T61" fmla="*/ 2147483646 h 479"/>
              <a:gd name="T62" fmla="*/ 2147483646 w 153"/>
              <a:gd name="T63" fmla="*/ 2147483646 h 479"/>
              <a:gd name="T64" fmla="*/ 2147483646 w 153"/>
              <a:gd name="T65" fmla="*/ 2147483646 h 479"/>
              <a:gd name="T66" fmla="*/ 2147483646 w 153"/>
              <a:gd name="T67" fmla="*/ 2147483646 h 479"/>
              <a:gd name="T68" fmla="*/ 2147483646 w 153"/>
              <a:gd name="T69" fmla="*/ 2147483646 h 479"/>
              <a:gd name="T70" fmla="*/ 2147483646 w 153"/>
              <a:gd name="T71" fmla="*/ 2147483646 h 479"/>
              <a:gd name="T72" fmla="*/ 2147483646 w 153"/>
              <a:gd name="T73" fmla="*/ 2147483646 h 479"/>
              <a:gd name="T74" fmla="*/ 0 w 153"/>
              <a:gd name="T75" fmla="*/ 2147483646 h 479"/>
              <a:gd name="T76" fmla="*/ 0 w 153"/>
              <a:gd name="T77" fmla="*/ 2147483646 h 479"/>
              <a:gd name="T78" fmla="*/ 2147483646 w 153"/>
              <a:gd name="T79" fmla="*/ 2147483646 h 479"/>
              <a:gd name="T80" fmla="*/ 2147483646 w 153"/>
              <a:gd name="T81" fmla="*/ 2147483646 h 479"/>
              <a:gd name="T82" fmla="*/ 2147483646 w 153"/>
              <a:gd name="T83" fmla="*/ 2147483646 h 479"/>
              <a:gd name="T84" fmla="*/ 2147483646 w 153"/>
              <a:gd name="T85" fmla="*/ 2147483646 h 479"/>
              <a:gd name="T86" fmla="*/ 2147483646 w 153"/>
              <a:gd name="T87" fmla="*/ 2147483646 h 479"/>
              <a:gd name="T88" fmla="*/ 2147483646 w 153"/>
              <a:gd name="T89" fmla="*/ 2147483646 h 479"/>
              <a:gd name="T90" fmla="*/ 2147483646 w 153"/>
              <a:gd name="T91" fmla="*/ 2147483646 h 479"/>
              <a:gd name="T92" fmla="*/ 2147483646 w 153"/>
              <a:gd name="T93" fmla="*/ 2147483646 h 479"/>
              <a:gd name="T94" fmla="*/ 2147483646 w 153"/>
              <a:gd name="T95" fmla="*/ 2147483646 h 479"/>
              <a:gd name="T96" fmla="*/ 2147483646 w 153"/>
              <a:gd name="T97" fmla="*/ 2147483646 h 479"/>
              <a:gd name="T98" fmla="*/ 2147483646 w 153"/>
              <a:gd name="T99" fmla="*/ 2147483646 h 479"/>
              <a:gd name="T100" fmla="*/ 2147483646 w 153"/>
              <a:gd name="T101" fmla="*/ 2147483646 h 479"/>
              <a:gd name="T102" fmla="*/ 2147483646 w 153"/>
              <a:gd name="T103" fmla="*/ 2147483646 h 479"/>
              <a:gd name="T104" fmla="*/ 2147483646 w 153"/>
              <a:gd name="T105" fmla="*/ 2147483646 h 479"/>
              <a:gd name="T106" fmla="*/ 2147483646 w 153"/>
              <a:gd name="T107" fmla="*/ 2147483646 h 479"/>
              <a:gd name="T108" fmla="*/ 2147483646 w 153"/>
              <a:gd name="T109" fmla="*/ 2147483646 h 479"/>
              <a:gd name="T110" fmla="*/ 2147483646 w 153"/>
              <a:gd name="T111" fmla="*/ 2147483646 h 479"/>
              <a:gd name="T112" fmla="*/ 2147483646 w 153"/>
              <a:gd name="T113" fmla="*/ 2147483646 h 479"/>
              <a:gd name="T114" fmla="*/ 2147483646 w 153"/>
              <a:gd name="T115" fmla="*/ 2147483646 h 479"/>
              <a:gd name="T116" fmla="*/ 2147483646 w 153"/>
              <a:gd name="T117" fmla="*/ 2147483646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78" name="Freeform 79"/>
          <p:cNvSpPr>
            <a:spLocks/>
          </p:cNvSpPr>
          <p:nvPr/>
        </p:nvSpPr>
        <p:spPr bwMode="auto">
          <a:xfrm>
            <a:off x="1260475" y="3059113"/>
            <a:ext cx="233363" cy="714375"/>
          </a:xfrm>
          <a:custGeom>
            <a:avLst/>
            <a:gdLst>
              <a:gd name="T0" fmla="*/ 2147483646 w 147"/>
              <a:gd name="T1" fmla="*/ 2147483646 h 450"/>
              <a:gd name="T2" fmla="*/ 2147483646 w 147"/>
              <a:gd name="T3" fmla="*/ 2147483646 h 450"/>
              <a:gd name="T4" fmla="*/ 2147483646 w 147"/>
              <a:gd name="T5" fmla="*/ 2147483646 h 450"/>
              <a:gd name="T6" fmla="*/ 2147483646 w 147"/>
              <a:gd name="T7" fmla="*/ 2147483646 h 450"/>
              <a:gd name="T8" fmla="*/ 2147483646 w 147"/>
              <a:gd name="T9" fmla="*/ 2147483646 h 450"/>
              <a:gd name="T10" fmla="*/ 2147483646 w 147"/>
              <a:gd name="T11" fmla="*/ 2147483646 h 450"/>
              <a:gd name="T12" fmla="*/ 2147483646 w 147"/>
              <a:gd name="T13" fmla="*/ 2147483646 h 450"/>
              <a:gd name="T14" fmla="*/ 2147483646 w 147"/>
              <a:gd name="T15" fmla="*/ 2147483646 h 450"/>
              <a:gd name="T16" fmla="*/ 2147483646 w 147"/>
              <a:gd name="T17" fmla="*/ 2147483646 h 450"/>
              <a:gd name="T18" fmla="*/ 2147483646 w 147"/>
              <a:gd name="T19" fmla="*/ 2147483646 h 450"/>
              <a:gd name="T20" fmla="*/ 2147483646 w 147"/>
              <a:gd name="T21" fmla="*/ 2147483646 h 450"/>
              <a:gd name="T22" fmla="*/ 2147483646 w 147"/>
              <a:gd name="T23" fmla="*/ 2147483646 h 450"/>
              <a:gd name="T24" fmla="*/ 2147483646 w 147"/>
              <a:gd name="T25" fmla="*/ 2147483646 h 450"/>
              <a:gd name="T26" fmla="*/ 2147483646 w 147"/>
              <a:gd name="T27" fmla="*/ 2147483646 h 450"/>
              <a:gd name="T28" fmla="*/ 2147483646 w 147"/>
              <a:gd name="T29" fmla="*/ 2147483646 h 450"/>
              <a:gd name="T30" fmla="*/ 2147483646 w 147"/>
              <a:gd name="T31" fmla="*/ 2147483646 h 450"/>
              <a:gd name="T32" fmla="*/ 2147483646 w 147"/>
              <a:gd name="T33" fmla="*/ 2147483646 h 450"/>
              <a:gd name="T34" fmla="*/ 2147483646 w 147"/>
              <a:gd name="T35" fmla="*/ 2147483646 h 450"/>
              <a:gd name="T36" fmla="*/ 2147483646 w 147"/>
              <a:gd name="T37" fmla="*/ 2147483646 h 450"/>
              <a:gd name="T38" fmla="*/ 2147483646 w 147"/>
              <a:gd name="T39" fmla="*/ 2147483646 h 450"/>
              <a:gd name="T40" fmla="*/ 2147483646 w 147"/>
              <a:gd name="T41" fmla="*/ 2147483646 h 450"/>
              <a:gd name="T42" fmla="*/ 2147483646 w 147"/>
              <a:gd name="T43" fmla="*/ 2147483646 h 450"/>
              <a:gd name="T44" fmla="*/ 2147483646 w 147"/>
              <a:gd name="T45" fmla="*/ 2147483646 h 450"/>
              <a:gd name="T46" fmla="*/ 2147483646 w 147"/>
              <a:gd name="T47" fmla="*/ 0 h 450"/>
              <a:gd name="T48" fmla="*/ 2147483646 w 147"/>
              <a:gd name="T49" fmla="*/ 2147483646 h 450"/>
              <a:gd name="T50" fmla="*/ 2147483646 w 147"/>
              <a:gd name="T51" fmla="*/ 2147483646 h 450"/>
              <a:gd name="T52" fmla="*/ 2147483646 w 147"/>
              <a:gd name="T53" fmla="*/ 2147483646 h 450"/>
              <a:gd name="T54" fmla="*/ 2147483646 w 147"/>
              <a:gd name="T55" fmla="*/ 2147483646 h 450"/>
              <a:gd name="T56" fmla="*/ 2147483646 w 147"/>
              <a:gd name="T57" fmla="*/ 2147483646 h 450"/>
              <a:gd name="T58" fmla="*/ 2147483646 w 147"/>
              <a:gd name="T59" fmla="*/ 2147483646 h 450"/>
              <a:gd name="T60" fmla="*/ 2147483646 w 147"/>
              <a:gd name="T61" fmla="*/ 2147483646 h 450"/>
              <a:gd name="T62" fmla="*/ 2147483646 w 147"/>
              <a:gd name="T63" fmla="*/ 2147483646 h 450"/>
              <a:gd name="T64" fmla="*/ 0 w 147"/>
              <a:gd name="T65" fmla="*/ 2147483646 h 450"/>
              <a:gd name="T66" fmla="*/ 2147483646 w 147"/>
              <a:gd name="T67" fmla="*/ 2147483646 h 450"/>
              <a:gd name="T68" fmla="*/ 2147483646 w 147"/>
              <a:gd name="T69" fmla="*/ 2147483646 h 450"/>
              <a:gd name="T70" fmla="*/ 2147483646 w 147"/>
              <a:gd name="T71" fmla="*/ 2147483646 h 450"/>
              <a:gd name="T72" fmla="*/ 2147483646 w 147"/>
              <a:gd name="T73" fmla="*/ 2147483646 h 450"/>
              <a:gd name="T74" fmla="*/ 2147483646 w 147"/>
              <a:gd name="T75" fmla="*/ 2147483646 h 450"/>
              <a:gd name="T76" fmla="*/ 2147483646 w 147"/>
              <a:gd name="T77" fmla="*/ 2147483646 h 450"/>
              <a:gd name="T78" fmla="*/ 2147483646 w 147"/>
              <a:gd name="T79" fmla="*/ 2147483646 h 450"/>
              <a:gd name="T80" fmla="*/ 2147483646 w 147"/>
              <a:gd name="T81" fmla="*/ 2147483646 h 450"/>
              <a:gd name="T82" fmla="*/ 2147483646 w 147"/>
              <a:gd name="T83" fmla="*/ 2147483646 h 450"/>
              <a:gd name="T84" fmla="*/ 2147483646 w 147"/>
              <a:gd name="T85" fmla="*/ 2147483646 h 450"/>
              <a:gd name="T86" fmla="*/ 2147483646 w 147"/>
              <a:gd name="T87" fmla="*/ 2147483646 h 450"/>
              <a:gd name="T88" fmla="*/ 2147483646 w 147"/>
              <a:gd name="T89" fmla="*/ 2147483646 h 450"/>
              <a:gd name="T90" fmla="*/ 2147483646 w 147"/>
              <a:gd name="T91" fmla="*/ 2147483646 h 450"/>
              <a:gd name="T92" fmla="*/ 2147483646 w 147"/>
              <a:gd name="T93" fmla="*/ 2147483646 h 450"/>
              <a:gd name="T94" fmla="*/ 2147483646 w 147"/>
              <a:gd name="T95" fmla="*/ 2147483646 h 450"/>
              <a:gd name="T96" fmla="*/ 2147483646 w 147"/>
              <a:gd name="T97" fmla="*/ 2147483646 h 450"/>
              <a:gd name="T98" fmla="*/ 2147483646 w 147"/>
              <a:gd name="T99" fmla="*/ 2147483646 h 450"/>
              <a:gd name="T100" fmla="*/ 2147483646 w 147"/>
              <a:gd name="T101" fmla="*/ 2147483646 h 450"/>
              <a:gd name="T102" fmla="*/ 2147483646 w 147"/>
              <a:gd name="T103" fmla="*/ 2147483646 h 450"/>
              <a:gd name="T104" fmla="*/ 2147483646 w 147"/>
              <a:gd name="T105" fmla="*/ 2147483646 h 450"/>
              <a:gd name="T106" fmla="*/ 2147483646 w 147"/>
              <a:gd name="T107" fmla="*/ 2147483646 h 450"/>
              <a:gd name="T108" fmla="*/ 2147483646 w 147"/>
              <a:gd name="T109" fmla="*/ 2147483646 h 450"/>
              <a:gd name="T110" fmla="*/ 2147483646 w 147"/>
              <a:gd name="T111" fmla="*/ 2147483646 h 450"/>
              <a:gd name="T112" fmla="*/ 2147483646 w 147"/>
              <a:gd name="T113" fmla="*/ 2147483646 h 450"/>
              <a:gd name="T114" fmla="*/ 2147483646 w 147"/>
              <a:gd name="T115" fmla="*/ 2147483646 h 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79" name="Freeform 80"/>
          <p:cNvSpPr>
            <a:spLocks/>
          </p:cNvSpPr>
          <p:nvPr/>
        </p:nvSpPr>
        <p:spPr bwMode="auto">
          <a:xfrm>
            <a:off x="1655763" y="3019425"/>
            <a:ext cx="236537" cy="744538"/>
          </a:xfrm>
          <a:custGeom>
            <a:avLst/>
            <a:gdLst>
              <a:gd name="T0" fmla="*/ 2147483646 w 149"/>
              <a:gd name="T1" fmla="*/ 2147483646 h 469"/>
              <a:gd name="T2" fmla="*/ 2147483646 w 149"/>
              <a:gd name="T3" fmla="*/ 2147483646 h 469"/>
              <a:gd name="T4" fmla="*/ 2147483646 w 149"/>
              <a:gd name="T5" fmla="*/ 2147483646 h 469"/>
              <a:gd name="T6" fmla="*/ 2147483646 w 149"/>
              <a:gd name="T7" fmla="*/ 2147483646 h 469"/>
              <a:gd name="T8" fmla="*/ 2147483646 w 149"/>
              <a:gd name="T9" fmla="*/ 2147483646 h 469"/>
              <a:gd name="T10" fmla="*/ 2147483646 w 149"/>
              <a:gd name="T11" fmla="*/ 2147483646 h 469"/>
              <a:gd name="T12" fmla="*/ 2147483646 w 149"/>
              <a:gd name="T13" fmla="*/ 2147483646 h 469"/>
              <a:gd name="T14" fmla="*/ 2147483646 w 149"/>
              <a:gd name="T15" fmla="*/ 2147483646 h 469"/>
              <a:gd name="T16" fmla="*/ 2147483646 w 149"/>
              <a:gd name="T17" fmla="*/ 2147483646 h 469"/>
              <a:gd name="T18" fmla="*/ 2147483646 w 149"/>
              <a:gd name="T19" fmla="*/ 2147483646 h 469"/>
              <a:gd name="T20" fmla="*/ 2147483646 w 149"/>
              <a:gd name="T21" fmla="*/ 2147483646 h 469"/>
              <a:gd name="T22" fmla="*/ 2147483646 w 149"/>
              <a:gd name="T23" fmla="*/ 2147483646 h 469"/>
              <a:gd name="T24" fmla="*/ 2147483646 w 149"/>
              <a:gd name="T25" fmla="*/ 2147483646 h 469"/>
              <a:gd name="T26" fmla="*/ 2147483646 w 149"/>
              <a:gd name="T27" fmla="*/ 2147483646 h 469"/>
              <a:gd name="T28" fmla="*/ 2147483646 w 149"/>
              <a:gd name="T29" fmla="*/ 2147483646 h 469"/>
              <a:gd name="T30" fmla="*/ 2147483646 w 149"/>
              <a:gd name="T31" fmla="*/ 0 h 469"/>
              <a:gd name="T32" fmla="*/ 2147483646 w 149"/>
              <a:gd name="T33" fmla="*/ 0 h 469"/>
              <a:gd name="T34" fmla="*/ 2147483646 w 149"/>
              <a:gd name="T35" fmla="*/ 2147483646 h 469"/>
              <a:gd name="T36" fmla="*/ 2147483646 w 149"/>
              <a:gd name="T37" fmla="*/ 2147483646 h 469"/>
              <a:gd name="T38" fmla="*/ 2147483646 w 149"/>
              <a:gd name="T39" fmla="*/ 2147483646 h 469"/>
              <a:gd name="T40" fmla="*/ 2147483646 w 149"/>
              <a:gd name="T41" fmla="*/ 2147483646 h 469"/>
              <a:gd name="T42" fmla="*/ 2147483646 w 149"/>
              <a:gd name="T43" fmla="*/ 2147483646 h 469"/>
              <a:gd name="T44" fmla="*/ 2147483646 w 149"/>
              <a:gd name="T45" fmla="*/ 2147483646 h 469"/>
              <a:gd name="T46" fmla="*/ 2147483646 w 149"/>
              <a:gd name="T47" fmla="*/ 2147483646 h 469"/>
              <a:gd name="T48" fmla="*/ 2147483646 w 149"/>
              <a:gd name="T49" fmla="*/ 2147483646 h 469"/>
              <a:gd name="T50" fmla="*/ 2147483646 w 149"/>
              <a:gd name="T51" fmla="*/ 2147483646 h 469"/>
              <a:gd name="T52" fmla="*/ 2147483646 w 149"/>
              <a:gd name="T53" fmla="*/ 2147483646 h 469"/>
              <a:gd name="T54" fmla="*/ 2147483646 w 149"/>
              <a:gd name="T55" fmla="*/ 2147483646 h 469"/>
              <a:gd name="T56" fmla="*/ 0 w 149"/>
              <a:gd name="T57" fmla="*/ 2147483646 h 469"/>
              <a:gd name="T58" fmla="*/ 0 w 149"/>
              <a:gd name="T59" fmla="*/ 2147483646 h 469"/>
              <a:gd name="T60" fmla="*/ 2147483646 w 149"/>
              <a:gd name="T61" fmla="*/ 2147483646 h 469"/>
              <a:gd name="T62" fmla="*/ 2147483646 w 149"/>
              <a:gd name="T63" fmla="*/ 2147483646 h 469"/>
              <a:gd name="T64" fmla="*/ 2147483646 w 149"/>
              <a:gd name="T65" fmla="*/ 2147483646 h 469"/>
              <a:gd name="T66" fmla="*/ 2147483646 w 149"/>
              <a:gd name="T67" fmla="*/ 2147483646 h 469"/>
              <a:gd name="T68" fmla="*/ 2147483646 w 149"/>
              <a:gd name="T69" fmla="*/ 2147483646 h 469"/>
              <a:gd name="T70" fmla="*/ 2147483646 w 149"/>
              <a:gd name="T71" fmla="*/ 2147483646 h 469"/>
              <a:gd name="T72" fmla="*/ 2147483646 w 149"/>
              <a:gd name="T73" fmla="*/ 2147483646 h 469"/>
              <a:gd name="T74" fmla="*/ 2147483646 w 149"/>
              <a:gd name="T75" fmla="*/ 2147483646 h 469"/>
              <a:gd name="T76" fmla="*/ 2147483646 w 149"/>
              <a:gd name="T77" fmla="*/ 2147483646 h 469"/>
              <a:gd name="T78" fmla="*/ 2147483646 w 149"/>
              <a:gd name="T79" fmla="*/ 2147483646 h 469"/>
              <a:gd name="T80" fmla="*/ 2147483646 w 149"/>
              <a:gd name="T81" fmla="*/ 2147483646 h 469"/>
              <a:gd name="T82" fmla="*/ 2147483646 w 149"/>
              <a:gd name="T83" fmla="*/ 2147483646 h 469"/>
              <a:gd name="T84" fmla="*/ 2147483646 w 149"/>
              <a:gd name="T85" fmla="*/ 2147483646 h 469"/>
              <a:gd name="T86" fmla="*/ 2147483646 w 149"/>
              <a:gd name="T87" fmla="*/ 2147483646 h 469"/>
              <a:gd name="T88" fmla="*/ 2147483646 w 149"/>
              <a:gd name="T89" fmla="*/ 2147483646 h 4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0" name="Freeform 81"/>
          <p:cNvSpPr>
            <a:spLocks/>
          </p:cNvSpPr>
          <p:nvPr/>
        </p:nvSpPr>
        <p:spPr bwMode="auto">
          <a:xfrm>
            <a:off x="1262063" y="3068638"/>
            <a:ext cx="234950" cy="712787"/>
          </a:xfrm>
          <a:custGeom>
            <a:avLst/>
            <a:gdLst>
              <a:gd name="T0" fmla="*/ 2147483646 w 148"/>
              <a:gd name="T1" fmla="*/ 2147483646 h 449"/>
              <a:gd name="T2" fmla="*/ 2147483646 w 148"/>
              <a:gd name="T3" fmla="*/ 2147483646 h 449"/>
              <a:gd name="T4" fmla="*/ 2147483646 w 148"/>
              <a:gd name="T5" fmla="*/ 2147483646 h 449"/>
              <a:gd name="T6" fmla="*/ 2147483646 w 148"/>
              <a:gd name="T7" fmla="*/ 2147483646 h 449"/>
              <a:gd name="T8" fmla="*/ 2147483646 w 148"/>
              <a:gd name="T9" fmla="*/ 2147483646 h 449"/>
              <a:gd name="T10" fmla="*/ 2147483646 w 148"/>
              <a:gd name="T11" fmla="*/ 2147483646 h 449"/>
              <a:gd name="T12" fmla="*/ 2147483646 w 148"/>
              <a:gd name="T13" fmla="*/ 2147483646 h 449"/>
              <a:gd name="T14" fmla="*/ 2147483646 w 148"/>
              <a:gd name="T15" fmla="*/ 2147483646 h 449"/>
              <a:gd name="T16" fmla="*/ 2147483646 w 148"/>
              <a:gd name="T17" fmla="*/ 2147483646 h 449"/>
              <a:gd name="T18" fmla="*/ 2147483646 w 148"/>
              <a:gd name="T19" fmla="*/ 2147483646 h 449"/>
              <a:gd name="T20" fmla="*/ 2147483646 w 148"/>
              <a:gd name="T21" fmla="*/ 2147483646 h 449"/>
              <a:gd name="T22" fmla="*/ 2147483646 w 148"/>
              <a:gd name="T23" fmla="*/ 2147483646 h 449"/>
              <a:gd name="T24" fmla="*/ 2147483646 w 148"/>
              <a:gd name="T25" fmla="*/ 2147483646 h 449"/>
              <a:gd name="T26" fmla="*/ 2147483646 w 148"/>
              <a:gd name="T27" fmla="*/ 2147483646 h 449"/>
              <a:gd name="T28" fmla="*/ 2147483646 w 148"/>
              <a:gd name="T29" fmla="*/ 2147483646 h 449"/>
              <a:gd name="T30" fmla="*/ 2147483646 w 148"/>
              <a:gd name="T31" fmla="*/ 2147483646 h 449"/>
              <a:gd name="T32" fmla="*/ 2147483646 w 148"/>
              <a:gd name="T33" fmla="*/ 2147483646 h 449"/>
              <a:gd name="T34" fmla="*/ 2147483646 w 148"/>
              <a:gd name="T35" fmla="*/ 2147483646 h 449"/>
              <a:gd name="T36" fmla="*/ 2147483646 w 148"/>
              <a:gd name="T37" fmla="*/ 2147483646 h 449"/>
              <a:gd name="T38" fmla="*/ 2147483646 w 148"/>
              <a:gd name="T39" fmla="*/ 2147483646 h 449"/>
              <a:gd name="T40" fmla="*/ 2147483646 w 148"/>
              <a:gd name="T41" fmla="*/ 2147483646 h 449"/>
              <a:gd name="T42" fmla="*/ 2147483646 w 148"/>
              <a:gd name="T43" fmla="*/ 2147483646 h 449"/>
              <a:gd name="T44" fmla="*/ 2147483646 w 148"/>
              <a:gd name="T45" fmla="*/ 2147483646 h 449"/>
              <a:gd name="T46" fmla="*/ 2147483646 w 148"/>
              <a:gd name="T47" fmla="*/ 2147483646 h 449"/>
              <a:gd name="T48" fmla="*/ 2147483646 w 148"/>
              <a:gd name="T49" fmla="*/ 0 h 449"/>
              <a:gd name="T50" fmla="*/ 2147483646 w 148"/>
              <a:gd name="T51" fmla="*/ 2147483646 h 449"/>
              <a:gd name="T52" fmla="*/ 2147483646 w 148"/>
              <a:gd name="T53" fmla="*/ 2147483646 h 449"/>
              <a:gd name="T54" fmla="*/ 2147483646 w 148"/>
              <a:gd name="T55" fmla="*/ 2147483646 h 449"/>
              <a:gd name="T56" fmla="*/ 2147483646 w 148"/>
              <a:gd name="T57" fmla="*/ 2147483646 h 449"/>
              <a:gd name="T58" fmla="*/ 2147483646 w 148"/>
              <a:gd name="T59" fmla="*/ 2147483646 h 449"/>
              <a:gd name="T60" fmla="*/ 2147483646 w 148"/>
              <a:gd name="T61" fmla="*/ 2147483646 h 449"/>
              <a:gd name="T62" fmla="*/ 2147483646 w 148"/>
              <a:gd name="T63" fmla="*/ 2147483646 h 449"/>
              <a:gd name="T64" fmla="*/ 2147483646 w 148"/>
              <a:gd name="T65" fmla="*/ 2147483646 h 449"/>
              <a:gd name="T66" fmla="*/ 0 w 148"/>
              <a:gd name="T67" fmla="*/ 2147483646 h 449"/>
              <a:gd name="T68" fmla="*/ 2147483646 w 148"/>
              <a:gd name="T69" fmla="*/ 2147483646 h 449"/>
              <a:gd name="T70" fmla="*/ 2147483646 w 148"/>
              <a:gd name="T71" fmla="*/ 2147483646 h 449"/>
              <a:gd name="T72" fmla="*/ 2147483646 w 148"/>
              <a:gd name="T73" fmla="*/ 2147483646 h 449"/>
              <a:gd name="T74" fmla="*/ 2147483646 w 148"/>
              <a:gd name="T75" fmla="*/ 2147483646 h 449"/>
              <a:gd name="T76" fmla="*/ 2147483646 w 148"/>
              <a:gd name="T77" fmla="*/ 2147483646 h 449"/>
              <a:gd name="T78" fmla="*/ 2147483646 w 148"/>
              <a:gd name="T79" fmla="*/ 2147483646 h 449"/>
              <a:gd name="T80" fmla="*/ 2147483646 w 148"/>
              <a:gd name="T81" fmla="*/ 2147483646 h 449"/>
              <a:gd name="T82" fmla="*/ 2147483646 w 148"/>
              <a:gd name="T83" fmla="*/ 2147483646 h 449"/>
              <a:gd name="T84" fmla="*/ 2147483646 w 148"/>
              <a:gd name="T85" fmla="*/ 2147483646 h 449"/>
              <a:gd name="T86" fmla="*/ 2147483646 w 148"/>
              <a:gd name="T87" fmla="*/ 2147483646 h 449"/>
              <a:gd name="T88" fmla="*/ 2147483646 w 148"/>
              <a:gd name="T89" fmla="*/ 2147483646 h 449"/>
              <a:gd name="T90" fmla="*/ 2147483646 w 148"/>
              <a:gd name="T91" fmla="*/ 2147483646 h 449"/>
              <a:gd name="T92" fmla="*/ 2147483646 w 148"/>
              <a:gd name="T93" fmla="*/ 2147483646 h 449"/>
              <a:gd name="T94" fmla="*/ 2147483646 w 148"/>
              <a:gd name="T95" fmla="*/ 2147483646 h 449"/>
              <a:gd name="T96" fmla="*/ 2147483646 w 148"/>
              <a:gd name="T97" fmla="*/ 2147483646 h 449"/>
              <a:gd name="T98" fmla="*/ 2147483646 w 148"/>
              <a:gd name="T99" fmla="*/ 2147483646 h 449"/>
              <a:gd name="T100" fmla="*/ 2147483646 w 148"/>
              <a:gd name="T101" fmla="*/ 2147483646 h 449"/>
              <a:gd name="T102" fmla="*/ 2147483646 w 148"/>
              <a:gd name="T103" fmla="*/ 2147483646 h 449"/>
              <a:gd name="T104" fmla="*/ 2147483646 w 148"/>
              <a:gd name="T105" fmla="*/ 2147483646 h 449"/>
              <a:gd name="T106" fmla="*/ 2147483646 w 148"/>
              <a:gd name="T107" fmla="*/ 2147483646 h 449"/>
              <a:gd name="T108" fmla="*/ 2147483646 w 148"/>
              <a:gd name="T109" fmla="*/ 2147483646 h 449"/>
              <a:gd name="T110" fmla="*/ 2147483646 w 148"/>
              <a:gd name="T111" fmla="*/ 2147483646 h 449"/>
              <a:gd name="T112" fmla="*/ 2147483646 w 148"/>
              <a:gd name="T113" fmla="*/ 2147483646 h 449"/>
              <a:gd name="T114" fmla="*/ 2147483646 w 148"/>
              <a:gd name="T115" fmla="*/ 2147483646 h 449"/>
              <a:gd name="T116" fmla="*/ 2147483646 w 148"/>
              <a:gd name="T117" fmla="*/ 2147483646 h 449"/>
              <a:gd name="T118" fmla="*/ 2147483646 w 148"/>
              <a:gd name="T119" fmla="*/ 2147483646 h 4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1" name="Freeform 82"/>
          <p:cNvSpPr>
            <a:spLocks/>
          </p:cNvSpPr>
          <p:nvPr/>
        </p:nvSpPr>
        <p:spPr bwMode="auto">
          <a:xfrm>
            <a:off x="1458913" y="3054350"/>
            <a:ext cx="242887" cy="762000"/>
          </a:xfrm>
          <a:custGeom>
            <a:avLst/>
            <a:gdLst>
              <a:gd name="T0" fmla="*/ 2147483646 w 153"/>
              <a:gd name="T1" fmla="*/ 2147483646 h 480"/>
              <a:gd name="T2" fmla="*/ 2147483646 w 153"/>
              <a:gd name="T3" fmla="*/ 2147483646 h 480"/>
              <a:gd name="T4" fmla="*/ 2147483646 w 153"/>
              <a:gd name="T5" fmla="*/ 2147483646 h 480"/>
              <a:gd name="T6" fmla="*/ 2147483646 w 153"/>
              <a:gd name="T7" fmla="*/ 2147483646 h 480"/>
              <a:gd name="T8" fmla="*/ 2147483646 w 153"/>
              <a:gd name="T9" fmla="*/ 2147483646 h 480"/>
              <a:gd name="T10" fmla="*/ 2147483646 w 153"/>
              <a:gd name="T11" fmla="*/ 2147483646 h 480"/>
              <a:gd name="T12" fmla="*/ 2147483646 w 153"/>
              <a:gd name="T13" fmla="*/ 2147483646 h 480"/>
              <a:gd name="T14" fmla="*/ 2147483646 w 153"/>
              <a:gd name="T15" fmla="*/ 2147483646 h 480"/>
              <a:gd name="T16" fmla="*/ 2147483646 w 153"/>
              <a:gd name="T17" fmla="*/ 2147483646 h 480"/>
              <a:gd name="T18" fmla="*/ 2147483646 w 153"/>
              <a:gd name="T19" fmla="*/ 2147483646 h 480"/>
              <a:gd name="T20" fmla="*/ 2147483646 w 153"/>
              <a:gd name="T21" fmla="*/ 2147483646 h 480"/>
              <a:gd name="T22" fmla="*/ 2147483646 w 153"/>
              <a:gd name="T23" fmla="*/ 2147483646 h 480"/>
              <a:gd name="T24" fmla="*/ 2147483646 w 153"/>
              <a:gd name="T25" fmla="*/ 2147483646 h 480"/>
              <a:gd name="T26" fmla="*/ 2147483646 w 153"/>
              <a:gd name="T27" fmla="*/ 2147483646 h 480"/>
              <a:gd name="T28" fmla="*/ 2147483646 w 153"/>
              <a:gd name="T29" fmla="*/ 2147483646 h 480"/>
              <a:gd name="T30" fmla="*/ 2147483646 w 153"/>
              <a:gd name="T31" fmla="*/ 2147483646 h 480"/>
              <a:gd name="T32" fmla="*/ 2147483646 w 153"/>
              <a:gd name="T33" fmla="*/ 2147483646 h 480"/>
              <a:gd name="T34" fmla="*/ 2147483646 w 153"/>
              <a:gd name="T35" fmla="*/ 2147483646 h 480"/>
              <a:gd name="T36" fmla="*/ 2147483646 w 153"/>
              <a:gd name="T37" fmla="*/ 2147483646 h 480"/>
              <a:gd name="T38" fmla="*/ 2147483646 w 153"/>
              <a:gd name="T39" fmla="*/ 0 h 480"/>
              <a:gd name="T40" fmla="*/ 2147483646 w 153"/>
              <a:gd name="T41" fmla="*/ 0 h 480"/>
              <a:gd name="T42" fmla="*/ 2147483646 w 153"/>
              <a:gd name="T43" fmla="*/ 2147483646 h 480"/>
              <a:gd name="T44" fmla="*/ 2147483646 w 153"/>
              <a:gd name="T45" fmla="*/ 2147483646 h 480"/>
              <a:gd name="T46" fmla="*/ 2147483646 w 153"/>
              <a:gd name="T47" fmla="*/ 2147483646 h 480"/>
              <a:gd name="T48" fmla="*/ 2147483646 w 153"/>
              <a:gd name="T49" fmla="*/ 2147483646 h 480"/>
              <a:gd name="T50" fmla="*/ 2147483646 w 153"/>
              <a:gd name="T51" fmla="*/ 2147483646 h 480"/>
              <a:gd name="T52" fmla="*/ 2147483646 w 153"/>
              <a:gd name="T53" fmla="*/ 2147483646 h 480"/>
              <a:gd name="T54" fmla="*/ 2147483646 w 153"/>
              <a:gd name="T55" fmla="*/ 2147483646 h 480"/>
              <a:gd name="T56" fmla="*/ 2147483646 w 153"/>
              <a:gd name="T57" fmla="*/ 2147483646 h 480"/>
              <a:gd name="T58" fmla="*/ 2147483646 w 153"/>
              <a:gd name="T59" fmla="*/ 2147483646 h 480"/>
              <a:gd name="T60" fmla="*/ 2147483646 w 153"/>
              <a:gd name="T61" fmla="*/ 2147483646 h 480"/>
              <a:gd name="T62" fmla="*/ 2147483646 w 153"/>
              <a:gd name="T63" fmla="*/ 2147483646 h 480"/>
              <a:gd name="T64" fmla="*/ 2147483646 w 153"/>
              <a:gd name="T65" fmla="*/ 2147483646 h 480"/>
              <a:gd name="T66" fmla="*/ 2147483646 w 153"/>
              <a:gd name="T67" fmla="*/ 2147483646 h 480"/>
              <a:gd name="T68" fmla="*/ 2147483646 w 153"/>
              <a:gd name="T69" fmla="*/ 2147483646 h 480"/>
              <a:gd name="T70" fmla="*/ 2147483646 w 153"/>
              <a:gd name="T71" fmla="*/ 2147483646 h 480"/>
              <a:gd name="T72" fmla="*/ 0 w 153"/>
              <a:gd name="T73" fmla="*/ 2147483646 h 480"/>
              <a:gd name="T74" fmla="*/ 0 w 153"/>
              <a:gd name="T75" fmla="*/ 2147483646 h 480"/>
              <a:gd name="T76" fmla="*/ 0 w 153"/>
              <a:gd name="T77" fmla="*/ 2147483646 h 480"/>
              <a:gd name="T78" fmla="*/ 2147483646 w 153"/>
              <a:gd name="T79" fmla="*/ 2147483646 h 480"/>
              <a:gd name="T80" fmla="*/ 2147483646 w 153"/>
              <a:gd name="T81" fmla="*/ 2147483646 h 480"/>
              <a:gd name="T82" fmla="*/ 2147483646 w 153"/>
              <a:gd name="T83" fmla="*/ 2147483646 h 480"/>
              <a:gd name="T84" fmla="*/ 2147483646 w 153"/>
              <a:gd name="T85" fmla="*/ 2147483646 h 480"/>
              <a:gd name="T86" fmla="*/ 2147483646 w 153"/>
              <a:gd name="T87" fmla="*/ 2147483646 h 480"/>
              <a:gd name="T88" fmla="*/ 2147483646 w 153"/>
              <a:gd name="T89" fmla="*/ 2147483646 h 480"/>
              <a:gd name="T90" fmla="*/ 2147483646 w 153"/>
              <a:gd name="T91" fmla="*/ 2147483646 h 480"/>
              <a:gd name="T92" fmla="*/ 2147483646 w 153"/>
              <a:gd name="T93" fmla="*/ 2147483646 h 480"/>
              <a:gd name="T94" fmla="*/ 2147483646 w 153"/>
              <a:gd name="T95" fmla="*/ 2147483646 h 480"/>
              <a:gd name="T96" fmla="*/ 2147483646 w 153"/>
              <a:gd name="T97" fmla="*/ 2147483646 h 480"/>
              <a:gd name="T98" fmla="*/ 2147483646 w 153"/>
              <a:gd name="T99" fmla="*/ 2147483646 h 480"/>
              <a:gd name="T100" fmla="*/ 2147483646 w 153"/>
              <a:gd name="T101" fmla="*/ 2147483646 h 480"/>
              <a:gd name="T102" fmla="*/ 2147483646 w 153"/>
              <a:gd name="T103" fmla="*/ 2147483646 h 480"/>
              <a:gd name="T104" fmla="*/ 2147483646 w 153"/>
              <a:gd name="T105" fmla="*/ 2147483646 h 480"/>
              <a:gd name="T106" fmla="*/ 2147483646 w 153"/>
              <a:gd name="T107" fmla="*/ 2147483646 h 480"/>
              <a:gd name="T108" fmla="*/ 2147483646 w 153"/>
              <a:gd name="T109" fmla="*/ 2147483646 h 480"/>
              <a:gd name="T110" fmla="*/ 2147483646 w 153"/>
              <a:gd name="T111" fmla="*/ 2147483646 h 480"/>
              <a:gd name="T112" fmla="*/ 2147483646 w 153"/>
              <a:gd name="T113" fmla="*/ 2147483646 h 480"/>
              <a:gd name="T114" fmla="*/ 2147483646 w 153"/>
              <a:gd name="T115" fmla="*/ 2147483646 h 480"/>
              <a:gd name="T116" fmla="*/ 2147483646 w 153"/>
              <a:gd name="T117" fmla="*/ 2147483646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2" name="Freeform 83"/>
          <p:cNvSpPr>
            <a:spLocks/>
          </p:cNvSpPr>
          <p:nvPr/>
        </p:nvSpPr>
        <p:spPr bwMode="auto">
          <a:xfrm>
            <a:off x="1665288" y="3016250"/>
            <a:ext cx="238125" cy="746125"/>
          </a:xfrm>
          <a:custGeom>
            <a:avLst/>
            <a:gdLst>
              <a:gd name="T0" fmla="*/ 2147483646 w 150"/>
              <a:gd name="T1" fmla="*/ 2147483646 h 470"/>
              <a:gd name="T2" fmla="*/ 2147483646 w 150"/>
              <a:gd name="T3" fmla="*/ 2147483646 h 470"/>
              <a:gd name="T4" fmla="*/ 2147483646 w 150"/>
              <a:gd name="T5" fmla="*/ 2147483646 h 470"/>
              <a:gd name="T6" fmla="*/ 2147483646 w 150"/>
              <a:gd name="T7" fmla="*/ 2147483646 h 470"/>
              <a:gd name="T8" fmla="*/ 2147483646 w 150"/>
              <a:gd name="T9" fmla="*/ 2147483646 h 470"/>
              <a:gd name="T10" fmla="*/ 2147483646 w 150"/>
              <a:gd name="T11" fmla="*/ 2147483646 h 470"/>
              <a:gd name="T12" fmla="*/ 2147483646 w 150"/>
              <a:gd name="T13" fmla="*/ 2147483646 h 470"/>
              <a:gd name="T14" fmla="*/ 2147483646 w 150"/>
              <a:gd name="T15" fmla="*/ 2147483646 h 470"/>
              <a:gd name="T16" fmla="*/ 2147483646 w 150"/>
              <a:gd name="T17" fmla="*/ 2147483646 h 470"/>
              <a:gd name="T18" fmla="*/ 2147483646 w 150"/>
              <a:gd name="T19" fmla="*/ 2147483646 h 470"/>
              <a:gd name="T20" fmla="*/ 2147483646 w 150"/>
              <a:gd name="T21" fmla="*/ 2147483646 h 470"/>
              <a:gd name="T22" fmla="*/ 2147483646 w 150"/>
              <a:gd name="T23" fmla="*/ 2147483646 h 470"/>
              <a:gd name="T24" fmla="*/ 2147483646 w 150"/>
              <a:gd name="T25" fmla="*/ 2147483646 h 470"/>
              <a:gd name="T26" fmla="*/ 2147483646 w 150"/>
              <a:gd name="T27" fmla="*/ 2147483646 h 470"/>
              <a:gd name="T28" fmla="*/ 2147483646 w 150"/>
              <a:gd name="T29" fmla="*/ 2147483646 h 470"/>
              <a:gd name="T30" fmla="*/ 2147483646 w 150"/>
              <a:gd name="T31" fmla="*/ 0 h 470"/>
              <a:gd name="T32" fmla="*/ 2147483646 w 150"/>
              <a:gd name="T33" fmla="*/ 0 h 470"/>
              <a:gd name="T34" fmla="*/ 2147483646 w 150"/>
              <a:gd name="T35" fmla="*/ 2147483646 h 470"/>
              <a:gd name="T36" fmla="*/ 2147483646 w 150"/>
              <a:gd name="T37" fmla="*/ 2147483646 h 470"/>
              <a:gd name="T38" fmla="*/ 2147483646 w 150"/>
              <a:gd name="T39" fmla="*/ 2147483646 h 470"/>
              <a:gd name="T40" fmla="*/ 2147483646 w 150"/>
              <a:gd name="T41" fmla="*/ 2147483646 h 470"/>
              <a:gd name="T42" fmla="*/ 2147483646 w 150"/>
              <a:gd name="T43" fmla="*/ 2147483646 h 470"/>
              <a:gd name="T44" fmla="*/ 2147483646 w 150"/>
              <a:gd name="T45" fmla="*/ 2147483646 h 470"/>
              <a:gd name="T46" fmla="*/ 2147483646 w 150"/>
              <a:gd name="T47" fmla="*/ 2147483646 h 470"/>
              <a:gd name="T48" fmla="*/ 2147483646 w 150"/>
              <a:gd name="T49" fmla="*/ 2147483646 h 470"/>
              <a:gd name="T50" fmla="*/ 2147483646 w 150"/>
              <a:gd name="T51" fmla="*/ 2147483646 h 470"/>
              <a:gd name="T52" fmla="*/ 2147483646 w 150"/>
              <a:gd name="T53" fmla="*/ 2147483646 h 470"/>
              <a:gd name="T54" fmla="*/ 2147483646 w 150"/>
              <a:gd name="T55" fmla="*/ 2147483646 h 470"/>
              <a:gd name="T56" fmla="*/ 0 w 150"/>
              <a:gd name="T57" fmla="*/ 2147483646 h 470"/>
              <a:gd name="T58" fmla="*/ 0 w 150"/>
              <a:gd name="T59" fmla="*/ 2147483646 h 470"/>
              <a:gd name="T60" fmla="*/ 2147483646 w 150"/>
              <a:gd name="T61" fmla="*/ 2147483646 h 470"/>
              <a:gd name="T62" fmla="*/ 2147483646 w 150"/>
              <a:gd name="T63" fmla="*/ 2147483646 h 470"/>
              <a:gd name="T64" fmla="*/ 2147483646 w 150"/>
              <a:gd name="T65" fmla="*/ 2147483646 h 470"/>
              <a:gd name="T66" fmla="*/ 2147483646 w 150"/>
              <a:gd name="T67" fmla="*/ 2147483646 h 470"/>
              <a:gd name="T68" fmla="*/ 2147483646 w 150"/>
              <a:gd name="T69" fmla="*/ 2147483646 h 470"/>
              <a:gd name="T70" fmla="*/ 2147483646 w 150"/>
              <a:gd name="T71" fmla="*/ 2147483646 h 470"/>
              <a:gd name="T72" fmla="*/ 2147483646 w 150"/>
              <a:gd name="T73" fmla="*/ 2147483646 h 470"/>
              <a:gd name="T74" fmla="*/ 2147483646 w 150"/>
              <a:gd name="T75" fmla="*/ 2147483646 h 470"/>
              <a:gd name="T76" fmla="*/ 2147483646 w 150"/>
              <a:gd name="T77" fmla="*/ 2147483646 h 470"/>
              <a:gd name="T78" fmla="*/ 2147483646 w 150"/>
              <a:gd name="T79" fmla="*/ 2147483646 h 470"/>
              <a:gd name="T80" fmla="*/ 2147483646 w 150"/>
              <a:gd name="T81" fmla="*/ 2147483646 h 470"/>
              <a:gd name="T82" fmla="*/ 2147483646 w 150"/>
              <a:gd name="T83" fmla="*/ 2147483646 h 470"/>
              <a:gd name="T84" fmla="*/ 2147483646 w 150"/>
              <a:gd name="T85" fmla="*/ 2147483646 h 470"/>
              <a:gd name="T86" fmla="*/ 2147483646 w 150"/>
              <a:gd name="T87" fmla="*/ 2147483646 h 470"/>
              <a:gd name="T88" fmla="*/ 2147483646 w 150"/>
              <a:gd name="T89" fmla="*/ 2147483646 h 4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3" name="Freeform 84"/>
          <p:cNvSpPr>
            <a:spLocks/>
          </p:cNvSpPr>
          <p:nvPr/>
        </p:nvSpPr>
        <p:spPr bwMode="auto">
          <a:xfrm>
            <a:off x="1271588" y="3067050"/>
            <a:ext cx="233362" cy="712788"/>
          </a:xfrm>
          <a:custGeom>
            <a:avLst/>
            <a:gdLst>
              <a:gd name="T0" fmla="*/ 2147483646 w 147"/>
              <a:gd name="T1" fmla="*/ 2147483646 h 449"/>
              <a:gd name="T2" fmla="*/ 2147483646 w 147"/>
              <a:gd name="T3" fmla="*/ 2147483646 h 449"/>
              <a:gd name="T4" fmla="*/ 2147483646 w 147"/>
              <a:gd name="T5" fmla="*/ 2147483646 h 449"/>
              <a:gd name="T6" fmla="*/ 2147483646 w 147"/>
              <a:gd name="T7" fmla="*/ 2147483646 h 449"/>
              <a:gd name="T8" fmla="*/ 2147483646 w 147"/>
              <a:gd name="T9" fmla="*/ 2147483646 h 449"/>
              <a:gd name="T10" fmla="*/ 2147483646 w 147"/>
              <a:gd name="T11" fmla="*/ 2147483646 h 449"/>
              <a:gd name="T12" fmla="*/ 2147483646 w 147"/>
              <a:gd name="T13" fmla="*/ 2147483646 h 449"/>
              <a:gd name="T14" fmla="*/ 2147483646 w 147"/>
              <a:gd name="T15" fmla="*/ 2147483646 h 449"/>
              <a:gd name="T16" fmla="*/ 2147483646 w 147"/>
              <a:gd name="T17" fmla="*/ 2147483646 h 449"/>
              <a:gd name="T18" fmla="*/ 2147483646 w 147"/>
              <a:gd name="T19" fmla="*/ 2147483646 h 449"/>
              <a:gd name="T20" fmla="*/ 2147483646 w 147"/>
              <a:gd name="T21" fmla="*/ 2147483646 h 449"/>
              <a:gd name="T22" fmla="*/ 2147483646 w 147"/>
              <a:gd name="T23" fmla="*/ 2147483646 h 449"/>
              <a:gd name="T24" fmla="*/ 2147483646 w 147"/>
              <a:gd name="T25" fmla="*/ 2147483646 h 449"/>
              <a:gd name="T26" fmla="*/ 2147483646 w 147"/>
              <a:gd name="T27" fmla="*/ 2147483646 h 449"/>
              <a:gd name="T28" fmla="*/ 2147483646 w 147"/>
              <a:gd name="T29" fmla="*/ 2147483646 h 449"/>
              <a:gd name="T30" fmla="*/ 2147483646 w 147"/>
              <a:gd name="T31" fmla="*/ 2147483646 h 449"/>
              <a:gd name="T32" fmla="*/ 2147483646 w 147"/>
              <a:gd name="T33" fmla="*/ 2147483646 h 449"/>
              <a:gd name="T34" fmla="*/ 2147483646 w 147"/>
              <a:gd name="T35" fmla="*/ 2147483646 h 449"/>
              <a:gd name="T36" fmla="*/ 2147483646 w 147"/>
              <a:gd name="T37" fmla="*/ 2147483646 h 449"/>
              <a:gd name="T38" fmla="*/ 2147483646 w 147"/>
              <a:gd name="T39" fmla="*/ 2147483646 h 449"/>
              <a:gd name="T40" fmla="*/ 2147483646 w 147"/>
              <a:gd name="T41" fmla="*/ 2147483646 h 449"/>
              <a:gd name="T42" fmla="*/ 2147483646 w 147"/>
              <a:gd name="T43" fmla="*/ 2147483646 h 449"/>
              <a:gd name="T44" fmla="*/ 2147483646 w 147"/>
              <a:gd name="T45" fmla="*/ 2147483646 h 449"/>
              <a:gd name="T46" fmla="*/ 2147483646 w 147"/>
              <a:gd name="T47" fmla="*/ 0 h 449"/>
              <a:gd name="T48" fmla="*/ 2147483646 w 147"/>
              <a:gd name="T49" fmla="*/ 0 h 449"/>
              <a:gd name="T50" fmla="*/ 2147483646 w 147"/>
              <a:gd name="T51" fmla="*/ 2147483646 h 449"/>
              <a:gd name="T52" fmla="*/ 2147483646 w 147"/>
              <a:gd name="T53" fmla="*/ 2147483646 h 449"/>
              <a:gd name="T54" fmla="*/ 2147483646 w 147"/>
              <a:gd name="T55" fmla="*/ 2147483646 h 449"/>
              <a:gd name="T56" fmla="*/ 2147483646 w 147"/>
              <a:gd name="T57" fmla="*/ 2147483646 h 449"/>
              <a:gd name="T58" fmla="*/ 2147483646 w 147"/>
              <a:gd name="T59" fmla="*/ 2147483646 h 449"/>
              <a:gd name="T60" fmla="*/ 2147483646 w 147"/>
              <a:gd name="T61" fmla="*/ 2147483646 h 449"/>
              <a:gd name="T62" fmla="*/ 2147483646 w 147"/>
              <a:gd name="T63" fmla="*/ 2147483646 h 449"/>
              <a:gd name="T64" fmla="*/ 2147483646 w 147"/>
              <a:gd name="T65" fmla="*/ 2147483646 h 449"/>
              <a:gd name="T66" fmla="*/ 0 w 147"/>
              <a:gd name="T67" fmla="*/ 2147483646 h 449"/>
              <a:gd name="T68" fmla="*/ 2147483646 w 147"/>
              <a:gd name="T69" fmla="*/ 2147483646 h 449"/>
              <a:gd name="T70" fmla="*/ 2147483646 w 147"/>
              <a:gd name="T71" fmla="*/ 2147483646 h 449"/>
              <a:gd name="T72" fmla="*/ 2147483646 w 147"/>
              <a:gd name="T73" fmla="*/ 2147483646 h 449"/>
              <a:gd name="T74" fmla="*/ 2147483646 w 147"/>
              <a:gd name="T75" fmla="*/ 2147483646 h 449"/>
              <a:gd name="T76" fmla="*/ 2147483646 w 147"/>
              <a:gd name="T77" fmla="*/ 2147483646 h 449"/>
              <a:gd name="T78" fmla="*/ 2147483646 w 147"/>
              <a:gd name="T79" fmla="*/ 2147483646 h 449"/>
              <a:gd name="T80" fmla="*/ 2147483646 w 147"/>
              <a:gd name="T81" fmla="*/ 2147483646 h 449"/>
              <a:gd name="T82" fmla="*/ 2147483646 w 147"/>
              <a:gd name="T83" fmla="*/ 2147483646 h 449"/>
              <a:gd name="T84" fmla="*/ 2147483646 w 147"/>
              <a:gd name="T85" fmla="*/ 2147483646 h 449"/>
              <a:gd name="T86" fmla="*/ 2147483646 w 147"/>
              <a:gd name="T87" fmla="*/ 2147483646 h 449"/>
              <a:gd name="T88" fmla="*/ 2147483646 w 147"/>
              <a:gd name="T89" fmla="*/ 2147483646 h 449"/>
              <a:gd name="T90" fmla="*/ 2147483646 w 147"/>
              <a:gd name="T91" fmla="*/ 2147483646 h 449"/>
              <a:gd name="T92" fmla="*/ 2147483646 w 147"/>
              <a:gd name="T93" fmla="*/ 2147483646 h 449"/>
              <a:gd name="T94" fmla="*/ 2147483646 w 147"/>
              <a:gd name="T95" fmla="*/ 2147483646 h 449"/>
              <a:gd name="T96" fmla="*/ 2147483646 w 147"/>
              <a:gd name="T97" fmla="*/ 2147483646 h 449"/>
              <a:gd name="T98" fmla="*/ 2147483646 w 147"/>
              <a:gd name="T99" fmla="*/ 2147483646 h 449"/>
              <a:gd name="T100" fmla="*/ 2147483646 w 147"/>
              <a:gd name="T101" fmla="*/ 2147483646 h 449"/>
              <a:gd name="T102" fmla="*/ 2147483646 w 147"/>
              <a:gd name="T103" fmla="*/ 2147483646 h 449"/>
              <a:gd name="T104" fmla="*/ 2147483646 w 147"/>
              <a:gd name="T105" fmla="*/ 2147483646 h 449"/>
              <a:gd name="T106" fmla="*/ 2147483646 w 147"/>
              <a:gd name="T107" fmla="*/ 2147483646 h 449"/>
              <a:gd name="T108" fmla="*/ 2147483646 w 147"/>
              <a:gd name="T109" fmla="*/ 2147483646 h 449"/>
              <a:gd name="T110" fmla="*/ 2147483646 w 147"/>
              <a:gd name="T111" fmla="*/ 2147483646 h 449"/>
              <a:gd name="T112" fmla="*/ 2147483646 w 147"/>
              <a:gd name="T113" fmla="*/ 2147483646 h 449"/>
              <a:gd name="T114" fmla="*/ 2147483646 w 147"/>
              <a:gd name="T115" fmla="*/ 2147483646 h 449"/>
              <a:gd name="T116" fmla="*/ 2147483646 w 147"/>
              <a:gd name="T117" fmla="*/ 2147483646 h 4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4" name="Freeform 85"/>
          <p:cNvSpPr>
            <a:spLocks/>
          </p:cNvSpPr>
          <p:nvPr/>
        </p:nvSpPr>
        <p:spPr bwMode="auto">
          <a:xfrm>
            <a:off x="1341438" y="3127375"/>
            <a:ext cx="242887" cy="760413"/>
          </a:xfrm>
          <a:custGeom>
            <a:avLst/>
            <a:gdLst>
              <a:gd name="T0" fmla="*/ 2147483646 w 153"/>
              <a:gd name="T1" fmla="*/ 2147483646 h 479"/>
              <a:gd name="T2" fmla="*/ 2147483646 w 153"/>
              <a:gd name="T3" fmla="*/ 2147483646 h 479"/>
              <a:gd name="T4" fmla="*/ 0 w 153"/>
              <a:gd name="T5" fmla="*/ 2147483646 h 479"/>
              <a:gd name="T6" fmla="*/ 2147483646 w 153"/>
              <a:gd name="T7" fmla="*/ 2147483646 h 479"/>
              <a:gd name="T8" fmla="*/ 2147483646 w 153"/>
              <a:gd name="T9" fmla="*/ 2147483646 h 479"/>
              <a:gd name="T10" fmla="*/ 2147483646 w 153"/>
              <a:gd name="T11" fmla="*/ 2147483646 h 479"/>
              <a:gd name="T12" fmla="*/ 2147483646 w 153"/>
              <a:gd name="T13" fmla="*/ 2147483646 h 479"/>
              <a:gd name="T14" fmla="*/ 2147483646 w 153"/>
              <a:gd name="T15" fmla="*/ 2147483646 h 479"/>
              <a:gd name="T16" fmla="*/ 2147483646 w 153"/>
              <a:gd name="T17" fmla="*/ 2147483646 h 479"/>
              <a:gd name="T18" fmla="*/ 2147483646 w 153"/>
              <a:gd name="T19" fmla="*/ 2147483646 h 479"/>
              <a:gd name="T20" fmla="*/ 2147483646 w 153"/>
              <a:gd name="T21" fmla="*/ 2147483646 h 479"/>
              <a:gd name="T22" fmla="*/ 2147483646 w 153"/>
              <a:gd name="T23" fmla="*/ 2147483646 h 479"/>
              <a:gd name="T24" fmla="*/ 2147483646 w 153"/>
              <a:gd name="T25" fmla="*/ 2147483646 h 479"/>
              <a:gd name="T26" fmla="*/ 2147483646 w 153"/>
              <a:gd name="T27" fmla="*/ 2147483646 h 479"/>
              <a:gd name="T28" fmla="*/ 2147483646 w 153"/>
              <a:gd name="T29" fmla="*/ 2147483646 h 479"/>
              <a:gd name="T30" fmla="*/ 2147483646 w 153"/>
              <a:gd name="T31" fmla="*/ 2147483646 h 479"/>
              <a:gd name="T32" fmla="*/ 2147483646 w 153"/>
              <a:gd name="T33" fmla="*/ 2147483646 h 479"/>
              <a:gd name="T34" fmla="*/ 2147483646 w 153"/>
              <a:gd name="T35" fmla="*/ 0 h 479"/>
              <a:gd name="T36" fmla="*/ 2147483646 w 153"/>
              <a:gd name="T37" fmla="*/ 0 h 479"/>
              <a:gd name="T38" fmla="*/ 2147483646 w 153"/>
              <a:gd name="T39" fmla="*/ 0 h 479"/>
              <a:gd name="T40" fmla="*/ 2147483646 w 153"/>
              <a:gd name="T41" fmla="*/ 2147483646 h 479"/>
              <a:gd name="T42" fmla="*/ 2147483646 w 153"/>
              <a:gd name="T43" fmla="*/ 2147483646 h 479"/>
              <a:gd name="T44" fmla="*/ 2147483646 w 153"/>
              <a:gd name="T45" fmla="*/ 2147483646 h 479"/>
              <a:gd name="T46" fmla="*/ 2147483646 w 153"/>
              <a:gd name="T47" fmla="*/ 2147483646 h 479"/>
              <a:gd name="T48" fmla="*/ 2147483646 w 153"/>
              <a:gd name="T49" fmla="*/ 2147483646 h 479"/>
              <a:gd name="T50" fmla="*/ 2147483646 w 153"/>
              <a:gd name="T51" fmla="*/ 2147483646 h 479"/>
              <a:gd name="T52" fmla="*/ 2147483646 w 153"/>
              <a:gd name="T53" fmla="*/ 2147483646 h 479"/>
              <a:gd name="T54" fmla="*/ 2147483646 w 153"/>
              <a:gd name="T55" fmla="*/ 2147483646 h 479"/>
              <a:gd name="T56" fmla="*/ 2147483646 w 153"/>
              <a:gd name="T57" fmla="*/ 2147483646 h 479"/>
              <a:gd name="T58" fmla="*/ 2147483646 w 153"/>
              <a:gd name="T59" fmla="*/ 2147483646 h 479"/>
              <a:gd name="T60" fmla="*/ 2147483646 w 153"/>
              <a:gd name="T61" fmla="*/ 2147483646 h 479"/>
              <a:gd name="T62" fmla="*/ 2147483646 w 153"/>
              <a:gd name="T63" fmla="*/ 2147483646 h 479"/>
              <a:gd name="T64" fmla="*/ 2147483646 w 153"/>
              <a:gd name="T65" fmla="*/ 2147483646 h 479"/>
              <a:gd name="T66" fmla="*/ 2147483646 w 153"/>
              <a:gd name="T67" fmla="*/ 2147483646 h 479"/>
              <a:gd name="T68" fmla="*/ 2147483646 w 153"/>
              <a:gd name="T69" fmla="*/ 2147483646 h 479"/>
              <a:gd name="T70" fmla="*/ 2147483646 w 153"/>
              <a:gd name="T71" fmla="*/ 2147483646 h 479"/>
              <a:gd name="T72" fmla="*/ 2147483646 w 153"/>
              <a:gd name="T73" fmla="*/ 2147483646 h 479"/>
              <a:gd name="T74" fmla="*/ 2147483646 w 153"/>
              <a:gd name="T75" fmla="*/ 2147483646 h 479"/>
              <a:gd name="T76" fmla="*/ 2147483646 w 153"/>
              <a:gd name="T77" fmla="*/ 2147483646 h 479"/>
              <a:gd name="T78" fmla="*/ 2147483646 w 153"/>
              <a:gd name="T79" fmla="*/ 2147483646 h 479"/>
              <a:gd name="T80" fmla="*/ 2147483646 w 153"/>
              <a:gd name="T81" fmla="*/ 2147483646 h 479"/>
              <a:gd name="T82" fmla="*/ 2147483646 w 153"/>
              <a:gd name="T83" fmla="*/ 2147483646 h 479"/>
              <a:gd name="T84" fmla="*/ 2147483646 w 153"/>
              <a:gd name="T85" fmla="*/ 2147483646 h 479"/>
              <a:gd name="T86" fmla="*/ 2147483646 w 153"/>
              <a:gd name="T87" fmla="*/ 2147483646 h 479"/>
              <a:gd name="T88" fmla="*/ 2147483646 w 153"/>
              <a:gd name="T89" fmla="*/ 2147483646 h 479"/>
              <a:gd name="T90" fmla="*/ 2147483646 w 153"/>
              <a:gd name="T91" fmla="*/ 2147483646 h 479"/>
              <a:gd name="T92" fmla="*/ 2147483646 w 153"/>
              <a:gd name="T93" fmla="*/ 2147483646 h 479"/>
              <a:gd name="T94" fmla="*/ 2147483646 w 153"/>
              <a:gd name="T95" fmla="*/ 2147483646 h 479"/>
              <a:gd name="T96" fmla="*/ 2147483646 w 153"/>
              <a:gd name="T97" fmla="*/ 2147483646 h 479"/>
              <a:gd name="T98" fmla="*/ 2147483646 w 153"/>
              <a:gd name="T99" fmla="*/ 2147483646 h 479"/>
              <a:gd name="T100" fmla="*/ 2147483646 w 153"/>
              <a:gd name="T101" fmla="*/ 2147483646 h 479"/>
              <a:gd name="T102" fmla="*/ 2147483646 w 153"/>
              <a:gd name="T103" fmla="*/ 2147483646 h 479"/>
              <a:gd name="T104" fmla="*/ 2147483646 w 153"/>
              <a:gd name="T105" fmla="*/ 2147483646 h 479"/>
              <a:gd name="T106" fmla="*/ 2147483646 w 153"/>
              <a:gd name="T107" fmla="*/ 2147483646 h 479"/>
              <a:gd name="T108" fmla="*/ 2147483646 w 153"/>
              <a:gd name="T109" fmla="*/ 2147483646 h 479"/>
              <a:gd name="T110" fmla="*/ 2147483646 w 153"/>
              <a:gd name="T111" fmla="*/ 2147483646 h 479"/>
              <a:gd name="T112" fmla="*/ 2147483646 w 153"/>
              <a:gd name="T113" fmla="*/ 2147483646 h 479"/>
              <a:gd name="T114" fmla="*/ 2147483646 w 153"/>
              <a:gd name="T115" fmla="*/ 2147483646 h 479"/>
              <a:gd name="T116" fmla="*/ 2147483646 w 153"/>
              <a:gd name="T117" fmla="*/ 2147483646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5" name="Freeform 86"/>
          <p:cNvSpPr>
            <a:spLocks/>
          </p:cNvSpPr>
          <p:nvPr/>
        </p:nvSpPr>
        <p:spPr bwMode="auto">
          <a:xfrm>
            <a:off x="1335088" y="3128963"/>
            <a:ext cx="241300" cy="762000"/>
          </a:xfrm>
          <a:custGeom>
            <a:avLst/>
            <a:gdLst>
              <a:gd name="T0" fmla="*/ 2147483646 w 152"/>
              <a:gd name="T1" fmla="*/ 2147483646 h 480"/>
              <a:gd name="T2" fmla="*/ 2147483646 w 152"/>
              <a:gd name="T3" fmla="*/ 2147483646 h 480"/>
              <a:gd name="T4" fmla="*/ 0 w 152"/>
              <a:gd name="T5" fmla="*/ 2147483646 h 480"/>
              <a:gd name="T6" fmla="*/ 2147483646 w 152"/>
              <a:gd name="T7" fmla="*/ 2147483646 h 480"/>
              <a:gd name="T8" fmla="*/ 2147483646 w 152"/>
              <a:gd name="T9" fmla="*/ 2147483646 h 480"/>
              <a:gd name="T10" fmla="*/ 2147483646 w 152"/>
              <a:gd name="T11" fmla="*/ 2147483646 h 480"/>
              <a:gd name="T12" fmla="*/ 2147483646 w 152"/>
              <a:gd name="T13" fmla="*/ 2147483646 h 480"/>
              <a:gd name="T14" fmla="*/ 2147483646 w 152"/>
              <a:gd name="T15" fmla="*/ 2147483646 h 480"/>
              <a:gd name="T16" fmla="*/ 2147483646 w 152"/>
              <a:gd name="T17" fmla="*/ 2147483646 h 480"/>
              <a:gd name="T18" fmla="*/ 2147483646 w 152"/>
              <a:gd name="T19" fmla="*/ 2147483646 h 480"/>
              <a:gd name="T20" fmla="*/ 2147483646 w 152"/>
              <a:gd name="T21" fmla="*/ 2147483646 h 480"/>
              <a:gd name="T22" fmla="*/ 2147483646 w 152"/>
              <a:gd name="T23" fmla="*/ 2147483646 h 480"/>
              <a:gd name="T24" fmla="*/ 2147483646 w 152"/>
              <a:gd name="T25" fmla="*/ 2147483646 h 480"/>
              <a:gd name="T26" fmla="*/ 2147483646 w 152"/>
              <a:gd name="T27" fmla="*/ 2147483646 h 480"/>
              <a:gd name="T28" fmla="*/ 2147483646 w 152"/>
              <a:gd name="T29" fmla="*/ 2147483646 h 480"/>
              <a:gd name="T30" fmla="*/ 2147483646 w 152"/>
              <a:gd name="T31" fmla="*/ 2147483646 h 480"/>
              <a:gd name="T32" fmla="*/ 2147483646 w 152"/>
              <a:gd name="T33" fmla="*/ 2147483646 h 480"/>
              <a:gd name="T34" fmla="*/ 2147483646 w 152"/>
              <a:gd name="T35" fmla="*/ 2147483646 h 480"/>
              <a:gd name="T36" fmla="*/ 2147483646 w 152"/>
              <a:gd name="T37" fmla="*/ 0 h 480"/>
              <a:gd name="T38" fmla="*/ 2147483646 w 152"/>
              <a:gd name="T39" fmla="*/ 0 h 480"/>
              <a:gd name="T40" fmla="*/ 2147483646 w 152"/>
              <a:gd name="T41" fmla="*/ 2147483646 h 480"/>
              <a:gd name="T42" fmla="*/ 2147483646 w 152"/>
              <a:gd name="T43" fmla="*/ 2147483646 h 480"/>
              <a:gd name="T44" fmla="*/ 2147483646 w 152"/>
              <a:gd name="T45" fmla="*/ 2147483646 h 480"/>
              <a:gd name="T46" fmla="*/ 2147483646 w 152"/>
              <a:gd name="T47" fmla="*/ 2147483646 h 480"/>
              <a:gd name="T48" fmla="*/ 2147483646 w 152"/>
              <a:gd name="T49" fmla="*/ 2147483646 h 480"/>
              <a:gd name="T50" fmla="*/ 2147483646 w 152"/>
              <a:gd name="T51" fmla="*/ 2147483646 h 480"/>
              <a:gd name="T52" fmla="*/ 2147483646 w 152"/>
              <a:gd name="T53" fmla="*/ 2147483646 h 480"/>
              <a:gd name="T54" fmla="*/ 2147483646 w 152"/>
              <a:gd name="T55" fmla="*/ 2147483646 h 480"/>
              <a:gd name="T56" fmla="*/ 2147483646 w 152"/>
              <a:gd name="T57" fmla="*/ 2147483646 h 480"/>
              <a:gd name="T58" fmla="*/ 2147483646 w 152"/>
              <a:gd name="T59" fmla="*/ 2147483646 h 480"/>
              <a:gd name="T60" fmla="*/ 2147483646 w 152"/>
              <a:gd name="T61" fmla="*/ 2147483646 h 480"/>
              <a:gd name="T62" fmla="*/ 2147483646 w 152"/>
              <a:gd name="T63" fmla="*/ 2147483646 h 480"/>
              <a:gd name="T64" fmla="*/ 2147483646 w 152"/>
              <a:gd name="T65" fmla="*/ 2147483646 h 480"/>
              <a:gd name="T66" fmla="*/ 2147483646 w 152"/>
              <a:gd name="T67" fmla="*/ 2147483646 h 480"/>
              <a:gd name="T68" fmla="*/ 2147483646 w 152"/>
              <a:gd name="T69" fmla="*/ 2147483646 h 480"/>
              <a:gd name="T70" fmla="*/ 2147483646 w 152"/>
              <a:gd name="T71" fmla="*/ 2147483646 h 480"/>
              <a:gd name="T72" fmla="*/ 2147483646 w 152"/>
              <a:gd name="T73" fmla="*/ 2147483646 h 480"/>
              <a:gd name="T74" fmla="*/ 2147483646 w 152"/>
              <a:gd name="T75" fmla="*/ 2147483646 h 480"/>
              <a:gd name="T76" fmla="*/ 2147483646 w 152"/>
              <a:gd name="T77" fmla="*/ 2147483646 h 480"/>
              <a:gd name="T78" fmla="*/ 2147483646 w 152"/>
              <a:gd name="T79" fmla="*/ 2147483646 h 480"/>
              <a:gd name="T80" fmla="*/ 2147483646 w 152"/>
              <a:gd name="T81" fmla="*/ 2147483646 h 480"/>
              <a:gd name="T82" fmla="*/ 2147483646 w 152"/>
              <a:gd name="T83" fmla="*/ 2147483646 h 480"/>
              <a:gd name="T84" fmla="*/ 2147483646 w 152"/>
              <a:gd name="T85" fmla="*/ 2147483646 h 480"/>
              <a:gd name="T86" fmla="*/ 2147483646 w 152"/>
              <a:gd name="T87" fmla="*/ 2147483646 h 480"/>
              <a:gd name="T88" fmla="*/ 2147483646 w 152"/>
              <a:gd name="T89" fmla="*/ 2147483646 h 480"/>
              <a:gd name="T90" fmla="*/ 2147483646 w 152"/>
              <a:gd name="T91" fmla="*/ 2147483646 h 480"/>
              <a:gd name="T92" fmla="*/ 2147483646 w 152"/>
              <a:gd name="T93" fmla="*/ 2147483646 h 480"/>
              <a:gd name="T94" fmla="*/ 2147483646 w 152"/>
              <a:gd name="T95" fmla="*/ 2147483646 h 480"/>
              <a:gd name="T96" fmla="*/ 2147483646 w 152"/>
              <a:gd name="T97" fmla="*/ 2147483646 h 480"/>
              <a:gd name="T98" fmla="*/ 2147483646 w 152"/>
              <a:gd name="T99" fmla="*/ 2147483646 h 480"/>
              <a:gd name="T100" fmla="*/ 2147483646 w 152"/>
              <a:gd name="T101" fmla="*/ 2147483646 h 480"/>
              <a:gd name="T102" fmla="*/ 2147483646 w 152"/>
              <a:gd name="T103" fmla="*/ 2147483646 h 480"/>
              <a:gd name="T104" fmla="*/ 2147483646 w 152"/>
              <a:gd name="T105" fmla="*/ 2147483646 h 480"/>
              <a:gd name="T106" fmla="*/ 2147483646 w 152"/>
              <a:gd name="T107" fmla="*/ 2147483646 h 480"/>
              <a:gd name="T108" fmla="*/ 2147483646 w 152"/>
              <a:gd name="T109" fmla="*/ 2147483646 h 480"/>
              <a:gd name="T110" fmla="*/ 2147483646 w 152"/>
              <a:gd name="T111" fmla="*/ 2147483646 h 480"/>
              <a:gd name="T112" fmla="*/ 2147483646 w 152"/>
              <a:gd name="T113" fmla="*/ 2147483646 h 480"/>
              <a:gd name="T114" fmla="*/ 2147483646 w 152"/>
              <a:gd name="T115" fmla="*/ 2147483646 h 48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6" name="Freeform 87"/>
          <p:cNvSpPr>
            <a:spLocks/>
          </p:cNvSpPr>
          <p:nvPr/>
        </p:nvSpPr>
        <p:spPr bwMode="auto">
          <a:xfrm>
            <a:off x="1479550" y="3232150"/>
            <a:ext cx="252413" cy="714375"/>
          </a:xfrm>
          <a:custGeom>
            <a:avLst/>
            <a:gdLst>
              <a:gd name="T0" fmla="*/ 2147483646 w 159"/>
              <a:gd name="T1" fmla="*/ 2147483646 h 450"/>
              <a:gd name="T2" fmla="*/ 2147483646 w 159"/>
              <a:gd name="T3" fmla="*/ 2147483646 h 450"/>
              <a:gd name="T4" fmla="*/ 2147483646 w 159"/>
              <a:gd name="T5" fmla="*/ 2147483646 h 450"/>
              <a:gd name="T6" fmla="*/ 2147483646 w 159"/>
              <a:gd name="T7" fmla="*/ 2147483646 h 450"/>
              <a:gd name="T8" fmla="*/ 2147483646 w 159"/>
              <a:gd name="T9" fmla="*/ 2147483646 h 450"/>
              <a:gd name="T10" fmla="*/ 2147483646 w 159"/>
              <a:gd name="T11" fmla="*/ 2147483646 h 450"/>
              <a:gd name="T12" fmla="*/ 2147483646 w 159"/>
              <a:gd name="T13" fmla="*/ 2147483646 h 450"/>
              <a:gd name="T14" fmla="*/ 2147483646 w 159"/>
              <a:gd name="T15" fmla="*/ 2147483646 h 450"/>
              <a:gd name="T16" fmla="*/ 2147483646 w 159"/>
              <a:gd name="T17" fmla="*/ 2147483646 h 450"/>
              <a:gd name="T18" fmla="*/ 2147483646 w 159"/>
              <a:gd name="T19" fmla="*/ 2147483646 h 450"/>
              <a:gd name="T20" fmla="*/ 2147483646 w 159"/>
              <a:gd name="T21" fmla="*/ 2147483646 h 450"/>
              <a:gd name="T22" fmla="*/ 2147483646 w 159"/>
              <a:gd name="T23" fmla="*/ 2147483646 h 450"/>
              <a:gd name="T24" fmla="*/ 2147483646 w 159"/>
              <a:gd name="T25" fmla="*/ 2147483646 h 450"/>
              <a:gd name="T26" fmla="*/ 2147483646 w 159"/>
              <a:gd name="T27" fmla="*/ 2147483646 h 450"/>
              <a:gd name="T28" fmla="*/ 2147483646 w 159"/>
              <a:gd name="T29" fmla="*/ 2147483646 h 450"/>
              <a:gd name="T30" fmla="*/ 2147483646 w 159"/>
              <a:gd name="T31" fmla="*/ 2147483646 h 450"/>
              <a:gd name="T32" fmla="*/ 2147483646 w 159"/>
              <a:gd name="T33" fmla="*/ 2147483646 h 450"/>
              <a:gd name="T34" fmla="*/ 2147483646 w 159"/>
              <a:gd name="T35" fmla="*/ 2147483646 h 450"/>
              <a:gd name="T36" fmla="*/ 2147483646 w 159"/>
              <a:gd name="T37" fmla="*/ 2147483646 h 450"/>
              <a:gd name="T38" fmla="*/ 2147483646 w 159"/>
              <a:gd name="T39" fmla="*/ 2147483646 h 450"/>
              <a:gd name="T40" fmla="*/ 2147483646 w 159"/>
              <a:gd name="T41" fmla="*/ 2147483646 h 450"/>
              <a:gd name="T42" fmla="*/ 2147483646 w 159"/>
              <a:gd name="T43" fmla="*/ 2147483646 h 450"/>
              <a:gd name="T44" fmla="*/ 2147483646 w 159"/>
              <a:gd name="T45" fmla="*/ 0 h 450"/>
              <a:gd name="T46" fmla="*/ 2147483646 w 159"/>
              <a:gd name="T47" fmla="*/ 2147483646 h 450"/>
              <a:gd name="T48" fmla="*/ 2147483646 w 159"/>
              <a:gd name="T49" fmla="*/ 2147483646 h 450"/>
              <a:gd name="T50" fmla="*/ 2147483646 w 159"/>
              <a:gd name="T51" fmla="*/ 2147483646 h 450"/>
              <a:gd name="T52" fmla="*/ 2147483646 w 159"/>
              <a:gd name="T53" fmla="*/ 2147483646 h 450"/>
              <a:gd name="T54" fmla="*/ 2147483646 w 159"/>
              <a:gd name="T55" fmla="*/ 2147483646 h 450"/>
              <a:gd name="T56" fmla="*/ 2147483646 w 159"/>
              <a:gd name="T57" fmla="*/ 2147483646 h 450"/>
              <a:gd name="T58" fmla="*/ 2147483646 w 159"/>
              <a:gd name="T59" fmla="*/ 2147483646 h 450"/>
              <a:gd name="T60" fmla="*/ 2147483646 w 159"/>
              <a:gd name="T61" fmla="*/ 2147483646 h 450"/>
              <a:gd name="T62" fmla="*/ 2147483646 w 159"/>
              <a:gd name="T63" fmla="*/ 2147483646 h 450"/>
              <a:gd name="T64" fmla="*/ 2147483646 w 159"/>
              <a:gd name="T65" fmla="*/ 2147483646 h 450"/>
              <a:gd name="T66" fmla="*/ 2147483646 w 159"/>
              <a:gd name="T67" fmla="*/ 2147483646 h 450"/>
              <a:gd name="T68" fmla="*/ 0 w 159"/>
              <a:gd name="T69" fmla="*/ 2147483646 h 450"/>
              <a:gd name="T70" fmla="*/ 2147483646 w 159"/>
              <a:gd name="T71" fmla="*/ 2147483646 h 450"/>
              <a:gd name="T72" fmla="*/ 2147483646 w 159"/>
              <a:gd name="T73" fmla="*/ 2147483646 h 450"/>
              <a:gd name="T74" fmla="*/ 2147483646 w 159"/>
              <a:gd name="T75" fmla="*/ 2147483646 h 450"/>
              <a:gd name="T76" fmla="*/ 2147483646 w 159"/>
              <a:gd name="T77" fmla="*/ 2147483646 h 450"/>
              <a:gd name="T78" fmla="*/ 2147483646 w 159"/>
              <a:gd name="T79" fmla="*/ 2147483646 h 450"/>
              <a:gd name="T80" fmla="*/ 2147483646 w 159"/>
              <a:gd name="T81" fmla="*/ 2147483646 h 450"/>
              <a:gd name="T82" fmla="*/ 2147483646 w 159"/>
              <a:gd name="T83" fmla="*/ 2147483646 h 450"/>
              <a:gd name="T84" fmla="*/ 2147483646 w 159"/>
              <a:gd name="T85" fmla="*/ 2147483646 h 450"/>
              <a:gd name="T86" fmla="*/ 2147483646 w 159"/>
              <a:gd name="T87" fmla="*/ 2147483646 h 450"/>
              <a:gd name="T88" fmla="*/ 2147483646 w 159"/>
              <a:gd name="T89" fmla="*/ 2147483646 h 450"/>
              <a:gd name="T90" fmla="*/ 2147483646 w 159"/>
              <a:gd name="T91" fmla="*/ 2147483646 h 450"/>
              <a:gd name="T92" fmla="*/ 2147483646 w 159"/>
              <a:gd name="T93" fmla="*/ 2147483646 h 450"/>
              <a:gd name="T94" fmla="*/ 2147483646 w 159"/>
              <a:gd name="T95" fmla="*/ 2147483646 h 450"/>
              <a:gd name="T96" fmla="*/ 2147483646 w 159"/>
              <a:gd name="T97" fmla="*/ 2147483646 h 450"/>
              <a:gd name="T98" fmla="*/ 2147483646 w 159"/>
              <a:gd name="T99" fmla="*/ 2147483646 h 450"/>
              <a:gd name="T100" fmla="*/ 2147483646 w 159"/>
              <a:gd name="T101" fmla="*/ 2147483646 h 450"/>
              <a:gd name="T102" fmla="*/ 2147483646 w 159"/>
              <a:gd name="T103" fmla="*/ 2147483646 h 450"/>
              <a:gd name="T104" fmla="*/ 2147483646 w 159"/>
              <a:gd name="T105" fmla="*/ 2147483646 h 450"/>
              <a:gd name="T106" fmla="*/ 2147483646 w 159"/>
              <a:gd name="T107" fmla="*/ 2147483646 h 450"/>
              <a:gd name="T108" fmla="*/ 2147483646 w 159"/>
              <a:gd name="T109" fmla="*/ 2147483646 h 450"/>
              <a:gd name="T110" fmla="*/ 2147483646 w 159"/>
              <a:gd name="T111" fmla="*/ 2147483646 h 450"/>
              <a:gd name="T112" fmla="*/ 2147483646 w 159"/>
              <a:gd name="T113" fmla="*/ 2147483646 h 450"/>
              <a:gd name="T114" fmla="*/ 2147483646 w 159"/>
              <a:gd name="T115" fmla="*/ 2147483646 h 450"/>
              <a:gd name="T116" fmla="*/ 2147483646 w 159"/>
              <a:gd name="T117" fmla="*/ 2147483646 h 450"/>
              <a:gd name="T118" fmla="*/ 2147483646 w 159"/>
              <a:gd name="T119" fmla="*/ 2147483646 h 450"/>
              <a:gd name="T120" fmla="*/ 2147483646 w 159"/>
              <a:gd name="T121" fmla="*/ 2147483646 h 4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7" name="Freeform 88"/>
          <p:cNvSpPr>
            <a:spLocks/>
          </p:cNvSpPr>
          <p:nvPr/>
        </p:nvSpPr>
        <p:spPr bwMode="auto">
          <a:xfrm>
            <a:off x="1492250" y="3222625"/>
            <a:ext cx="254000" cy="712788"/>
          </a:xfrm>
          <a:custGeom>
            <a:avLst/>
            <a:gdLst>
              <a:gd name="T0" fmla="*/ 2147483646 w 160"/>
              <a:gd name="T1" fmla="*/ 2147483646 h 449"/>
              <a:gd name="T2" fmla="*/ 2147483646 w 160"/>
              <a:gd name="T3" fmla="*/ 2147483646 h 449"/>
              <a:gd name="T4" fmla="*/ 2147483646 w 160"/>
              <a:gd name="T5" fmla="*/ 2147483646 h 449"/>
              <a:gd name="T6" fmla="*/ 2147483646 w 160"/>
              <a:gd name="T7" fmla="*/ 2147483646 h 449"/>
              <a:gd name="T8" fmla="*/ 2147483646 w 160"/>
              <a:gd name="T9" fmla="*/ 2147483646 h 449"/>
              <a:gd name="T10" fmla="*/ 2147483646 w 160"/>
              <a:gd name="T11" fmla="*/ 2147483646 h 449"/>
              <a:gd name="T12" fmla="*/ 2147483646 w 160"/>
              <a:gd name="T13" fmla="*/ 2147483646 h 449"/>
              <a:gd name="T14" fmla="*/ 2147483646 w 160"/>
              <a:gd name="T15" fmla="*/ 2147483646 h 449"/>
              <a:gd name="T16" fmla="*/ 2147483646 w 160"/>
              <a:gd name="T17" fmla="*/ 2147483646 h 449"/>
              <a:gd name="T18" fmla="*/ 2147483646 w 160"/>
              <a:gd name="T19" fmla="*/ 2147483646 h 449"/>
              <a:gd name="T20" fmla="*/ 2147483646 w 160"/>
              <a:gd name="T21" fmla="*/ 2147483646 h 449"/>
              <a:gd name="T22" fmla="*/ 2147483646 w 160"/>
              <a:gd name="T23" fmla="*/ 2147483646 h 449"/>
              <a:gd name="T24" fmla="*/ 2147483646 w 160"/>
              <a:gd name="T25" fmla="*/ 2147483646 h 449"/>
              <a:gd name="T26" fmla="*/ 2147483646 w 160"/>
              <a:gd name="T27" fmla="*/ 2147483646 h 449"/>
              <a:gd name="T28" fmla="*/ 2147483646 w 160"/>
              <a:gd name="T29" fmla="*/ 2147483646 h 449"/>
              <a:gd name="T30" fmla="*/ 2147483646 w 160"/>
              <a:gd name="T31" fmla="*/ 2147483646 h 449"/>
              <a:gd name="T32" fmla="*/ 2147483646 w 160"/>
              <a:gd name="T33" fmla="*/ 2147483646 h 449"/>
              <a:gd name="T34" fmla="*/ 2147483646 w 160"/>
              <a:gd name="T35" fmla="*/ 2147483646 h 449"/>
              <a:gd name="T36" fmla="*/ 2147483646 w 160"/>
              <a:gd name="T37" fmla="*/ 2147483646 h 449"/>
              <a:gd name="T38" fmla="*/ 2147483646 w 160"/>
              <a:gd name="T39" fmla="*/ 2147483646 h 449"/>
              <a:gd name="T40" fmla="*/ 2147483646 w 160"/>
              <a:gd name="T41" fmla="*/ 2147483646 h 449"/>
              <a:gd name="T42" fmla="*/ 2147483646 w 160"/>
              <a:gd name="T43" fmla="*/ 0 h 449"/>
              <a:gd name="T44" fmla="*/ 2147483646 w 160"/>
              <a:gd name="T45" fmla="*/ 2147483646 h 449"/>
              <a:gd name="T46" fmla="*/ 2147483646 w 160"/>
              <a:gd name="T47" fmla="*/ 2147483646 h 449"/>
              <a:gd name="T48" fmla="*/ 2147483646 w 160"/>
              <a:gd name="T49" fmla="*/ 2147483646 h 449"/>
              <a:gd name="T50" fmla="*/ 2147483646 w 160"/>
              <a:gd name="T51" fmla="*/ 2147483646 h 449"/>
              <a:gd name="T52" fmla="*/ 2147483646 w 160"/>
              <a:gd name="T53" fmla="*/ 2147483646 h 449"/>
              <a:gd name="T54" fmla="*/ 2147483646 w 160"/>
              <a:gd name="T55" fmla="*/ 2147483646 h 449"/>
              <a:gd name="T56" fmla="*/ 2147483646 w 160"/>
              <a:gd name="T57" fmla="*/ 2147483646 h 449"/>
              <a:gd name="T58" fmla="*/ 2147483646 w 160"/>
              <a:gd name="T59" fmla="*/ 2147483646 h 449"/>
              <a:gd name="T60" fmla="*/ 2147483646 w 160"/>
              <a:gd name="T61" fmla="*/ 2147483646 h 449"/>
              <a:gd name="T62" fmla="*/ 2147483646 w 160"/>
              <a:gd name="T63" fmla="*/ 2147483646 h 449"/>
              <a:gd name="T64" fmla="*/ 2147483646 w 160"/>
              <a:gd name="T65" fmla="*/ 2147483646 h 449"/>
              <a:gd name="T66" fmla="*/ 2147483646 w 160"/>
              <a:gd name="T67" fmla="*/ 2147483646 h 449"/>
              <a:gd name="T68" fmla="*/ 0 w 160"/>
              <a:gd name="T69" fmla="*/ 2147483646 h 449"/>
              <a:gd name="T70" fmla="*/ 2147483646 w 160"/>
              <a:gd name="T71" fmla="*/ 2147483646 h 449"/>
              <a:gd name="T72" fmla="*/ 2147483646 w 160"/>
              <a:gd name="T73" fmla="*/ 2147483646 h 449"/>
              <a:gd name="T74" fmla="*/ 2147483646 w 160"/>
              <a:gd name="T75" fmla="*/ 2147483646 h 449"/>
              <a:gd name="T76" fmla="*/ 2147483646 w 160"/>
              <a:gd name="T77" fmla="*/ 2147483646 h 449"/>
              <a:gd name="T78" fmla="*/ 2147483646 w 160"/>
              <a:gd name="T79" fmla="*/ 2147483646 h 449"/>
              <a:gd name="T80" fmla="*/ 2147483646 w 160"/>
              <a:gd name="T81" fmla="*/ 2147483646 h 449"/>
              <a:gd name="T82" fmla="*/ 2147483646 w 160"/>
              <a:gd name="T83" fmla="*/ 2147483646 h 449"/>
              <a:gd name="T84" fmla="*/ 2147483646 w 160"/>
              <a:gd name="T85" fmla="*/ 2147483646 h 449"/>
              <a:gd name="T86" fmla="*/ 2147483646 w 160"/>
              <a:gd name="T87" fmla="*/ 2147483646 h 449"/>
              <a:gd name="T88" fmla="*/ 2147483646 w 160"/>
              <a:gd name="T89" fmla="*/ 2147483646 h 449"/>
              <a:gd name="T90" fmla="*/ 2147483646 w 160"/>
              <a:gd name="T91" fmla="*/ 2147483646 h 449"/>
              <a:gd name="T92" fmla="*/ 2147483646 w 160"/>
              <a:gd name="T93" fmla="*/ 2147483646 h 449"/>
              <a:gd name="T94" fmla="*/ 2147483646 w 160"/>
              <a:gd name="T95" fmla="*/ 2147483646 h 449"/>
              <a:gd name="T96" fmla="*/ 2147483646 w 160"/>
              <a:gd name="T97" fmla="*/ 2147483646 h 449"/>
              <a:gd name="T98" fmla="*/ 2147483646 w 160"/>
              <a:gd name="T99" fmla="*/ 2147483646 h 449"/>
              <a:gd name="T100" fmla="*/ 2147483646 w 160"/>
              <a:gd name="T101" fmla="*/ 2147483646 h 449"/>
              <a:gd name="T102" fmla="*/ 2147483646 w 160"/>
              <a:gd name="T103" fmla="*/ 2147483646 h 449"/>
              <a:gd name="T104" fmla="*/ 2147483646 w 160"/>
              <a:gd name="T105" fmla="*/ 2147483646 h 449"/>
              <a:gd name="T106" fmla="*/ 2147483646 w 160"/>
              <a:gd name="T107" fmla="*/ 2147483646 h 449"/>
              <a:gd name="T108" fmla="*/ 2147483646 w 160"/>
              <a:gd name="T109" fmla="*/ 2147483646 h 449"/>
              <a:gd name="T110" fmla="*/ 2147483646 w 160"/>
              <a:gd name="T111" fmla="*/ 2147483646 h 449"/>
              <a:gd name="T112" fmla="*/ 2147483646 w 160"/>
              <a:gd name="T113" fmla="*/ 2147483646 h 449"/>
              <a:gd name="T114" fmla="*/ 2147483646 w 160"/>
              <a:gd name="T115" fmla="*/ 2147483646 h 449"/>
              <a:gd name="T116" fmla="*/ 2147483646 w 160"/>
              <a:gd name="T117" fmla="*/ 2147483646 h 449"/>
              <a:gd name="T118" fmla="*/ 2147483646 w 160"/>
              <a:gd name="T119" fmla="*/ 2147483646 h 449"/>
              <a:gd name="T120" fmla="*/ 2147483646 w 160"/>
              <a:gd name="T121" fmla="*/ 2147483646 h 4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305" name="Rectangle 89"/>
          <p:cNvSpPr>
            <a:spLocks noChangeArrowheads="1"/>
          </p:cNvSpPr>
          <p:nvPr/>
        </p:nvSpPr>
        <p:spPr bwMode="auto">
          <a:xfrm>
            <a:off x="1428750" y="3268663"/>
            <a:ext cx="369888" cy="457200"/>
          </a:xfrm>
          <a:prstGeom prst="rect">
            <a:avLst/>
          </a:prstGeom>
          <a:noFill/>
          <a:ln>
            <a:noFill/>
          </a:ln>
          <a:effectLst/>
        </p:spPr>
        <p:txBody>
          <a:bodyPr wrap="none" lIns="92075" tIns="46038" rIns="92075" bIns="46038">
            <a:spAutoFit/>
          </a:bodyPr>
          <a:lstStyle/>
          <a:p>
            <a:pPr>
              <a:defRPr/>
            </a:pPr>
            <a:r>
              <a:rPr lang="en-US" altLang="en-US" b="1">
                <a:solidFill>
                  <a:schemeClr val="tx1"/>
                </a:solidFill>
                <a:effectLst>
                  <a:outerShdw blurRad="38100" dist="38100" dir="2700000" algn="tl">
                    <a:srgbClr val="000000"/>
                  </a:outerShdw>
                </a:effectLst>
                <a:latin typeface="Arial" panose="020B0604020202020204" pitchFamily="34" charset="0"/>
              </a:rPr>
              <a:t>?</a:t>
            </a:r>
          </a:p>
        </p:txBody>
      </p:sp>
      <p:sp>
        <p:nvSpPr>
          <p:cNvPr id="7189" name="Rectangle 90"/>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7190" name="Rectangle 91"/>
          <p:cNvSpPr>
            <a:spLocks noChangeArrowheads="1"/>
          </p:cNvSpPr>
          <p:nvPr/>
        </p:nvSpPr>
        <p:spPr bwMode="auto">
          <a:xfrm>
            <a:off x="3652838" y="4784725"/>
            <a:ext cx="40020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2200" b="1">
                <a:solidFill>
                  <a:srgbClr val="000000"/>
                </a:solidFill>
                <a:latin typeface="Arial" panose="020B0604020202020204" pitchFamily="34" charset="0"/>
              </a:rPr>
              <a:t>What is Amar’s salary?</a:t>
            </a:r>
          </a:p>
        </p:txBody>
      </p:sp>
      <p:sp>
        <p:nvSpPr>
          <p:cNvPr id="7191" name="Oval 92"/>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grpSp>
        <p:nvGrpSpPr>
          <p:cNvPr id="7192" name="Group 93"/>
          <p:cNvGrpSpPr>
            <a:grpSpLocks/>
          </p:cNvGrpSpPr>
          <p:nvPr/>
        </p:nvGrpSpPr>
        <p:grpSpPr bwMode="auto">
          <a:xfrm>
            <a:off x="2695575" y="4648200"/>
            <a:ext cx="612775" cy="776288"/>
            <a:chOff x="1698" y="2928"/>
            <a:chExt cx="386" cy="489"/>
          </a:xfrm>
        </p:grpSpPr>
        <p:grpSp>
          <p:nvGrpSpPr>
            <p:cNvPr id="7196" name="Group 94"/>
            <p:cNvGrpSpPr>
              <a:grpSpLocks/>
            </p:cNvGrpSpPr>
            <p:nvPr/>
          </p:nvGrpSpPr>
          <p:grpSpPr bwMode="auto">
            <a:xfrm>
              <a:off x="1781" y="3018"/>
              <a:ext cx="303" cy="399"/>
              <a:chOff x="1781" y="3018"/>
              <a:chExt cx="303" cy="399"/>
            </a:xfrm>
          </p:grpSpPr>
          <p:sp>
            <p:nvSpPr>
              <p:cNvPr id="7217" name="Freeform 95"/>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8" name="Freeform 96"/>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9" name="Freeform 97"/>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258 w 259"/>
                  <a:gd name="T49" fmla="*/ 17 h 319"/>
                  <a:gd name="T50" fmla="*/ 257 w 259"/>
                  <a:gd name="T51" fmla="*/ 21 h 319"/>
                  <a:gd name="T52" fmla="*/ 254 w 259"/>
                  <a:gd name="T53" fmla="*/ 32 h 319"/>
                  <a:gd name="T54" fmla="*/ 250 w 259"/>
                  <a:gd name="T55" fmla="*/ 48 h 319"/>
                  <a:gd name="T56" fmla="*/ 245 w 259"/>
                  <a:gd name="T57" fmla="*/ 68 h 319"/>
                  <a:gd name="T58" fmla="*/ 238 w 259"/>
                  <a:gd name="T59" fmla="*/ 88 h 319"/>
                  <a:gd name="T60" fmla="*/ 230 w 259"/>
                  <a:gd name="T61" fmla="*/ 107 h 319"/>
                  <a:gd name="T62" fmla="*/ 222 w 259"/>
                  <a:gd name="T63" fmla="*/ 123 h 319"/>
                  <a:gd name="T64" fmla="*/ 212 w 259"/>
                  <a:gd name="T65" fmla="*/ 134 h 319"/>
                  <a:gd name="T66" fmla="*/ 200 w 259"/>
                  <a:gd name="T67" fmla="*/ 140 h 319"/>
                  <a:gd name="T68" fmla="*/ 184 w 259"/>
                  <a:gd name="T69" fmla="*/ 146 h 319"/>
                  <a:gd name="T70" fmla="*/ 167 w 259"/>
                  <a:gd name="T71" fmla="*/ 152 h 319"/>
                  <a:gd name="T72" fmla="*/ 148 w 259"/>
                  <a:gd name="T73" fmla="*/ 157 h 319"/>
                  <a:gd name="T74" fmla="*/ 130 w 259"/>
                  <a:gd name="T75" fmla="*/ 165 h 319"/>
                  <a:gd name="T76" fmla="*/ 114 w 259"/>
                  <a:gd name="T77" fmla="*/ 176 h 319"/>
                  <a:gd name="T78" fmla="*/ 100 w 259"/>
                  <a:gd name="T79" fmla="*/ 189 h 319"/>
                  <a:gd name="T80" fmla="*/ 90 w 259"/>
                  <a:gd name="T81" fmla="*/ 206 h 319"/>
                  <a:gd name="T82" fmla="*/ 86 w 259"/>
                  <a:gd name="T83" fmla="*/ 223 h 319"/>
                  <a:gd name="T84" fmla="*/ 83 w 259"/>
                  <a:gd name="T85" fmla="*/ 241 h 319"/>
                  <a:gd name="T86" fmla="*/ 83 w 259"/>
                  <a:gd name="T87" fmla="*/ 260 h 319"/>
                  <a:gd name="T88" fmla="*/ 83 w 259"/>
                  <a:gd name="T89" fmla="*/ 278 h 319"/>
                  <a:gd name="T90" fmla="*/ 85 w 259"/>
                  <a:gd name="T91" fmla="*/ 293 h 319"/>
                  <a:gd name="T92" fmla="*/ 86 w 259"/>
                  <a:gd name="T93" fmla="*/ 305 h 319"/>
                  <a:gd name="T94" fmla="*/ 88 w 259"/>
                  <a:gd name="T95" fmla="*/ 314 h 319"/>
                  <a:gd name="T96" fmla="*/ 88 w 259"/>
                  <a:gd name="T97" fmla="*/ 318 h 319"/>
                  <a:gd name="T98" fmla="*/ 1 w 259"/>
                  <a:gd name="T99" fmla="*/ 303 h 3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0" name="Freeform 98"/>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1" name="Freeform 99"/>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2" name="Freeform 100"/>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3" name="Freeform 101"/>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4" name="Freeform 102"/>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5" name="Freeform 103"/>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197" name="Group 104"/>
            <p:cNvGrpSpPr>
              <a:grpSpLocks/>
            </p:cNvGrpSpPr>
            <p:nvPr/>
          </p:nvGrpSpPr>
          <p:grpSpPr bwMode="auto">
            <a:xfrm>
              <a:off x="1740" y="2985"/>
              <a:ext cx="303" cy="399"/>
              <a:chOff x="1740" y="2985"/>
              <a:chExt cx="303" cy="399"/>
            </a:xfrm>
          </p:grpSpPr>
          <p:sp>
            <p:nvSpPr>
              <p:cNvPr id="7208" name="Freeform 105"/>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9" name="Freeform 106"/>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0" name="Freeform 107"/>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257 w 258"/>
                  <a:gd name="T49" fmla="*/ 17 h 319"/>
                  <a:gd name="T50" fmla="*/ 256 w 258"/>
                  <a:gd name="T51" fmla="*/ 21 h 319"/>
                  <a:gd name="T52" fmla="*/ 253 w 258"/>
                  <a:gd name="T53" fmla="*/ 32 h 319"/>
                  <a:gd name="T54" fmla="*/ 249 w 258"/>
                  <a:gd name="T55" fmla="*/ 48 h 319"/>
                  <a:gd name="T56" fmla="*/ 244 w 258"/>
                  <a:gd name="T57" fmla="*/ 68 h 319"/>
                  <a:gd name="T58" fmla="*/ 237 w 258"/>
                  <a:gd name="T59" fmla="*/ 88 h 319"/>
                  <a:gd name="T60" fmla="*/ 230 w 258"/>
                  <a:gd name="T61" fmla="*/ 107 h 319"/>
                  <a:gd name="T62" fmla="*/ 221 w 258"/>
                  <a:gd name="T63" fmla="*/ 123 h 319"/>
                  <a:gd name="T64" fmla="*/ 211 w 258"/>
                  <a:gd name="T65" fmla="*/ 134 h 319"/>
                  <a:gd name="T66" fmla="*/ 199 w 258"/>
                  <a:gd name="T67" fmla="*/ 140 h 319"/>
                  <a:gd name="T68" fmla="*/ 183 w 258"/>
                  <a:gd name="T69" fmla="*/ 146 h 319"/>
                  <a:gd name="T70" fmla="*/ 166 w 258"/>
                  <a:gd name="T71" fmla="*/ 152 h 319"/>
                  <a:gd name="T72" fmla="*/ 148 w 258"/>
                  <a:gd name="T73" fmla="*/ 157 h 319"/>
                  <a:gd name="T74" fmla="*/ 129 w 258"/>
                  <a:gd name="T75" fmla="*/ 165 h 319"/>
                  <a:gd name="T76" fmla="*/ 113 w 258"/>
                  <a:gd name="T77" fmla="*/ 176 h 319"/>
                  <a:gd name="T78" fmla="*/ 100 w 258"/>
                  <a:gd name="T79" fmla="*/ 189 h 319"/>
                  <a:gd name="T80" fmla="*/ 90 w 258"/>
                  <a:gd name="T81" fmla="*/ 206 h 319"/>
                  <a:gd name="T82" fmla="*/ 85 w 258"/>
                  <a:gd name="T83" fmla="*/ 223 h 319"/>
                  <a:gd name="T84" fmla="*/ 82 w 258"/>
                  <a:gd name="T85" fmla="*/ 241 h 319"/>
                  <a:gd name="T86" fmla="*/ 82 w 258"/>
                  <a:gd name="T87" fmla="*/ 260 h 319"/>
                  <a:gd name="T88" fmla="*/ 82 w 258"/>
                  <a:gd name="T89" fmla="*/ 278 h 319"/>
                  <a:gd name="T90" fmla="*/ 84 w 258"/>
                  <a:gd name="T91" fmla="*/ 293 h 319"/>
                  <a:gd name="T92" fmla="*/ 86 w 258"/>
                  <a:gd name="T93" fmla="*/ 305 h 319"/>
                  <a:gd name="T94" fmla="*/ 88 w 258"/>
                  <a:gd name="T95" fmla="*/ 314 h 319"/>
                  <a:gd name="T96" fmla="*/ 88 w 258"/>
                  <a:gd name="T97" fmla="*/ 318 h 319"/>
                  <a:gd name="T98" fmla="*/ 1 w 258"/>
                  <a:gd name="T99" fmla="*/ 303 h 3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1" name="Freeform 108"/>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2" name="Freeform 109"/>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3" name="Freeform 110"/>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4" name="Freeform 111"/>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5" name="Freeform 112"/>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16" name="Freeform 113"/>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198" name="Group 114"/>
            <p:cNvGrpSpPr>
              <a:grpSpLocks/>
            </p:cNvGrpSpPr>
            <p:nvPr/>
          </p:nvGrpSpPr>
          <p:grpSpPr bwMode="auto">
            <a:xfrm>
              <a:off x="1698" y="2928"/>
              <a:ext cx="303" cy="399"/>
              <a:chOff x="1698" y="2928"/>
              <a:chExt cx="303" cy="399"/>
            </a:xfrm>
          </p:grpSpPr>
          <p:sp>
            <p:nvSpPr>
              <p:cNvPr id="7199" name="Freeform 115"/>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0" name="Freeform 116"/>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1" name="Freeform 117"/>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257 w 258"/>
                  <a:gd name="T49" fmla="*/ 17 h 320"/>
                  <a:gd name="T50" fmla="*/ 256 w 258"/>
                  <a:gd name="T51" fmla="*/ 21 h 320"/>
                  <a:gd name="T52" fmla="*/ 253 w 258"/>
                  <a:gd name="T53" fmla="*/ 33 h 320"/>
                  <a:gd name="T54" fmla="*/ 249 w 258"/>
                  <a:gd name="T55" fmla="*/ 48 h 320"/>
                  <a:gd name="T56" fmla="*/ 244 w 258"/>
                  <a:gd name="T57" fmla="*/ 68 h 320"/>
                  <a:gd name="T58" fmla="*/ 237 w 258"/>
                  <a:gd name="T59" fmla="*/ 88 h 320"/>
                  <a:gd name="T60" fmla="*/ 230 w 258"/>
                  <a:gd name="T61" fmla="*/ 108 h 320"/>
                  <a:gd name="T62" fmla="*/ 221 w 258"/>
                  <a:gd name="T63" fmla="*/ 124 h 320"/>
                  <a:gd name="T64" fmla="*/ 211 w 258"/>
                  <a:gd name="T65" fmla="*/ 134 h 320"/>
                  <a:gd name="T66" fmla="*/ 199 w 258"/>
                  <a:gd name="T67" fmla="*/ 141 h 320"/>
                  <a:gd name="T68" fmla="*/ 183 w 258"/>
                  <a:gd name="T69" fmla="*/ 146 h 320"/>
                  <a:gd name="T70" fmla="*/ 166 w 258"/>
                  <a:gd name="T71" fmla="*/ 152 h 320"/>
                  <a:gd name="T72" fmla="*/ 148 w 258"/>
                  <a:gd name="T73" fmla="*/ 158 h 320"/>
                  <a:gd name="T74" fmla="*/ 129 w 258"/>
                  <a:gd name="T75" fmla="*/ 166 h 320"/>
                  <a:gd name="T76" fmla="*/ 113 w 258"/>
                  <a:gd name="T77" fmla="*/ 176 h 320"/>
                  <a:gd name="T78" fmla="*/ 100 w 258"/>
                  <a:gd name="T79" fmla="*/ 190 h 320"/>
                  <a:gd name="T80" fmla="*/ 90 w 258"/>
                  <a:gd name="T81" fmla="*/ 207 h 320"/>
                  <a:gd name="T82" fmla="*/ 85 w 258"/>
                  <a:gd name="T83" fmla="*/ 224 h 320"/>
                  <a:gd name="T84" fmla="*/ 82 w 258"/>
                  <a:gd name="T85" fmla="*/ 242 h 320"/>
                  <a:gd name="T86" fmla="*/ 82 w 258"/>
                  <a:gd name="T87" fmla="*/ 260 h 320"/>
                  <a:gd name="T88" fmla="*/ 82 w 258"/>
                  <a:gd name="T89" fmla="*/ 279 h 320"/>
                  <a:gd name="T90" fmla="*/ 84 w 258"/>
                  <a:gd name="T91" fmla="*/ 293 h 320"/>
                  <a:gd name="T92" fmla="*/ 86 w 258"/>
                  <a:gd name="T93" fmla="*/ 306 h 320"/>
                  <a:gd name="T94" fmla="*/ 88 w 258"/>
                  <a:gd name="T95" fmla="*/ 315 h 320"/>
                  <a:gd name="T96" fmla="*/ 88 w 258"/>
                  <a:gd name="T97" fmla="*/ 319 h 320"/>
                  <a:gd name="T98" fmla="*/ 1 w 258"/>
                  <a:gd name="T99" fmla="*/ 304 h 3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2" name="Freeform 118"/>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3" name="Freeform 119"/>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4" name="Freeform 120"/>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5" name="Freeform 121"/>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6" name="Freeform 122"/>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7" name="Freeform 123"/>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9340" name="Rectangle 124"/>
          <p:cNvSpPr>
            <a:spLocks noChangeArrowheads="1"/>
          </p:cNvSpPr>
          <p:nvPr/>
        </p:nvSpPr>
        <p:spPr bwMode="auto">
          <a:xfrm>
            <a:off x="2546350" y="4538663"/>
            <a:ext cx="369888" cy="457200"/>
          </a:xfrm>
          <a:prstGeom prst="rect">
            <a:avLst/>
          </a:prstGeom>
          <a:noFill/>
          <a:ln>
            <a:noFill/>
          </a:ln>
          <a:effectLst/>
        </p:spPr>
        <p:txBody>
          <a:bodyPr wrap="none" lIns="92075" tIns="46038" rIns="92075" bIns="46038">
            <a:spAutoFit/>
          </a:bodyPr>
          <a:lstStyle/>
          <a:p>
            <a:pPr>
              <a:defRPr/>
            </a:pPr>
            <a:r>
              <a:rPr lang="en-US" altLang="en-US" b="1">
                <a:solidFill>
                  <a:srgbClr val="000000"/>
                </a:solidFill>
                <a:effectLst>
                  <a:outerShdw blurRad="38100" dist="38100" dir="2700000" algn="tl">
                    <a:srgbClr val="FFFFFF"/>
                  </a:outerShdw>
                </a:effectLst>
                <a:latin typeface="Arial" panose="020B0604020202020204" pitchFamily="34" charset="0"/>
              </a:rPr>
              <a:t>?</a:t>
            </a:r>
          </a:p>
        </p:txBody>
      </p:sp>
      <p:sp>
        <p:nvSpPr>
          <p:cNvPr id="7194" name="Rectangle 125"/>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Arial" panose="020B0604020202020204" pitchFamily="34" charset="0"/>
              </a:rPr>
              <a:t>Subquery</a:t>
            </a:r>
          </a:p>
        </p:txBody>
      </p:sp>
      <p:sp>
        <p:nvSpPr>
          <p:cNvPr id="7195" name="Arc 126"/>
          <p:cNvSpPr>
            <a:spLocks/>
          </p:cNvSpPr>
          <p:nvPr/>
        </p:nvSpPr>
        <p:spPr bwMode="auto">
          <a:xfrm rot="-1980000">
            <a:off x="6019800" y="3638550"/>
            <a:ext cx="381000" cy="8001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50800" cap="rnd">
            <a:solidFill>
              <a:srgbClr val="FF505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
          <p:cNvSpPr>
            <a:spLocks noChangeArrowheads="1"/>
          </p:cNvSpPr>
          <p:nvPr/>
        </p:nvSpPr>
        <p:spPr bwMode="blackWhite">
          <a:xfrm>
            <a:off x="963613" y="1558925"/>
            <a:ext cx="7256462"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1267" name="Rectangle 21"/>
          <p:cNvSpPr>
            <a:spLocks noChangeArrowheads="1"/>
          </p:cNvSpPr>
          <p:nvPr/>
        </p:nvSpPr>
        <p:spPr bwMode="auto">
          <a:xfrm>
            <a:off x="1100138" y="1554163"/>
            <a:ext cx="6324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e_name</a:t>
            </a:r>
          </a:p>
          <a:p>
            <a:r>
              <a:rPr lang="en-US" altLang="en-US" sz="1800" b="1">
                <a:solidFill>
                  <a:srgbClr val="000000"/>
                </a:solidFill>
                <a:latin typeface="Courier New" panose="02070309020205020404" pitchFamily="49" charset="0"/>
              </a:rPr>
              <a:t>FROM   employees</a:t>
            </a:r>
          </a:p>
          <a:p>
            <a:r>
              <a:rPr lang="en-US" altLang="en-US" sz="1800" b="1">
                <a:solidFill>
                  <a:srgbClr val="000000"/>
                </a:solidFill>
                <a:latin typeface="Courier New" panose="02070309020205020404" pitchFamily="49" charset="0"/>
              </a:rPr>
              <a:t>WHERE  salary &gt;</a:t>
            </a:r>
          </a:p>
          <a:p>
            <a:r>
              <a:rPr lang="en-US" altLang="en-US" sz="1800" b="1">
                <a:solidFill>
                  <a:srgbClr val="000000"/>
                </a:solidFill>
                <a:latin typeface="Courier New" panose="02070309020205020404" pitchFamily="49" charset="0"/>
              </a:rPr>
              <a:t>               (SELECT salary</a:t>
            </a:r>
          </a:p>
          <a:p>
            <a:r>
              <a:rPr lang="en-US" altLang="en-US" sz="1800" b="1">
                <a:solidFill>
                  <a:srgbClr val="000000"/>
                </a:solidFill>
                <a:latin typeface="Courier New" panose="02070309020205020404" pitchFamily="49" charset="0"/>
              </a:rPr>
              <a:t>                FROM   employees</a:t>
            </a:r>
          </a:p>
          <a:p>
            <a:r>
              <a:rPr lang="en-US" altLang="en-US" sz="1800" b="1">
                <a:solidFill>
                  <a:srgbClr val="000000"/>
                </a:solidFill>
                <a:latin typeface="Courier New" panose="02070309020205020404" pitchFamily="49" charset="0"/>
              </a:rPr>
              <a:t>                WHERE  e_name = ‘Amar');</a:t>
            </a:r>
          </a:p>
        </p:txBody>
      </p:sp>
      <p:sp>
        <p:nvSpPr>
          <p:cNvPr id="11268" name="Rectangle 22"/>
          <p:cNvSpPr>
            <a:spLocks noChangeArrowheads="1"/>
          </p:cNvSpPr>
          <p:nvPr/>
        </p:nvSpPr>
        <p:spPr bwMode="auto">
          <a:xfrm>
            <a:off x="971550" y="1606550"/>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400050">
              <a:tabLst>
                <a:tab pos="400050" algn="r"/>
                <a:tab pos="685800" algn="l"/>
              </a:tabLst>
              <a:defRPr sz="2400">
                <a:solidFill>
                  <a:schemeClr val="accent2"/>
                </a:solidFill>
                <a:latin typeface="Times New Roman" panose="02020603050405020304" pitchFamily="18" charset="0"/>
              </a:defRPr>
            </a:lvl1pPr>
            <a:lvl2pPr marL="742950" indent="-285750" defTabSz="400050">
              <a:tabLst>
                <a:tab pos="400050" algn="r"/>
                <a:tab pos="685800" algn="l"/>
              </a:tabLst>
              <a:defRPr sz="2400">
                <a:solidFill>
                  <a:schemeClr val="accent2"/>
                </a:solidFill>
                <a:latin typeface="Times New Roman" panose="02020603050405020304" pitchFamily="18" charset="0"/>
              </a:defRPr>
            </a:lvl2pPr>
            <a:lvl3pPr marL="1143000" indent="-228600" defTabSz="400050">
              <a:tabLst>
                <a:tab pos="400050" algn="r"/>
                <a:tab pos="685800" algn="l"/>
              </a:tabLst>
              <a:defRPr sz="2400">
                <a:solidFill>
                  <a:schemeClr val="accent2"/>
                </a:solidFill>
                <a:latin typeface="Times New Roman" panose="02020603050405020304" pitchFamily="18" charset="0"/>
              </a:defRPr>
            </a:lvl3pPr>
            <a:lvl4pPr marL="1600200" indent="-228600" defTabSz="400050">
              <a:tabLst>
                <a:tab pos="400050" algn="r"/>
                <a:tab pos="685800" algn="l"/>
              </a:tabLst>
              <a:defRPr sz="2400">
                <a:solidFill>
                  <a:schemeClr val="accent2"/>
                </a:solidFill>
                <a:latin typeface="Times New Roman" panose="02020603050405020304" pitchFamily="18" charset="0"/>
              </a:defRPr>
            </a:lvl4pPr>
            <a:lvl5pPr marL="2057400" indent="-228600" defTabSz="400050">
              <a:tabLst>
                <a:tab pos="400050" algn="r"/>
                <a:tab pos="685800" algn="l"/>
              </a:tabLst>
              <a:defRPr sz="2400">
                <a:solidFill>
                  <a:schemeClr val="accent2"/>
                </a:solidFill>
                <a:latin typeface="Times New Roman" panose="02020603050405020304" pitchFamily="18" charset="0"/>
              </a:defRPr>
            </a:lvl5pPr>
            <a:lvl6pPr marL="2514600" indent="-228600" defTabSz="400050" eaLnBrk="0" fontAlgn="base" hangingPunct="0">
              <a:spcBef>
                <a:spcPct val="0"/>
              </a:spcBef>
              <a:spcAft>
                <a:spcPct val="0"/>
              </a:spcAft>
              <a:tabLst>
                <a:tab pos="400050" algn="r"/>
                <a:tab pos="685800" algn="l"/>
              </a:tabLst>
              <a:defRPr sz="2400">
                <a:solidFill>
                  <a:schemeClr val="accent2"/>
                </a:solidFill>
                <a:latin typeface="Times New Roman" panose="02020603050405020304" pitchFamily="18" charset="0"/>
              </a:defRPr>
            </a:lvl6pPr>
            <a:lvl7pPr marL="2971800" indent="-228600" defTabSz="400050" eaLnBrk="0" fontAlgn="base" hangingPunct="0">
              <a:spcBef>
                <a:spcPct val="0"/>
              </a:spcBef>
              <a:spcAft>
                <a:spcPct val="0"/>
              </a:spcAft>
              <a:tabLst>
                <a:tab pos="400050" algn="r"/>
                <a:tab pos="685800" algn="l"/>
              </a:tabLst>
              <a:defRPr sz="2400">
                <a:solidFill>
                  <a:schemeClr val="accent2"/>
                </a:solidFill>
                <a:latin typeface="Times New Roman" panose="02020603050405020304" pitchFamily="18" charset="0"/>
              </a:defRPr>
            </a:lvl7pPr>
            <a:lvl8pPr marL="3429000" indent="-228600" defTabSz="400050" eaLnBrk="0" fontAlgn="base" hangingPunct="0">
              <a:spcBef>
                <a:spcPct val="0"/>
              </a:spcBef>
              <a:spcAft>
                <a:spcPct val="0"/>
              </a:spcAft>
              <a:tabLst>
                <a:tab pos="400050" algn="r"/>
                <a:tab pos="685800" algn="l"/>
              </a:tabLst>
              <a:defRPr sz="2400">
                <a:solidFill>
                  <a:schemeClr val="accent2"/>
                </a:solidFill>
                <a:latin typeface="Times New Roman" panose="02020603050405020304" pitchFamily="18" charset="0"/>
              </a:defRPr>
            </a:lvl8pPr>
            <a:lvl9pPr marL="3886200" indent="-228600" defTabSz="400050" eaLnBrk="0" fontAlgn="base" hangingPunct="0">
              <a:spcBef>
                <a:spcPct val="0"/>
              </a:spcBef>
              <a:spcAft>
                <a:spcPct val="0"/>
              </a:spcAft>
              <a:tabLst>
                <a:tab pos="400050" algn="r"/>
                <a:tab pos="685800" algn="l"/>
              </a:tabLst>
              <a:defRPr sz="2400">
                <a:solidFill>
                  <a:schemeClr val="accent2"/>
                </a:solidFill>
                <a:latin typeface="Times New Roman" panose="02020603050405020304" pitchFamily="18" charset="0"/>
              </a:defRPr>
            </a:lvl9pPr>
          </a:lstStyle>
          <a:p>
            <a:pPr>
              <a:lnSpc>
                <a:spcPct val="125000"/>
              </a:lnSpc>
            </a:pPr>
            <a:endParaRPr lang="en-US" altLang="en-US" sz="1800" b="1">
              <a:solidFill>
                <a:srgbClr val="000000"/>
              </a:solidFill>
              <a:latin typeface="Courier New" panose="02070309020205020404" pitchFamily="49" charset="0"/>
            </a:endParaRPr>
          </a:p>
          <a:p>
            <a:pPr>
              <a:lnSpc>
                <a:spcPct val="125000"/>
              </a:lnSpc>
            </a:pPr>
            <a:endParaRPr lang="en-US" altLang="en-US" sz="1800" b="1">
              <a:solidFill>
                <a:srgbClr val="000000"/>
              </a:solidFill>
              <a:latin typeface="Courier New" panose="02070309020205020404" pitchFamily="49" charset="0"/>
            </a:endParaRPr>
          </a:p>
          <a:p>
            <a:pPr>
              <a:lnSpc>
                <a:spcPct val="125000"/>
              </a:lnSpc>
            </a:pPr>
            <a:endParaRPr lang="en-US" altLang="en-US" sz="1800" b="1">
              <a:solidFill>
                <a:srgbClr val="000000"/>
              </a:solidFill>
              <a:latin typeface="Courier New" panose="02070309020205020404" pitchFamily="49" charset="0"/>
            </a:endParaRPr>
          </a:p>
          <a:p>
            <a:pPr>
              <a:lnSpc>
                <a:spcPct val="125000"/>
              </a:lnSpc>
            </a:pPr>
            <a:endParaRPr lang="en-US" altLang="en-US" sz="1800" b="1">
              <a:solidFill>
                <a:srgbClr val="000000"/>
              </a:solidFill>
              <a:latin typeface="Courier New" panose="02070309020205020404" pitchFamily="49" charset="0"/>
            </a:endParaRPr>
          </a:p>
          <a:p>
            <a:pPr>
              <a:lnSpc>
                <a:spcPct val="125000"/>
              </a:lnSpc>
            </a:pPr>
            <a:endParaRPr lang="en-US" altLang="en-US" sz="1800" b="1">
              <a:solidFill>
                <a:srgbClr val="000000"/>
              </a:solidFill>
              <a:latin typeface="Courier New" panose="02070309020205020404" pitchFamily="49" charset="0"/>
            </a:endParaRPr>
          </a:p>
        </p:txBody>
      </p:sp>
      <p:sp>
        <p:nvSpPr>
          <p:cNvPr id="11269" name="Rectangle 23"/>
          <p:cNvSpPr>
            <a:spLocks noGrp="1" noChangeArrowheads="1"/>
          </p:cNvSpPr>
          <p:nvPr>
            <p:ph type="title"/>
          </p:nvPr>
        </p:nvSpPr>
        <p:spPr>
          <a:noFill/>
        </p:spPr>
        <p:txBody>
          <a:bodyPr/>
          <a:lstStyle/>
          <a:p>
            <a:r>
              <a:rPr lang="en-US" altLang="en-US"/>
              <a:t>Using a Subquery</a:t>
            </a:r>
          </a:p>
        </p:txBody>
      </p:sp>
      <p:sp>
        <p:nvSpPr>
          <p:cNvPr id="11270" name="Rectangle 24"/>
          <p:cNvSpPr>
            <a:spLocks noChangeArrowheads="1"/>
          </p:cNvSpPr>
          <p:nvPr/>
        </p:nvSpPr>
        <p:spPr bwMode="auto">
          <a:xfrm>
            <a:off x="3422650" y="1739900"/>
            <a:ext cx="7493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600" b="1">
                <a:solidFill>
                  <a:srgbClr val="FF5050"/>
                </a:solidFill>
                <a:latin typeface="Arial" panose="020B0604020202020204" pitchFamily="34" charset="0"/>
              </a:rPr>
              <a:t>11000</a:t>
            </a:r>
          </a:p>
        </p:txBody>
      </p:sp>
      <p:sp>
        <p:nvSpPr>
          <p:cNvPr id="11271" name="Arc 25"/>
          <p:cNvSpPr>
            <a:spLocks/>
          </p:cNvSpPr>
          <p:nvPr/>
        </p:nvSpPr>
        <p:spPr bwMode="auto">
          <a:xfrm rot="10800000">
            <a:off x="3500438" y="2066925"/>
            <a:ext cx="1314450" cy="393700"/>
          </a:xfrm>
          <a:custGeom>
            <a:avLst/>
            <a:gdLst>
              <a:gd name="T0" fmla="*/ 2147483646 w 26942"/>
              <a:gd name="T1" fmla="*/ 2147483646 h 21600"/>
              <a:gd name="T2" fmla="*/ 0 w 26942"/>
              <a:gd name="T3" fmla="*/ 0 h 21600"/>
              <a:gd name="T4" fmla="*/ 2147483646 w 26942"/>
              <a:gd name="T5" fmla="*/ 0 h 21600"/>
              <a:gd name="T6" fmla="*/ 0 60000 65536"/>
              <a:gd name="T7" fmla="*/ 0 60000 65536"/>
              <a:gd name="T8" fmla="*/ 0 60000 65536"/>
            </a:gdLst>
            <a:ahLst/>
            <a:cxnLst>
              <a:cxn ang="T6">
                <a:pos x="T0" y="T1"/>
              </a:cxn>
              <a:cxn ang="T7">
                <a:pos x="T2" y="T3"/>
              </a:cxn>
              <a:cxn ang="T8">
                <a:pos x="T4" y="T5"/>
              </a:cxn>
            </a:cxnLst>
            <a:rect l="0" t="0" r="r" b="b"/>
            <a:pathLst>
              <a:path w="26942" h="21600" fill="none" extrusionOk="0">
                <a:moveTo>
                  <a:pt x="26941" y="20928"/>
                </a:moveTo>
                <a:cubicBezTo>
                  <a:pt x="25196" y="21374"/>
                  <a:pt x="23401" y="21600"/>
                  <a:pt x="21600" y="21600"/>
                </a:cubicBezTo>
                <a:cubicBezTo>
                  <a:pt x="9670" y="21600"/>
                  <a:pt x="0" y="11929"/>
                  <a:pt x="0" y="0"/>
                </a:cubicBezTo>
              </a:path>
              <a:path w="26942" h="21600" stroke="0" extrusionOk="0">
                <a:moveTo>
                  <a:pt x="26941" y="20928"/>
                </a:moveTo>
                <a:cubicBezTo>
                  <a:pt x="25196" y="21374"/>
                  <a:pt x="23401" y="21600"/>
                  <a:pt x="21600" y="21600"/>
                </a:cubicBezTo>
                <a:cubicBezTo>
                  <a:pt x="9670" y="21600"/>
                  <a:pt x="0" y="11929"/>
                  <a:pt x="0" y="0"/>
                </a:cubicBezTo>
                <a:lnTo>
                  <a:pt x="21600" y="0"/>
                </a:lnTo>
                <a:lnTo>
                  <a:pt x="26941" y="20928"/>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IN"/>
          </a:p>
        </p:txBody>
      </p:sp>
      <p:sp>
        <p:nvSpPr>
          <p:cNvPr id="11272" name="Rectangle 26"/>
          <p:cNvSpPr>
            <a:spLocks noChangeArrowheads="1"/>
          </p:cNvSpPr>
          <p:nvPr/>
        </p:nvSpPr>
        <p:spPr bwMode="ltGray">
          <a:xfrm>
            <a:off x="3232150" y="2436813"/>
            <a:ext cx="3683000" cy="8255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1127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3619500"/>
            <a:ext cx="72866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US" altLang="en-US"/>
              <a:t>Guidelines for Using Subqueries</a:t>
            </a:r>
          </a:p>
        </p:txBody>
      </p:sp>
      <p:sp>
        <p:nvSpPr>
          <p:cNvPr id="13315" name="Rectangle 3"/>
          <p:cNvSpPr>
            <a:spLocks noGrp="1" noChangeArrowheads="1"/>
          </p:cNvSpPr>
          <p:nvPr>
            <p:ph type="body" idx="1"/>
          </p:nvPr>
        </p:nvSpPr>
        <p:spPr>
          <a:xfrm>
            <a:off x="874713" y="1814513"/>
            <a:ext cx="7385050" cy="2984500"/>
          </a:xfrm>
          <a:noFill/>
        </p:spPr>
        <p:txBody>
          <a:bodyPr/>
          <a:lstStyle/>
          <a:p>
            <a:r>
              <a:rPr lang="en-US" altLang="en-US"/>
              <a:t>Enclose subqueries in parentheses. </a:t>
            </a:r>
          </a:p>
          <a:p>
            <a:r>
              <a:rPr lang="en-US" altLang="en-US"/>
              <a:t>Place subqueries on the right side of the comparison condition.</a:t>
            </a:r>
          </a:p>
          <a:p>
            <a:r>
              <a:rPr lang="en-US" altLang="en-US"/>
              <a:t>The </a:t>
            </a:r>
            <a:r>
              <a:rPr lang="en-US" altLang="en-US">
                <a:latin typeface="Courier New" panose="02070309020205020404" pitchFamily="49" charset="0"/>
              </a:rPr>
              <a:t>ORDER BY</a:t>
            </a:r>
            <a:r>
              <a:rPr lang="en-US" altLang="en-US"/>
              <a:t> clause in the subquery is not needed unless you are performing Top-N analysis.</a:t>
            </a:r>
          </a:p>
          <a:p>
            <a:r>
              <a:rPr lang="en-US" altLang="en-US"/>
              <a:t>Use single-row operators with single-row subqueries and use multiple-row operators with</a:t>
            </a:r>
            <a:br>
              <a:rPr lang="en-US" altLang="en-US"/>
            </a:br>
            <a:r>
              <a:rPr lang="en-US" altLang="en-US"/>
              <a:t>multiple-row subqueries.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22338" y="358775"/>
            <a:ext cx="7299325" cy="881063"/>
          </a:xfrm>
          <a:noFill/>
        </p:spPr>
        <p:txBody>
          <a:bodyPr/>
          <a:lstStyle/>
          <a:p>
            <a:r>
              <a:rPr lang="en-US" altLang="en-US"/>
              <a:t>Types of Subqueries</a:t>
            </a:r>
          </a:p>
        </p:txBody>
      </p:sp>
      <p:grpSp>
        <p:nvGrpSpPr>
          <p:cNvPr id="15363" name="Group 10"/>
          <p:cNvGrpSpPr>
            <a:grpSpLocks/>
          </p:cNvGrpSpPr>
          <p:nvPr/>
        </p:nvGrpSpPr>
        <p:grpSpPr bwMode="auto">
          <a:xfrm>
            <a:off x="1881188" y="2263775"/>
            <a:ext cx="3967162" cy="1038225"/>
            <a:chOff x="1185" y="1426"/>
            <a:chExt cx="2499" cy="654"/>
          </a:xfrm>
        </p:grpSpPr>
        <p:sp>
          <p:nvSpPr>
            <p:cNvPr id="15376" name="Rectangle 3"/>
            <p:cNvSpPr>
              <a:spLocks noChangeArrowheads="1"/>
            </p:cNvSpPr>
            <p:nvPr/>
          </p:nvSpPr>
          <p:spPr bwMode="blackWhite">
            <a:xfrm>
              <a:off x="1200" y="1427"/>
              <a:ext cx="1231" cy="653"/>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5377" name="Rectangle 4"/>
            <p:cNvSpPr>
              <a:spLocks noChangeArrowheads="1"/>
            </p:cNvSpPr>
            <p:nvPr/>
          </p:nvSpPr>
          <p:spPr bwMode="auto">
            <a:xfrm>
              <a:off x="1185" y="142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Arial" panose="020B0604020202020204" pitchFamily="34" charset="0"/>
                </a:rPr>
                <a:t>Main query</a:t>
              </a:r>
            </a:p>
          </p:txBody>
        </p:sp>
        <p:sp>
          <p:nvSpPr>
            <p:cNvPr id="15378" name="Rectangle 5"/>
            <p:cNvSpPr>
              <a:spLocks noChangeArrowheads="1"/>
            </p:cNvSpPr>
            <p:nvPr/>
          </p:nvSpPr>
          <p:spPr bwMode="ltGray">
            <a:xfrm>
              <a:off x="1458" y="172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5379" name="Rectangle 6"/>
            <p:cNvSpPr>
              <a:spLocks noChangeArrowheads="1"/>
            </p:cNvSpPr>
            <p:nvPr/>
          </p:nvSpPr>
          <p:spPr bwMode="auto">
            <a:xfrm>
              <a:off x="1551" y="179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Arial" panose="020B0604020202020204" pitchFamily="34" charset="0"/>
                </a:rPr>
                <a:t>Subquery</a:t>
              </a:r>
            </a:p>
          </p:txBody>
        </p:sp>
        <p:sp>
          <p:nvSpPr>
            <p:cNvPr id="3" name="Rectangle 7"/>
            <p:cNvSpPr>
              <a:spLocks noChangeArrowheads="1"/>
            </p:cNvSpPr>
            <p:nvPr/>
          </p:nvSpPr>
          <p:spPr bwMode="auto">
            <a:xfrm>
              <a:off x="3388" y="1742"/>
              <a:ext cx="178" cy="327"/>
            </a:xfrm>
            <a:prstGeom prst="rect">
              <a:avLst/>
            </a:prstGeom>
            <a:noFill/>
            <a:ln>
              <a:noFill/>
            </a:ln>
            <a:effec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altLang="en-US" sz="2800" b="1">
                  <a:solidFill>
                    <a:srgbClr val="D3EAF8"/>
                  </a:solidFill>
                  <a:effectLst>
                    <a:outerShdw blurRad="38100" dist="38100" dir="2700000" algn="tl">
                      <a:srgbClr val="FFFFFF"/>
                    </a:outerShdw>
                  </a:effectLst>
                  <a:latin typeface="Arial" panose="020B0604020202020204" pitchFamily="34" charset="0"/>
                </a:rPr>
                <a:t> </a:t>
              </a:r>
            </a:p>
          </p:txBody>
        </p:sp>
        <p:sp>
          <p:nvSpPr>
            <p:cNvPr id="15381" name="Line 8"/>
            <p:cNvSpPr>
              <a:spLocks noChangeShapeType="1"/>
            </p:cNvSpPr>
            <p:nvPr/>
          </p:nvSpPr>
          <p:spPr bwMode="auto">
            <a:xfrm>
              <a:off x="2336" y="1903"/>
              <a:ext cx="1348" cy="0"/>
            </a:xfrm>
            <a:prstGeom prst="line">
              <a:avLst/>
            </a:prstGeom>
            <a:noFill/>
            <a:ln w="50800">
              <a:solidFill>
                <a:srgbClr val="FFCC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82" name="Rectangle 9"/>
            <p:cNvSpPr>
              <a:spLocks noChangeArrowheads="1"/>
            </p:cNvSpPr>
            <p:nvPr/>
          </p:nvSpPr>
          <p:spPr bwMode="auto">
            <a:xfrm>
              <a:off x="2664" y="165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1800" b="1">
                  <a:solidFill>
                    <a:srgbClr val="FFFFCC"/>
                  </a:solidFill>
                  <a:latin typeface="Arial" panose="020B0604020202020204" pitchFamily="34" charset="0"/>
                </a:rPr>
                <a:t>returns</a:t>
              </a:r>
            </a:p>
          </p:txBody>
        </p:sp>
      </p:grpSp>
      <p:sp>
        <p:nvSpPr>
          <p:cNvPr id="15364" name="Rectangle 11"/>
          <p:cNvSpPr>
            <a:spLocks noChangeArrowheads="1"/>
          </p:cNvSpPr>
          <p:nvPr/>
        </p:nvSpPr>
        <p:spPr bwMode="auto">
          <a:xfrm>
            <a:off x="5972175" y="2813050"/>
            <a:ext cx="16589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2200" b="1">
                <a:solidFill>
                  <a:srgbClr val="FFFFCC"/>
                </a:solidFill>
                <a:latin typeface="Arial" panose="020B0604020202020204" pitchFamily="34" charset="0"/>
              </a:rPr>
              <a:t>ST_CLERK</a:t>
            </a:r>
          </a:p>
        </p:txBody>
      </p:sp>
      <p:sp>
        <p:nvSpPr>
          <p:cNvPr id="15365" name="Rectangle 12"/>
          <p:cNvSpPr>
            <a:spLocks noChangeArrowheads="1"/>
          </p:cNvSpPr>
          <p:nvPr/>
        </p:nvSpPr>
        <p:spPr bwMode="auto">
          <a:xfrm>
            <a:off x="762000" y="3521075"/>
            <a:ext cx="732472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04813" indent="-404813" defTabSz="346075">
              <a:lnSpc>
                <a:spcPct val="95000"/>
              </a:lnSpc>
              <a:spcBef>
                <a:spcPct val="35000"/>
              </a:spcBef>
              <a:buClr>
                <a:schemeClr val="hlink"/>
              </a:buClr>
              <a:buSzPct val="125000"/>
              <a:buFont typeface="Arial" panose="020B0604020202020204" pitchFamily="34" charset="0"/>
              <a:buChar char="•"/>
              <a:tabLst>
                <a:tab pos="571500" algn="l"/>
              </a:tabLst>
              <a:defRPr sz="2200" b="1">
                <a:solidFill>
                  <a:schemeClr val="tx1"/>
                </a:solidFill>
                <a:latin typeface="Arial" panose="020B0604020202020204" pitchFamily="34" charset="0"/>
              </a:defRPr>
            </a:lvl1pPr>
            <a:lvl2pPr marL="341313" indent="-227013" defTabSz="346075">
              <a:lnSpc>
                <a:spcPct val="95000"/>
              </a:lnSpc>
              <a:spcBef>
                <a:spcPct val="35000"/>
              </a:spcBef>
              <a:buClr>
                <a:schemeClr val="hlink"/>
              </a:buClr>
              <a:buChar char="–"/>
              <a:tabLst>
                <a:tab pos="571500" algn="l"/>
              </a:tabLst>
              <a:defRPr sz="2000" b="1">
                <a:solidFill>
                  <a:schemeClr val="tx1"/>
                </a:solidFill>
                <a:latin typeface="Arial" panose="020B0604020202020204" pitchFamily="34" charset="0"/>
              </a:defRPr>
            </a:lvl2pPr>
            <a:lvl3pPr marL="741363" indent="-285750" defTabSz="346075">
              <a:lnSpc>
                <a:spcPct val="95000"/>
              </a:lnSpc>
              <a:spcBef>
                <a:spcPct val="35000"/>
              </a:spcBef>
              <a:buClr>
                <a:schemeClr val="hlink"/>
              </a:buClr>
              <a:buSzPct val="90000"/>
              <a:buChar char="–"/>
              <a:tabLst>
                <a:tab pos="571500" algn="l"/>
              </a:tabLst>
              <a:defRPr sz="2000" b="1">
                <a:solidFill>
                  <a:schemeClr val="tx1"/>
                </a:solidFill>
                <a:latin typeface="Arial" panose="020B0604020202020204" pitchFamily="34" charset="0"/>
              </a:defRPr>
            </a:lvl3pPr>
            <a:lvl4pPr marL="1600200" indent="-228600" defTabSz="346075">
              <a:spcBef>
                <a:spcPct val="20000"/>
              </a:spcBef>
              <a:buClr>
                <a:schemeClr val="hlink"/>
              </a:buClr>
              <a:buSzPct val="90000"/>
              <a:buChar char="–"/>
              <a:tabLst>
                <a:tab pos="571500" algn="l"/>
              </a:tabLst>
              <a:defRPr sz="2000" b="1">
                <a:solidFill>
                  <a:schemeClr val="tx1"/>
                </a:solidFill>
                <a:latin typeface="Arial" panose="020B0604020202020204" pitchFamily="34" charset="0"/>
              </a:defRPr>
            </a:lvl4pPr>
            <a:lvl5pPr marL="2057400" indent="-228600" defTabSz="346075">
              <a:spcBef>
                <a:spcPct val="20000"/>
              </a:spcBef>
              <a:buClr>
                <a:schemeClr val="hlink"/>
              </a:buClr>
              <a:buSzPct val="90000"/>
              <a:buChar char="–"/>
              <a:tabLst>
                <a:tab pos="571500" algn="l"/>
              </a:tabLst>
              <a:defRPr sz="2000" b="1">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9pPr>
          </a:lstStyle>
          <a:p>
            <a:pPr lvl="1">
              <a:buFontTx/>
              <a:buChar char="•"/>
            </a:pPr>
            <a:r>
              <a:rPr lang="en-US" altLang="en-US" sz="2200">
                <a:solidFill>
                  <a:srgbClr val="F8F8D3"/>
                </a:solidFill>
              </a:rPr>
              <a:t>Multiple-row subquery</a:t>
            </a:r>
          </a:p>
        </p:txBody>
      </p:sp>
      <p:sp>
        <p:nvSpPr>
          <p:cNvPr id="15366" name="Rectangle 13"/>
          <p:cNvSpPr>
            <a:spLocks noChangeArrowheads="1"/>
          </p:cNvSpPr>
          <p:nvPr/>
        </p:nvSpPr>
        <p:spPr bwMode="auto">
          <a:xfrm>
            <a:off x="5972175" y="4398963"/>
            <a:ext cx="16589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2200" b="1">
                <a:solidFill>
                  <a:srgbClr val="FFFFCC"/>
                </a:solidFill>
                <a:latin typeface="Arial" panose="020B0604020202020204" pitchFamily="34" charset="0"/>
              </a:rPr>
              <a:t>ST_CLERK</a:t>
            </a:r>
          </a:p>
          <a:p>
            <a:r>
              <a:rPr lang="en-US" altLang="en-US" sz="2200" b="1">
                <a:solidFill>
                  <a:srgbClr val="FFFFCC"/>
                </a:solidFill>
                <a:latin typeface="Arial" panose="020B0604020202020204" pitchFamily="34" charset="0"/>
              </a:rPr>
              <a:t>SA_MAN</a:t>
            </a:r>
          </a:p>
        </p:txBody>
      </p:sp>
      <p:grpSp>
        <p:nvGrpSpPr>
          <p:cNvPr id="15367" name="Group 21"/>
          <p:cNvGrpSpPr>
            <a:grpSpLocks/>
          </p:cNvGrpSpPr>
          <p:nvPr/>
        </p:nvGrpSpPr>
        <p:grpSpPr bwMode="auto">
          <a:xfrm>
            <a:off x="1881188" y="4016375"/>
            <a:ext cx="3967162" cy="1038225"/>
            <a:chOff x="1185" y="2530"/>
            <a:chExt cx="2499" cy="654"/>
          </a:xfrm>
        </p:grpSpPr>
        <p:sp>
          <p:nvSpPr>
            <p:cNvPr id="15369" name="Rectangle 14"/>
            <p:cNvSpPr>
              <a:spLocks noChangeArrowheads="1"/>
            </p:cNvSpPr>
            <p:nvPr/>
          </p:nvSpPr>
          <p:spPr bwMode="blackWhite">
            <a:xfrm>
              <a:off x="1200" y="2531"/>
              <a:ext cx="1231" cy="653"/>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5370" name="Rectangle 15"/>
            <p:cNvSpPr>
              <a:spLocks noChangeArrowheads="1"/>
            </p:cNvSpPr>
            <p:nvPr/>
          </p:nvSpPr>
          <p:spPr bwMode="auto">
            <a:xfrm>
              <a:off x="1185" y="2530"/>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Arial" panose="020B0604020202020204" pitchFamily="34" charset="0"/>
                </a:rPr>
                <a:t>Main query</a:t>
              </a:r>
            </a:p>
          </p:txBody>
        </p:sp>
        <p:sp>
          <p:nvSpPr>
            <p:cNvPr id="15371" name="Rectangle 16"/>
            <p:cNvSpPr>
              <a:spLocks noChangeArrowheads="1"/>
            </p:cNvSpPr>
            <p:nvPr/>
          </p:nvSpPr>
          <p:spPr bwMode="ltGray">
            <a:xfrm>
              <a:off x="1458" y="2828"/>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5372" name="Rectangle 17"/>
            <p:cNvSpPr>
              <a:spLocks noChangeArrowheads="1"/>
            </p:cNvSpPr>
            <p:nvPr/>
          </p:nvSpPr>
          <p:spPr bwMode="auto">
            <a:xfrm>
              <a:off x="1551" y="2897"/>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800" b="1">
                  <a:solidFill>
                    <a:srgbClr val="000000"/>
                  </a:solidFill>
                  <a:latin typeface="Arial" panose="020B0604020202020204" pitchFamily="34" charset="0"/>
                </a:rPr>
                <a:t>Subquery</a:t>
              </a:r>
            </a:p>
          </p:txBody>
        </p:sp>
        <p:sp>
          <p:nvSpPr>
            <p:cNvPr id="17426" name="Rectangle 18"/>
            <p:cNvSpPr>
              <a:spLocks noChangeArrowheads="1"/>
            </p:cNvSpPr>
            <p:nvPr/>
          </p:nvSpPr>
          <p:spPr bwMode="auto">
            <a:xfrm>
              <a:off x="3388" y="2846"/>
              <a:ext cx="178" cy="327"/>
            </a:xfrm>
            <a:prstGeom prst="rect">
              <a:avLst/>
            </a:prstGeom>
            <a:noFill/>
            <a:ln>
              <a:noFill/>
            </a:ln>
            <a:effec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altLang="en-US" sz="2800" b="1">
                  <a:solidFill>
                    <a:srgbClr val="D3EAF8"/>
                  </a:solidFill>
                  <a:effectLst>
                    <a:outerShdw blurRad="38100" dist="38100" dir="2700000" algn="tl">
                      <a:srgbClr val="FFFFFF"/>
                    </a:outerShdw>
                  </a:effectLst>
                  <a:latin typeface="Arial" panose="020B0604020202020204" pitchFamily="34" charset="0"/>
                </a:rPr>
                <a:t> </a:t>
              </a:r>
            </a:p>
          </p:txBody>
        </p:sp>
        <p:sp>
          <p:nvSpPr>
            <p:cNvPr id="15374" name="Line 19"/>
            <p:cNvSpPr>
              <a:spLocks noChangeShapeType="1"/>
            </p:cNvSpPr>
            <p:nvPr/>
          </p:nvSpPr>
          <p:spPr bwMode="auto">
            <a:xfrm>
              <a:off x="2336" y="3007"/>
              <a:ext cx="1348" cy="0"/>
            </a:xfrm>
            <a:prstGeom prst="line">
              <a:avLst/>
            </a:prstGeom>
            <a:noFill/>
            <a:ln w="50800">
              <a:solidFill>
                <a:srgbClr val="FFCC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5" name="Rectangle 20"/>
            <p:cNvSpPr>
              <a:spLocks noChangeArrowheads="1"/>
            </p:cNvSpPr>
            <p:nvPr/>
          </p:nvSpPr>
          <p:spPr bwMode="auto">
            <a:xfrm>
              <a:off x="2664" y="2761"/>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1800" b="1">
                  <a:solidFill>
                    <a:srgbClr val="FFFFCC"/>
                  </a:solidFill>
                  <a:latin typeface="Arial" panose="020B0604020202020204" pitchFamily="34" charset="0"/>
                </a:rPr>
                <a:t>returns</a:t>
              </a:r>
            </a:p>
          </p:txBody>
        </p:sp>
      </p:grpSp>
      <p:sp>
        <p:nvSpPr>
          <p:cNvPr id="15368" name="Rectangle 29"/>
          <p:cNvSpPr>
            <a:spLocks noChangeArrowheads="1"/>
          </p:cNvSpPr>
          <p:nvPr/>
        </p:nvSpPr>
        <p:spPr bwMode="auto">
          <a:xfrm>
            <a:off x="828675" y="1752600"/>
            <a:ext cx="732472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04813" indent="-404813" defTabSz="346075">
              <a:lnSpc>
                <a:spcPct val="95000"/>
              </a:lnSpc>
              <a:spcBef>
                <a:spcPct val="35000"/>
              </a:spcBef>
              <a:buClr>
                <a:schemeClr val="hlink"/>
              </a:buClr>
              <a:buSzPct val="125000"/>
              <a:buFont typeface="Arial" panose="020B0604020202020204" pitchFamily="34" charset="0"/>
              <a:buChar char="•"/>
              <a:tabLst>
                <a:tab pos="571500" algn="l"/>
              </a:tabLst>
              <a:defRPr sz="2200" b="1">
                <a:solidFill>
                  <a:schemeClr val="tx1"/>
                </a:solidFill>
                <a:latin typeface="Arial" panose="020B0604020202020204" pitchFamily="34" charset="0"/>
              </a:defRPr>
            </a:lvl1pPr>
            <a:lvl2pPr marL="341313" indent="-227013" defTabSz="346075">
              <a:lnSpc>
                <a:spcPct val="95000"/>
              </a:lnSpc>
              <a:spcBef>
                <a:spcPct val="35000"/>
              </a:spcBef>
              <a:buClr>
                <a:schemeClr val="hlink"/>
              </a:buClr>
              <a:buChar char="–"/>
              <a:tabLst>
                <a:tab pos="571500" algn="l"/>
              </a:tabLst>
              <a:defRPr sz="2000" b="1">
                <a:solidFill>
                  <a:schemeClr val="tx1"/>
                </a:solidFill>
                <a:latin typeface="Arial" panose="020B0604020202020204" pitchFamily="34" charset="0"/>
              </a:defRPr>
            </a:lvl2pPr>
            <a:lvl3pPr marL="741363" indent="-285750" defTabSz="346075">
              <a:lnSpc>
                <a:spcPct val="95000"/>
              </a:lnSpc>
              <a:spcBef>
                <a:spcPct val="35000"/>
              </a:spcBef>
              <a:buClr>
                <a:schemeClr val="hlink"/>
              </a:buClr>
              <a:buSzPct val="90000"/>
              <a:buChar char="–"/>
              <a:tabLst>
                <a:tab pos="571500" algn="l"/>
              </a:tabLst>
              <a:defRPr sz="2000" b="1">
                <a:solidFill>
                  <a:schemeClr val="tx1"/>
                </a:solidFill>
                <a:latin typeface="Arial" panose="020B0604020202020204" pitchFamily="34" charset="0"/>
              </a:defRPr>
            </a:lvl3pPr>
            <a:lvl4pPr marL="1600200" indent="-228600" defTabSz="346075">
              <a:spcBef>
                <a:spcPct val="20000"/>
              </a:spcBef>
              <a:buClr>
                <a:schemeClr val="hlink"/>
              </a:buClr>
              <a:buSzPct val="90000"/>
              <a:buChar char="–"/>
              <a:tabLst>
                <a:tab pos="571500" algn="l"/>
              </a:tabLst>
              <a:defRPr sz="2000" b="1">
                <a:solidFill>
                  <a:schemeClr val="tx1"/>
                </a:solidFill>
                <a:latin typeface="Arial" panose="020B0604020202020204" pitchFamily="34" charset="0"/>
              </a:defRPr>
            </a:lvl4pPr>
            <a:lvl5pPr marL="2057400" indent="-228600" defTabSz="346075">
              <a:spcBef>
                <a:spcPct val="20000"/>
              </a:spcBef>
              <a:buClr>
                <a:schemeClr val="hlink"/>
              </a:buClr>
              <a:buSzPct val="90000"/>
              <a:buChar char="–"/>
              <a:tabLst>
                <a:tab pos="571500" algn="l"/>
              </a:tabLst>
              <a:defRPr sz="2000" b="1">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lr>
                <a:schemeClr val="hlink"/>
              </a:buClr>
              <a:buSzPct val="90000"/>
              <a:buChar char="–"/>
              <a:tabLst>
                <a:tab pos="571500" algn="l"/>
              </a:tabLst>
              <a:defRPr sz="2000" b="1">
                <a:solidFill>
                  <a:schemeClr val="tx1"/>
                </a:solidFill>
                <a:latin typeface="Arial" panose="020B0604020202020204" pitchFamily="34" charset="0"/>
              </a:defRPr>
            </a:lvl9pPr>
          </a:lstStyle>
          <a:p>
            <a:pPr lvl="1">
              <a:buFontTx/>
              <a:buChar char="•"/>
            </a:pPr>
            <a:r>
              <a:rPr lang="en-US" altLang="en-US" sz="2200">
                <a:solidFill>
                  <a:srgbClr val="F8F8D3"/>
                </a:solidFill>
              </a:rPr>
              <a:t>Single-row subquery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ltLang="en-US"/>
              <a:t>Single-Row Subqueries</a:t>
            </a:r>
          </a:p>
        </p:txBody>
      </p:sp>
      <p:sp>
        <p:nvSpPr>
          <p:cNvPr id="17411" name="Rectangle 3"/>
          <p:cNvSpPr>
            <a:spLocks noGrp="1" noChangeArrowheads="1"/>
          </p:cNvSpPr>
          <p:nvPr>
            <p:ph type="body" idx="1"/>
          </p:nvPr>
        </p:nvSpPr>
        <p:spPr>
          <a:xfrm>
            <a:off x="874713" y="1814513"/>
            <a:ext cx="7385050" cy="844550"/>
          </a:xfrm>
          <a:noFill/>
        </p:spPr>
        <p:txBody>
          <a:bodyPr/>
          <a:lstStyle/>
          <a:p>
            <a:r>
              <a:rPr lang="en-US" altLang="en-US"/>
              <a:t>Return only one row</a:t>
            </a:r>
          </a:p>
          <a:p>
            <a:r>
              <a:rPr lang="en-US" altLang="en-US"/>
              <a:t>Use single-row comparison operators</a:t>
            </a:r>
          </a:p>
        </p:txBody>
      </p:sp>
      <p:sp>
        <p:nvSpPr>
          <p:cNvPr id="17412" name="Rectangle 4"/>
          <p:cNvSpPr>
            <a:spLocks noChangeArrowheads="1"/>
          </p:cNvSpPr>
          <p:nvPr/>
        </p:nvSpPr>
        <p:spPr bwMode="blackWhite">
          <a:xfrm>
            <a:off x="2441575" y="27320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120000"/>
              </a:lnSpc>
              <a:spcBef>
                <a:spcPct val="60000"/>
              </a:spcBef>
            </a:pPr>
            <a:r>
              <a:rPr lang="en-US" altLang="en-US" sz="1800" b="1">
                <a:solidFill>
                  <a:srgbClr val="000000"/>
                </a:solidFill>
                <a:latin typeface="Arial" panose="020B0604020202020204" pitchFamily="34" charset="0"/>
              </a:rPr>
              <a:t>Operator</a:t>
            </a:r>
          </a:p>
          <a:p>
            <a:pPr algn="ctr">
              <a:lnSpc>
                <a:spcPct val="120000"/>
              </a:lnSpc>
              <a:spcBef>
                <a:spcPct val="60000"/>
              </a:spcBef>
            </a:pPr>
            <a:r>
              <a:rPr lang="en-US" altLang="en-US" sz="1800" b="1">
                <a:solidFill>
                  <a:srgbClr val="000000"/>
                </a:solidFill>
                <a:latin typeface="Arial" panose="020B0604020202020204" pitchFamily="34" charset="0"/>
              </a:rPr>
              <a:t>=</a:t>
            </a:r>
          </a:p>
          <a:p>
            <a:pPr algn="ctr">
              <a:lnSpc>
                <a:spcPct val="120000"/>
              </a:lnSpc>
              <a:spcBef>
                <a:spcPct val="60000"/>
              </a:spcBef>
            </a:pPr>
            <a:r>
              <a:rPr lang="en-US" altLang="en-US" sz="1800" b="1">
                <a:solidFill>
                  <a:srgbClr val="000000"/>
                </a:solidFill>
                <a:latin typeface="Arial" panose="020B0604020202020204" pitchFamily="34" charset="0"/>
              </a:rPr>
              <a:t>&gt;</a:t>
            </a:r>
          </a:p>
          <a:p>
            <a:pPr algn="ctr">
              <a:lnSpc>
                <a:spcPct val="120000"/>
              </a:lnSpc>
              <a:spcBef>
                <a:spcPct val="60000"/>
              </a:spcBef>
            </a:pPr>
            <a:r>
              <a:rPr lang="en-US" altLang="en-US" sz="1800" b="1">
                <a:solidFill>
                  <a:srgbClr val="000000"/>
                </a:solidFill>
                <a:latin typeface="Arial" panose="020B0604020202020204" pitchFamily="34" charset="0"/>
              </a:rPr>
              <a:t>      &gt;=	</a:t>
            </a:r>
          </a:p>
          <a:p>
            <a:pPr algn="ctr">
              <a:lnSpc>
                <a:spcPct val="120000"/>
              </a:lnSpc>
              <a:spcBef>
                <a:spcPct val="60000"/>
              </a:spcBef>
            </a:pPr>
            <a:r>
              <a:rPr lang="en-US" altLang="en-US" sz="1800" b="1">
                <a:solidFill>
                  <a:srgbClr val="000000"/>
                </a:solidFill>
                <a:latin typeface="Arial" panose="020B0604020202020204" pitchFamily="34" charset="0"/>
              </a:rPr>
              <a:t>&lt;</a:t>
            </a:r>
          </a:p>
          <a:p>
            <a:pPr algn="ctr">
              <a:lnSpc>
                <a:spcPct val="120000"/>
              </a:lnSpc>
              <a:spcBef>
                <a:spcPct val="60000"/>
              </a:spcBef>
            </a:pPr>
            <a:r>
              <a:rPr lang="en-US" altLang="en-US" sz="1800" b="1">
                <a:solidFill>
                  <a:srgbClr val="000000"/>
                </a:solidFill>
                <a:latin typeface="Arial" panose="020B0604020202020204" pitchFamily="34" charset="0"/>
              </a:rPr>
              <a:t>      &lt;=	</a:t>
            </a:r>
          </a:p>
          <a:p>
            <a:pPr algn="ctr">
              <a:lnSpc>
                <a:spcPct val="120000"/>
              </a:lnSpc>
              <a:spcBef>
                <a:spcPct val="60000"/>
              </a:spcBef>
            </a:pPr>
            <a:r>
              <a:rPr lang="en-US" altLang="en-US" sz="1800" b="1">
                <a:solidFill>
                  <a:srgbClr val="000000"/>
                </a:solidFill>
                <a:latin typeface="Arial" panose="020B0604020202020204" pitchFamily="34" charset="0"/>
              </a:rPr>
              <a:t>&lt;&gt;</a:t>
            </a:r>
          </a:p>
        </p:txBody>
      </p:sp>
      <p:sp>
        <p:nvSpPr>
          <p:cNvPr id="17413" name="Rectangle 5"/>
          <p:cNvSpPr>
            <a:spLocks noChangeArrowheads="1"/>
          </p:cNvSpPr>
          <p:nvPr/>
        </p:nvSpPr>
        <p:spPr bwMode="blackWhite">
          <a:xfrm>
            <a:off x="3727450" y="27320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120000"/>
              </a:lnSpc>
              <a:spcBef>
                <a:spcPct val="60000"/>
              </a:spcBef>
            </a:pPr>
            <a:r>
              <a:rPr lang="en-US" altLang="en-US" sz="1800" b="1">
                <a:solidFill>
                  <a:srgbClr val="000000"/>
                </a:solidFill>
                <a:latin typeface="Arial" panose="020B0604020202020204" pitchFamily="34" charset="0"/>
              </a:rPr>
              <a:t>Meaning</a:t>
            </a:r>
          </a:p>
          <a:p>
            <a:pPr>
              <a:lnSpc>
                <a:spcPct val="120000"/>
              </a:lnSpc>
              <a:spcBef>
                <a:spcPct val="60000"/>
              </a:spcBef>
            </a:pPr>
            <a:r>
              <a:rPr lang="en-US" altLang="en-US" sz="1800" b="1">
                <a:solidFill>
                  <a:srgbClr val="000000"/>
                </a:solidFill>
                <a:latin typeface="Arial" panose="020B0604020202020204" pitchFamily="34" charset="0"/>
              </a:rPr>
              <a:t>Equal to</a:t>
            </a:r>
          </a:p>
          <a:p>
            <a:pPr>
              <a:lnSpc>
                <a:spcPct val="120000"/>
              </a:lnSpc>
              <a:spcBef>
                <a:spcPct val="60000"/>
              </a:spcBef>
            </a:pPr>
            <a:r>
              <a:rPr lang="en-US" altLang="en-US" sz="1800" b="1">
                <a:solidFill>
                  <a:srgbClr val="000000"/>
                </a:solidFill>
                <a:latin typeface="Arial" panose="020B0604020202020204" pitchFamily="34" charset="0"/>
              </a:rPr>
              <a:t>Greater than </a:t>
            </a:r>
          </a:p>
          <a:p>
            <a:pPr>
              <a:lnSpc>
                <a:spcPct val="120000"/>
              </a:lnSpc>
              <a:spcBef>
                <a:spcPct val="60000"/>
              </a:spcBef>
            </a:pPr>
            <a:r>
              <a:rPr lang="en-US" altLang="en-US" sz="1800" b="1">
                <a:solidFill>
                  <a:srgbClr val="000000"/>
                </a:solidFill>
                <a:latin typeface="Arial" panose="020B0604020202020204" pitchFamily="34" charset="0"/>
              </a:rPr>
              <a:t>Greater than or equal to </a:t>
            </a:r>
          </a:p>
          <a:p>
            <a:pPr>
              <a:lnSpc>
                <a:spcPct val="120000"/>
              </a:lnSpc>
              <a:spcBef>
                <a:spcPct val="60000"/>
              </a:spcBef>
            </a:pPr>
            <a:r>
              <a:rPr lang="en-US" altLang="en-US" sz="1800" b="1">
                <a:solidFill>
                  <a:srgbClr val="000000"/>
                </a:solidFill>
                <a:latin typeface="Arial" panose="020B0604020202020204" pitchFamily="34" charset="0"/>
              </a:rPr>
              <a:t>Less than </a:t>
            </a:r>
          </a:p>
          <a:p>
            <a:pPr>
              <a:lnSpc>
                <a:spcPct val="120000"/>
              </a:lnSpc>
              <a:spcBef>
                <a:spcPct val="60000"/>
              </a:spcBef>
            </a:pPr>
            <a:r>
              <a:rPr lang="en-US" altLang="en-US" sz="1800" b="1">
                <a:solidFill>
                  <a:srgbClr val="000000"/>
                </a:solidFill>
                <a:latin typeface="Arial" panose="020B0604020202020204" pitchFamily="34" charset="0"/>
              </a:rPr>
              <a:t>Less than or equal to</a:t>
            </a:r>
          </a:p>
          <a:p>
            <a:pPr>
              <a:lnSpc>
                <a:spcPct val="120000"/>
              </a:lnSpc>
              <a:spcBef>
                <a:spcPct val="60000"/>
              </a:spcBef>
            </a:pPr>
            <a:r>
              <a:rPr lang="en-US" altLang="en-US" sz="1800" b="1">
                <a:solidFill>
                  <a:srgbClr val="000000"/>
                </a:solidFill>
                <a:latin typeface="Arial" panose="020B0604020202020204" pitchFamily="34" charset="0"/>
              </a:rPr>
              <a:t>Not equal to</a:t>
            </a:r>
          </a:p>
        </p:txBody>
      </p:sp>
      <p:sp>
        <p:nvSpPr>
          <p:cNvPr id="17414" name="Line 6"/>
          <p:cNvSpPr>
            <a:spLocks noChangeShapeType="1"/>
          </p:cNvSpPr>
          <p:nvPr/>
        </p:nvSpPr>
        <p:spPr bwMode="blackWhite">
          <a:xfrm flipV="1">
            <a:off x="2430463" y="3140075"/>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5" name="Line 7"/>
          <p:cNvSpPr>
            <a:spLocks noChangeShapeType="1"/>
          </p:cNvSpPr>
          <p:nvPr/>
        </p:nvSpPr>
        <p:spPr bwMode="blackWhite">
          <a:xfrm>
            <a:off x="2454275" y="41465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6" name="Line 8"/>
          <p:cNvSpPr>
            <a:spLocks noChangeShapeType="1"/>
          </p:cNvSpPr>
          <p:nvPr/>
        </p:nvSpPr>
        <p:spPr bwMode="blackWhite">
          <a:xfrm>
            <a:off x="2439988" y="36417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7" name="Line 9"/>
          <p:cNvSpPr>
            <a:spLocks noChangeShapeType="1"/>
          </p:cNvSpPr>
          <p:nvPr/>
        </p:nvSpPr>
        <p:spPr bwMode="blackWhite">
          <a:xfrm>
            <a:off x="2454275" y="46847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8" name="Line 10"/>
          <p:cNvSpPr>
            <a:spLocks noChangeShapeType="1"/>
          </p:cNvSpPr>
          <p:nvPr/>
        </p:nvSpPr>
        <p:spPr bwMode="blackWhite">
          <a:xfrm>
            <a:off x="2425700" y="51974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9" name="Line 11"/>
          <p:cNvSpPr>
            <a:spLocks noChangeShapeType="1"/>
          </p:cNvSpPr>
          <p:nvPr/>
        </p:nvSpPr>
        <p:spPr bwMode="blackWhite">
          <a:xfrm>
            <a:off x="2444750" y="57118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2"/>
          <p:cNvSpPr>
            <a:spLocks noChangeArrowheads="1"/>
          </p:cNvSpPr>
          <p:nvPr/>
        </p:nvSpPr>
        <p:spPr bwMode="blackWhite">
          <a:xfrm>
            <a:off x="965200" y="1555750"/>
            <a:ext cx="721995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857500" algn="l"/>
                <a:tab pos="4572000" algn="l"/>
              </a:tabLst>
              <a:defRPr sz="2400">
                <a:solidFill>
                  <a:schemeClr val="accent2"/>
                </a:solidFill>
                <a:latin typeface="Times New Roman" panose="02020603050405020304" pitchFamily="18" charset="0"/>
              </a:defRPr>
            </a:lvl1pPr>
            <a:lvl2pPr marL="742950" indent="-285750">
              <a:tabLst>
                <a:tab pos="1200150" algn="l"/>
                <a:tab pos="2857500" algn="l"/>
                <a:tab pos="4572000" algn="l"/>
              </a:tabLst>
              <a:defRPr sz="2400">
                <a:solidFill>
                  <a:schemeClr val="accent2"/>
                </a:solidFill>
                <a:latin typeface="Times New Roman" panose="02020603050405020304" pitchFamily="18" charset="0"/>
              </a:defRPr>
            </a:lvl2pPr>
            <a:lvl3pPr marL="1143000" indent="-228600">
              <a:tabLst>
                <a:tab pos="1200150" algn="l"/>
                <a:tab pos="2857500" algn="l"/>
                <a:tab pos="4572000" algn="l"/>
              </a:tabLst>
              <a:defRPr sz="2400">
                <a:solidFill>
                  <a:schemeClr val="accent2"/>
                </a:solidFill>
                <a:latin typeface="Times New Roman" panose="02020603050405020304" pitchFamily="18" charset="0"/>
              </a:defRPr>
            </a:lvl3pPr>
            <a:lvl4pPr marL="1600200" indent="-228600">
              <a:tabLst>
                <a:tab pos="1200150" algn="l"/>
                <a:tab pos="2857500" algn="l"/>
                <a:tab pos="4572000" algn="l"/>
              </a:tabLst>
              <a:defRPr sz="2400">
                <a:solidFill>
                  <a:schemeClr val="accent2"/>
                </a:solidFill>
                <a:latin typeface="Times New Roman" panose="02020603050405020304" pitchFamily="18" charset="0"/>
              </a:defRPr>
            </a:lvl4pPr>
            <a:lvl5pPr marL="2057400" indent="-228600">
              <a:tabLst>
                <a:tab pos="1200150" algn="l"/>
                <a:tab pos="2857500" algn="l"/>
                <a:tab pos="45720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 </a:t>
            </a:r>
          </a:p>
        </p:txBody>
      </p:sp>
      <p:sp>
        <p:nvSpPr>
          <p:cNvPr id="19459" name="Rectangle 23"/>
          <p:cNvSpPr>
            <a:spLocks noChangeArrowheads="1"/>
          </p:cNvSpPr>
          <p:nvPr/>
        </p:nvSpPr>
        <p:spPr bwMode="blackWhite">
          <a:xfrm>
            <a:off x="969963" y="1601788"/>
            <a:ext cx="6540500"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857500" algn="l"/>
                <a:tab pos="4572000" algn="l"/>
              </a:tabLst>
              <a:defRPr sz="2400">
                <a:solidFill>
                  <a:schemeClr val="accent2"/>
                </a:solidFill>
                <a:latin typeface="Times New Roman" panose="02020603050405020304" pitchFamily="18" charset="0"/>
              </a:defRPr>
            </a:lvl1pPr>
            <a:lvl2pPr marL="742950" indent="-285750">
              <a:tabLst>
                <a:tab pos="1200150" algn="l"/>
                <a:tab pos="2857500" algn="l"/>
                <a:tab pos="4572000" algn="l"/>
              </a:tabLst>
              <a:defRPr sz="2400">
                <a:solidFill>
                  <a:schemeClr val="accent2"/>
                </a:solidFill>
                <a:latin typeface="Times New Roman" panose="02020603050405020304" pitchFamily="18" charset="0"/>
              </a:defRPr>
            </a:lvl2pPr>
            <a:lvl3pPr marL="1143000" indent="-228600">
              <a:tabLst>
                <a:tab pos="1200150" algn="l"/>
                <a:tab pos="2857500" algn="l"/>
                <a:tab pos="4572000" algn="l"/>
              </a:tabLst>
              <a:defRPr sz="2400">
                <a:solidFill>
                  <a:schemeClr val="accent2"/>
                </a:solidFill>
                <a:latin typeface="Times New Roman" panose="02020603050405020304" pitchFamily="18" charset="0"/>
              </a:defRPr>
            </a:lvl3pPr>
            <a:lvl4pPr marL="1600200" indent="-228600">
              <a:tabLst>
                <a:tab pos="1200150" algn="l"/>
                <a:tab pos="2857500" algn="l"/>
                <a:tab pos="4572000" algn="l"/>
              </a:tabLst>
              <a:defRPr sz="2400">
                <a:solidFill>
                  <a:schemeClr val="accent2"/>
                </a:solidFill>
                <a:latin typeface="Times New Roman" panose="02020603050405020304" pitchFamily="18" charset="0"/>
              </a:defRPr>
            </a:lvl4pPr>
            <a:lvl5pPr marL="2057400" indent="-228600">
              <a:tabLst>
                <a:tab pos="1200150" algn="l"/>
                <a:tab pos="2857500" algn="l"/>
                <a:tab pos="4572000" algn="l"/>
              </a:tabLst>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tabLst>
                <a:tab pos="1200150" algn="l"/>
                <a:tab pos="2857500" algn="l"/>
                <a:tab pos="4572000" algn="l"/>
              </a:tabLst>
              <a:defRPr sz="2400">
                <a:solidFill>
                  <a:schemeClr val="accent2"/>
                </a:solidFill>
                <a:latin typeface="Times New Roman" panose="02020603050405020304" pitchFamily="18" charset="0"/>
              </a:defRPr>
            </a:lvl9pPr>
          </a:lstStyle>
          <a:p>
            <a:r>
              <a:rPr lang="en-US" altLang="en-US" sz="1800" b="1" dirty="0">
                <a:solidFill>
                  <a:srgbClr val="000000"/>
                </a:solidFill>
                <a:latin typeface="Courier New" panose="02070309020205020404" pitchFamily="49" charset="0"/>
              </a:rPr>
              <a:t>SELECT </a:t>
            </a:r>
            <a:r>
              <a:rPr lang="en-US" altLang="en-US" sz="1800" b="1" dirty="0" err="1">
                <a:solidFill>
                  <a:srgbClr val="000000"/>
                </a:solidFill>
                <a:latin typeface="Courier New" panose="02070309020205020404" pitchFamily="49" charset="0"/>
              </a:rPr>
              <a:t>last_name</a:t>
            </a: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job_id</a:t>
            </a:r>
            <a:r>
              <a:rPr lang="en-US" altLang="en-US" sz="1800" b="1" dirty="0">
                <a:solidFill>
                  <a:srgbClr val="000000"/>
                </a:solidFill>
                <a:latin typeface="Courier New" panose="02070309020205020404" pitchFamily="49" charset="0"/>
              </a:rPr>
              <a:t>, salary</a:t>
            </a:r>
          </a:p>
          <a:p>
            <a:r>
              <a:rPr lang="en-US" altLang="en-US" sz="1800" b="1" dirty="0">
                <a:solidFill>
                  <a:srgbClr val="000000"/>
                </a:solidFill>
                <a:latin typeface="Courier New" panose="02070309020205020404" pitchFamily="49" charset="0"/>
              </a:rPr>
              <a:t>FROM   employees</a:t>
            </a:r>
          </a:p>
          <a:p>
            <a:r>
              <a:rPr lang="en-US" altLang="en-US" sz="1800" b="1" dirty="0">
                <a:solidFill>
                  <a:srgbClr val="000000"/>
                </a:solidFill>
                <a:latin typeface="Courier New" panose="02070309020205020404" pitchFamily="49" charset="0"/>
              </a:rPr>
              <a:t>WHERE  </a:t>
            </a:r>
            <a:r>
              <a:rPr lang="en-US" altLang="en-US" sz="1800" b="1" dirty="0" err="1">
                <a:solidFill>
                  <a:srgbClr val="000000"/>
                </a:solidFill>
                <a:latin typeface="Courier New" panose="02070309020205020404" pitchFamily="49" charset="0"/>
              </a:rPr>
              <a:t>job_id</a:t>
            </a:r>
            <a:r>
              <a:rPr lang="en-US" altLang="en-US" sz="1800" b="1" dirty="0">
                <a:solidFill>
                  <a:srgbClr val="000000"/>
                </a:solidFill>
                <a:latin typeface="Courier New" panose="02070309020205020404" pitchFamily="49" charset="0"/>
              </a:rPr>
              <a:t> =  </a:t>
            </a:r>
          </a:p>
          <a:p>
            <a:r>
              <a:rPr lang="en-US" altLang="en-US" sz="1800" b="1" dirty="0">
                <a:solidFill>
                  <a:srgbClr val="000000"/>
                </a:solidFill>
                <a:latin typeface="Courier New" panose="02070309020205020404" pitchFamily="49" charset="0"/>
              </a:rPr>
              <a:t>                (SELECT </a:t>
            </a:r>
            <a:r>
              <a:rPr lang="en-US" altLang="en-US" sz="1800" b="1" dirty="0" err="1">
                <a:solidFill>
                  <a:srgbClr val="000000"/>
                </a:solidFill>
                <a:latin typeface="Courier New" panose="02070309020205020404" pitchFamily="49" charset="0"/>
              </a:rPr>
              <a:t>job_id</a:t>
            </a:r>
            <a:endParaRPr lang="en-US" altLang="en-US" sz="1800" b="1" dirty="0">
              <a:solidFill>
                <a:srgbClr val="000000"/>
              </a:solidFill>
              <a:latin typeface="Courier New" panose="02070309020205020404" pitchFamily="49" charset="0"/>
            </a:endParaRPr>
          </a:p>
          <a:p>
            <a:r>
              <a:rPr lang="en-US" altLang="en-US" sz="1800" b="1" dirty="0">
                <a:solidFill>
                  <a:srgbClr val="000000"/>
                </a:solidFill>
                <a:latin typeface="Courier New" panose="02070309020205020404" pitchFamily="49" charset="0"/>
              </a:rPr>
              <a:t>                 FROM   employees</a:t>
            </a:r>
          </a:p>
          <a:p>
            <a:r>
              <a:rPr lang="en-US" altLang="en-US" sz="1800" b="1" dirty="0">
                <a:solidFill>
                  <a:srgbClr val="000000"/>
                </a:solidFill>
                <a:latin typeface="Courier New" panose="02070309020205020404" pitchFamily="49" charset="0"/>
              </a:rPr>
              <a:t>                 WHERE  </a:t>
            </a:r>
            <a:r>
              <a:rPr lang="en-US" altLang="en-US" sz="1800" b="1" dirty="0" err="1">
                <a:solidFill>
                  <a:srgbClr val="000000"/>
                </a:solidFill>
                <a:latin typeface="Courier New" panose="02070309020205020404" pitchFamily="49" charset="0"/>
              </a:rPr>
              <a:t>employee_id</a:t>
            </a:r>
            <a:r>
              <a:rPr lang="en-US" altLang="en-US" sz="1800" b="1" dirty="0">
                <a:solidFill>
                  <a:srgbClr val="000000"/>
                </a:solidFill>
                <a:latin typeface="Courier New" panose="02070309020205020404" pitchFamily="49" charset="0"/>
              </a:rPr>
              <a:t> = 141)</a:t>
            </a:r>
          </a:p>
          <a:p>
            <a:r>
              <a:rPr lang="en-US" altLang="en-US" sz="1800" b="1" dirty="0">
                <a:solidFill>
                  <a:srgbClr val="000000"/>
                </a:solidFill>
                <a:latin typeface="Courier New" panose="02070309020205020404" pitchFamily="49" charset="0"/>
              </a:rPr>
              <a:t>AND    salary &gt;</a:t>
            </a:r>
          </a:p>
          <a:p>
            <a:r>
              <a:rPr lang="en-US" altLang="en-US" sz="1800" b="1" dirty="0">
                <a:solidFill>
                  <a:srgbClr val="000000"/>
                </a:solidFill>
                <a:latin typeface="Courier New" panose="02070309020205020404" pitchFamily="49" charset="0"/>
              </a:rPr>
              <a:t>                (SELECT salary</a:t>
            </a:r>
          </a:p>
          <a:p>
            <a:r>
              <a:rPr lang="en-US" altLang="en-US" sz="1800" b="1" dirty="0">
                <a:solidFill>
                  <a:srgbClr val="000000"/>
                </a:solidFill>
                <a:latin typeface="Courier New" panose="02070309020205020404" pitchFamily="49" charset="0"/>
              </a:rPr>
              <a:t>                 FROM   employees</a:t>
            </a:r>
          </a:p>
          <a:p>
            <a:r>
              <a:rPr lang="en-US" altLang="en-US" sz="1800" b="1" dirty="0">
                <a:solidFill>
                  <a:srgbClr val="000000"/>
                </a:solidFill>
                <a:latin typeface="Courier New" panose="02070309020205020404" pitchFamily="49" charset="0"/>
              </a:rPr>
              <a:t>                 WHERE  </a:t>
            </a:r>
            <a:r>
              <a:rPr lang="en-US" altLang="en-US" sz="1800" b="1" dirty="0" err="1">
                <a:solidFill>
                  <a:srgbClr val="000000"/>
                </a:solidFill>
                <a:latin typeface="Courier New" panose="02070309020205020404" pitchFamily="49" charset="0"/>
              </a:rPr>
              <a:t>employee_id</a:t>
            </a:r>
            <a:r>
              <a:rPr lang="en-US" altLang="en-US" sz="1800" b="1" dirty="0">
                <a:solidFill>
                  <a:srgbClr val="000000"/>
                </a:solidFill>
                <a:latin typeface="Courier New" panose="02070309020205020404" pitchFamily="49" charset="0"/>
              </a:rPr>
              <a:t> = 143);</a:t>
            </a:r>
          </a:p>
        </p:txBody>
      </p:sp>
      <p:sp>
        <p:nvSpPr>
          <p:cNvPr id="19460" name="Rectangle 24"/>
          <p:cNvSpPr>
            <a:spLocks noGrp="1" noChangeArrowheads="1"/>
          </p:cNvSpPr>
          <p:nvPr>
            <p:ph type="title"/>
          </p:nvPr>
        </p:nvSpPr>
        <p:spPr>
          <a:xfrm>
            <a:off x="742950" y="0"/>
            <a:ext cx="7677150" cy="1482725"/>
          </a:xfrm>
          <a:noFill/>
        </p:spPr>
        <p:txBody>
          <a:bodyPr/>
          <a:lstStyle/>
          <a:p>
            <a:r>
              <a:rPr lang="en-US" altLang="en-US"/>
              <a:t>Executing Single-Row Subqueries</a:t>
            </a:r>
            <a:br>
              <a:rPr lang="en-US" altLang="en-US"/>
            </a:br>
            <a:r>
              <a:rPr lang="en-US" altLang="en-US" sz="2000"/>
              <a:t>Display the details of those employees whose job-id is same as the job-id of employee_id 141 and salary more than the salary of employeed_id 143.</a:t>
            </a:r>
            <a:endParaRPr lang="en-US" altLang="en-US"/>
          </a:p>
        </p:txBody>
      </p:sp>
      <p:sp>
        <p:nvSpPr>
          <p:cNvPr id="19461" name="Rectangle 26"/>
          <p:cNvSpPr>
            <a:spLocks noChangeArrowheads="1"/>
          </p:cNvSpPr>
          <p:nvPr/>
        </p:nvSpPr>
        <p:spPr bwMode="auto">
          <a:xfrm>
            <a:off x="4975225" y="2076450"/>
            <a:ext cx="1252538"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600" b="1">
                <a:solidFill>
                  <a:srgbClr val="FF5050"/>
                </a:solidFill>
                <a:latin typeface="Arial" panose="020B0604020202020204" pitchFamily="34" charset="0"/>
              </a:rPr>
              <a:t>ST_CLERK</a:t>
            </a:r>
          </a:p>
        </p:txBody>
      </p:sp>
      <p:sp>
        <p:nvSpPr>
          <p:cNvPr id="19462" name="Rectangle 28"/>
          <p:cNvSpPr>
            <a:spLocks noChangeArrowheads="1"/>
          </p:cNvSpPr>
          <p:nvPr/>
        </p:nvSpPr>
        <p:spPr bwMode="auto">
          <a:xfrm>
            <a:off x="5194300" y="3181350"/>
            <a:ext cx="636588"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pPr algn="ctr">
              <a:lnSpc>
                <a:spcPct val="120000"/>
              </a:lnSpc>
              <a:spcBef>
                <a:spcPct val="60000"/>
              </a:spcBef>
            </a:pPr>
            <a:r>
              <a:rPr lang="en-US" altLang="en-US" sz="1600" b="1">
                <a:solidFill>
                  <a:srgbClr val="FF5050"/>
                </a:solidFill>
                <a:latin typeface="Arial" panose="020B0604020202020204" pitchFamily="34" charset="0"/>
              </a:rPr>
              <a:t>2600</a:t>
            </a:r>
          </a:p>
        </p:txBody>
      </p:sp>
      <p:sp>
        <p:nvSpPr>
          <p:cNvPr id="19463" name="Rectangle 29"/>
          <p:cNvSpPr>
            <a:spLocks noChangeArrowheads="1"/>
          </p:cNvSpPr>
          <p:nvPr/>
        </p:nvSpPr>
        <p:spPr bwMode="ltGray">
          <a:xfrm>
            <a:off x="3167063" y="2390775"/>
            <a:ext cx="3600450" cy="88423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sp>
        <p:nvSpPr>
          <p:cNvPr id="19464" name="Rectangle 30"/>
          <p:cNvSpPr>
            <a:spLocks noChangeArrowheads="1"/>
          </p:cNvSpPr>
          <p:nvPr/>
        </p:nvSpPr>
        <p:spPr bwMode="ltGray">
          <a:xfrm>
            <a:off x="3187700" y="3470275"/>
            <a:ext cx="3587750" cy="88423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GB" altLang="en-US"/>
          </a:p>
        </p:txBody>
      </p:sp>
      <p:pic>
        <p:nvPicPr>
          <p:cNvPr id="19465"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4641850"/>
            <a:ext cx="73056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19466" name="Arc 27"/>
          <p:cNvSpPr>
            <a:spLocks/>
          </p:cNvSpPr>
          <p:nvPr/>
        </p:nvSpPr>
        <p:spPr bwMode="auto">
          <a:xfrm rot="10800000">
            <a:off x="3324225" y="3330575"/>
            <a:ext cx="2590800" cy="617538"/>
          </a:xfrm>
          <a:custGeom>
            <a:avLst/>
            <a:gdLst>
              <a:gd name="T0" fmla="*/ 2147483646 w 26842"/>
              <a:gd name="T1" fmla="*/ 2147483646 h 24564"/>
              <a:gd name="T2" fmla="*/ 2147483646 w 26842"/>
              <a:gd name="T3" fmla="*/ 0 h 24564"/>
              <a:gd name="T4" fmla="*/ 2147483646 w 26842"/>
              <a:gd name="T5" fmla="*/ 2147483646 h 24564"/>
              <a:gd name="T6" fmla="*/ 0 60000 65536"/>
              <a:gd name="T7" fmla="*/ 0 60000 65536"/>
              <a:gd name="T8" fmla="*/ 0 60000 65536"/>
            </a:gdLst>
            <a:ahLst/>
            <a:cxnLst>
              <a:cxn ang="T6">
                <a:pos x="T0" y="T1"/>
              </a:cxn>
              <a:cxn ang="T7">
                <a:pos x="T2" y="T3"/>
              </a:cxn>
              <a:cxn ang="T8">
                <a:pos x="T4" y="T5"/>
              </a:cxn>
            </a:cxnLst>
            <a:rect l="0" t="0" r="r" b="b"/>
            <a:pathLst>
              <a:path w="26842" h="24564" fill="none" extrusionOk="0">
                <a:moveTo>
                  <a:pt x="26842" y="23918"/>
                </a:moveTo>
                <a:cubicBezTo>
                  <a:pt x="25127" y="24347"/>
                  <a:pt x="23367" y="24564"/>
                  <a:pt x="21600" y="24564"/>
                </a:cubicBezTo>
                <a:cubicBezTo>
                  <a:pt x="9670" y="24564"/>
                  <a:pt x="0" y="14893"/>
                  <a:pt x="0" y="2964"/>
                </a:cubicBezTo>
                <a:cubicBezTo>
                  <a:pt x="0" y="1972"/>
                  <a:pt x="68" y="982"/>
                  <a:pt x="204" y="0"/>
                </a:cubicBezTo>
              </a:path>
              <a:path w="26842" h="24564" stroke="0" extrusionOk="0">
                <a:moveTo>
                  <a:pt x="26842" y="23918"/>
                </a:moveTo>
                <a:cubicBezTo>
                  <a:pt x="25127" y="24347"/>
                  <a:pt x="23367" y="24564"/>
                  <a:pt x="21600" y="24564"/>
                </a:cubicBezTo>
                <a:cubicBezTo>
                  <a:pt x="9670" y="24564"/>
                  <a:pt x="0" y="14893"/>
                  <a:pt x="0" y="2964"/>
                </a:cubicBezTo>
                <a:cubicBezTo>
                  <a:pt x="0" y="1972"/>
                  <a:pt x="68" y="982"/>
                  <a:pt x="204" y="0"/>
                </a:cubicBezTo>
                <a:lnTo>
                  <a:pt x="21600" y="2964"/>
                </a:lnTo>
                <a:lnTo>
                  <a:pt x="26842" y="23918"/>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IN"/>
          </a:p>
        </p:txBody>
      </p:sp>
      <p:sp>
        <p:nvSpPr>
          <p:cNvPr id="19467" name="Arc 25"/>
          <p:cNvSpPr>
            <a:spLocks/>
          </p:cNvSpPr>
          <p:nvPr/>
        </p:nvSpPr>
        <p:spPr bwMode="auto">
          <a:xfrm rot="10800000">
            <a:off x="3321050" y="2200275"/>
            <a:ext cx="2598738" cy="617538"/>
          </a:xfrm>
          <a:custGeom>
            <a:avLst/>
            <a:gdLst>
              <a:gd name="T0" fmla="*/ 2147483646 w 26842"/>
              <a:gd name="T1" fmla="*/ 2147483646 h 24566"/>
              <a:gd name="T2" fmla="*/ 2147483646 w 26842"/>
              <a:gd name="T3" fmla="*/ 0 h 24566"/>
              <a:gd name="T4" fmla="*/ 2147483646 w 26842"/>
              <a:gd name="T5" fmla="*/ 2147483646 h 24566"/>
              <a:gd name="T6" fmla="*/ 0 60000 65536"/>
              <a:gd name="T7" fmla="*/ 0 60000 65536"/>
              <a:gd name="T8" fmla="*/ 0 60000 65536"/>
            </a:gdLst>
            <a:ahLst/>
            <a:cxnLst>
              <a:cxn ang="T6">
                <a:pos x="T0" y="T1"/>
              </a:cxn>
              <a:cxn ang="T7">
                <a:pos x="T2" y="T3"/>
              </a:cxn>
              <a:cxn ang="T8">
                <a:pos x="T4" y="T5"/>
              </a:cxn>
            </a:cxnLst>
            <a:rect l="0" t="0" r="r" b="b"/>
            <a:pathLst>
              <a:path w="26842" h="24566" fill="none" extrusionOk="0">
                <a:moveTo>
                  <a:pt x="26842" y="23920"/>
                </a:moveTo>
                <a:cubicBezTo>
                  <a:pt x="25127" y="24349"/>
                  <a:pt x="23367" y="24566"/>
                  <a:pt x="21600" y="24566"/>
                </a:cubicBezTo>
                <a:cubicBezTo>
                  <a:pt x="9670" y="24566"/>
                  <a:pt x="0" y="14895"/>
                  <a:pt x="0" y="2966"/>
                </a:cubicBezTo>
                <a:cubicBezTo>
                  <a:pt x="0" y="1973"/>
                  <a:pt x="68" y="982"/>
                  <a:pt x="204" y="-1"/>
                </a:cubicBezTo>
              </a:path>
              <a:path w="26842" h="24566" stroke="0" extrusionOk="0">
                <a:moveTo>
                  <a:pt x="26842" y="23920"/>
                </a:moveTo>
                <a:cubicBezTo>
                  <a:pt x="25127" y="24349"/>
                  <a:pt x="23367" y="24566"/>
                  <a:pt x="21600" y="24566"/>
                </a:cubicBezTo>
                <a:cubicBezTo>
                  <a:pt x="9670" y="24566"/>
                  <a:pt x="0" y="14895"/>
                  <a:pt x="0" y="2966"/>
                </a:cubicBezTo>
                <a:cubicBezTo>
                  <a:pt x="0" y="1973"/>
                  <a:pt x="68" y="982"/>
                  <a:pt x="204" y="-1"/>
                </a:cubicBezTo>
                <a:lnTo>
                  <a:pt x="21600" y="2966"/>
                </a:lnTo>
                <a:lnTo>
                  <a:pt x="26842" y="2392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IN"/>
          </a:p>
        </p:txBody>
      </p:sp>
    </p:spTree>
  </p:cSld>
  <p:clrMapOvr>
    <a:masterClrMapping/>
  </p:clrMapOvr>
  <p:transition spd="slow">
    <p:cut/>
  </p:transition>
</p:sld>
</file>

<file path=ppt/theme/theme1.xml><?xml version="1.0" encoding="utf-8"?>
<a:theme xmlns:a="http://schemas.openxmlformats.org/drawingml/2006/main"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iplatform_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accent2"/>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accent2"/>
            </a:solidFill>
            <a:effectLst/>
            <a:latin typeface="Times New Roman" panose="02020603050405020304" pitchFamily="18" charset="0"/>
          </a:defRPr>
        </a:defPPr>
      </a:lstStyle>
    </a:lnDef>
  </a:objectDefaults>
  <a:extraClrSchemeLst>
    <a:extraClrScheme>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clrMap bg1="dk2" tx1="lt1" bg2="dk1" tx2="lt2" accent1="accent1" accent2="accent2" accent3="accent3" accent4="accent4" accent5="accent5" accent6="accent6" hlink="hlink" folHlink="folHlink"/>
    </a:extraClrScheme>
    <a:extraClrScheme>
      <a:clrScheme name="iplatform_1.0 2">
        <a:dk1>
          <a:srgbClr val="000000"/>
        </a:dk1>
        <a:lt1>
          <a:srgbClr val="FFFFFF"/>
        </a:lt1>
        <a:dk2>
          <a:srgbClr val="FF0033"/>
        </a:dk2>
        <a:lt2>
          <a:srgbClr val="000000"/>
        </a:lt2>
        <a:accent1>
          <a:srgbClr val="DDDDDD"/>
        </a:accent1>
        <a:accent2>
          <a:srgbClr val="5F5F5F"/>
        </a:accent2>
        <a:accent3>
          <a:srgbClr val="FFFFFF"/>
        </a:accent3>
        <a:accent4>
          <a:srgbClr val="000000"/>
        </a:accent4>
        <a:accent5>
          <a:srgbClr val="EBEBEB"/>
        </a:accent5>
        <a:accent6>
          <a:srgbClr val="555555"/>
        </a:accent6>
        <a:hlink>
          <a:srgbClr val="FFCCCC"/>
        </a:hlink>
        <a:folHlink>
          <a:srgbClr val="B2B2B2"/>
        </a:folHlink>
      </a:clrScheme>
      <a:clrMap bg1="lt1" tx1="dk1" bg2="lt2" tx2="dk2" accent1="accent1" accent2="accent2" accent3="accent3" accent4="accent4" accent5="accent5" accent6="accent6" hlink="hlink" folHlink="folHlink"/>
    </a:extraClrScheme>
    <a:extraClrScheme>
      <a:clrScheme name="iplatform_1.0 3">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iplatform_1.0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latform_1.0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platform_1.0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latform_1.0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latform_1.0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latform_1.0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platform_1.0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D:\wwc\STANDARDS\iplatform_1.0.ppt</Template>
  <TotalTime>5052</TotalTime>
  <Words>4105</Words>
  <Application>Microsoft Office PowerPoint</Application>
  <PresentationFormat>On-screen Show (4:3)</PresentationFormat>
  <Paragraphs>455</Paragraphs>
  <Slides>34</Slides>
  <Notes>17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Arial Rounded MT Bold</vt:lpstr>
      <vt:lpstr>Calibri</vt:lpstr>
      <vt:lpstr>Consolas</vt:lpstr>
      <vt:lpstr>Courier New</vt:lpstr>
      <vt:lpstr>Tahoma</vt:lpstr>
      <vt:lpstr>Times</vt:lpstr>
      <vt:lpstr>Times New Roman</vt:lpstr>
      <vt:lpstr>urw-din</vt:lpstr>
      <vt:lpstr>Wingdings</vt:lpstr>
      <vt:lpstr>Work Sans</vt:lpstr>
      <vt:lpstr>iplatform_1.0</vt:lpstr>
      <vt:lpstr>PowerPoint Presentation</vt:lpstr>
      <vt:lpstr>Sub-query</vt:lpstr>
      <vt:lpstr>Subquery Syntax</vt:lpstr>
      <vt:lpstr>Using a Subquery  to Solve a Problem</vt:lpstr>
      <vt:lpstr>Using a Subquery</vt:lpstr>
      <vt:lpstr>Guidelines for Using Subqueries</vt:lpstr>
      <vt:lpstr>Types of Subqueries</vt:lpstr>
      <vt:lpstr>Single-Row Subqueries</vt:lpstr>
      <vt:lpstr>Executing Single-Row Subqueries Display the details of those employees whose job-id is same as the job-id of employee_id 141 and salary more than the salary of employeed_id 143.</vt:lpstr>
      <vt:lpstr>Display the employee details whose salary is equal to the minimum salary</vt:lpstr>
      <vt:lpstr>The HAVING Clause with Subqueries</vt:lpstr>
      <vt:lpstr>What is Wrong  with this Statement?</vt:lpstr>
      <vt:lpstr>Will this Statement Return Rows?</vt:lpstr>
      <vt:lpstr>Multiple-Row Subqueries</vt:lpstr>
      <vt:lpstr>Using the IN Operator  in Multiple-Row Subqueries Display the details of those employees whose salary is same as any  ‘IT_Prog’ salaries but they are not ‘IT_Prog’ </vt:lpstr>
      <vt:lpstr>Using the ANY Operator  in Multiple-Row Subqueries Display the details of those employees whose salary is less than any ‘IT_Prog’ and who are not ‘IT_Prog’ </vt:lpstr>
      <vt:lpstr>Using the ALL Operator  in Multiple-Row Subqueries Display the details of those employees whose salary is less than all ‘IT_Prog’ and who are not ‘IT_Prog’</vt:lpstr>
      <vt:lpstr>ANY operator, Con’t…</vt:lpstr>
      <vt:lpstr>ALL operator, Con’t…</vt:lpstr>
      <vt:lpstr>Multiple-column subqueries</vt:lpstr>
      <vt:lpstr>Example 1</vt:lpstr>
      <vt:lpstr>Example 2 Display the employee name, department name, and salary of any employee whose salary and commission match the salary and commission of any employee located in Delhi. </vt:lpstr>
      <vt:lpstr>Co-related Sub Query</vt:lpstr>
      <vt:lpstr>Co-related Sub Query</vt:lpstr>
      <vt:lpstr>PowerPoint Presentation</vt:lpstr>
      <vt:lpstr>PowerPoint Presentation</vt:lpstr>
      <vt:lpstr>Using the EXISTS Operator </vt:lpstr>
      <vt:lpstr>Not Exist Operator</vt:lpstr>
      <vt:lpstr>Non-correlated Subqueries Vs. Correlated Subqueries  </vt:lpstr>
      <vt:lpstr>Correlated Subquery Example</vt:lpstr>
      <vt:lpstr>Another Subquery Example</vt:lpstr>
      <vt:lpstr>PowerPoint Presentation</vt:lpstr>
      <vt:lpstr>CORRELATED DELETE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Subquries</dc:title>
  <dc:creator>Julie Rose</dc:creator>
  <cp:lastModifiedBy>Rajendra Kumar</cp:lastModifiedBy>
  <cp:revision>409</cp:revision>
  <cp:lastPrinted>2001-03-20T20:59:47Z</cp:lastPrinted>
  <dcterms:created xsi:type="dcterms:W3CDTF">1995-06-17T23:31:02Z</dcterms:created>
  <dcterms:modified xsi:type="dcterms:W3CDTF">2024-02-18T06:49:39Z</dcterms:modified>
</cp:coreProperties>
</file>