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62" r:id="rId3"/>
    <p:sldId id="261" r:id="rId4"/>
    <p:sldId id="263" r:id="rId5"/>
    <p:sldId id="264" r:id="rId6"/>
    <p:sldId id="282" r:id="rId7"/>
    <p:sldId id="278" r:id="rId8"/>
    <p:sldId id="273" r:id="rId9"/>
    <p:sldId id="279" r:id="rId10"/>
    <p:sldId id="28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2CE69-1608-495B-AA6B-BF3547E804D8}" v="35" dt="2021-12-21T17:20:4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24" autoAdjust="0"/>
    <p:restoredTop sz="94660"/>
  </p:normalViewPr>
  <p:slideViewPr>
    <p:cSldViewPr snapToGrid="0">
      <p:cViewPr>
        <p:scale>
          <a:sx n="81" d="100"/>
          <a:sy n="81" d="100"/>
        </p:scale>
        <p:origin x="2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893B-7756-4696-AFB8-0AEFD0AAD41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9215-1635-48FD-A0EE-C8C03A7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8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833" y="654200"/>
            <a:ext cx="901000" cy="88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10228200" y="6251635"/>
            <a:ext cx="901000" cy="6063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0" y="1078871"/>
            <a:ext cx="12192000" cy="886800"/>
            <a:chOff x="0" y="809153"/>
            <a:chExt cx="9144000" cy="665100"/>
          </a:xfrm>
        </p:grpSpPr>
        <p:sp>
          <p:nvSpPr>
            <p:cNvPr id="63" name="Google Shape;63;p6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86400" y="1078867"/>
            <a:ext cx="8498400" cy="88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686400" y="2110367"/>
            <a:ext cx="3988000" cy="39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196792" y="2110367"/>
            <a:ext cx="3988000" cy="39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8376334" y="0"/>
            <a:ext cx="1928500" cy="1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3366" y="3022316"/>
            <a:ext cx="1339133" cy="13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11036434" y="4449307"/>
            <a:ext cx="1155567" cy="151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6434" y="1664184"/>
            <a:ext cx="900996" cy="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0634" y="3221959"/>
            <a:ext cx="793533" cy="78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930" y="309850"/>
            <a:ext cx="793533" cy="78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8" y="5292834"/>
            <a:ext cx="1239697" cy="122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2">
            <a:alphaModFix/>
          </a:blip>
          <a:srcRect t="30623"/>
          <a:stretch/>
        </p:blipFill>
        <p:spPr>
          <a:xfrm>
            <a:off x="421200" y="1"/>
            <a:ext cx="2309800" cy="15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00" y="1801534"/>
            <a:ext cx="946800" cy="9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900" y="4915134"/>
            <a:ext cx="1122267" cy="110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2">
            <a:alphaModFix/>
          </a:blip>
          <a:srcRect r="28769"/>
          <a:stretch/>
        </p:blipFill>
        <p:spPr>
          <a:xfrm>
            <a:off x="10546834" y="243968"/>
            <a:ext cx="1645167" cy="228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l="29303"/>
          <a:stretch/>
        </p:blipFill>
        <p:spPr>
          <a:xfrm>
            <a:off x="0" y="3573734"/>
            <a:ext cx="421200" cy="59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6400" y="1078867"/>
            <a:ext cx="8498400" cy="88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6400" y="2110363"/>
            <a:ext cx="8498400" cy="3853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ajnay/Twitter-Sentiment-Analysis" TargetMode="Externa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98A9A-8F16-4B5F-86A7-8BD375F0117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95314" y="6231535"/>
            <a:ext cx="381838" cy="38028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490" smtClean="0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sz="249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9B46C-D88D-46A9-9AEB-C8B22EBFEDA0}"/>
              </a:ext>
            </a:extLst>
          </p:cNvPr>
          <p:cNvSpPr txBox="1"/>
          <p:nvPr/>
        </p:nvSpPr>
        <p:spPr>
          <a:xfrm>
            <a:off x="1296237" y="2321169"/>
            <a:ext cx="97469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Social Sentiment Analysis on Twitter Data </a:t>
            </a:r>
          </a:p>
          <a:p>
            <a:pPr algn="r"/>
            <a:endParaRPr lang="en-US" sz="2800" b="1" dirty="0"/>
          </a:p>
          <a:p>
            <a:pPr algn="r"/>
            <a:r>
              <a:rPr lang="en-US" sz="2000" b="1" dirty="0"/>
              <a:t>- By Krishika Jain, Nayana Mahajan and Dhruv Shah</a:t>
            </a:r>
          </a:p>
        </p:txBody>
      </p:sp>
    </p:spTree>
    <p:extLst>
      <p:ext uri="{BB962C8B-B14F-4D97-AF65-F5344CB8AC3E}">
        <p14:creationId xmlns:p14="http://schemas.microsoft.com/office/powerpoint/2010/main" val="30852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640B5-5764-4750-AC9A-4CEE51416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>
              <a:solidFill>
                <a:schemeClr val="tx1"/>
              </a:solidFill>
            </a:endParaRPr>
          </a:p>
        </p:txBody>
      </p:sp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FBA97162-46E8-4866-8EEF-49893985C0E0}"/>
              </a:ext>
            </a:extLst>
          </p:cNvPr>
          <p:cNvSpPr txBox="1">
            <a:spLocks/>
          </p:cNvSpPr>
          <p:nvPr/>
        </p:nvSpPr>
        <p:spPr>
          <a:xfrm>
            <a:off x="3592792" y="127262"/>
            <a:ext cx="4207889" cy="527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tx1"/>
                </a:solidFill>
              </a:rPr>
              <a:t>Visualization of the sentiments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81408-0E50-457E-9D1E-F4CDCB193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7" y="75415"/>
            <a:ext cx="10831398" cy="66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5391150" y="3981451"/>
            <a:ext cx="1647825" cy="4762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QUESTIONS?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3790950" y="2876550"/>
            <a:ext cx="5343525" cy="9429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AE9EA-A02F-4600-8354-78D5C0A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28" y="101666"/>
            <a:ext cx="40643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9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FEE5D399-4207-42D5-805C-E0DDFD10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2" y="1078867"/>
            <a:ext cx="7007657" cy="8868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5D78-7473-4A11-ADFE-53F97EEB6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631314-CD8C-4793-B76C-01E6A9AD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228" y="101666"/>
            <a:ext cx="406435" cy="414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4652F2-311D-4C76-B1C3-D3A354F4BBFD}"/>
              </a:ext>
            </a:extLst>
          </p:cNvPr>
          <p:cNvSpPr txBox="1"/>
          <p:nvPr/>
        </p:nvSpPr>
        <p:spPr>
          <a:xfrm>
            <a:off x="138223" y="1965667"/>
            <a:ext cx="11799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 Scope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Source – Twitter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Streaming using Kafka on Apache Spark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Cleaning and Processing using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Sentiment Analysis using Google Cloud Natural Language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Visualization of Tweets using Tableau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 useBgFill="1">
        <p:nvSpPr>
          <p:cNvPr id="6" name="Google Shape;165;p15">
            <a:extLst>
              <a:ext uri="{FF2B5EF4-FFF2-40B4-BE49-F238E27FC236}">
                <a16:creationId xmlns:a16="http://schemas.microsoft.com/office/drawing/2014/main" id="{A28EB877-108D-44CB-81CD-2D5ADD7313FE}"/>
              </a:ext>
            </a:extLst>
          </p:cNvPr>
          <p:cNvSpPr txBox="1">
            <a:spLocks/>
          </p:cNvSpPr>
          <p:nvPr/>
        </p:nvSpPr>
        <p:spPr>
          <a:xfrm>
            <a:off x="0" y="1078867"/>
            <a:ext cx="12140663" cy="886800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846082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-1" y="1078867"/>
            <a:ext cx="12192001" cy="8819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PROJECT SCOPE</a:t>
            </a:r>
            <a:endParaRPr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686400" y="2110367"/>
            <a:ext cx="10774080" cy="4121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Due to rise of COVID-19 cases, and stricter lock downs and work from home, people have been expressing different sentiments in social media such as Twitter. Social media has played a significant role during COVID-19 which has driven researchers for analysis with NLP and machine learning methods.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Social media posts and tweets brings another level of understanding when combined with sentiment analysis.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Our Aim is to perform social sentiment analysis on twitter data for Covid-19 vaccinations and to evaluate the polarity of the tweets as positive, negative or neutral. 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3E767-15CC-41C0-BD53-A7BD98CE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28" y="101666"/>
            <a:ext cx="40643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50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1" y="982580"/>
            <a:ext cx="12192000" cy="9876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 DATA SOURCE</a:t>
            </a:r>
            <a:endParaRPr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686400" y="2110367"/>
            <a:ext cx="10084381" cy="4354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lnSpc>
                <a:spcPct val="100000"/>
              </a:lnSpc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1"/>
              </a:buClr>
              <a:buNone/>
            </a:pPr>
            <a:endParaRPr lang="en-US" sz="1733" dirty="0">
              <a:solidFill>
                <a:schemeClr val="bg1"/>
              </a:solidFill>
            </a:endParaRPr>
          </a:p>
          <a:p>
            <a:pPr marL="380990" indent="-380990">
              <a:lnSpc>
                <a:spcPct val="100000"/>
              </a:lnSpc>
              <a:buClr>
                <a:schemeClr val="bg1"/>
              </a:buClr>
            </a:pPr>
            <a:endParaRPr lang="en-US" sz="1733" dirty="0">
              <a:solidFill>
                <a:schemeClr val="bg1"/>
              </a:solidFill>
            </a:endParaRPr>
          </a:p>
          <a:p>
            <a:pPr marL="380990" indent="-380990">
              <a:lnSpc>
                <a:spcPct val="100000"/>
              </a:lnSpc>
              <a:buClr>
                <a:schemeClr val="bg1"/>
              </a:buClr>
            </a:pPr>
            <a:endParaRPr lang="en-US" sz="1733" dirty="0">
              <a:solidFill>
                <a:schemeClr val="bg1"/>
              </a:solidFill>
            </a:endParaRPr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A43BF-A9F4-4063-ADBC-0E4387C2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28" y="101666"/>
            <a:ext cx="406435" cy="414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25EFA-0C30-452E-8FB9-87F58E03F5FC}"/>
              </a:ext>
            </a:extLst>
          </p:cNvPr>
          <p:cNvSpPr txBox="1"/>
          <p:nvPr/>
        </p:nvSpPr>
        <p:spPr>
          <a:xfrm>
            <a:off x="904973" y="2262433"/>
            <a:ext cx="9356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Data is Extracted from Twitter API.(Require a Twitter Developer Account with API Key   and Consumer key)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Tweets are the converted to a Data frame in Google </a:t>
            </a:r>
            <a:r>
              <a:rPr lang="en-US" dirty="0" err="1"/>
              <a:t>Colab</a:t>
            </a:r>
            <a:r>
              <a:rPr lang="en-US" dirty="0"/>
              <a:t> with Pandas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Used</a:t>
            </a:r>
            <a:r>
              <a:rPr lang="en-US" b="1" i="0" dirty="0">
                <a:solidFill>
                  <a:srgbClr val="212121"/>
                </a:solidFill>
                <a:effectLst/>
              </a:rPr>
              <a:t> </a:t>
            </a:r>
            <a:r>
              <a:rPr lang="en-US" dirty="0"/>
              <a:t>Vader from NLTK for Sentiment Analysis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Data Cleaning process is performed in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179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9DF21D8-BA89-4481-B5CB-038BF3A7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78867"/>
            <a:ext cx="12192000" cy="8880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DATA CLEANING AND PROCESSING USING PYTHON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22E4-F9AD-431F-B304-5782891C5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DB0C1-9A6E-4E59-9946-DBC89C579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1"/>
          <a:stretch/>
        </p:blipFill>
        <p:spPr>
          <a:xfrm>
            <a:off x="642170" y="3013066"/>
            <a:ext cx="2020811" cy="1178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D8CD99-26A4-486A-BB10-C3ABB52B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6" y="3013067"/>
            <a:ext cx="1708678" cy="11787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63A68E-6449-4C5E-9E4D-24CB95EE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3067"/>
            <a:ext cx="2572122" cy="1178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DD4BDF-9C73-429F-A808-9915821C2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567" y="3013066"/>
            <a:ext cx="1925318" cy="11787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B30286F-85E0-4868-8C1F-7E83A0C8E9CD}"/>
              </a:ext>
            </a:extLst>
          </p:cNvPr>
          <p:cNvSpPr/>
          <p:nvPr/>
        </p:nvSpPr>
        <p:spPr>
          <a:xfrm>
            <a:off x="729151" y="4349298"/>
            <a:ext cx="1713459" cy="33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68764B-E9E1-4EDE-B44E-3571D088ABD0}"/>
              </a:ext>
            </a:extLst>
          </p:cNvPr>
          <p:cNvSpPr/>
          <p:nvPr/>
        </p:nvSpPr>
        <p:spPr>
          <a:xfrm>
            <a:off x="3576225" y="4349297"/>
            <a:ext cx="1476375" cy="307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3D982-6187-492C-AC49-69FEBB19ACE8}"/>
              </a:ext>
            </a:extLst>
          </p:cNvPr>
          <p:cNvSpPr/>
          <p:nvPr/>
        </p:nvSpPr>
        <p:spPr>
          <a:xfrm>
            <a:off x="6096000" y="4349298"/>
            <a:ext cx="2319446" cy="34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DAFB24-C7C2-4AAB-82F2-E52C2336F063}"/>
              </a:ext>
            </a:extLst>
          </p:cNvPr>
          <p:cNvSpPr/>
          <p:nvPr/>
        </p:nvSpPr>
        <p:spPr>
          <a:xfrm>
            <a:off x="9510567" y="4333101"/>
            <a:ext cx="1797092" cy="33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Sentiments</a:t>
            </a:r>
          </a:p>
        </p:txBody>
      </p:sp>
      <p:pic>
        <p:nvPicPr>
          <p:cNvPr id="18" name="Graphic 17" descr="Chevron arrows">
            <a:extLst>
              <a:ext uri="{FF2B5EF4-FFF2-40B4-BE49-F238E27FC236}">
                <a16:creationId xmlns:a16="http://schemas.microsoft.com/office/drawing/2014/main" id="{2C922568-2156-4E37-A6B1-113BD28CB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0542" y="3331935"/>
            <a:ext cx="627323" cy="627323"/>
          </a:xfrm>
          <a:prstGeom prst="rect">
            <a:avLst/>
          </a:prstGeom>
        </p:spPr>
      </p:pic>
      <p:pic>
        <p:nvPicPr>
          <p:cNvPr id="39" name="Graphic 38" descr="Chevron arrows">
            <a:extLst>
              <a:ext uri="{FF2B5EF4-FFF2-40B4-BE49-F238E27FC236}">
                <a16:creationId xmlns:a16="http://schemas.microsoft.com/office/drawing/2014/main" id="{3EEE136E-E4FD-4458-B1A0-D5637BBAB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86" y="3288796"/>
            <a:ext cx="627323" cy="627323"/>
          </a:xfrm>
          <a:prstGeom prst="rect">
            <a:avLst/>
          </a:prstGeom>
        </p:spPr>
      </p:pic>
      <p:pic>
        <p:nvPicPr>
          <p:cNvPr id="40" name="Graphic 39" descr="Chevron arrows">
            <a:extLst>
              <a:ext uri="{FF2B5EF4-FFF2-40B4-BE49-F238E27FC236}">
                <a16:creationId xmlns:a16="http://schemas.microsoft.com/office/drawing/2014/main" id="{459C33FC-1DE8-4728-AB44-6FF9D6DD9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5683" y="3229093"/>
            <a:ext cx="627323" cy="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19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9DF21D8-BA89-4481-B5CB-038BF3A7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8866"/>
            <a:ext cx="12192000" cy="8880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                              DATA STREAMING USING KAFKA ON APACHE SPARK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22E4-F9AD-431F-B304-5782891C5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DB0C1-9A6E-4E59-9946-DBC89C579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1"/>
          <a:stretch/>
        </p:blipFill>
        <p:spPr>
          <a:xfrm>
            <a:off x="1483122" y="2899544"/>
            <a:ext cx="2006742" cy="115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E0645-8C8C-4826-A759-65219A1D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11" y="2853956"/>
            <a:ext cx="2300179" cy="115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F0C6C0-38A0-4A98-96BE-E6C93503B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611" y="2870453"/>
            <a:ext cx="2104633" cy="115008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B30286F-85E0-4868-8C1F-7E83A0C8E9CD}"/>
              </a:ext>
            </a:extLst>
          </p:cNvPr>
          <p:cNvSpPr/>
          <p:nvPr/>
        </p:nvSpPr>
        <p:spPr>
          <a:xfrm>
            <a:off x="1587926" y="4254918"/>
            <a:ext cx="1713459" cy="33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EBD5E-1E9A-4AB0-A00F-C82586A782F0}"/>
              </a:ext>
            </a:extLst>
          </p:cNvPr>
          <p:cNvSpPr/>
          <p:nvPr/>
        </p:nvSpPr>
        <p:spPr>
          <a:xfrm>
            <a:off x="4721111" y="4224436"/>
            <a:ext cx="2391413" cy="33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Event Streaming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CB2BA8-BD4E-489D-A94E-D8810F9D8CE4}"/>
              </a:ext>
            </a:extLst>
          </p:cNvPr>
          <p:cNvSpPr/>
          <p:nvPr/>
        </p:nvSpPr>
        <p:spPr>
          <a:xfrm>
            <a:off x="8570189" y="4278297"/>
            <a:ext cx="1895475" cy="29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</a:t>
            </a:r>
          </a:p>
        </p:txBody>
      </p:sp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129CD6BA-DFDA-415D-95B1-AD51627D5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5303" y="3158216"/>
            <a:ext cx="627323" cy="627323"/>
          </a:xfrm>
          <a:prstGeom prst="rect">
            <a:avLst/>
          </a:prstGeom>
        </p:spPr>
      </p:pic>
      <p:pic>
        <p:nvPicPr>
          <p:cNvPr id="24" name="Graphic 23" descr="Chevron arrows">
            <a:extLst>
              <a:ext uri="{FF2B5EF4-FFF2-40B4-BE49-F238E27FC236}">
                <a16:creationId xmlns:a16="http://schemas.microsoft.com/office/drawing/2014/main" id="{87A0E78C-3844-4727-87C4-57D6F898A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3328" y="3115338"/>
            <a:ext cx="627323" cy="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78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B3257-C082-4365-934D-81B0CE133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6057640B-0996-48B3-826A-996025C07AA2}"/>
              </a:ext>
            </a:extLst>
          </p:cNvPr>
          <p:cNvSpPr txBox="1">
            <a:spLocks/>
          </p:cNvSpPr>
          <p:nvPr/>
        </p:nvSpPr>
        <p:spPr>
          <a:xfrm>
            <a:off x="3864532" y="491963"/>
            <a:ext cx="4022561" cy="559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accent4">
                    <a:lumMod val="75000"/>
                  </a:schemeClr>
                </a:solidFill>
              </a:rPr>
              <a:t>PYTHON NOTEBOOKS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F5590-677F-4CD9-A2AB-4C9B5BBEF2ED}"/>
              </a:ext>
            </a:extLst>
          </p:cNvPr>
          <p:cNvSpPr txBox="1"/>
          <p:nvPr/>
        </p:nvSpPr>
        <p:spPr>
          <a:xfrm>
            <a:off x="3142661" y="1486235"/>
            <a:ext cx="609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mahajnay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/Twitter-Sentiment-Analysis (github.com)</a:t>
            </a: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3D7D191-30C7-4C5E-8AE9-5740EC2C3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82205"/>
              </p:ext>
            </p:extLst>
          </p:nvPr>
        </p:nvGraphicFramePr>
        <p:xfrm>
          <a:off x="2843984" y="3429000"/>
          <a:ext cx="5345554" cy="93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4" imgW="2276640" imgH="396000" progId="Package">
                  <p:embed/>
                </p:oleObj>
              </mc:Choice>
              <mc:Fallback>
                <p:oleObj name="Packager Shell Object" showAsIcon="1" r:id="rId4" imgW="2276640" imgH="39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984" y="3429000"/>
                        <a:ext cx="5345554" cy="933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FC8F5B5-B413-47A2-B95E-468FB0BF6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45954"/>
              </p:ext>
            </p:extLst>
          </p:nvPr>
        </p:nvGraphicFramePr>
        <p:xfrm>
          <a:off x="3016023" y="2290713"/>
          <a:ext cx="5001476" cy="84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6" imgW="2334600" imgH="396000" progId="Package">
                  <p:embed/>
                </p:oleObj>
              </mc:Choice>
              <mc:Fallback>
                <p:oleObj name="Packager Shell Object" showAsIcon="1" r:id="rId6" imgW="2334600" imgH="39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6023" y="2290713"/>
                        <a:ext cx="5001476" cy="84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78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C23866AD-040B-4759-BC4C-E77C006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8867"/>
            <a:ext cx="12192000" cy="8868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0D830-5C87-49BA-8C0F-EC51D45A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00" y="2110367"/>
            <a:ext cx="10519445" cy="4121168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5464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91AAA-BBFA-4A22-9680-E24B06E0F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F6C3C-FE7A-42CE-BB50-AD21BF5D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228" y="82615"/>
            <a:ext cx="406435" cy="414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8FC8B-33C3-424E-91B7-FC4335B995BC}"/>
              </a:ext>
            </a:extLst>
          </p:cNvPr>
          <p:cNvSpPr txBox="1"/>
          <p:nvPr/>
        </p:nvSpPr>
        <p:spPr>
          <a:xfrm>
            <a:off x="809134" y="1965667"/>
            <a:ext cx="106964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We have analyzed the twitter data and we found out that sentiment amongst the people are neutral towards COVID-19.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Sentiment score percent of twitter dataset are:</a:t>
            </a:r>
          </a:p>
          <a:p>
            <a:pPr>
              <a:buClr>
                <a:schemeClr val="tx1"/>
              </a:buClr>
            </a:pPr>
            <a:r>
              <a:rPr lang="en-US" dirty="0"/>
              <a:t>         Neutral - </a:t>
            </a:r>
            <a:r>
              <a:rPr lang="en-US" b="1" dirty="0"/>
              <a:t>50.69%</a:t>
            </a:r>
          </a:p>
          <a:p>
            <a:pPr>
              <a:buClr>
                <a:schemeClr val="tx1"/>
              </a:buClr>
            </a:pPr>
            <a:r>
              <a:rPr lang="en-US" dirty="0"/>
              <a:t>         Positive - </a:t>
            </a:r>
            <a:r>
              <a:rPr lang="en-US" b="1" dirty="0"/>
              <a:t>33.42%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</a:t>
            </a:r>
            <a:r>
              <a:rPr lang="en-US" dirty="0"/>
              <a:t>Negative - </a:t>
            </a:r>
            <a:r>
              <a:rPr lang="en-US" b="1" dirty="0"/>
              <a:t>15.90%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 Most used hashtags are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#covid, #covid19, #Omicron, #covidvaccine,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#coronavirus, #vaccinedeaths, #largestvaccinedrive.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 Most vaccines mentioned are:</a:t>
            </a:r>
          </a:p>
          <a:p>
            <a:pPr>
              <a:buClr>
                <a:schemeClr val="tx1"/>
              </a:buClr>
            </a:pPr>
            <a:r>
              <a:rPr lang="en-US" dirty="0"/>
              <a:t>      Pfizer, Moderna, J&amp;J, </a:t>
            </a:r>
            <a:r>
              <a:rPr lang="en-US" dirty="0" err="1"/>
              <a:t>Covaxin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Additionally we also analyzed geographical locations and most liked tweets.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950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640B5-5764-4750-AC9A-4CEE51416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FBA97162-46E8-4866-8EEF-49893985C0E0}"/>
              </a:ext>
            </a:extLst>
          </p:cNvPr>
          <p:cNvSpPr txBox="1">
            <a:spLocks/>
          </p:cNvSpPr>
          <p:nvPr/>
        </p:nvSpPr>
        <p:spPr>
          <a:xfrm>
            <a:off x="3592792" y="127262"/>
            <a:ext cx="4207889" cy="527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tx1"/>
                </a:solidFill>
              </a:rPr>
              <a:t>Visualization of the sentiments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DBB7C-DCBC-4A67-902F-84ED4A028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0" r="3313" b="-807"/>
          <a:stretch/>
        </p:blipFill>
        <p:spPr>
          <a:xfrm>
            <a:off x="777711" y="75414"/>
            <a:ext cx="10355345" cy="66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8390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360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Abel</vt:lpstr>
      <vt:lpstr>Arial</vt:lpstr>
      <vt:lpstr>Calibri</vt:lpstr>
      <vt:lpstr>Encode Sans Semi Condensed Light</vt:lpstr>
      <vt:lpstr>Wingdings</vt:lpstr>
      <vt:lpstr>Pandarus template</vt:lpstr>
      <vt:lpstr>Package</vt:lpstr>
      <vt:lpstr>PowerPoint Presentation</vt:lpstr>
      <vt:lpstr>CONTENTS</vt:lpstr>
      <vt:lpstr>PROJECT SCOPE</vt:lpstr>
      <vt:lpstr> DATA SOURCE</vt:lpstr>
      <vt:lpstr>                                         DATA CLEANING AND PROCESSING USING PYTHON </vt:lpstr>
      <vt:lpstr>                                     DATA STREAMING USING KAFKA ON APACHE SPARK </vt:lpstr>
      <vt:lpstr>PowerPoint Presentation</vt:lpstr>
      <vt:lpstr>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CS-658 Introduction to Analytics Computing Final Project</dc:title>
  <dc:creator>Krishika Jain</dc:creator>
  <cp:lastModifiedBy>Ashwin Kumar</cp:lastModifiedBy>
  <cp:revision>8</cp:revision>
  <dcterms:created xsi:type="dcterms:W3CDTF">2021-12-14T21:13:13Z</dcterms:created>
  <dcterms:modified xsi:type="dcterms:W3CDTF">2021-12-21T22:06:13Z</dcterms:modified>
</cp:coreProperties>
</file>