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5" name="Shape 155"/>
          <p:cNvSpPr/>
          <p:nvPr>
            <p:ph type="sldImg"/>
          </p:nvPr>
        </p:nvSpPr>
        <p:spPr>
          <a:xfrm>
            <a:off x="1143000" y="685800"/>
            <a:ext cx="4572000" cy="3429000"/>
          </a:xfrm>
          <a:prstGeom prst="rect">
            <a:avLst/>
          </a:prstGeom>
        </p:spPr>
        <p:txBody>
          <a:bodyPr/>
          <a:lstStyle/>
          <a:p>
            <a:pPr/>
          </a:p>
        </p:txBody>
      </p:sp>
      <p:sp>
        <p:nvSpPr>
          <p:cNvPr id="156" name="Shape 15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482346840_2880x1920.jpg"/>
          <p:cNvSpPr/>
          <p:nvPr>
            <p:ph type="pic" sz="half" idx="21"/>
          </p:nvPr>
        </p:nvSpPr>
        <p:spPr>
          <a:xfrm>
            <a:off x="12192000" y="6229350"/>
            <a:ext cx="12192000" cy="8128000"/>
          </a:xfrm>
          <a:prstGeom prst="rect">
            <a:avLst/>
          </a:prstGeom>
        </p:spPr>
        <p:txBody>
          <a:bodyPr lIns="91439" tIns="45719" rIns="91439" bIns="45719">
            <a:noAutofit/>
          </a:bodyPr>
          <a:lstStyle/>
          <a:p>
            <a:pPr/>
          </a:p>
        </p:txBody>
      </p:sp>
      <p:sp>
        <p:nvSpPr>
          <p:cNvPr id="125" name="908252162_2439x1626.jpg"/>
          <p:cNvSpPr/>
          <p:nvPr>
            <p:ph type="pic" sz="half" idx="22"/>
          </p:nvPr>
        </p:nvSpPr>
        <p:spPr>
          <a:xfrm>
            <a:off x="12192000" y="-641351"/>
            <a:ext cx="12192000" cy="8128001"/>
          </a:xfrm>
          <a:prstGeom prst="rect">
            <a:avLst/>
          </a:prstGeom>
        </p:spPr>
        <p:txBody>
          <a:bodyPr lIns="91439" tIns="45719" rIns="91439" bIns="45719">
            <a:noAutofit/>
          </a:bodyPr>
          <a:lstStyle/>
          <a:p>
            <a:pPr/>
          </a:p>
        </p:txBody>
      </p:sp>
      <p:sp>
        <p:nvSpPr>
          <p:cNvPr id="126" name="579215462_1440x2158.jpg"/>
          <p:cNvSpPr/>
          <p:nvPr>
            <p:ph type="pic" idx="23"/>
          </p:nvPr>
        </p:nvSpPr>
        <p:spPr>
          <a:xfrm>
            <a:off x="-1" y="-2258501"/>
            <a:ext cx="12166601" cy="18233003"/>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149" name="Slide Number"/>
          <p:cNvSpPr txBox="1"/>
          <p:nvPr>
            <p:ph type="sldNum" sz="quarter" idx="2"/>
          </p:nvPr>
        </p:nvSpPr>
        <p:spPr>
          <a:xfrm>
            <a:off x="19489849" y="12495847"/>
            <a:ext cx="485981" cy="498433"/>
          </a:xfrm>
          <a:prstGeom prst="rect">
            <a:avLst/>
          </a:prstGeom>
        </p:spPr>
        <p:txBody>
          <a:bodyPr lIns="84240" tIns="84240" rIns="84240" bIns="84240" anchor="t"/>
          <a:lstStyle>
            <a:lvl1pPr algn="r" defTabSz="1645920">
              <a:defRPr sz="2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Image"/>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579215462_1440x2158.jpg"/>
          <p:cNvSpPr/>
          <p:nvPr>
            <p:ph type="pic" idx="21"/>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solidFill>
                  <a:srgbClr val="FFFF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8" name="Python ChatBot Application"/>
          <p:cNvSpPr txBox="1"/>
          <p:nvPr>
            <p:ph type="ctrTitle"/>
          </p:nvPr>
        </p:nvSpPr>
        <p:spPr>
          <a:xfrm>
            <a:off x="1270000" y="6729269"/>
            <a:ext cx="21844001" cy="3879454"/>
          </a:xfrm>
          <a:prstGeom prst="rect">
            <a:avLst/>
          </a:prstGeom>
        </p:spPr>
        <p:txBody>
          <a:bodyPr/>
          <a:lstStyle/>
          <a:p>
            <a:pPr/>
            <a:r>
              <a:t>Python ChatBot Application</a:t>
            </a:r>
          </a:p>
        </p:txBody>
      </p:sp>
      <p:sp>
        <p:nvSpPr>
          <p:cNvPr id="159" name="UID: 1190586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929292"/>
                </a:solidFill>
              </a:defRPr>
            </a:lvl1pPr>
          </a:lstStyle>
          <a:p>
            <a:pPr/>
            <a:r>
              <a:t>UID: 11905862</a:t>
            </a:r>
          </a:p>
        </p:txBody>
      </p:sp>
      <p:sp>
        <p:nvSpPr>
          <p:cNvPr id="160" name="Project by: Mahak Mishra"/>
          <p:cNvSpPr txBox="1"/>
          <p:nvPr>
            <p:ph type="subTitle" sz="quarter" idx="1"/>
          </p:nvPr>
        </p:nvSpPr>
        <p:spPr>
          <a:xfrm>
            <a:off x="1269999" y="10471771"/>
            <a:ext cx="21844001" cy="1291014"/>
          </a:xfrm>
          <a:prstGeom prst="rect">
            <a:avLst/>
          </a:prstGeom>
        </p:spPr>
        <p:txBody>
          <a:bodyPr/>
          <a:lstStyle>
            <a:lvl1pPr>
              <a:defRPr>
                <a:solidFill>
                  <a:srgbClr val="929292"/>
                </a:solidFill>
              </a:defRPr>
            </a:lvl1pPr>
          </a:lstStyle>
          <a:p>
            <a:pPr/>
            <a:r>
              <a:t>Project by: Mahak Mishra</a:t>
            </a:r>
          </a:p>
        </p:txBody>
      </p:sp>
      <p:pic>
        <p:nvPicPr>
          <p:cNvPr id="161" name="Unknown.png" descr="Unknown.png"/>
          <p:cNvPicPr>
            <a:picLocks noChangeAspect="1"/>
          </p:cNvPicPr>
          <p:nvPr/>
        </p:nvPicPr>
        <p:blipFill>
          <a:blip r:embed="rId2">
            <a:extLst/>
          </a:blip>
          <a:stretch>
            <a:fillRect/>
          </a:stretch>
        </p:blipFill>
        <p:spPr>
          <a:xfrm>
            <a:off x="19461368" y="56394"/>
            <a:ext cx="4814481" cy="1689515"/>
          </a:xfrm>
          <a:prstGeom prst="rect">
            <a:avLst/>
          </a:prstGeom>
          <a:ln w="12700">
            <a:miter lim="400000"/>
          </a:ln>
        </p:spPr>
      </p:pic>
      <p:pic>
        <p:nvPicPr>
          <p:cNvPr id="162" name="Posh-Chatbots.jpg" descr="Posh-Chatbots.jpg"/>
          <p:cNvPicPr>
            <a:picLocks noChangeAspect="1"/>
          </p:cNvPicPr>
          <p:nvPr/>
        </p:nvPicPr>
        <p:blipFill>
          <a:blip r:embed="rId3">
            <a:extLst/>
          </a:blip>
          <a:stretch>
            <a:fillRect/>
          </a:stretch>
        </p:blipFill>
        <p:spPr>
          <a:xfrm>
            <a:off x="6789142" y="1053909"/>
            <a:ext cx="10805658" cy="720377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91" name="Screenshot 2020-10-25 at 4.37.57 AM.png" descr="Screenshot 2020-10-25 at 4.37.57 AM.png"/>
          <p:cNvPicPr>
            <a:picLocks noChangeAspect="1"/>
          </p:cNvPicPr>
          <p:nvPr>
            <p:ph type="pic" idx="21"/>
          </p:nvPr>
        </p:nvPicPr>
        <p:blipFill>
          <a:blip r:embed="rId2">
            <a:extLst/>
          </a:blip>
          <a:srcRect l="2027" t="0" r="62026" b="0"/>
          <a:stretch>
            <a:fillRect/>
          </a:stretch>
        </p:blipFill>
        <p:spPr>
          <a:xfrm>
            <a:off x="12204699" y="0"/>
            <a:ext cx="12192001" cy="13716000"/>
          </a:xfrm>
          <a:prstGeom prst="rect">
            <a:avLst/>
          </a:prstGeom>
        </p:spPr>
      </p:pic>
      <p:sp>
        <p:nvSpPr>
          <p:cNvPr id="192" name="OUTPUT"/>
          <p:cNvSpPr txBox="1"/>
          <p:nvPr>
            <p:ph type="title"/>
          </p:nvPr>
        </p:nvSpPr>
        <p:spPr>
          <a:prstGeom prst="rect">
            <a:avLst/>
          </a:prstGeom>
        </p:spPr>
        <p:txBody>
          <a:bodyPr/>
          <a:lstStyle>
            <a:lvl1pPr>
              <a:defRPr>
                <a:solidFill>
                  <a:srgbClr val="202122"/>
                </a:solidFill>
              </a:defRPr>
            </a:lvl1pPr>
          </a:lstStyle>
          <a:p>
            <a:pPr/>
            <a:r>
              <a:t>OUTPUT</a:t>
            </a:r>
          </a:p>
        </p:txBody>
      </p:sp>
      <p:sp>
        <p:nvSpPr>
          <p:cNvPr id="193" name="&gt;&gt; hello how are you I am on the Internet. &gt;&gt; hi How are you doing?…"/>
          <p:cNvSpPr txBox="1"/>
          <p:nvPr>
            <p:ph type="body" sz="half" idx="1"/>
          </p:nvPr>
        </p:nvSpPr>
        <p:spPr>
          <a:prstGeom prst="rect">
            <a:avLst/>
          </a:prstGeom>
        </p:spPr>
        <p:txBody>
          <a:bodyPr/>
          <a:lstStyle/>
          <a:p>
            <a:pPr marL="0" indent="0" defTabSz="370331">
              <a:spcBef>
                <a:spcPts val="900"/>
              </a:spcBef>
              <a:buClrTx/>
              <a:buSzTx/>
              <a:buNone/>
              <a:defRPr b="1" sz="4860">
                <a:solidFill>
                  <a:srgbClr val="202122"/>
                </a:solidFill>
                <a:latin typeface="Times Roman"/>
                <a:ea typeface="Times Roman"/>
                <a:cs typeface="Times Roman"/>
                <a:sym typeface="Times Roman"/>
              </a:defRPr>
            </a:pPr>
            <a:r>
              <a:t>&gt;&gt; hello how are you I am on the Internet. &gt;&gt; hi</a:t>
            </a:r>
            <a:br/>
            <a:r>
              <a:t>How are you doing? </a:t>
            </a:r>
            <a:endParaRPr b="0">
              <a:solidFill>
                <a:srgbClr val="000000"/>
              </a:solidFill>
            </a:endParaRPr>
          </a:p>
          <a:p>
            <a:pPr marL="0" indent="0" defTabSz="370331">
              <a:spcBef>
                <a:spcPts val="0"/>
              </a:spcBef>
              <a:buClrTx/>
              <a:buSzTx/>
              <a:buNone/>
              <a:defRPr b="1" sz="4860">
                <a:solidFill>
                  <a:srgbClr val="202122"/>
                </a:solidFill>
                <a:latin typeface="Times Roman"/>
                <a:ea typeface="Times Roman"/>
                <a:cs typeface="Times Roman"/>
                <a:sym typeface="Times Roman"/>
              </a:defRPr>
            </a:pPr>
            <a:r>
              <a:t>&gt;&gt; nothing</a:t>
            </a:r>
          </a:p>
          <a:p>
            <a:pPr marL="0" indent="0" defTabSz="370331">
              <a:spcBef>
                <a:spcPts val="0"/>
              </a:spcBef>
              <a:buClrTx/>
              <a:buSzTx/>
              <a:buNone/>
              <a:defRPr b="1" sz="4860">
                <a:solidFill>
                  <a:srgbClr val="202122"/>
                </a:solidFill>
                <a:latin typeface="Times Roman"/>
                <a:ea typeface="Times Roman"/>
                <a:cs typeface="Times Roman"/>
                <a:sym typeface="Times Roman"/>
              </a:defRPr>
            </a:pPr>
            <a:r>
              <a:t>or something</a:t>
            </a:r>
          </a:p>
          <a:p>
            <a:pPr marL="0" indent="0" defTabSz="370331">
              <a:spcBef>
                <a:spcPts val="0"/>
              </a:spcBef>
              <a:buClrTx/>
              <a:buSzTx/>
              <a:buNone/>
              <a:defRPr b="1" sz="4860">
                <a:solidFill>
                  <a:srgbClr val="202122"/>
                </a:solidFill>
                <a:latin typeface="Times Roman"/>
                <a:ea typeface="Times Roman"/>
                <a:cs typeface="Times Roman"/>
                <a:sym typeface="Times Roman"/>
              </a:defRPr>
            </a:pPr>
            <a:r>
              <a:t>&gt;&gt; ok</a:t>
            </a:r>
          </a:p>
          <a:p>
            <a:pPr marL="0" indent="0" defTabSz="370331">
              <a:spcBef>
                <a:spcPts val="0"/>
              </a:spcBef>
              <a:buClrTx/>
              <a:buSzTx/>
              <a:buNone/>
              <a:defRPr b="1" sz="4860">
                <a:solidFill>
                  <a:srgbClr val="202122"/>
                </a:solidFill>
                <a:latin typeface="Times Roman"/>
                <a:ea typeface="Times Roman"/>
                <a:cs typeface="Times Roman"/>
                <a:sym typeface="Times Roman"/>
              </a:defRPr>
            </a:pPr>
            <a:r>
              <a:t>Are you sapient?</a:t>
            </a:r>
          </a:p>
          <a:p>
            <a:pPr marL="0" indent="0" defTabSz="370331">
              <a:spcBef>
                <a:spcPts val="0"/>
              </a:spcBef>
              <a:buClrTx/>
              <a:buSzTx/>
              <a:buNone/>
              <a:defRPr b="1" sz="4860">
                <a:solidFill>
                  <a:srgbClr val="202122"/>
                </a:solidFill>
                <a:latin typeface="Times Roman"/>
                <a:ea typeface="Times Roman"/>
                <a:cs typeface="Times Roman"/>
                <a:sym typeface="Times Roman"/>
              </a:defRPr>
            </a:pPr>
            <a:r>
              <a:t>&gt;&gt; why</a:t>
            </a:r>
          </a:p>
          <a:p>
            <a:pPr marL="0" indent="0" defTabSz="370331">
              <a:spcBef>
                <a:spcPts val="0"/>
              </a:spcBef>
              <a:buClrTx/>
              <a:buSzTx/>
              <a:buNone/>
              <a:defRPr b="1" sz="4860">
                <a:solidFill>
                  <a:srgbClr val="202122"/>
                </a:solidFill>
                <a:latin typeface="Times Roman"/>
                <a:ea typeface="Times Roman"/>
                <a:cs typeface="Times Roman"/>
                <a:sym typeface="Times Roman"/>
              </a:defRPr>
            </a:pPr>
            <a:r>
              <a:t>Is there a reason that I should?</a:t>
            </a:r>
          </a:p>
          <a:p>
            <a:pPr marL="0" indent="0" defTabSz="370331">
              <a:spcBef>
                <a:spcPts val="0"/>
              </a:spcBef>
              <a:buClrTx/>
              <a:buSzTx/>
              <a:buNone/>
              <a:defRPr b="1" sz="4860">
                <a:solidFill>
                  <a:srgbClr val="202122"/>
                </a:solidFill>
                <a:latin typeface="Times Roman"/>
                <a:ea typeface="Times Roman"/>
                <a:cs typeface="Times Roman"/>
                <a:sym typeface="Times Roman"/>
              </a:defRPr>
            </a:pPr>
            <a:r>
              <a:t>&gt;&gt;</a:t>
            </a:r>
          </a:p>
        </p:txBody>
      </p:sp>
      <p:sp>
        <p:nvSpPr>
          <p:cNvPr id="194" name="Slide Subtitle"/>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96" name="Advantages"/>
          <p:cNvSpPr txBox="1"/>
          <p:nvPr>
            <p:ph type="title"/>
          </p:nvPr>
        </p:nvSpPr>
        <p:spPr>
          <a:prstGeom prst="rect">
            <a:avLst/>
          </a:prstGeom>
        </p:spPr>
        <p:txBody>
          <a:bodyPr/>
          <a:lstStyle>
            <a:lvl1pPr defTabSz="260604">
              <a:lnSpc>
                <a:spcPct val="100000"/>
              </a:lnSpc>
              <a:spcBef>
                <a:spcPts val="600"/>
              </a:spcBef>
              <a:defRPr b="1" spc="0" sz="4560">
                <a:solidFill>
                  <a:srgbClr val="202122"/>
                </a:solidFill>
                <a:latin typeface="Helvetica"/>
                <a:ea typeface="Helvetica"/>
                <a:cs typeface="Helvetica"/>
                <a:sym typeface="Helvetica"/>
              </a:defRPr>
            </a:lvl1pPr>
          </a:lstStyle>
          <a:p>
            <a:pPr/>
            <a:r>
              <a:t>Advantages </a:t>
            </a:r>
            <a:endParaRPr b="0">
              <a:solidFill>
                <a:srgbClr val="000000"/>
              </a:solidFill>
              <a:latin typeface="Times Roman"/>
              <a:ea typeface="Times Roman"/>
              <a:cs typeface="Times Roman"/>
              <a:sym typeface="Times Roman"/>
            </a:endParaRPr>
          </a:p>
        </p:txBody>
      </p:sp>
      <p:sp>
        <p:nvSpPr>
          <p:cNvPr id="197" name="1. Accessibleanytime:…"/>
          <p:cNvSpPr txBox="1"/>
          <p:nvPr>
            <p:ph type="body" idx="1"/>
          </p:nvPr>
        </p:nvSpPr>
        <p:spPr>
          <a:prstGeom prst="rect">
            <a:avLst/>
          </a:prstGeom>
        </p:spPr>
        <p:txBody>
          <a:bodyPr/>
          <a:lstStyle/>
          <a:p>
            <a:pPr marL="0" indent="0" defTabSz="242315">
              <a:spcBef>
                <a:spcPts val="600"/>
              </a:spcBef>
              <a:buClrTx/>
              <a:buSzTx/>
              <a:buNone/>
              <a:defRPr sz="3180">
                <a:solidFill>
                  <a:srgbClr val="444444"/>
                </a:solidFill>
                <a:latin typeface="Arial Rounded MT Bold"/>
                <a:ea typeface="Arial Rounded MT Bold"/>
                <a:cs typeface="Arial Rounded MT Bold"/>
                <a:sym typeface="Arial Rounded MT Bold"/>
              </a:defRPr>
            </a:pPr>
            <a:r>
              <a:t>1. Accessibleanytime: </a:t>
            </a:r>
            <a:endParaRPr>
              <a:solidFill>
                <a:srgbClr val="000000"/>
              </a:solidFill>
              <a:latin typeface="Times Roman"/>
              <a:ea typeface="Times Roman"/>
              <a:cs typeface="Times Roman"/>
              <a:sym typeface="Times Roman"/>
            </a:endParaRPr>
          </a:p>
          <a:p>
            <a:pPr marL="0" indent="0" defTabSz="242315">
              <a:spcBef>
                <a:spcPts val="600"/>
              </a:spcBef>
              <a:buClrTx/>
              <a:buSzTx/>
              <a:buNone/>
              <a:defRPr sz="3180">
                <a:solidFill>
                  <a:srgbClr val="444444"/>
                </a:solidFill>
                <a:latin typeface="Baskerville"/>
                <a:ea typeface="Baskerville"/>
                <a:cs typeface="Baskerville"/>
                <a:sym typeface="Baskerville"/>
              </a:defRPr>
            </a:pPr>
            <a:r>
              <a:t>I’m sure most of you are always kept on hold while operators connect you to a customer care executive. On an average people spend around 7 minutes until they are assigned to a person. Gone are the frustrating days of waiting in a queue for the next available operative. They are replacing live chat and other forms of slower contact methods such as emails and phone calls. Since chatbots are basically virtual robots they never get tired and continue to obey your command. They will continue to operate every day throughout the year without requiring to take a break. This improves your customer UX and helps you rank highly in your sector. Another advantage of this instant response is that you can also skillfully craft your chatbot to maintain your image and brand. </a:t>
            </a:r>
            <a:endParaRPr>
              <a:solidFill>
                <a:srgbClr val="000000"/>
              </a:solidFill>
              <a:latin typeface="Times Roman"/>
              <a:ea typeface="Times Roman"/>
              <a:cs typeface="Times Roman"/>
              <a:sym typeface="Times Roman"/>
            </a:endParaRPr>
          </a:p>
          <a:p>
            <a:pPr marL="0" indent="0" defTabSz="242315">
              <a:spcBef>
                <a:spcPts val="600"/>
              </a:spcBef>
              <a:buClrTx/>
              <a:buSzTx/>
              <a:buNone/>
              <a:defRPr sz="3180">
                <a:solidFill>
                  <a:srgbClr val="444444"/>
                </a:solidFill>
                <a:latin typeface="Arial Rounded MT Bold"/>
                <a:ea typeface="Arial Rounded MT Bold"/>
                <a:cs typeface="Arial Rounded MT Bold"/>
                <a:sym typeface="Arial Rounded MT Bold"/>
              </a:defRPr>
            </a:pPr>
            <a:r>
              <a:t>2. Handling Capacity: </a:t>
            </a:r>
            <a:endParaRPr>
              <a:solidFill>
                <a:srgbClr val="000000"/>
              </a:solidFill>
              <a:latin typeface="Times Roman"/>
              <a:ea typeface="Times Roman"/>
              <a:cs typeface="Times Roman"/>
              <a:sym typeface="Times Roman"/>
            </a:endParaRPr>
          </a:p>
          <a:p>
            <a:pPr marL="0" indent="0" defTabSz="242315">
              <a:spcBef>
                <a:spcPts val="600"/>
              </a:spcBef>
              <a:buClrTx/>
              <a:buSzTx/>
              <a:buNone/>
              <a:defRPr sz="3180">
                <a:solidFill>
                  <a:srgbClr val="444444"/>
                </a:solidFill>
                <a:latin typeface="Baskerville"/>
                <a:ea typeface="Baskerville"/>
                <a:cs typeface="Baskerville"/>
                <a:sym typeface="Baskerville"/>
              </a:defRPr>
            </a:pPr>
            <a:r>
              <a:t>Unlike humans who can only communicate with one human at a time, chat bots can simultaneously have conversations with thousands of people. No matter what time of the day it is or how many people are contacting you, every single one of them will be answered immediately. </a:t>
            </a:r>
            <a:endParaRPr>
              <a:solidFill>
                <a:srgbClr val="000000"/>
              </a:solidFill>
              <a:latin typeface="Times Roman"/>
              <a:ea typeface="Times Roman"/>
              <a:cs typeface="Times Roman"/>
              <a:sym typeface="Times Roman"/>
            </a:endParaRPr>
          </a:p>
          <a:p>
            <a:pPr marL="0" indent="0" defTabSz="242315">
              <a:spcBef>
                <a:spcPts val="600"/>
              </a:spcBef>
              <a:buClrTx/>
              <a:buSzTx/>
              <a:buNone/>
              <a:defRPr sz="3180">
                <a:solidFill>
                  <a:srgbClr val="444444"/>
                </a:solidFill>
                <a:latin typeface="Baskerville"/>
                <a:ea typeface="Baskerville"/>
                <a:cs typeface="Baskerville"/>
                <a:sym typeface="Baskerville"/>
              </a:defRPr>
            </a:pPr>
            <a:r>
              <a:t>Imagine you own a restaurant, and you have a good reputation for your food of which most of your revenues come from delivery. As the demand keeps rising, you will have more customers to take orders from but very few staff to attend them all. Having a chatbot would eliminate such problem and cater to each and every person and ensure that no order is missed. Companies like Taco Bell and Dominos are already using chatbots to arrange delivery of parcels. </a:t>
            </a:r>
            <a:endParaRPr>
              <a:solidFill>
                <a:srgbClr val="000000"/>
              </a:solidFill>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99" name="Disadvantages"/>
          <p:cNvSpPr txBox="1"/>
          <p:nvPr>
            <p:ph type="title"/>
          </p:nvPr>
        </p:nvSpPr>
        <p:spPr>
          <a:prstGeom prst="rect">
            <a:avLst/>
          </a:prstGeom>
        </p:spPr>
        <p:txBody>
          <a:bodyPr/>
          <a:lstStyle>
            <a:lvl1pPr defTabSz="260604">
              <a:lnSpc>
                <a:spcPct val="100000"/>
              </a:lnSpc>
              <a:spcBef>
                <a:spcPts val="600"/>
              </a:spcBef>
              <a:defRPr b="1" spc="0" sz="4560">
                <a:solidFill>
                  <a:srgbClr val="202122"/>
                </a:solidFill>
                <a:latin typeface="Helvetica"/>
                <a:ea typeface="Helvetica"/>
                <a:cs typeface="Helvetica"/>
                <a:sym typeface="Helvetica"/>
              </a:defRPr>
            </a:lvl1pPr>
          </a:lstStyle>
          <a:p>
            <a:pPr/>
            <a:r>
              <a:t>Disadvantages </a:t>
            </a:r>
            <a:endParaRPr b="0">
              <a:solidFill>
                <a:srgbClr val="000000"/>
              </a:solidFill>
              <a:latin typeface="Times Roman"/>
              <a:ea typeface="Times Roman"/>
              <a:cs typeface="Times Roman"/>
              <a:sym typeface="Times Roman"/>
            </a:endParaRPr>
          </a:p>
        </p:txBody>
      </p:sp>
      <p:sp>
        <p:nvSpPr>
          <p:cNvPr id="200" name="Slide Subti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a:t>
            </a:r>
          </a:p>
        </p:txBody>
      </p:sp>
      <p:sp>
        <p:nvSpPr>
          <p:cNvPr id="201" name="1.Too many functions…"/>
          <p:cNvSpPr txBox="1"/>
          <p:nvPr>
            <p:ph type="body" idx="1"/>
          </p:nvPr>
        </p:nvSpPr>
        <p:spPr>
          <a:prstGeom prst="rect">
            <a:avLst/>
          </a:prstGeom>
        </p:spPr>
        <p:txBody>
          <a:bodyPr/>
          <a:lstStyle/>
          <a:p>
            <a:pPr marL="0" indent="0" defTabSz="233172">
              <a:spcBef>
                <a:spcPts val="600"/>
              </a:spcBef>
              <a:buClrTx/>
              <a:buSzTx/>
              <a:buNone/>
              <a:defRPr sz="3059">
                <a:solidFill>
                  <a:srgbClr val="000000"/>
                </a:solidFill>
                <a:latin typeface="Arial Rounded MT Bold"/>
                <a:ea typeface="Arial Rounded MT Bold"/>
                <a:cs typeface="Arial Rounded MT Bold"/>
                <a:sym typeface="Arial Rounded MT Bold"/>
              </a:defRPr>
            </a:pPr>
            <a:r>
              <a:t>1.Too many functions </a:t>
            </a:r>
            <a:endParaRPr>
              <a:latin typeface="Times Roman"/>
              <a:ea typeface="Times Roman"/>
              <a:cs typeface="Times Roman"/>
              <a:sym typeface="Times Roman"/>
            </a:endParaRPr>
          </a:p>
          <a:p>
            <a:pPr marL="0" indent="0" defTabSz="233172">
              <a:spcBef>
                <a:spcPts val="600"/>
              </a:spcBef>
              <a:buClrTx/>
              <a:buSzTx/>
              <a:buNone/>
              <a:defRPr sz="3059">
                <a:solidFill>
                  <a:srgbClr val="444444"/>
                </a:solidFill>
                <a:latin typeface="Baskerville"/>
                <a:ea typeface="Baskerville"/>
                <a:cs typeface="Baskerville"/>
                <a:sym typeface="Baskerville"/>
              </a:defRPr>
            </a:pPr>
            <a:r>
              <a:t>Most of developers strive to create a universal chatbot that will become a fully-fledged assistant to user. But in practice functional bots turn out not to cope with the majority of queries. They often do not understand the user, forget what they were told 5 minutes earlier, and have many other disadvantages. And that is no wonder, as the development of a universal bot, which would understand natural language and could evaluate context, takes years of hard work for a team of experienced programmers. And even in this case, such programs should be constantly improved while in service. </a:t>
            </a:r>
            <a:endParaRPr>
              <a:solidFill>
                <a:srgbClr val="000000"/>
              </a:solidFill>
              <a:latin typeface="Times Roman"/>
              <a:ea typeface="Times Roman"/>
              <a:cs typeface="Times Roman"/>
              <a:sym typeface="Times Roman"/>
            </a:endParaRPr>
          </a:p>
          <a:p>
            <a:pPr marL="0" indent="0" defTabSz="233172">
              <a:spcBef>
                <a:spcPts val="600"/>
              </a:spcBef>
              <a:buClrTx/>
              <a:buSzTx/>
              <a:buNone/>
              <a:defRPr sz="3059">
                <a:solidFill>
                  <a:srgbClr val="444444"/>
                </a:solidFill>
                <a:latin typeface="Baskerville"/>
                <a:ea typeface="Baskerville"/>
                <a:cs typeface="Baskerville"/>
                <a:sym typeface="Baskerville"/>
              </a:defRPr>
            </a:pPr>
            <a:r>
              <a:t>However, modern technologies allow building rather useful bots to perform specific actions such as booking train tickets or providing support to bank customers. </a:t>
            </a:r>
            <a:endParaRPr>
              <a:solidFill>
                <a:srgbClr val="000000"/>
              </a:solidFill>
              <a:latin typeface="Times Roman"/>
              <a:ea typeface="Times Roman"/>
              <a:cs typeface="Times Roman"/>
              <a:sym typeface="Times Roman"/>
            </a:endParaRPr>
          </a:p>
          <a:p>
            <a:pPr marL="0" indent="0" defTabSz="233172">
              <a:spcBef>
                <a:spcPts val="600"/>
              </a:spcBef>
              <a:buClrTx/>
              <a:buSzTx/>
              <a:buNone/>
              <a:defRPr sz="3059">
                <a:solidFill>
                  <a:srgbClr val="000000"/>
                </a:solidFill>
                <a:latin typeface="Arial Rounded MT Bold"/>
                <a:ea typeface="Arial Rounded MT Bold"/>
                <a:cs typeface="Arial Rounded MT Bold"/>
                <a:sym typeface="Arial Rounded MT Bold"/>
              </a:defRPr>
            </a:pPr>
            <a:r>
              <a:t>2.Primitive algorithms </a:t>
            </a:r>
            <a:endParaRPr>
              <a:latin typeface="Times Roman"/>
              <a:ea typeface="Times Roman"/>
              <a:cs typeface="Times Roman"/>
              <a:sym typeface="Times Roman"/>
            </a:endParaRPr>
          </a:p>
          <a:p>
            <a:pPr marL="0" indent="0" defTabSz="233172">
              <a:spcBef>
                <a:spcPts val="600"/>
              </a:spcBef>
              <a:buClrTx/>
              <a:buSzTx/>
              <a:buNone/>
              <a:defRPr sz="3059">
                <a:solidFill>
                  <a:srgbClr val="444444"/>
                </a:solidFill>
                <a:latin typeface="Baskerville"/>
                <a:ea typeface="Baskerville"/>
                <a:cs typeface="Baskerville"/>
                <a:sym typeface="Baskerville"/>
              </a:defRPr>
            </a:pPr>
            <a:r>
              <a:t>There are two types of bots:</a:t>
            </a:r>
            <a:br/>
            <a:r>
              <a:t>based on artificial intelligence, being able to learn in the process of communication; programmed for specific behavior scenarios.</a:t>
            </a:r>
            <a:br/>
            <a:r>
              <a:t>Artificial intelligence chatbots are considered to be better, as they can respond depending on the situation and context. But the development of complex algorithms is required for this purpose. Meanwhile, only IT giants and few developers possess such powerful technological base.</a:t>
            </a:r>
            <a:br/>
            <a:r>
              <a:t>Therefore, it would be better for ordinary companies to focus on the second variant of bots, as they are more reliable and simpler. Namely for the reason they do not possess intelligence, they will not be able to adopt rude communication patterns and get beyond the control of creators. </a:t>
            </a:r>
            <a:endParaRPr>
              <a:solidFill>
                <a:srgbClr val="000000"/>
              </a:solidFill>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3" name="CONCLUSION AND FUTURE SCOPE"/>
          <p:cNvSpPr txBox="1"/>
          <p:nvPr>
            <p:ph type="title"/>
          </p:nvPr>
        </p:nvSpPr>
        <p:spPr>
          <a:prstGeom prst="rect">
            <a:avLst/>
          </a:prstGeom>
        </p:spPr>
        <p:txBody>
          <a:bodyPr/>
          <a:lstStyle>
            <a:lvl1pPr defTabSz="260604">
              <a:lnSpc>
                <a:spcPct val="100000"/>
              </a:lnSpc>
              <a:spcBef>
                <a:spcPts val="600"/>
              </a:spcBef>
              <a:defRPr b="1" spc="0" sz="4560">
                <a:solidFill>
                  <a:srgbClr val="202122"/>
                </a:solidFill>
                <a:latin typeface="Helvetica"/>
                <a:ea typeface="Helvetica"/>
                <a:cs typeface="Helvetica"/>
                <a:sym typeface="Helvetica"/>
              </a:defRPr>
            </a:lvl1pPr>
          </a:lstStyle>
          <a:p>
            <a:pPr/>
            <a:r>
              <a:t>CONCLUSION AND FUTURE SCOPE </a:t>
            </a:r>
            <a:endParaRPr b="0">
              <a:solidFill>
                <a:srgbClr val="000000"/>
              </a:solidFill>
              <a:latin typeface="Times Roman"/>
              <a:ea typeface="Times Roman"/>
              <a:cs typeface="Times Roman"/>
              <a:sym typeface="Times Roman"/>
            </a:endParaRPr>
          </a:p>
        </p:txBody>
      </p:sp>
      <p:sp>
        <p:nvSpPr>
          <p:cNvPr id="204" name="Slide Subti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a:t>
            </a:r>
          </a:p>
        </p:txBody>
      </p:sp>
      <p:sp>
        <p:nvSpPr>
          <p:cNvPr id="205" name="Chatbots are the new Apps! As we have discussed in the above deliverables, this project brings the power of chatbots to Yioop and enriches its usability. Chatbots in Yioop can give a human like touch to some aspects and make it an enjoying conversation. "/>
          <p:cNvSpPr txBox="1"/>
          <p:nvPr>
            <p:ph type="body" idx="1"/>
          </p:nvPr>
        </p:nvSpPr>
        <p:spPr>
          <a:prstGeom prst="rect">
            <a:avLst/>
          </a:prstGeom>
        </p:spPr>
        <p:txBody>
          <a:bodyPr/>
          <a:lstStyle>
            <a:lvl1pPr marL="0" indent="0" defTabSz="352043">
              <a:spcBef>
                <a:spcPts val="900"/>
              </a:spcBef>
              <a:buClrTx/>
              <a:buSzTx/>
              <a:buNone/>
              <a:defRPr sz="4619">
                <a:solidFill>
                  <a:srgbClr val="444444"/>
                </a:solidFill>
                <a:latin typeface="Baskerville"/>
                <a:ea typeface="Baskerville"/>
                <a:cs typeface="Baskerville"/>
                <a:sym typeface="Baskerville"/>
              </a:defRPr>
            </a:lvl1pPr>
          </a:lstStyle>
          <a:p>
            <a:pPr/>
            <a:r>
              <a:t>Chatbots are the new Apps! As we have discussed in the above deliverables, this project brings the power of chatbots to Yioop and enriches its usability. Chatbots in Yioop can give a human like touch to some aspects and make it an enjoying conversation. And they are focused entirely on providing information and completing tasks for the humans they interact with. The above mentioned functionality in all the deliverables is implemented and pushed in to Yioop code. By implementing the above mentioned deliverables I was able to add a basic chatbot functionality in to the Yioop. I.e., configuring and creating accounts for bot users with bot settings which is mentioned in deliverable 2, activating a bot whenever a user asks for it via post in a thread which is discussed in deliverable 3 and as I discussed in deliverable 4, I have implemented a simple weather chatbot that gives weather information whenever a user ask and Fig. 3 tells that I was also able to converse with the bot in Yioop. </a:t>
            </a:r>
            <a:endParaRPr>
              <a:solidFill>
                <a:srgbClr val="000000"/>
              </a:solidFill>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7" name="Thank You"/>
          <p:cNvSpPr txBox="1"/>
          <p:nvPr>
            <p:ph type="body" sz="half" idx="1"/>
          </p:nvPr>
        </p:nvSpPr>
        <p:spPr>
          <a:prstGeom prst="rect">
            <a:avLst/>
          </a:prstGeom>
        </p:spPr>
        <p:txBody>
          <a:bodyPr/>
          <a:lstStyle/>
          <a:p>
            <a:pPr/>
            <a:r>
              <a:t>Thank You</a:t>
            </a:r>
          </a:p>
        </p:txBody>
      </p:sp>
      <p:sp>
        <p:nvSpPr>
          <p:cNvPr id="208" name="Mahak Mishra 11905862-K19JF"/>
          <p:cNvSpPr txBox="1"/>
          <p:nvPr>
            <p:ph type="body" idx="21"/>
          </p:nvPr>
        </p:nvSpPr>
        <p:spPr>
          <a:xfrm>
            <a:off x="1270000" y="8521700"/>
            <a:ext cx="21039586" cy="5026373"/>
          </a:xfrm>
          <a:prstGeom prst="rect">
            <a:avLst/>
          </a:prstGeom>
          <a:extLst>
            <a:ext uri="{C572A759-6A51-4108-AA02-DFA0A04FC94B}">
              <ma14:wrappingTextBoxFlag xmlns:ma14="http://schemas.microsoft.com/office/mac/drawingml/2011/main" val="1"/>
            </a:ext>
          </a:extLst>
        </p:spPr>
        <p:txBody>
          <a:bodyPr anchor="ctr"/>
          <a:lstStyle/>
          <a:p>
            <a:pPr>
              <a:defRPr>
                <a:solidFill>
                  <a:srgbClr val="000000"/>
                </a:solidFill>
              </a:defRPr>
            </a:pPr>
            <a:r>
              <a:t>Mahak Mishra</a:t>
            </a:r>
            <a:br/>
            <a:r>
              <a:t>11905862-K19JF</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4" name="Chatbot"/>
          <p:cNvSpPr txBox="1"/>
          <p:nvPr>
            <p:ph type="title"/>
          </p:nvPr>
        </p:nvSpPr>
        <p:spPr>
          <a:xfrm>
            <a:off x="1270000" y="812800"/>
            <a:ext cx="21955339" cy="2521729"/>
          </a:xfrm>
          <a:prstGeom prst="rect">
            <a:avLst/>
          </a:prstGeom>
        </p:spPr>
        <p:txBody>
          <a:bodyPr/>
          <a:lstStyle/>
          <a:p>
            <a:pPr defTabSz="320039">
              <a:lnSpc>
                <a:spcPct val="100000"/>
              </a:lnSpc>
              <a:spcBef>
                <a:spcPts val="800"/>
              </a:spcBef>
              <a:defRPr b="1" spc="0" sz="5600">
                <a:solidFill>
                  <a:srgbClr val="202122"/>
                </a:solidFill>
                <a:latin typeface="Helvetica"/>
                <a:ea typeface="Helvetica"/>
                <a:cs typeface="Helvetica"/>
                <a:sym typeface="Helvetica"/>
              </a:defRPr>
            </a:pPr>
            <a:r>
              <a:rPr sz="9660"/>
              <a:t>Chatbot</a:t>
            </a:r>
            <a:r>
              <a:t> </a:t>
            </a:r>
            <a:endParaRPr b="0">
              <a:solidFill>
                <a:srgbClr val="000000"/>
              </a:solidFill>
              <a:latin typeface="Times Roman"/>
              <a:ea typeface="Times Roman"/>
              <a:cs typeface="Times Roman"/>
              <a:sym typeface="Times Roman"/>
            </a:endParaRPr>
          </a:p>
        </p:txBody>
      </p:sp>
      <p:sp>
        <p:nvSpPr>
          <p:cNvPr id="165" name="A chatbot is a software application used to conduct an on-line chat conversation via text or text-to-speech, in lieu of providing direct contact with a live human agent.Designed to convincingly simulate the way a human would behave as a conversational pa"/>
          <p:cNvSpPr txBox="1"/>
          <p:nvPr>
            <p:ph type="body" idx="1"/>
          </p:nvPr>
        </p:nvSpPr>
        <p:spPr>
          <a:prstGeom prst="rect">
            <a:avLst/>
          </a:prstGeom>
        </p:spPr>
        <p:txBody>
          <a:bodyPr/>
          <a:lstStyle>
            <a:lvl1pPr marL="0" indent="0" defTabSz="457200">
              <a:spcBef>
                <a:spcPts val="1200"/>
              </a:spcBef>
              <a:buClrTx/>
              <a:buSzTx/>
              <a:buNone/>
              <a:defRPr sz="6000">
                <a:solidFill>
                  <a:srgbClr val="000000"/>
                </a:solidFill>
                <a:latin typeface="Baskerville"/>
                <a:ea typeface="Baskerville"/>
                <a:cs typeface="Baskerville"/>
                <a:sym typeface="Baskerville"/>
              </a:defRPr>
            </a:lvl1pPr>
          </a:lstStyle>
          <a:p>
            <a:pPr/>
            <a:r>
              <a:t>A chatbot is a software application used to conduct an on-line chat conversation via text or text-to-speech, in lieu of providing direct contact with a live human agent.Designed to convincingly simulate the way a human would behave as a conversational partner, chatbot systems typically require continuous tuning and testing. </a:t>
            </a:r>
            <a:endParaRPr>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7" name="Artificial Intelligence"/>
          <p:cNvSpPr txBox="1"/>
          <p:nvPr>
            <p:ph type="title"/>
          </p:nvPr>
        </p:nvSpPr>
        <p:spPr>
          <a:xfrm>
            <a:off x="1270000" y="812800"/>
            <a:ext cx="21962012" cy="3203196"/>
          </a:xfrm>
          <a:prstGeom prst="rect">
            <a:avLst/>
          </a:prstGeom>
        </p:spPr>
        <p:txBody>
          <a:bodyPr/>
          <a:lstStyle>
            <a:lvl1pPr defTabSz="457200">
              <a:lnSpc>
                <a:spcPct val="100000"/>
              </a:lnSpc>
              <a:spcBef>
                <a:spcPts val="1200"/>
              </a:spcBef>
              <a:defRPr b="1" spc="0" sz="8000">
                <a:solidFill>
                  <a:srgbClr val="202122"/>
                </a:solidFill>
                <a:latin typeface="Helvetica"/>
                <a:ea typeface="Helvetica"/>
                <a:cs typeface="Helvetica"/>
                <a:sym typeface="Helvetica"/>
              </a:defRPr>
            </a:lvl1pPr>
          </a:lstStyle>
          <a:p>
            <a:pPr/>
            <a:r>
              <a:t>Artificial Intelligence </a:t>
            </a:r>
            <a:endParaRPr b="0">
              <a:solidFill>
                <a:srgbClr val="000000"/>
              </a:solidFill>
              <a:latin typeface="Times Roman"/>
              <a:ea typeface="Times Roman"/>
              <a:cs typeface="Times Roman"/>
              <a:sym typeface="Times Roman"/>
            </a:endParaRPr>
          </a:p>
        </p:txBody>
      </p:sp>
      <p:sp>
        <p:nvSpPr>
          <p:cNvPr id="168" name="Slide Subti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a:t>
            </a:r>
          </a:p>
        </p:txBody>
      </p:sp>
      <p:sp>
        <p:nvSpPr>
          <p:cNvPr id="169" name="AI was coined by John McCarthy, an American computer scientist, in 1956 at The Dartmouth Conference where the discipline was born. Today, it is an umbrella term that encompasses everything from robotic process automation to actual robotics. It has gained"/>
          <p:cNvSpPr txBox="1"/>
          <p:nvPr>
            <p:ph type="body" idx="1"/>
          </p:nvPr>
        </p:nvSpPr>
        <p:spPr>
          <a:prstGeom prst="rect">
            <a:avLst/>
          </a:prstGeom>
        </p:spPr>
        <p:txBody>
          <a:bodyPr/>
          <a:lstStyle>
            <a:lvl1pPr marL="0" indent="0" defTabSz="457200">
              <a:spcBef>
                <a:spcPts val="1200"/>
              </a:spcBef>
              <a:buClrTx/>
              <a:buSzTx/>
              <a:buNone/>
              <a:defRPr sz="5000">
                <a:solidFill>
                  <a:srgbClr val="444444"/>
                </a:solidFill>
                <a:latin typeface="Baskerville"/>
                <a:ea typeface="Baskerville"/>
                <a:cs typeface="Baskerville"/>
                <a:sym typeface="Baskerville"/>
              </a:defRPr>
            </a:lvl1pPr>
          </a:lstStyle>
          <a:p>
            <a:pPr/>
            <a:r>
              <a:t>AI was coined by John McCarthy, an American computer scientist, in 1956 at The Dartmouth Conference where the discipline was born. Today, it is an umbrella term that encompasses everything from robotic process automation to actual robotics. It has gained prominence recently due, in part, to big data, or the increase in speed, size and variety of data businesses are now collecting. AI can perform tasks such as identifying </a:t>
            </a:r>
            <a:endParaRPr>
              <a:solidFill>
                <a:srgbClr val="000000"/>
              </a:solidFill>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1" name="REQUIREMENTS AND SPECIFICATION"/>
          <p:cNvSpPr txBox="1"/>
          <p:nvPr>
            <p:ph type="title"/>
          </p:nvPr>
        </p:nvSpPr>
        <p:spPr>
          <a:prstGeom prst="rect">
            <a:avLst/>
          </a:prstGeom>
        </p:spPr>
        <p:txBody>
          <a:bodyPr/>
          <a:lstStyle>
            <a:lvl1pPr defTabSz="260604">
              <a:lnSpc>
                <a:spcPct val="100000"/>
              </a:lnSpc>
              <a:spcBef>
                <a:spcPts val="600"/>
              </a:spcBef>
              <a:defRPr b="1" spc="0" sz="4560">
                <a:solidFill>
                  <a:srgbClr val="202122"/>
                </a:solidFill>
                <a:latin typeface="Helvetica"/>
                <a:ea typeface="Helvetica"/>
                <a:cs typeface="Helvetica"/>
                <a:sym typeface="Helvetica"/>
              </a:defRPr>
            </a:lvl1pPr>
          </a:lstStyle>
          <a:p>
            <a:pPr/>
            <a:r>
              <a:t>REQUIREMENTS AND SPECIFICATION </a:t>
            </a:r>
            <a:endParaRPr b="0">
              <a:solidFill>
                <a:srgbClr val="000000"/>
              </a:solidFill>
              <a:latin typeface="Times Roman"/>
              <a:ea typeface="Times Roman"/>
              <a:cs typeface="Times Roman"/>
              <a:sym typeface="Times Roman"/>
            </a:endParaRPr>
          </a:p>
        </p:txBody>
      </p:sp>
      <p:sp>
        <p:nvSpPr>
          <p:cNvPr id="172" name="Hardware Requirements (minimum) :…"/>
          <p:cNvSpPr txBox="1"/>
          <p:nvPr>
            <p:ph type="body" idx="1"/>
          </p:nvPr>
        </p:nvSpPr>
        <p:spPr>
          <a:prstGeom prst="rect">
            <a:avLst/>
          </a:prstGeom>
        </p:spPr>
        <p:txBody>
          <a:bodyPr/>
          <a:lstStyle/>
          <a:p>
            <a:pPr marL="0" indent="0" defTabSz="457200">
              <a:spcBef>
                <a:spcPts val="1200"/>
              </a:spcBef>
              <a:buClrTx/>
              <a:buSzTx/>
              <a:buNone/>
              <a:defRPr sz="5000">
                <a:solidFill>
                  <a:srgbClr val="000000"/>
                </a:solidFill>
                <a:latin typeface="Times Roman"/>
                <a:ea typeface="Times Roman"/>
                <a:cs typeface="Times Roman"/>
                <a:sym typeface="Times Roman"/>
              </a:defRPr>
            </a:pPr>
            <a:r>
              <a:t>Hardware Requirements (minimum) : </a:t>
            </a:r>
          </a:p>
          <a:p>
            <a:pPr marL="0" indent="0" defTabSz="457200">
              <a:spcBef>
                <a:spcPts val="1200"/>
              </a:spcBef>
              <a:buClrTx/>
              <a:buSzTx/>
              <a:buNone/>
              <a:defRPr sz="5000">
                <a:solidFill>
                  <a:srgbClr val="000000"/>
                </a:solidFill>
                <a:latin typeface="Times New Roman"/>
                <a:ea typeface="Times New Roman"/>
                <a:cs typeface="Times New Roman"/>
                <a:sym typeface="Times New Roman"/>
              </a:defRPr>
            </a:pPr>
            <a:r>
              <a:t>Processor : Pentium IV / Catelina OS Hard Disk : 8GB</a:t>
            </a:r>
            <a:br/>
            <a:r>
              <a:t>RAM : 256MB (minimum) </a:t>
            </a:r>
            <a:endParaRPr>
              <a:latin typeface="Times Roman"/>
              <a:ea typeface="Times Roman"/>
              <a:cs typeface="Times Roman"/>
              <a:sym typeface="Times Roman"/>
            </a:endParaRPr>
          </a:p>
          <a:p>
            <a:pPr marL="0" indent="0" defTabSz="457200">
              <a:spcBef>
                <a:spcPts val="1200"/>
              </a:spcBef>
              <a:buClrTx/>
              <a:buSzTx/>
              <a:buNone/>
              <a:defRPr sz="5000">
                <a:solidFill>
                  <a:srgbClr val="000000"/>
                </a:solidFill>
                <a:latin typeface="Times Roman"/>
                <a:ea typeface="Times Roman"/>
                <a:cs typeface="Times Roman"/>
                <a:sym typeface="Times Roman"/>
              </a:defRPr>
            </a:pPr>
            <a:r>
              <a:t>Software Requirements: </a:t>
            </a:r>
          </a:p>
          <a:p>
            <a:pPr marL="0" indent="0" defTabSz="457200">
              <a:spcBef>
                <a:spcPts val="1200"/>
              </a:spcBef>
              <a:buClrTx/>
              <a:buSzTx/>
              <a:buNone/>
              <a:defRPr sz="5000">
                <a:solidFill>
                  <a:srgbClr val="000000"/>
                </a:solidFill>
                <a:latin typeface="Times New Roman"/>
                <a:ea typeface="Times New Roman"/>
                <a:cs typeface="Times New Roman"/>
                <a:sym typeface="Times New Roman"/>
              </a:defRPr>
            </a:pPr>
            <a:r>
              <a:t>MacOs/Windows/Linux : Pycharm CE (python 3) </a:t>
            </a:r>
            <a:endParaRPr>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4" name="Libraries To be Installed"/>
          <p:cNvSpPr txBox="1"/>
          <p:nvPr>
            <p:ph type="title"/>
          </p:nvPr>
        </p:nvSpPr>
        <p:spPr>
          <a:prstGeom prst="rect">
            <a:avLst/>
          </a:prstGeom>
        </p:spPr>
        <p:txBody>
          <a:bodyPr/>
          <a:lstStyle>
            <a:lvl1pPr defTabSz="260604">
              <a:lnSpc>
                <a:spcPct val="100000"/>
              </a:lnSpc>
              <a:spcBef>
                <a:spcPts val="600"/>
              </a:spcBef>
              <a:defRPr b="1" spc="0" sz="4560">
                <a:solidFill>
                  <a:srgbClr val="202122"/>
                </a:solidFill>
                <a:latin typeface="Helvetica"/>
                <a:ea typeface="Helvetica"/>
                <a:cs typeface="Helvetica"/>
                <a:sym typeface="Helvetica"/>
              </a:defRPr>
            </a:lvl1pPr>
          </a:lstStyle>
          <a:p>
            <a:pPr/>
            <a:r>
              <a:t>Libraries To be Installed </a:t>
            </a:r>
            <a:endParaRPr b="0">
              <a:solidFill>
                <a:srgbClr val="000000"/>
              </a:solidFill>
              <a:latin typeface="Times Roman"/>
              <a:ea typeface="Times Roman"/>
              <a:cs typeface="Times Roman"/>
              <a:sym typeface="Times Roman"/>
            </a:endParaRPr>
          </a:p>
        </p:txBody>
      </p:sp>
      <p:sp>
        <p:nvSpPr>
          <p:cNvPr id="175" name="1.1 Chatterbot 1.2 Chatterbot.Corpus 1.3 python -m spacy download (“en”)"/>
          <p:cNvSpPr txBox="1"/>
          <p:nvPr>
            <p:ph type="body" idx="1"/>
          </p:nvPr>
        </p:nvSpPr>
        <p:spPr>
          <a:prstGeom prst="rect">
            <a:avLst/>
          </a:prstGeom>
        </p:spPr>
        <p:txBody>
          <a:bodyPr/>
          <a:lstStyle/>
          <a:p>
            <a:pPr marL="0" indent="0" defTabSz="457200">
              <a:spcBef>
                <a:spcPts val="1200"/>
              </a:spcBef>
              <a:buClrTx/>
              <a:buSzTx/>
              <a:buNone/>
              <a:defRPr sz="6000">
                <a:solidFill>
                  <a:srgbClr val="000000"/>
                </a:solidFill>
                <a:latin typeface="Times Roman"/>
                <a:ea typeface="Times Roman"/>
                <a:cs typeface="Times Roman"/>
                <a:sym typeface="Times Roman"/>
              </a:defRPr>
            </a:pPr>
            <a:r>
              <a:t>1.1 Chatterbot</a:t>
            </a:r>
            <a:br/>
            <a:r>
              <a:t>1.2 Chatterbot.Corpus</a:t>
            </a:r>
            <a:br/>
            <a:r>
              <a:t>1.3 python -m spacy download (“en”)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7" name="PROPOSED SOLUTION"/>
          <p:cNvSpPr txBox="1"/>
          <p:nvPr>
            <p:ph type="title"/>
          </p:nvPr>
        </p:nvSpPr>
        <p:spPr>
          <a:prstGeom prst="rect">
            <a:avLst/>
          </a:prstGeom>
        </p:spPr>
        <p:txBody>
          <a:bodyPr/>
          <a:lstStyle>
            <a:lvl1pPr defTabSz="260604">
              <a:lnSpc>
                <a:spcPct val="100000"/>
              </a:lnSpc>
              <a:spcBef>
                <a:spcPts val="600"/>
              </a:spcBef>
              <a:defRPr b="1" spc="0" sz="4560">
                <a:solidFill>
                  <a:srgbClr val="202122"/>
                </a:solidFill>
                <a:latin typeface="Helvetica"/>
                <a:ea typeface="Helvetica"/>
                <a:cs typeface="Helvetica"/>
                <a:sym typeface="Helvetica"/>
              </a:defRPr>
            </a:lvl1pPr>
          </a:lstStyle>
          <a:p>
            <a:pPr/>
            <a:r>
              <a:t>PROPOSED SOLUTION </a:t>
            </a:r>
            <a:endParaRPr b="0">
              <a:solidFill>
                <a:srgbClr val="000000"/>
              </a:solidFill>
              <a:latin typeface="Times Roman"/>
              <a:ea typeface="Times Roman"/>
              <a:cs typeface="Times Roman"/>
              <a:sym typeface="Times Roman"/>
            </a:endParaRPr>
          </a:p>
        </p:txBody>
      </p:sp>
      <p:sp>
        <p:nvSpPr>
          <p:cNvPr id="178" name="from chatterbot import ChatBot from chatterbot.trainers import ChatterBotCorpusTrainer…"/>
          <p:cNvSpPr txBox="1"/>
          <p:nvPr>
            <p:ph type="body" idx="1"/>
          </p:nvPr>
        </p:nvSpPr>
        <p:spPr>
          <a:prstGeom prst="rect">
            <a:avLst/>
          </a:prstGeom>
        </p:spPr>
        <p:txBody>
          <a:bodyPr/>
          <a:lstStyle/>
          <a:p>
            <a:pPr marL="0" indent="0" defTabSz="457200">
              <a:spcBef>
                <a:spcPts val="1200"/>
              </a:spcBef>
              <a:buClrTx/>
              <a:buSzTx/>
              <a:buNone/>
              <a:defRPr sz="6000">
                <a:solidFill>
                  <a:srgbClr val="000000"/>
                </a:solidFill>
                <a:latin typeface="Courier New"/>
                <a:ea typeface="Courier New"/>
                <a:cs typeface="Courier New"/>
                <a:sym typeface="Courier New"/>
              </a:defRPr>
            </a:pPr>
            <a:r>
              <a:rPr>
                <a:solidFill>
                  <a:srgbClr val="CC7831"/>
                </a:solidFill>
              </a:rPr>
              <a:t>from </a:t>
            </a:r>
            <a:r>
              <a:t>chatterbot </a:t>
            </a:r>
            <a:r>
              <a:rPr>
                <a:solidFill>
                  <a:srgbClr val="CC7831"/>
                </a:solidFill>
              </a:rPr>
              <a:t>import </a:t>
            </a:r>
            <a:r>
              <a:t>ChatBot </a:t>
            </a:r>
            <a:r>
              <a:rPr>
                <a:solidFill>
                  <a:srgbClr val="CC7831"/>
                </a:solidFill>
              </a:rPr>
              <a:t>from </a:t>
            </a:r>
            <a:r>
              <a:t>chatterbot.trainers </a:t>
            </a:r>
            <a:r>
              <a:rPr>
                <a:solidFill>
                  <a:srgbClr val="CC7831"/>
                </a:solidFill>
              </a:rPr>
              <a:t>import </a:t>
            </a:r>
            <a:r>
              <a:t>ChatterBotCorpusTrainer </a:t>
            </a:r>
            <a:endParaRPr>
              <a:latin typeface="Times Roman"/>
              <a:ea typeface="Times Roman"/>
              <a:cs typeface="Times Roman"/>
              <a:sym typeface="Times Roman"/>
            </a:endParaRPr>
          </a:p>
          <a:p>
            <a:pPr marL="0" indent="0" defTabSz="457200">
              <a:spcBef>
                <a:spcPts val="1200"/>
              </a:spcBef>
              <a:buClrTx/>
              <a:buSzTx/>
              <a:buNone/>
              <a:defRPr sz="6000">
                <a:solidFill>
                  <a:srgbClr val="000000"/>
                </a:solidFill>
                <a:latin typeface="Courier New"/>
                <a:ea typeface="Courier New"/>
                <a:cs typeface="Courier New"/>
                <a:sym typeface="Courier New"/>
              </a:defRPr>
            </a:pPr>
            <a:r>
              <a:t>chatbot = ChatBot(‘bot') </a:t>
            </a:r>
            <a:endParaRPr>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80" name="Screenshot 2020-10-25 at 4.36.16 AM.png" descr="Screenshot 2020-10-25 at 4.36.16 AM.png"/>
          <p:cNvPicPr>
            <a:picLocks noChangeAspect="1"/>
          </p:cNvPicPr>
          <p:nvPr>
            <p:ph type="pic" idx="21"/>
          </p:nvPr>
        </p:nvPicPr>
        <p:blipFill>
          <a:blip r:embed="rId2">
            <a:extLst/>
          </a:blip>
          <a:srcRect l="0" t="2119" r="33461" b="0"/>
          <a:stretch>
            <a:fillRect/>
          </a:stretch>
        </p:blipFill>
        <p:spPr>
          <a:xfrm>
            <a:off x="12101506" y="-15520"/>
            <a:ext cx="12388210" cy="13746786"/>
          </a:xfrm>
          <a:prstGeom prst="rect">
            <a:avLst/>
          </a:prstGeom>
        </p:spPr>
      </p:pic>
      <p:sp>
        <p:nvSpPr>
          <p:cNvPr id="181" name="PROPOSED SOLUTION"/>
          <p:cNvSpPr txBox="1"/>
          <p:nvPr>
            <p:ph type="title"/>
          </p:nvPr>
        </p:nvSpPr>
        <p:spPr>
          <a:prstGeom prst="rect">
            <a:avLst/>
          </a:prstGeom>
        </p:spPr>
        <p:txBody>
          <a:bodyPr/>
          <a:lstStyle>
            <a:lvl1pPr algn="l" defTabSz="256031">
              <a:lnSpc>
                <a:spcPct val="100000"/>
              </a:lnSpc>
              <a:spcBef>
                <a:spcPts val="600"/>
              </a:spcBef>
              <a:defRPr b="1" spc="0" sz="4480">
                <a:solidFill>
                  <a:srgbClr val="202122"/>
                </a:solidFill>
                <a:latin typeface="Helvetica"/>
                <a:ea typeface="Helvetica"/>
                <a:cs typeface="Helvetica"/>
                <a:sym typeface="Helvetica"/>
              </a:defRPr>
            </a:lvl1pPr>
          </a:lstStyle>
          <a:p>
            <a:pPr/>
            <a:r>
              <a:t>PROPOSED SOLUTION </a:t>
            </a:r>
            <a:endParaRPr b="0">
              <a:solidFill>
                <a:srgbClr val="000000"/>
              </a:solidFill>
              <a:latin typeface="Times Roman"/>
              <a:ea typeface="Times Roman"/>
              <a:cs typeface="Times Roman"/>
              <a:sym typeface="Times Roman"/>
            </a:endParaRPr>
          </a:p>
        </p:txBody>
      </p:sp>
      <p:sp>
        <p:nvSpPr>
          <p:cNvPr id="182" name="trainer = ChatterBotCorpusTrainer(chatbot) trainer.train(‘chatterbot.corpus.english' )"/>
          <p:cNvSpPr txBox="1"/>
          <p:nvPr>
            <p:ph type="body" sz="half" idx="1"/>
          </p:nvPr>
        </p:nvSpPr>
        <p:spPr>
          <a:prstGeom prst="rect">
            <a:avLst/>
          </a:prstGeom>
        </p:spPr>
        <p:txBody>
          <a:bodyPr/>
          <a:lstStyle/>
          <a:p>
            <a:pPr marL="0" indent="0" defTabSz="457200">
              <a:spcBef>
                <a:spcPts val="1200"/>
              </a:spcBef>
              <a:buClrTx/>
              <a:buSzTx/>
              <a:buNone/>
              <a:defRPr sz="6000">
                <a:solidFill>
                  <a:srgbClr val="000000"/>
                </a:solidFill>
                <a:latin typeface="Courier New"/>
                <a:ea typeface="Courier New"/>
                <a:cs typeface="Courier New"/>
                <a:sym typeface="Courier New"/>
              </a:defRPr>
            </a:pPr>
            <a:r>
              <a:t>trainer = ChatterBotCorpusTrainer(chatbot) </a:t>
            </a:r>
            <a:r>
              <a:rPr>
                <a:solidFill>
                  <a:srgbClr val="A9B7C6"/>
                </a:solidFill>
              </a:rPr>
              <a:t>trainer.train(</a:t>
            </a:r>
            <a:r>
              <a:t>‘chatterbot.corpus.english' </a:t>
            </a:r>
            <a:r>
              <a:rPr>
                <a:solidFill>
                  <a:srgbClr val="A9B7C6"/>
                </a:solidFill>
              </a:rPr>
              <a:t>) </a:t>
            </a:r>
            <a:endParaRPr>
              <a:latin typeface="Times Roman"/>
              <a:ea typeface="Times Roman"/>
              <a:cs typeface="Times Roman"/>
              <a:sym typeface="Times Roman"/>
            </a:endParaRPr>
          </a:p>
        </p:txBody>
      </p:sp>
      <p:sp>
        <p:nvSpPr>
          <p:cNvPr id="183" name="Slide Subtitle"/>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5" name="PROPOSED SOLUTION"/>
          <p:cNvSpPr txBox="1"/>
          <p:nvPr>
            <p:ph type="title"/>
          </p:nvPr>
        </p:nvSpPr>
        <p:spPr>
          <a:prstGeom prst="rect">
            <a:avLst/>
          </a:prstGeom>
        </p:spPr>
        <p:txBody>
          <a:bodyPr/>
          <a:lstStyle>
            <a:lvl1pPr defTabSz="260604">
              <a:lnSpc>
                <a:spcPct val="100000"/>
              </a:lnSpc>
              <a:spcBef>
                <a:spcPts val="600"/>
              </a:spcBef>
              <a:defRPr b="1" spc="0" sz="4560">
                <a:solidFill>
                  <a:srgbClr val="202122"/>
                </a:solidFill>
                <a:latin typeface="Helvetica"/>
                <a:ea typeface="Helvetica"/>
                <a:cs typeface="Helvetica"/>
                <a:sym typeface="Helvetica"/>
              </a:defRPr>
            </a:lvl1pPr>
          </a:lstStyle>
          <a:p>
            <a:pPr/>
            <a:r>
              <a:t>PROPOSED SOLUTION </a:t>
            </a:r>
            <a:endParaRPr b="0">
              <a:solidFill>
                <a:srgbClr val="000000"/>
              </a:solidFill>
              <a:latin typeface="Times Roman"/>
              <a:ea typeface="Times Roman"/>
              <a:cs typeface="Times Roman"/>
              <a:sym typeface="Times Roman"/>
            </a:endParaRPr>
          </a:p>
        </p:txBody>
      </p:sp>
      <p:sp>
        <p:nvSpPr>
          <p:cNvPr id="186" name="Slide Subtit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a:t>
            </a:r>
          </a:p>
        </p:txBody>
      </p:sp>
      <p:sp>
        <p:nvSpPr>
          <p:cNvPr id="187" name="1.while True : 2. quary = str(input(&quot;&gt;&gt; &quot;)) 3. print(chatbot.get_response(quary))…"/>
          <p:cNvSpPr txBox="1"/>
          <p:nvPr>
            <p:ph type="body" idx="1"/>
          </p:nvPr>
        </p:nvSpPr>
        <p:spPr>
          <a:prstGeom prst="rect">
            <a:avLst/>
          </a:prstGeom>
        </p:spPr>
        <p:txBody>
          <a:bodyPr/>
          <a:lstStyle/>
          <a:p>
            <a:pPr marL="0" indent="0" defTabSz="457200">
              <a:spcBef>
                <a:spcPts val="1200"/>
              </a:spcBef>
              <a:buClrTx/>
              <a:buSzTx/>
              <a:buNone/>
              <a:defRPr sz="6000">
                <a:solidFill>
                  <a:srgbClr val="000000"/>
                </a:solidFill>
                <a:latin typeface="Courier New"/>
                <a:ea typeface="Courier New"/>
                <a:cs typeface="Courier New"/>
                <a:sym typeface="Courier New"/>
              </a:defRPr>
            </a:pPr>
            <a:r>
              <a:t>1.while True :</a:t>
            </a:r>
            <a:br/>
            <a:r>
              <a:t>2. quary = </a:t>
            </a:r>
            <a:r>
              <a:rPr>
                <a:solidFill>
                  <a:srgbClr val="8888C6"/>
                </a:solidFill>
              </a:rPr>
              <a:t>str</a:t>
            </a:r>
            <a:r>
              <a:t>(</a:t>
            </a:r>
            <a:r>
              <a:rPr>
                <a:solidFill>
                  <a:srgbClr val="8888C6"/>
                </a:solidFill>
              </a:rPr>
              <a:t>input</a:t>
            </a:r>
            <a:r>
              <a:rPr>
                <a:solidFill>
                  <a:srgbClr val="FFFFFF"/>
                </a:solidFill>
              </a:rPr>
              <a:t>(</a:t>
            </a:r>
            <a:r>
              <a:rPr>
                <a:solidFill>
                  <a:srgbClr val="6A8759"/>
                </a:solidFill>
              </a:rPr>
              <a:t>"&gt;&gt; "</a:t>
            </a:r>
            <a:r>
              <a:t>))</a:t>
            </a:r>
            <a:br/>
            <a:r>
              <a:t>3. </a:t>
            </a:r>
            <a:r>
              <a:rPr>
                <a:solidFill>
                  <a:srgbClr val="8888C6"/>
                </a:solidFill>
              </a:rPr>
              <a:t>print</a:t>
            </a:r>
            <a:r>
              <a:t>(chatbot.get_response(quary)) </a:t>
            </a:r>
            <a:endParaRPr>
              <a:latin typeface="Times Roman"/>
              <a:ea typeface="Times Roman"/>
              <a:cs typeface="Times Roman"/>
              <a:sym typeface="Times Roman"/>
            </a:endParaRPr>
          </a:p>
          <a:p>
            <a:pPr marL="0" indent="0" defTabSz="457200">
              <a:spcBef>
                <a:spcPts val="1200"/>
              </a:spcBef>
              <a:buClrTx/>
              <a:buSzTx/>
              <a:buNone/>
              <a:defRPr sz="6000">
                <a:solidFill>
                  <a:srgbClr val="000000"/>
                </a:solidFill>
                <a:latin typeface="Courier New"/>
                <a:ea typeface="Courier New"/>
                <a:cs typeface="Courier New"/>
                <a:sym typeface="Courier New"/>
              </a:defRPr>
            </a:pPr>
            <a:r>
              <a:t>4. </a:t>
            </a:r>
            <a:r>
              <a:rPr>
                <a:solidFill>
                  <a:srgbClr val="CC7831"/>
                </a:solidFill>
              </a:rPr>
              <a:t>if </a:t>
            </a:r>
            <a:r>
              <a:t>"exit" </a:t>
            </a:r>
            <a:r>
              <a:rPr>
                <a:solidFill>
                  <a:srgbClr val="CC7831"/>
                </a:solidFill>
              </a:rPr>
              <a:t>in </a:t>
            </a:r>
            <a:r>
              <a:rPr>
                <a:solidFill>
                  <a:srgbClr val="A9B7C6"/>
                </a:solidFill>
              </a:rPr>
              <a:t>quary: </a:t>
            </a:r>
            <a:endParaRPr>
              <a:solidFill>
                <a:srgbClr val="A9B7C6"/>
              </a:solidFill>
            </a:endParaRPr>
          </a:p>
          <a:p>
            <a:pPr marL="0" indent="0" defTabSz="457200">
              <a:spcBef>
                <a:spcPts val="1200"/>
              </a:spcBef>
              <a:buClrTx/>
              <a:buSzTx/>
              <a:buNone/>
              <a:defRPr sz="6000">
                <a:solidFill>
                  <a:srgbClr val="000000"/>
                </a:solidFill>
                <a:latin typeface="Courier New"/>
                <a:ea typeface="Courier New"/>
                <a:cs typeface="Courier New"/>
                <a:sym typeface="Courier New"/>
              </a:defRPr>
            </a:pPr>
            <a:r>
              <a:t>5. </a:t>
            </a:r>
            <a:r>
              <a:rPr>
                <a:solidFill>
                  <a:srgbClr val="CC7831"/>
                </a:solidFill>
              </a:rPr>
              <a:t>break </a:t>
            </a:r>
            <a:endParaRPr>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9" name="Screenshot 2020-10-25 at 4.28.44 AM.png" descr="Screenshot 2020-10-25 at 4.28.44 AM.png"/>
          <p:cNvPicPr>
            <a:picLocks noChangeAspect="1"/>
          </p:cNvPicPr>
          <p:nvPr>
            <p:ph type="pic" idx="21"/>
          </p:nvPr>
        </p:nvPicPr>
        <p:blipFill>
          <a:blip r:embed="rId2">
            <a:extLst/>
          </a:blip>
          <a:srcRect l="2020" t="0" r="2020" b="0"/>
          <a:stretch>
            <a:fillRect/>
          </a:stretch>
        </p:blipFill>
        <p:spPr>
          <a:xfrm>
            <a:off x="0" y="0"/>
            <a:ext cx="24384000" cy="13716000"/>
          </a:xfrm>
          <a:prstGeom prst="rect">
            <a:avLst/>
          </a:prstGeom>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810092"/>
      </a:dk1>
      <a:lt1>
        <a:srgbClr val="929292"/>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