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sldIdLst>
    <p:sldId id="256" r:id="rId2"/>
    <p:sldId id="270" r:id="rId3"/>
    <p:sldId id="265" r:id="rId4"/>
    <p:sldId id="271" r:id="rId5"/>
    <p:sldId id="273" r:id="rId6"/>
    <p:sldId id="276" r:id="rId7"/>
    <p:sldId id="279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C849-02DD-6045-B867-68FD42A6218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11BC310-7CE7-6445-A6B6-D911BB24A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8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C849-02DD-6045-B867-68FD42A6218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310-7CE7-6445-A6B6-D911BB24A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C849-02DD-6045-B867-68FD42A6218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310-7CE7-6445-A6B6-D911BB24A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58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C849-02DD-6045-B867-68FD42A6218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310-7CE7-6445-A6B6-D911BB24A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5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C849-02DD-6045-B867-68FD42A6218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310-7CE7-6445-A6B6-D911BB24A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87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C849-02DD-6045-B867-68FD42A6218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310-7CE7-6445-A6B6-D911BB24A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9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C849-02DD-6045-B867-68FD42A6218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310-7CE7-6445-A6B6-D911BB24A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6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C849-02DD-6045-B867-68FD42A6218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310-7CE7-6445-A6B6-D911BB24A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8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C849-02DD-6045-B867-68FD42A6218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310-7CE7-6445-A6B6-D911BB24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3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C849-02DD-6045-B867-68FD42A6218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310-7CE7-6445-A6B6-D911BB24A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7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33C849-02DD-6045-B867-68FD42A6218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C310-7CE7-6445-A6B6-D911BB24A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7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3C849-02DD-6045-B867-68FD42A6218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11BC310-7CE7-6445-A6B6-D911BB24A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10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2BE0-453F-674A-A9CD-DF7537478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034" y="161634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Quora Question Pair Similarity Problem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ABEAE60-B0F8-0546-97D8-7DBF050B6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88022"/>
              </p:ext>
            </p:extLst>
          </p:nvPr>
        </p:nvGraphicFramePr>
        <p:xfrm>
          <a:off x="1727200" y="4335225"/>
          <a:ext cx="9424275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41425">
                  <a:extLst>
                    <a:ext uri="{9D8B030D-6E8A-4147-A177-3AD203B41FA5}">
                      <a16:colId xmlns:a16="http://schemas.microsoft.com/office/drawing/2014/main" val="2046905564"/>
                    </a:ext>
                  </a:extLst>
                </a:gridCol>
                <a:gridCol w="3141425">
                  <a:extLst>
                    <a:ext uri="{9D8B030D-6E8A-4147-A177-3AD203B41FA5}">
                      <a16:colId xmlns:a16="http://schemas.microsoft.com/office/drawing/2014/main" val="3439764609"/>
                    </a:ext>
                  </a:extLst>
                </a:gridCol>
                <a:gridCol w="3141425">
                  <a:extLst>
                    <a:ext uri="{9D8B030D-6E8A-4147-A177-3AD203B41FA5}">
                      <a16:colId xmlns:a16="http://schemas.microsoft.com/office/drawing/2014/main" val="1247297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Giridhar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Mtech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(CSE)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IIITD 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giridhar21026@iiitd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Sharma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Mtech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(CSE)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IIITD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mahak21047@iiitd.ac.in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Palani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Vigneshwar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Mtech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(CSE) 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IIITD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palani21062@iiitd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52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27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4D9B-8438-0F4F-B25E-183656B6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F0D0-4E9D-2C43-9C1C-9DE870DA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3686"/>
            <a:ext cx="9603275" cy="345061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punctuation’s,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stopword’s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Removing tags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Url’s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numbers , Lower-casing the letters and converting the words to vectors using Word2vec and Glove was done 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9E047C-FD53-430E-B888-E154FAB9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58" y="3041374"/>
            <a:ext cx="3643899" cy="1871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042589-D3EC-45D5-8ED8-D0C272F1D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35" y="2932357"/>
            <a:ext cx="3866322" cy="19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B9C4-5D3D-A742-B7DD-CF5021ED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845" y="634544"/>
            <a:ext cx="9603275" cy="80562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921C-38CC-7742-ACB4-979669DF3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539" y="2076380"/>
            <a:ext cx="9862157" cy="69646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baselines are used in the project  with the following results–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36EE66-F9C6-4C14-9A08-C2C925245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63201"/>
              </p:ext>
            </p:extLst>
          </p:nvPr>
        </p:nvGraphicFramePr>
        <p:xfrm>
          <a:off x="1091880" y="2948956"/>
          <a:ext cx="10008240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9840">
                  <a:extLst>
                    <a:ext uri="{9D8B030D-6E8A-4147-A177-3AD203B41FA5}">
                      <a16:colId xmlns:a16="http://schemas.microsoft.com/office/drawing/2014/main" val="1739528630"/>
                    </a:ext>
                  </a:extLst>
                </a:gridCol>
                <a:gridCol w="909840">
                  <a:extLst>
                    <a:ext uri="{9D8B030D-6E8A-4147-A177-3AD203B41FA5}">
                      <a16:colId xmlns:a16="http://schemas.microsoft.com/office/drawing/2014/main" val="2322465931"/>
                    </a:ext>
                  </a:extLst>
                </a:gridCol>
                <a:gridCol w="909840">
                  <a:extLst>
                    <a:ext uri="{9D8B030D-6E8A-4147-A177-3AD203B41FA5}">
                      <a16:colId xmlns:a16="http://schemas.microsoft.com/office/drawing/2014/main" val="3526702662"/>
                    </a:ext>
                  </a:extLst>
                </a:gridCol>
                <a:gridCol w="909840">
                  <a:extLst>
                    <a:ext uri="{9D8B030D-6E8A-4147-A177-3AD203B41FA5}">
                      <a16:colId xmlns:a16="http://schemas.microsoft.com/office/drawing/2014/main" val="3636388768"/>
                    </a:ext>
                  </a:extLst>
                </a:gridCol>
                <a:gridCol w="909840">
                  <a:extLst>
                    <a:ext uri="{9D8B030D-6E8A-4147-A177-3AD203B41FA5}">
                      <a16:colId xmlns:a16="http://schemas.microsoft.com/office/drawing/2014/main" val="1678903992"/>
                    </a:ext>
                  </a:extLst>
                </a:gridCol>
                <a:gridCol w="909840">
                  <a:extLst>
                    <a:ext uri="{9D8B030D-6E8A-4147-A177-3AD203B41FA5}">
                      <a16:colId xmlns:a16="http://schemas.microsoft.com/office/drawing/2014/main" val="2905878764"/>
                    </a:ext>
                  </a:extLst>
                </a:gridCol>
                <a:gridCol w="909840">
                  <a:extLst>
                    <a:ext uri="{9D8B030D-6E8A-4147-A177-3AD203B41FA5}">
                      <a16:colId xmlns:a16="http://schemas.microsoft.com/office/drawing/2014/main" val="2437929563"/>
                    </a:ext>
                  </a:extLst>
                </a:gridCol>
                <a:gridCol w="909840">
                  <a:extLst>
                    <a:ext uri="{9D8B030D-6E8A-4147-A177-3AD203B41FA5}">
                      <a16:colId xmlns:a16="http://schemas.microsoft.com/office/drawing/2014/main" val="616892752"/>
                    </a:ext>
                  </a:extLst>
                </a:gridCol>
                <a:gridCol w="909840">
                  <a:extLst>
                    <a:ext uri="{9D8B030D-6E8A-4147-A177-3AD203B41FA5}">
                      <a16:colId xmlns:a16="http://schemas.microsoft.com/office/drawing/2014/main" val="1387710127"/>
                    </a:ext>
                  </a:extLst>
                </a:gridCol>
                <a:gridCol w="909840">
                  <a:extLst>
                    <a:ext uri="{9D8B030D-6E8A-4147-A177-3AD203B41FA5}">
                      <a16:colId xmlns:a16="http://schemas.microsoft.com/office/drawing/2014/main" val="3890505018"/>
                    </a:ext>
                  </a:extLst>
                </a:gridCol>
                <a:gridCol w="909840">
                  <a:extLst>
                    <a:ext uri="{9D8B030D-6E8A-4147-A177-3AD203B41FA5}">
                      <a16:colId xmlns:a16="http://schemas.microsoft.com/office/drawing/2014/main" val="3155897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 </a:t>
                      </a:r>
                      <a:r>
                        <a:rPr lang="en-IN" dirty="0" err="1"/>
                        <a:t>acc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</a:t>
                      </a:r>
                      <a:r>
                        <a:rPr lang="en-IN" dirty="0" err="1"/>
                        <a:t>acc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 </a:t>
                      </a:r>
                      <a:r>
                        <a:rPr lang="en-IN" dirty="0" err="1"/>
                        <a:t>fscore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</a:t>
                      </a:r>
                      <a:r>
                        <a:rPr lang="en-IN" dirty="0" err="1"/>
                        <a:t>fscore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2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8.8197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5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Logistic </a:t>
                      </a:r>
                      <a:r>
                        <a:rPr lang="en-IN" dirty="0" err="1"/>
                        <a:t>Regresson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536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63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8936-DBE1-9E48-BCC4-EC3DF9F6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501343" cy="72610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448A-D853-DF46-A806-D6A4F1D0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85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models used in the project are –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with cost complexity parameter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ccpalpha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0.000029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with depth = 10 and no. of estimators = 80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 with C=0.3 and max iterations = 600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with depth=40 and no. of estimators = 65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SVM using SGD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by using RBF sampler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 layer perceptron with hidden layer sizes=300 and max iterations = 250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Memory(LSTM)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slides shows the results of each model after grid search have been performed and the best model obtained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5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7C0600A-A51F-FA43-AAFC-BAE170367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225700"/>
              </p:ext>
            </p:extLst>
          </p:nvPr>
        </p:nvGraphicFramePr>
        <p:xfrm>
          <a:off x="1838740" y="145399"/>
          <a:ext cx="8338930" cy="576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3088">
                  <a:extLst>
                    <a:ext uri="{9D8B030D-6E8A-4147-A177-3AD203B41FA5}">
                      <a16:colId xmlns:a16="http://schemas.microsoft.com/office/drawing/2014/main" val="88423874"/>
                    </a:ext>
                  </a:extLst>
                </a:gridCol>
                <a:gridCol w="1766317">
                  <a:extLst>
                    <a:ext uri="{9D8B030D-6E8A-4147-A177-3AD203B41FA5}">
                      <a16:colId xmlns:a16="http://schemas.microsoft.com/office/drawing/2014/main" val="2123927143"/>
                    </a:ext>
                  </a:extLst>
                </a:gridCol>
                <a:gridCol w="1493175">
                  <a:extLst>
                    <a:ext uri="{9D8B030D-6E8A-4147-A177-3AD203B41FA5}">
                      <a16:colId xmlns:a16="http://schemas.microsoft.com/office/drawing/2014/main" val="3669162611"/>
                    </a:ext>
                  </a:extLst>
                </a:gridCol>
                <a:gridCol w="1493175">
                  <a:extLst>
                    <a:ext uri="{9D8B030D-6E8A-4147-A177-3AD203B41FA5}">
                      <a16:colId xmlns:a16="http://schemas.microsoft.com/office/drawing/2014/main" val="2941501823"/>
                    </a:ext>
                  </a:extLst>
                </a:gridCol>
                <a:gridCol w="1493175">
                  <a:extLst>
                    <a:ext uri="{9D8B030D-6E8A-4147-A177-3AD203B41FA5}">
                      <a16:colId xmlns:a16="http://schemas.microsoft.com/office/drawing/2014/main" val="2667217342"/>
                    </a:ext>
                  </a:extLst>
                </a:gridCol>
              </a:tblGrid>
              <a:tr h="32122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3570"/>
                  </a:ext>
                </a:extLst>
              </a:tr>
              <a:tr h="531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 Tree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0.8043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0.7519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0.4133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0.5193 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70766"/>
                  </a:ext>
                </a:extLst>
              </a:tr>
              <a:tr h="531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0.9496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0.8059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0.1934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0.3922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03689"/>
                  </a:ext>
                </a:extLst>
              </a:tr>
              <a:tr h="531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0.7309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0.7300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0.5188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0.5209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328"/>
                  </a:ext>
                </a:extLst>
              </a:tr>
              <a:tr h="531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 Forest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0.9968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0.8088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0.1210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0.4096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701518"/>
                  </a:ext>
                </a:extLst>
              </a:tr>
              <a:tr h="531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Linear SVM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0.7359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0.7347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0.5212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0.5232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99765"/>
                  </a:ext>
                </a:extLst>
              </a:tr>
              <a:tr h="531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RBF SVM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0.7622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0.7592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0.4756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0.4798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7564"/>
                  </a:ext>
                </a:extLst>
              </a:tr>
              <a:tr h="759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 Layer Perceptron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0.7598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0.7587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0.4712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0.4743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360460"/>
                  </a:ext>
                </a:extLst>
              </a:tr>
              <a:tr h="531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LSTM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0.8209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0.7946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0.3870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0.41(Kaggle log loss)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72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63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5CB44AB-B9A5-4DB8-9B5C-9ED806E2FE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350764"/>
              </p:ext>
            </p:extLst>
          </p:nvPr>
        </p:nvGraphicFramePr>
        <p:xfrm>
          <a:off x="395909" y="81924"/>
          <a:ext cx="11169927" cy="5926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4375">
                  <a:extLst>
                    <a:ext uri="{9D8B030D-6E8A-4147-A177-3AD203B41FA5}">
                      <a16:colId xmlns:a16="http://schemas.microsoft.com/office/drawing/2014/main" val="88423874"/>
                    </a:ext>
                  </a:extLst>
                </a:gridCol>
                <a:gridCol w="1742087">
                  <a:extLst>
                    <a:ext uri="{9D8B030D-6E8A-4147-A177-3AD203B41FA5}">
                      <a16:colId xmlns:a16="http://schemas.microsoft.com/office/drawing/2014/main" val="2123927143"/>
                    </a:ext>
                  </a:extLst>
                </a:gridCol>
                <a:gridCol w="1472693">
                  <a:extLst>
                    <a:ext uri="{9D8B030D-6E8A-4147-A177-3AD203B41FA5}">
                      <a16:colId xmlns:a16="http://schemas.microsoft.com/office/drawing/2014/main" val="3669162611"/>
                    </a:ext>
                  </a:extLst>
                </a:gridCol>
                <a:gridCol w="1472693">
                  <a:extLst>
                    <a:ext uri="{9D8B030D-6E8A-4147-A177-3AD203B41FA5}">
                      <a16:colId xmlns:a16="http://schemas.microsoft.com/office/drawing/2014/main" val="2941501823"/>
                    </a:ext>
                  </a:extLst>
                </a:gridCol>
                <a:gridCol w="1472693">
                  <a:extLst>
                    <a:ext uri="{9D8B030D-6E8A-4147-A177-3AD203B41FA5}">
                      <a16:colId xmlns:a16="http://schemas.microsoft.com/office/drawing/2014/main" val="2667217342"/>
                    </a:ext>
                  </a:extLst>
                </a:gridCol>
                <a:gridCol w="1472693">
                  <a:extLst>
                    <a:ext uri="{9D8B030D-6E8A-4147-A177-3AD203B41FA5}">
                      <a16:colId xmlns:a16="http://schemas.microsoft.com/office/drawing/2014/main" val="1715659845"/>
                    </a:ext>
                  </a:extLst>
                </a:gridCol>
                <a:gridCol w="1472693">
                  <a:extLst>
                    <a:ext uri="{9D8B030D-6E8A-4147-A177-3AD203B41FA5}">
                      <a16:colId xmlns:a16="http://schemas.microsoft.com/office/drawing/2014/main" val="1031470822"/>
                    </a:ext>
                  </a:extLst>
                </a:gridCol>
              </a:tblGrid>
              <a:tr h="32122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Fscore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Fscore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3570"/>
                  </a:ext>
                </a:extLst>
              </a:tr>
              <a:tr h="531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 Tree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70766"/>
                  </a:ext>
                </a:extLst>
              </a:tr>
              <a:tr h="531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03689"/>
                  </a:ext>
                </a:extLst>
              </a:tr>
              <a:tr h="531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328"/>
                  </a:ext>
                </a:extLst>
              </a:tr>
              <a:tr h="531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 Forest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701518"/>
                  </a:ext>
                </a:extLst>
              </a:tr>
              <a:tr h="531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Linear SVM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99765"/>
                  </a:ext>
                </a:extLst>
              </a:tr>
              <a:tr h="531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RBF SVM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7564"/>
                  </a:ext>
                </a:extLst>
              </a:tr>
              <a:tr h="759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 Layer Perceptron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360460"/>
                  </a:ext>
                </a:extLst>
              </a:tr>
              <a:tr h="531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LSTM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72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2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525114F-CD38-463B-B82D-6F08F19F9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707660"/>
              </p:ext>
            </p:extLst>
          </p:nvPr>
        </p:nvGraphicFramePr>
        <p:xfrm>
          <a:off x="638591" y="1078849"/>
          <a:ext cx="686711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7822">
                  <a:extLst>
                    <a:ext uri="{9D8B030D-6E8A-4147-A177-3AD203B41FA5}">
                      <a16:colId xmlns:a16="http://schemas.microsoft.com/office/drawing/2014/main" val="88423874"/>
                    </a:ext>
                  </a:extLst>
                </a:gridCol>
                <a:gridCol w="1377822">
                  <a:extLst>
                    <a:ext uri="{9D8B030D-6E8A-4147-A177-3AD203B41FA5}">
                      <a16:colId xmlns:a16="http://schemas.microsoft.com/office/drawing/2014/main" val="1585706035"/>
                    </a:ext>
                  </a:extLst>
                </a:gridCol>
                <a:gridCol w="1162718">
                  <a:extLst>
                    <a:ext uri="{9D8B030D-6E8A-4147-A177-3AD203B41FA5}">
                      <a16:colId xmlns:a16="http://schemas.microsoft.com/office/drawing/2014/main" val="2123927143"/>
                    </a:ext>
                  </a:extLst>
                </a:gridCol>
                <a:gridCol w="982916">
                  <a:extLst>
                    <a:ext uri="{9D8B030D-6E8A-4147-A177-3AD203B41FA5}">
                      <a16:colId xmlns:a16="http://schemas.microsoft.com/office/drawing/2014/main" val="3669162611"/>
                    </a:ext>
                  </a:extLst>
                </a:gridCol>
                <a:gridCol w="982916">
                  <a:extLst>
                    <a:ext uri="{9D8B030D-6E8A-4147-A177-3AD203B41FA5}">
                      <a16:colId xmlns:a16="http://schemas.microsoft.com/office/drawing/2014/main" val="2941501823"/>
                    </a:ext>
                  </a:extLst>
                </a:gridCol>
                <a:gridCol w="982916">
                  <a:extLst>
                    <a:ext uri="{9D8B030D-6E8A-4147-A177-3AD203B41FA5}">
                      <a16:colId xmlns:a16="http://schemas.microsoft.com/office/drawing/2014/main" val="2667217342"/>
                    </a:ext>
                  </a:extLst>
                </a:gridCol>
              </a:tblGrid>
              <a:tr h="52662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3570"/>
                  </a:ext>
                </a:extLst>
              </a:tr>
              <a:tr h="526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0.9496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0.8059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0.1934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0.3922 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70766"/>
                  </a:ext>
                </a:extLst>
              </a:tr>
              <a:tr h="526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0.9974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0.8188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0.0116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0.4368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03689"/>
                  </a:ext>
                </a:extLst>
              </a:tr>
              <a:tr h="526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0.9974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0.8162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0.4447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328"/>
                  </a:ext>
                </a:extLst>
              </a:tr>
              <a:tr h="526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0.9974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0.8159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0.0105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0.4424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701518"/>
                  </a:ext>
                </a:extLst>
              </a:tr>
              <a:tr h="526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0.9974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0.8156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0.0112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0.4426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997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4335291-B0C9-4E91-A6E3-A8929EAAD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95250"/>
            <a:ext cx="4000499" cy="2643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513F60-ECE1-458C-9E96-7C37BA907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25" y="3037189"/>
            <a:ext cx="3924300" cy="2854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7595DF-75F0-46F3-A820-57A9E4E65600}"/>
              </a:ext>
            </a:extLst>
          </p:cNvPr>
          <p:cNvSpPr txBox="1"/>
          <p:nvPr/>
        </p:nvSpPr>
        <p:spPr>
          <a:xfrm>
            <a:off x="831056" y="38207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GRID SEARCH: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6019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05D1-F45F-6245-B01D-F83D0A64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0D77-60D3-9644-AD3C-2F4DBC3D6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15733"/>
            <a:ext cx="9911854" cy="134369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our observations on 8 different models , we found out that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best model in terms of log loss efficiency, precision, recall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prrovided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test accuracy of 0.805, test log loss of 0.39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0.79.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66D16-6C39-42CA-9F37-C7849C70ED9E}"/>
              </a:ext>
            </a:extLst>
          </p:cNvPr>
          <p:cNvSpPr txBox="1"/>
          <p:nvPr/>
        </p:nvSpPr>
        <p:spPr>
          <a:xfrm>
            <a:off x="1073426" y="3521406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 Posted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18EC-5590-4A65-901A-26BA04F57B8F}"/>
              </a:ext>
            </a:extLst>
          </p:cNvPr>
          <p:cNvSpPr txBox="1"/>
          <p:nvPr/>
        </p:nvSpPr>
        <p:spPr>
          <a:xfrm>
            <a:off x="944217" y="4373722"/>
            <a:ext cx="10525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https://medium.com/@palani21062/quora-question-pair-similarity-problem-using-machine-learning-models-18a8419eb8c4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99DF1-1838-4B41-AE1B-8E35901605D9}"/>
              </a:ext>
            </a:extLst>
          </p:cNvPr>
          <p:cNvSpPr txBox="1"/>
          <p:nvPr/>
        </p:nvSpPr>
        <p:spPr>
          <a:xfrm>
            <a:off x="7176052" y="5121547"/>
            <a:ext cx="3110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640584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{784A4D5C-1DCF-6646-AC20-7F30EA3E4033}tf10001119</Template>
  <TotalTime>280</TotalTime>
  <Words>497</Words>
  <Application>Microsoft Office PowerPoint</Application>
  <PresentationFormat>Widescreen</PresentationFormat>
  <Paragraphs>211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Gallery</vt:lpstr>
      <vt:lpstr>Quora Question Pair Similarity Problem  </vt:lpstr>
      <vt:lpstr>Preprocessing on dataset</vt:lpstr>
      <vt:lpstr>baselines</vt:lpstr>
      <vt:lpstr>Final models</vt:lpstr>
      <vt:lpstr>PowerPoint Presentation</vt:lpstr>
      <vt:lpstr>PowerPoint Presentation</vt:lpstr>
      <vt:lpstr>PowerPoint Presentation</vt:lpstr>
      <vt:lpstr>Selected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 Question Pair Similarity Problem  </dc:title>
  <dc:creator>Microsoft Office User</dc:creator>
  <cp:lastModifiedBy>giridhar sriraman</cp:lastModifiedBy>
  <cp:revision>12</cp:revision>
  <dcterms:created xsi:type="dcterms:W3CDTF">2021-10-09T07:21:22Z</dcterms:created>
  <dcterms:modified xsi:type="dcterms:W3CDTF">2021-12-11T18:31:51Z</dcterms:modified>
</cp:coreProperties>
</file>