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7" r:id="rId2"/>
    <p:sldId id="260" r:id="rId3"/>
    <p:sldId id="259" r:id="rId4"/>
    <p:sldId id="261" r:id="rId5"/>
    <p:sldId id="262" r:id="rId6"/>
    <p:sldId id="263" r:id="rId7"/>
    <p:sldId id="275" r:id="rId8"/>
    <p:sldId id="276" r:id="rId9"/>
    <p:sldId id="277" r:id="rId10"/>
    <p:sldId id="278" r:id="rId11"/>
    <p:sldId id="264" r:id="rId12"/>
    <p:sldId id="279" r:id="rId13"/>
    <p:sldId id="266" r:id="rId14"/>
    <p:sldId id="267" r:id="rId15"/>
    <p:sldId id="268" r:id="rId16"/>
    <p:sldId id="280"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BEAF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6" d="100"/>
          <a:sy n="76" d="100"/>
        </p:scale>
        <p:origin x="-1206" y="2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589DD17F-CCF9-427F-BED0-EB0618664661}" type="datetimeFigureOut">
              <a:rPr lang="en-US" smtClean="0"/>
              <a:pPr/>
              <a:t>12/8/2021</a:t>
            </a:fld>
            <a:endParaRPr lang="en-US" dirty="0"/>
          </a:p>
        </p:txBody>
      </p:sp>
      <p:sp>
        <p:nvSpPr>
          <p:cNvPr id="17" name="Footer Placeholder 16"/>
          <p:cNvSpPr>
            <a:spLocks noGrp="1"/>
          </p:cNvSpPr>
          <p:nvPr>
            <p:ph type="ftr" sz="quarter" idx="11"/>
          </p:nvPr>
        </p:nvSpPr>
        <p:spPr/>
        <p:txBody>
          <a:bodyPr/>
          <a:lstStyle>
            <a:extLst/>
          </a:lstStyle>
          <a:p>
            <a:endParaRPr lang="en-US" dirty="0"/>
          </a:p>
        </p:txBody>
      </p:sp>
      <p:sp>
        <p:nvSpPr>
          <p:cNvPr id="29" name="Slide Number Placeholder 28"/>
          <p:cNvSpPr>
            <a:spLocks noGrp="1"/>
          </p:cNvSpPr>
          <p:nvPr>
            <p:ph type="sldNum" sz="quarter" idx="12"/>
          </p:nvPr>
        </p:nvSpPr>
        <p:spPr/>
        <p:txBody>
          <a:bodyPr/>
          <a:lstStyle>
            <a:extLst/>
          </a:lstStyle>
          <a:p>
            <a:fld id="{A1D05664-EA51-4155-B00B-9066AF0C98E9}" type="slidenum">
              <a:rPr lang="en-US" smtClean="0"/>
              <a:pPr/>
              <a:t>‹#›</a:t>
            </a:fld>
            <a:endParaRPr lang="en-US"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9DD17F-CCF9-427F-BED0-EB0618664661}" type="datetimeFigureOut">
              <a:rPr lang="en-US" smtClean="0"/>
              <a:pPr/>
              <a:t>12/8/2021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1D05664-EA51-4155-B00B-9066AF0C98E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9DD17F-CCF9-427F-BED0-EB0618664661}" type="datetimeFigureOut">
              <a:rPr lang="en-US" smtClean="0"/>
              <a:pPr/>
              <a:t>12/8/2021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1D05664-EA51-4155-B00B-9066AF0C98E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9DD17F-CCF9-427F-BED0-EB0618664661}" type="datetimeFigureOut">
              <a:rPr lang="en-US" smtClean="0"/>
              <a:pPr/>
              <a:t>12/8/2021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1D05664-EA51-4155-B00B-9066AF0C98E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89DD17F-CCF9-427F-BED0-EB0618664661}" type="datetimeFigureOut">
              <a:rPr lang="en-US" smtClean="0"/>
              <a:pPr/>
              <a:t>12/8/2021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1D05664-EA51-4155-B00B-9066AF0C98E9}" type="slidenum">
              <a:rPr lang="en-US" smtClean="0"/>
              <a:pPr/>
              <a:t>‹#›</a:t>
            </a:fld>
            <a:endParaRPr lang="en-US"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89DD17F-CCF9-427F-BED0-EB0618664661}" type="datetimeFigureOut">
              <a:rPr lang="en-US" smtClean="0"/>
              <a:pPr/>
              <a:t>12/8/2021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1D05664-EA51-4155-B00B-9066AF0C98E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89DD17F-CCF9-427F-BED0-EB0618664661}" type="datetimeFigureOut">
              <a:rPr lang="en-US" smtClean="0"/>
              <a:pPr/>
              <a:t>12/8/2021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A1D05664-EA51-4155-B00B-9066AF0C98E9}" type="slidenum">
              <a:rPr lang="en-US" smtClean="0"/>
              <a:pPr/>
              <a:t>‹#›</a:t>
            </a:fld>
            <a:endParaRPr lang="en-US"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89DD17F-CCF9-427F-BED0-EB0618664661}" type="datetimeFigureOut">
              <a:rPr lang="en-US" smtClean="0"/>
              <a:pPr/>
              <a:t>12/8/2021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A1D05664-EA51-4155-B00B-9066AF0C98E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89DD17F-CCF9-427F-BED0-EB0618664661}" type="datetimeFigureOut">
              <a:rPr lang="en-US" smtClean="0"/>
              <a:pPr/>
              <a:t>12/8/2021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A1D05664-EA51-4155-B00B-9066AF0C98E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89DD17F-CCF9-427F-BED0-EB0618664661}" type="datetimeFigureOut">
              <a:rPr lang="en-US" smtClean="0"/>
              <a:pPr/>
              <a:t>12/8/2021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1D05664-EA51-4155-B00B-9066AF0C98E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589DD17F-CCF9-427F-BED0-EB0618664661}" type="datetimeFigureOut">
              <a:rPr lang="en-US" smtClean="0"/>
              <a:pPr/>
              <a:t>12/8/2021</a:t>
            </a:fld>
            <a:endParaRPr lang="en-US" dirty="0"/>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A1D05664-EA51-4155-B00B-9066AF0C98E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89DD17F-CCF9-427F-BED0-EB0618664661}" type="datetimeFigureOut">
              <a:rPr lang="en-US" smtClean="0"/>
              <a:pPr/>
              <a:t>12/8/2021</a:t>
            </a:fld>
            <a:endParaRPr lang="en-US"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1D05664-EA51-4155-B00B-9066AF0C98E9}"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1428736"/>
            <a:ext cx="8715436" cy="1857388"/>
          </a:xfrm>
        </p:spPr>
        <p:txBody>
          <a:bodyPr anchor="t">
            <a:normAutofit fontScale="9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sz="1600" dirty="0" smtClean="0">
                <a:ln/>
                <a:solidFill>
                  <a:schemeClr val="accent1"/>
                </a:solidFill>
                <a:effectLst>
                  <a:outerShdw blurRad="19685" dist="12700" dir="5400000" algn="tl" rotWithShape="0">
                    <a:schemeClr val="accent1">
                      <a:satMod val="130000"/>
                      <a:alpha val="60000"/>
                    </a:schemeClr>
                  </a:outerShdw>
                </a:effectLst>
                <a:latin typeface="Algerian" pitchFamily="82" charset="0"/>
              </a:rPr>
              <a:t/>
            </a:r>
            <a:br>
              <a:rPr sz="1600" dirty="0" smtClean="0">
                <a:ln/>
                <a:solidFill>
                  <a:schemeClr val="accent1"/>
                </a:solidFill>
                <a:effectLst>
                  <a:outerShdw blurRad="19685" dist="12700" dir="5400000" algn="tl" rotWithShape="0">
                    <a:schemeClr val="accent1">
                      <a:satMod val="130000"/>
                      <a:alpha val="60000"/>
                    </a:schemeClr>
                  </a:outerShdw>
                </a:effectLst>
                <a:latin typeface="Algerian" pitchFamily="82" charset="0"/>
              </a:rPr>
            </a:br>
            <a:r>
              <a:rPr lang="en-US" sz="1600" dirty="0" smtClean="0">
                <a:ln/>
                <a:solidFill>
                  <a:schemeClr val="accent1"/>
                </a:solidFill>
                <a:effectLst>
                  <a:outerShdw blurRad="19685" dist="12700" dir="5400000" algn="tl" rotWithShape="0">
                    <a:schemeClr val="accent1">
                      <a:satMod val="130000"/>
                      <a:alpha val="60000"/>
                    </a:schemeClr>
                  </a:outerShdw>
                </a:effectLst>
                <a:latin typeface="Algerian" pitchFamily="82" charset="0"/>
              </a:rPr>
              <a:t> </a:t>
            </a:r>
            <a:br>
              <a:rPr lang="en-US" sz="1600" dirty="0" smtClean="0">
                <a:ln/>
                <a:solidFill>
                  <a:schemeClr val="accent1"/>
                </a:solidFill>
                <a:effectLst>
                  <a:outerShdw blurRad="19685" dist="12700" dir="5400000" algn="tl" rotWithShape="0">
                    <a:schemeClr val="accent1">
                      <a:satMod val="130000"/>
                      <a:alpha val="60000"/>
                    </a:schemeClr>
                  </a:outerShdw>
                </a:effectLst>
                <a:latin typeface="Algerian" pitchFamily="82" charset="0"/>
              </a:rPr>
            </a:br>
            <a:r>
              <a:rPr lang="en-US" sz="6700" dirty="0" smtClean="0">
                <a:ln>
                  <a:solidFill>
                    <a:schemeClr val="tx1"/>
                  </a:solidFill>
                </a:ln>
                <a:effectLst>
                  <a:innerShdw blurRad="63500" dist="50800" dir="16200000">
                    <a:prstClr val="black">
                      <a:alpha val="50000"/>
                    </a:prstClr>
                  </a:innerShdw>
                </a:effectLst>
                <a:latin typeface="Algerian" pitchFamily="82" charset="0"/>
              </a:rPr>
              <a:t>Insight For Students</a:t>
            </a:r>
            <a:r>
              <a:rPr lang="en-US" dirty="0" smtClean="0">
                <a:ln>
                  <a:solidFill>
                    <a:schemeClr val="bg1"/>
                  </a:solidFill>
                </a:ln>
                <a:solidFill>
                  <a:schemeClr val="tx1"/>
                </a:solidFill>
                <a:effectLst>
                  <a:innerShdw blurRad="63500" dist="50800" dir="16200000">
                    <a:prstClr val="black">
                      <a:alpha val="50000"/>
                    </a:prstClr>
                  </a:innerShdw>
                </a:effectLst>
                <a:latin typeface="Algerian" pitchFamily="82" charset="0"/>
              </a:rPr>
              <a:t/>
            </a:r>
            <a:br>
              <a:rPr lang="en-US" dirty="0" smtClean="0">
                <a:ln>
                  <a:solidFill>
                    <a:schemeClr val="bg1"/>
                  </a:solidFill>
                </a:ln>
                <a:solidFill>
                  <a:schemeClr val="tx1"/>
                </a:solidFill>
                <a:effectLst>
                  <a:innerShdw blurRad="63500" dist="50800" dir="16200000">
                    <a:prstClr val="black">
                      <a:alpha val="50000"/>
                    </a:prstClr>
                  </a:innerShdw>
                </a:effectLst>
                <a:latin typeface="Algerian" pitchFamily="82" charset="0"/>
              </a:rPr>
            </a:br>
            <a:endParaRPr lang="en-US" b="0" dirty="0">
              <a:ln w="3175">
                <a:noFill/>
              </a:ln>
              <a:solidFill>
                <a:schemeClr val="tx1"/>
              </a:solidFill>
              <a:effectLst>
                <a:innerShdw blurRad="63500" dist="50800" dir="16200000">
                  <a:prstClr val="black">
                    <a:alpha val="50000"/>
                  </a:prstClr>
                </a:innerShdw>
              </a:effectLst>
              <a:latin typeface="Algerian" pitchFamily="82" charset="0"/>
            </a:endParaRPr>
          </a:p>
        </p:txBody>
      </p:sp>
      <p:sp>
        <p:nvSpPr>
          <p:cNvPr id="3" name="Subtitle 2"/>
          <p:cNvSpPr>
            <a:spLocks noGrp="1"/>
          </p:cNvSpPr>
          <p:nvPr>
            <p:ph type="subTitle" idx="1"/>
          </p:nvPr>
        </p:nvSpPr>
        <p:spPr>
          <a:xfrm>
            <a:off x="500034" y="3214686"/>
            <a:ext cx="8305800" cy="3357586"/>
          </a:xfrm>
        </p:spPr>
        <p:txBody>
          <a:bodyPr>
            <a:noAutofit/>
          </a:bodyPr>
          <a:lstStyle/>
          <a:p>
            <a:pPr marL="0" lvl="8" algn="l">
              <a:lnSpc>
                <a:spcPct val="150000"/>
              </a:lnSpc>
              <a:buClr>
                <a:schemeClr val="bg1"/>
              </a:buClr>
              <a:buSzPct val="75000"/>
            </a:pPr>
            <a:r>
              <a:rPr lang="en-US" sz="2400" b="1" dirty="0" smtClean="0">
                <a:solidFill>
                  <a:schemeClr val="tx1"/>
                </a:solidFill>
                <a:latin typeface="Times New Roman" pitchFamily="18" charset="0"/>
                <a:cs typeface="Times New Roman" pitchFamily="18" charset="0"/>
              </a:rPr>
              <a:t>Efforts By					Mentor : </a:t>
            </a:r>
          </a:p>
          <a:p>
            <a:pPr marL="457200" lvl="8" indent="-7938" algn="l">
              <a:lnSpc>
                <a:spcPct val="150000"/>
              </a:lnSpc>
              <a:buSzPct val="75000"/>
              <a:buFont typeface="Wingdings" pitchFamily="2" charset="2"/>
              <a:buChar char="q"/>
            </a:pPr>
            <a:r>
              <a:rPr lang="en-US" sz="2400" b="1" dirty="0" smtClean="0">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Mahak Agrawal-191500432</a:t>
            </a:r>
            <a:r>
              <a:rPr lang="en-US" sz="2400" b="1" dirty="0" smtClean="0">
                <a:solidFill>
                  <a:schemeClr val="tx1"/>
                </a:solidFill>
                <a:latin typeface="Times New Roman" pitchFamily="18" charset="0"/>
                <a:cs typeface="Times New Roman" pitchFamily="18" charset="0"/>
              </a:rPr>
              <a:t>			Mr. Sharad Gupta</a:t>
            </a:r>
          </a:p>
          <a:p>
            <a:pPr marL="457200" lvl="8" indent="-7938" algn="l">
              <a:lnSpc>
                <a:spcPct val="150000"/>
              </a:lnSpc>
              <a:buSzPct val="75000"/>
              <a:buFont typeface="Wingdings" pitchFamily="2" charset="2"/>
              <a:buChar char="q"/>
            </a:pPr>
            <a:r>
              <a:rPr lang="en-US" sz="2400" b="1" dirty="0" smtClean="0">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Dimpal Agrawal</a:t>
            </a:r>
            <a:r>
              <a:rPr lang="en-US" sz="2400" b="1"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191500268</a:t>
            </a:r>
            <a:r>
              <a:rPr lang="en-US" sz="2400" b="1" dirty="0" smtClean="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Senior Cooperate Trainer</a:t>
            </a:r>
            <a:r>
              <a:rPr lang="en-US" sz="2400" b="1" dirty="0" smtClean="0">
                <a:solidFill>
                  <a:schemeClr val="tx1"/>
                </a:solidFill>
                <a:latin typeface="Times New Roman" pitchFamily="18" charset="0"/>
                <a:cs typeface="Times New Roman" pitchFamily="18" charset="0"/>
              </a:rPr>
              <a:t>)</a:t>
            </a:r>
          </a:p>
          <a:p>
            <a:pPr marL="457200" lvl="8" indent="-7938" algn="l">
              <a:lnSpc>
                <a:spcPct val="150000"/>
              </a:lnSpc>
              <a:buSzPct val="75000"/>
              <a:buFont typeface="Wingdings" pitchFamily="2" charset="2"/>
              <a:buChar char="q"/>
            </a:pPr>
            <a:r>
              <a:rPr lang="en-US" sz="2400" b="1" dirty="0" smtClean="0">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Palak Bansal</a:t>
            </a:r>
            <a:r>
              <a:rPr lang="en-US" sz="1800" b="1" dirty="0" smtClean="0">
                <a:latin typeface="Times New Roman" pitchFamily="18" charset="0"/>
                <a:cs typeface="Times New Roman" pitchFamily="18" charset="0"/>
              </a:rPr>
              <a:t>-191500524</a:t>
            </a:r>
            <a:endParaRPr lang="en-US" sz="1800" b="1" dirty="0" smtClean="0">
              <a:solidFill>
                <a:schemeClr val="tx1"/>
              </a:solidFill>
              <a:latin typeface="Times New Roman" pitchFamily="18" charset="0"/>
              <a:cs typeface="Times New Roman" pitchFamily="18" charset="0"/>
            </a:endParaRPr>
          </a:p>
          <a:p>
            <a:pPr marL="449262" lvl="8" algn="l">
              <a:lnSpc>
                <a:spcPct val="150000"/>
              </a:lnSpc>
              <a:buSzPct val="75000"/>
            </a:pPr>
            <a:endParaRPr lang="en-US" sz="2400" b="1" dirty="0" smtClean="0">
              <a:solidFill>
                <a:schemeClr val="tx1"/>
              </a:solidFill>
              <a:latin typeface="Times New Roman" pitchFamily="18" charset="0"/>
              <a:cs typeface="Times New Roman" pitchFamily="18" charset="0"/>
            </a:endParaRPr>
          </a:p>
        </p:txBody>
      </p:sp>
      <p:pic>
        <p:nvPicPr>
          <p:cNvPr id="4" name="Picture 3" descr="download.jpg"/>
          <p:cNvPicPr>
            <a:picLocks noChangeAspect="1"/>
          </p:cNvPicPr>
          <p:nvPr/>
        </p:nvPicPr>
        <p:blipFill>
          <a:blip r:embed="rId2">
            <a:lum/>
          </a:blip>
          <a:stretch>
            <a:fillRect/>
          </a:stretch>
        </p:blipFill>
        <p:spPr>
          <a:xfrm>
            <a:off x="2786050" y="214290"/>
            <a:ext cx="3214710" cy="150019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FLOW CHART</a:t>
            </a:r>
            <a:endParaRPr lang="en-US" dirty="0"/>
          </a:p>
        </p:txBody>
      </p:sp>
      <p:pic>
        <p:nvPicPr>
          <p:cNvPr id="4098" name="Picture 2"/>
          <p:cNvPicPr>
            <a:picLocks noChangeAspect="1" noChangeArrowheads="1"/>
          </p:cNvPicPr>
          <p:nvPr/>
        </p:nvPicPr>
        <p:blipFill>
          <a:blip r:embed="rId2"/>
          <a:srcRect/>
          <a:stretch>
            <a:fillRect/>
          </a:stretch>
        </p:blipFill>
        <p:spPr bwMode="auto">
          <a:xfrm>
            <a:off x="642910" y="1357298"/>
            <a:ext cx="7143800" cy="51530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rPr>
              <a:t>LOGIN PAGE</a:t>
            </a:r>
            <a:endParaRPr lang="en-US" dirty="0">
              <a:latin typeface="Algerian" pitchFamily="82" charset="0"/>
            </a:endParaRPr>
          </a:p>
        </p:txBody>
      </p:sp>
      <p:pic>
        <p:nvPicPr>
          <p:cNvPr id="6" name="Picture 5"/>
          <p:cNvPicPr/>
          <p:nvPr/>
        </p:nvPicPr>
        <p:blipFill>
          <a:blip r:embed="rId2"/>
          <a:srcRect/>
          <a:stretch>
            <a:fillRect/>
          </a:stretch>
        </p:blipFill>
        <p:spPr bwMode="auto">
          <a:xfrm>
            <a:off x="642910" y="1571612"/>
            <a:ext cx="8215370" cy="4813846"/>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1371600" y="1524000"/>
            <a:ext cx="6857999"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                  HOME PAGE</a:t>
            </a:r>
            <a:endParaRPr lang="en-US" dirty="0">
              <a:latin typeface="Algerian" pitchFamily="82"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914400" y="1885429"/>
            <a:ext cx="7772400" cy="43698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smtClean="0">
                <a:latin typeface="Algerian" pitchFamily="82" charset="0"/>
              </a:rPr>
              <a:t>         ask QUESTION</a:t>
            </a:r>
            <a:endParaRPr lang="en-US" dirty="0">
              <a:latin typeface="Algerian" pitchFamily="82" charset="0"/>
            </a:endParaRPr>
          </a:p>
        </p:txBody>
      </p:sp>
      <p:pic>
        <p:nvPicPr>
          <p:cNvPr id="2050" name="Picture 2"/>
          <p:cNvPicPr>
            <a:picLocks noChangeAspect="1" noChangeArrowheads="1"/>
          </p:cNvPicPr>
          <p:nvPr/>
        </p:nvPicPr>
        <p:blipFill>
          <a:blip r:embed="rId2"/>
          <a:srcRect/>
          <a:stretch>
            <a:fillRect/>
          </a:stretch>
        </p:blipFill>
        <p:spPr bwMode="auto">
          <a:xfrm>
            <a:off x="990600" y="2110978"/>
            <a:ext cx="7239000" cy="45184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rPr>
              <a:t>Security</a:t>
            </a:r>
            <a:endParaRPr lang="en-US" dirty="0">
              <a:latin typeface="Algerian" pitchFamily="82" charset="0"/>
            </a:endParaRPr>
          </a:p>
        </p:txBody>
      </p:sp>
      <p:pic>
        <p:nvPicPr>
          <p:cNvPr id="4098" name="Picture 2"/>
          <p:cNvPicPr>
            <a:picLocks noChangeAspect="1" noChangeArrowheads="1"/>
          </p:cNvPicPr>
          <p:nvPr/>
        </p:nvPicPr>
        <p:blipFill>
          <a:blip r:embed="rId2"/>
          <a:srcRect/>
          <a:stretch>
            <a:fillRect/>
          </a:stretch>
        </p:blipFill>
        <p:spPr bwMode="auto">
          <a:xfrm>
            <a:off x="1219200" y="1600200"/>
            <a:ext cx="71628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                         </a:t>
            </a:r>
            <a:r>
              <a:rPr lang="en-US" dirty="0" smtClean="0">
                <a:latin typeface="Algerian" pitchFamily="82" charset="0"/>
              </a:rPr>
              <a:t>Register</a:t>
            </a:r>
            <a:endParaRPr lang="en-US" dirty="0">
              <a:latin typeface="Algerian" pitchFamily="82" charset="0"/>
            </a:endParaRPr>
          </a:p>
        </p:txBody>
      </p:sp>
      <p:pic>
        <p:nvPicPr>
          <p:cNvPr id="4" name="Picture 3"/>
          <p:cNvPicPr/>
          <p:nvPr/>
        </p:nvPicPr>
        <p:blipFill>
          <a:blip r:embed="rId2"/>
          <a:srcRect/>
          <a:stretch>
            <a:fillRect/>
          </a:stretch>
        </p:blipFill>
        <p:spPr bwMode="auto">
          <a:xfrm>
            <a:off x="571472" y="1524000"/>
            <a:ext cx="7929617" cy="4484532"/>
          </a:xfrm>
          <a:prstGeom prst="rect">
            <a:avLst/>
          </a:prstGeom>
          <a:noFill/>
          <a:ln w="9525">
            <a:noFill/>
            <a:miter lim="800000"/>
            <a:headEnd/>
            <a:tailEnd/>
          </a:ln>
        </p:spPr>
      </p:pic>
      <p:pic>
        <p:nvPicPr>
          <p:cNvPr id="5122" name="Picture 2"/>
          <p:cNvPicPr>
            <a:picLocks noChangeAspect="1" noChangeArrowheads="1"/>
          </p:cNvPicPr>
          <p:nvPr/>
        </p:nvPicPr>
        <p:blipFill>
          <a:blip r:embed="rId3"/>
          <a:srcRect/>
          <a:stretch>
            <a:fillRect/>
          </a:stretch>
        </p:blipFill>
        <p:spPr bwMode="auto">
          <a:xfrm>
            <a:off x="533400" y="1447800"/>
            <a:ext cx="7970838"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cs typeface="Times New Roman" pitchFamily="18" charset="0"/>
              </a:rPr>
              <a:t>                    CONCLUSION</a:t>
            </a:r>
            <a:endParaRPr lang="en-US" dirty="0">
              <a:latin typeface="Algerian" pitchFamily="82"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sz="2800" dirty="0" smtClean="0">
                <a:latin typeface="Times New Roman" pitchFamily="18" charset="0"/>
                <a:cs typeface="Times New Roman" pitchFamily="18" charset="0"/>
              </a:rPr>
              <a:t>In Today’s world, gaining information has become necessity. There are various sources through which you can collect your Information. Since last decade, one new approach i.e. e-Learning is developing very swiftly. People search their questions online through web and they get their answer accordingly. Insight for students is one such example of the same.</a:t>
            </a:r>
          </a:p>
          <a:p>
            <a:r>
              <a:rPr lang="en-US" sz="2800" dirty="0" smtClean="0">
                <a:latin typeface="Times New Roman" pitchFamily="18" charset="0"/>
                <a:cs typeface="Times New Roman" pitchFamily="18" charset="0"/>
              </a:rPr>
              <a:t>With the help of Insight for students, you can serve people with a question and answer community where they can post unlimited questions and get it answered by others.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endParaRPr lang="en-US" dirty="0"/>
          </a:p>
        </p:txBody>
      </p:sp>
      <p:sp>
        <p:nvSpPr>
          <p:cNvPr id="4" name="Rectangle 3"/>
          <p:cNvSpPr/>
          <p:nvPr/>
        </p:nvSpPr>
        <p:spPr>
          <a:xfrm>
            <a:off x="1928794" y="2643182"/>
            <a:ext cx="5455532" cy="1569660"/>
          </a:xfrm>
          <a:prstGeom prst="rect">
            <a:avLst/>
          </a:prstGeom>
          <a:noFill/>
        </p:spPr>
        <p:txBody>
          <a:bodyPr wrap="none" lIns="91440" tIns="45720" rIns="91440" bIns="45720">
            <a:spAutoFit/>
          </a:bodyPr>
          <a:lstStyle/>
          <a:p>
            <a:pPr algn="ctr"/>
            <a:r>
              <a:rPr lang="en-US" sz="9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glow rad="139700">
                    <a:schemeClr val="accent2">
                      <a:satMod val="175000"/>
                      <a:alpha val="40000"/>
                    </a:schemeClr>
                  </a:glow>
                  <a:outerShdw blurRad="50800" algn="tl" rotWithShape="0">
                    <a:srgbClr val="000000"/>
                  </a:outerShdw>
                </a:effectLst>
              </a:rPr>
              <a:t>Thank You</a:t>
            </a:r>
            <a:endParaRPr lang="en-US" sz="9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glow rad="139700">
                  <a:schemeClr val="accent2">
                    <a:satMod val="175000"/>
                    <a:alpha val="40000"/>
                  </a:schemeClr>
                </a:glow>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MOTIVATION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01080" cy="4525963"/>
          </a:xfrm>
        </p:spPr>
        <p:txBody>
          <a:bodyPr>
            <a:normAutofit/>
          </a:bodyPr>
          <a:lstStyle/>
          <a:p>
            <a:pPr algn="just"/>
            <a:endParaRPr lang="en-US" sz="2400" dirty="0" smtClean="0">
              <a:latin typeface="Times New Roman" pitchFamily="18" charset="0"/>
              <a:cs typeface="Times New Roman" pitchFamily="18" charset="0"/>
            </a:endParaRPr>
          </a:p>
          <a:p>
            <a:pPr algn="just"/>
            <a:r>
              <a:rPr lang="en-US" sz="2400" dirty="0" smtClean="0"/>
              <a:t> Questions are the best way to gain deeper insights and develop more innovative solutions. Children learn by asking questions. Students learn by asking questions. New recruits learn by asking questions. Innovators understand client needs by asking questions. It is the simplest and most effective way of learning</a:t>
            </a:r>
          </a:p>
          <a:p>
            <a:pPr algn="just">
              <a:buNone/>
            </a:pPr>
            <a:endParaRPr lang="en-US" sz="2400" dirty="0" smtClean="0"/>
          </a:p>
          <a:p>
            <a:pPr algn="just"/>
            <a:r>
              <a:rPr lang="en-US" sz="2400" dirty="0" smtClean="0"/>
              <a:t>Insight for students is a question and answer site with a fully integrated social network connecting its users. </a:t>
            </a:r>
          </a:p>
          <a:p>
            <a:pPr algn="just">
              <a:buNone/>
            </a:pP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OBJECTIVE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28596" y="1285860"/>
            <a:ext cx="7858180" cy="4525963"/>
          </a:xfrm>
        </p:spPr>
        <p:txBody>
          <a:bodyPr>
            <a:normAutofit/>
          </a:bodyPr>
          <a:lstStyle/>
          <a:p>
            <a:pPr>
              <a:lnSpc>
                <a:spcPct val="150000"/>
              </a:lnSpc>
            </a:pPr>
            <a:endParaRPr lang="en-US" sz="2400" dirty="0" smtClean="0"/>
          </a:p>
          <a:p>
            <a:pPr algn="just">
              <a:lnSpc>
                <a:spcPct val="150000"/>
              </a:lnSpc>
            </a:pPr>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purpose of Insight for students</a:t>
            </a:r>
            <a:r>
              <a:rPr lang="en-US" sz="2400" dirty="0" smtClean="0">
                <a:latin typeface="Times New Roman" pitchFamily="18" charset="0"/>
                <a:cs typeface="Times New Roman" pitchFamily="18" charset="0"/>
              </a:rPr>
              <a:t> is to ask and answer questions. It is NOT simply a social media platform, and don't use it that way. You can benefit by answering and asking lots of questions. The difference between Google and </a:t>
            </a:r>
            <a:r>
              <a:rPr lang="en-US" sz="2400" b="1" dirty="0" smtClean="0">
                <a:latin typeface="Times New Roman" pitchFamily="18" charset="0"/>
                <a:cs typeface="Times New Roman" pitchFamily="18" charset="0"/>
              </a:rPr>
              <a:t>Insight for students</a:t>
            </a:r>
            <a:r>
              <a:rPr lang="en-US" sz="2400" dirty="0" smtClean="0">
                <a:latin typeface="Times New Roman" pitchFamily="18" charset="0"/>
                <a:cs typeface="Times New Roman" pitchFamily="18" charset="0"/>
              </a:rPr>
              <a:t> is that an actual person can explain things to you.</a:t>
            </a:r>
          </a:p>
          <a:p>
            <a:pPr>
              <a:lnSpc>
                <a:spcPct val="150000"/>
              </a:lnSpc>
            </a:pPr>
            <a:endParaRPr lang="en-US" sz="2400" dirty="0" smtClean="0"/>
          </a:p>
          <a:p>
            <a:pPr>
              <a:lnSpc>
                <a:spcPct val="150000"/>
              </a:lnSpc>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cs typeface="Times New Roman" pitchFamily="18" charset="0"/>
              </a:rPr>
              <a:t>TECHNOLOGY USED</a:t>
            </a:r>
            <a:endParaRPr lang="en-US" dirty="0">
              <a:latin typeface="Algerian" pitchFamily="82"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nSpc>
                <a:spcPct val="250000"/>
              </a:lnSpc>
            </a:pPr>
            <a:r>
              <a:rPr lang="en-US" sz="2400" dirty="0" smtClean="0">
                <a:latin typeface="Times New Roman" pitchFamily="18" charset="0"/>
                <a:cs typeface="Times New Roman" pitchFamily="18" charset="0"/>
              </a:rPr>
              <a:t>MERN STACK</a:t>
            </a:r>
          </a:p>
          <a:p>
            <a:pPr marL="717550">
              <a:lnSpc>
                <a:spcPct val="250000"/>
              </a:lnSpc>
              <a:buFont typeface="Wingdings" pitchFamily="2" charset="2"/>
              <a:buChar char="§"/>
            </a:pPr>
            <a:r>
              <a:rPr lang="en-US" sz="2400" dirty="0" smtClean="0">
                <a:latin typeface="Times New Roman" pitchFamily="18" charset="0"/>
                <a:cs typeface="Times New Roman" pitchFamily="18" charset="0"/>
              </a:rPr>
              <a:t>MONGODB</a:t>
            </a:r>
          </a:p>
          <a:p>
            <a:pPr marL="717550">
              <a:lnSpc>
                <a:spcPct val="250000"/>
              </a:lnSpc>
              <a:buFont typeface="Wingdings" pitchFamily="2" charset="2"/>
              <a:buChar char="§"/>
            </a:pPr>
            <a:r>
              <a:rPr lang="en-US" sz="2400" dirty="0" smtClean="0">
                <a:latin typeface="Times New Roman" pitchFamily="18" charset="0"/>
                <a:cs typeface="Times New Roman" pitchFamily="18" charset="0"/>
              </a:rPr>
              <a:t>EXPRESS</a:t>
            </a:r>
          </a:p>
          <a:p>
            <a:pPr marL="717550">
              <a:lnSpc>
                <a:spcPct val="250000"/>
              </a:lnSpc>
              <a:buFont typeface="Wingdings" pitchFamily="2" charset="2"/>
              <a:buChar char="§"/>
            </a:pPr>
            <a:r>
              <a:rPr lang="en-US" sz="2400" dirty="0" smtClean="0">
                <a:latin typeface="Times New Roman" pitchFamily="18" charset="0"/>
                <a:cs typeface="Times New Roman" pitchFamily="18" charset="0"/>
              </a:rPr>
              <a:t>NODE JS</a:t>
            </a:r>
          </a:p>
          <a:p>
            <a:pPr marL="717550">
              <a:lnSpc>
                <a:spcPct val="250000"/>
              </a:lnSpc>
              <a:buFont typeface="Wingdings" pitchFamily="2" charset="2"/>
              <a:buChar char="§"/>
            </a:pPr>
            <a:r>
              <a:rPr lang="en-US" sz="2400" dirty="0" smtClean="0">
                <a:latin typeface="Times New Roman" pitchFamily="18" charset="0"/>
                <a:cs typeface="Times New Roman" pitchFamily="18" charset="0"/>
              </a:rPr>
              <a:t>REACT JS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686800" cy="1357322"/>
          </a:xfrm>
        </p:spPr>
        <p:txBody>
          <a:bodyPr>
            <a:normAutofit/>
          </a:bodyPr>
          <a:lstStyle/>
          <a:p>
            <a:r>
              <a:rPr lang="en-US" sz="3200" dirty="0" smtClean="0">
                <a:latin typeface="Algerian" pitchFamily="82" charset="0"/>
              </a:rPr>
              <a:t>         HARDWARE &amp; SOFTWARE REQUIREMENT</a:t>
            </a:r>
            <a:endParaRPr lang="en-US" sz="3200" dirty="0">
              <a:latin typeface="Algerian" pitchFamily="82"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Hardware requirement]</a:t>
            </a:r>
          </a:p>
          <a:p>
            <a:endParaRPr lang="en-US" sz="1050" dirty="0" smtClean="0">
              <a:latin typeface="Times New Roman" pitchFamily="18" charset="0"/>
              <a:cs typeface="Times New Roman" pitchFamily="18" charset="0"/>
            </a:endParaRPr>
          </a:p>
          <a:p>
            <a:pPr lvl="2"/>
            <a:r>
              <a:rPr lang="en-US" sz="2200" dirty="0" smtClean="0">
                <a:latin typeface="Times New Roman" pitchFamily="18" charset="0"/>
                <a:cs typeface="Times New Roman" pitchFamily="18" charset="0"/>
              </a:rPr>
              <a:t>Processor : intel i5</a:t>
            </a:r>
          </a:p>
          <a:p>
            <a:pPr lvl="2"/>
            <a:r>
              <a:rPr lang="en-US" sz="2200" dirty="0" smtClean="0">
                <a:latin typeface="Times New Roman" pitchFamily="18" charset="0"/>
                <a:cs typeface="Times New Roman" pitchFamily="18" charset="0"/>
              </a:rPr>
              <a:t>RAM : 4GB</a:t>
            </a:r>
          </a:p>
          <a:p>
            <a:r>
              <a:rPr lang="en-US" sz="2800" dirty="0" smtClean="0">
                <a:latin typeface="Times New Roman" pitchFamily="18" charset="0"/>
                <a:cs typeface="Times New Roman" pitchFamily="18" charset="0"/>
              </a:rPr>
              <a:t>Software Requirement</a:t>
            </a:r>
          </a:p>
          <a:p>
            <a:pPr lvl="2"/>
            <a:r>
              <a:rPr lang="en-US" dirty="0" smtClean="0">
                <a:latin typeface="Times New Roman" pitchFamily="18" charset="0"/>
                <a:cs typeface="Times New Roman" pitchFamily="18" charset="0"/>
              </a:rPr>
              <a:t>Visual Studio Code</a:t>
            </a:r>
          </a:p>
          <a:p>
            <a:pPr lvl="2"/>
            <a:r>
              <a:rPr lang="en-US" dirty="0" smtClean="0">
                <a:latin typeface="Times New Roman" pitchFamily="18" charset="0"/>
                <a:cs typeface="Times New Roman" pitchFamily="18" charset="0"/>
              </a:rPr>
              <a:t>Operating System : Any (Windows, Mac , Linux)</a:t>
            </a:r>
          </a:p>
          <a:p>
            <a:pPr lvl="2"/>
            <a:r>
              <a:rPr lang="en-US" sz="2200" dirty="0" smtClean="0">
                <a:latin typeface="Times New Roman" pitchFamily="18" charset="0"/>
                <a:cs typeface="Times New Roman" pitchFamily="18" charset="0"/>
              </a:rPr>
              <a:t>Git </a:t>
            </a:r>
          </a:p>
          <a:p>
            <a:pPr lvl="2"/>
            <a:r>
              <a:rPr lang="en-US" sz="2200" dirty="0" smtClean="0">
                <a:latin typeface="Times New Roman" pitchFamily="18" charset="0"/>
                <a:cs typeface="Times New Roman" pitchFamily="18" charset="0"/>
              </a:rPr>
              <a:t>Github</a:t>
            </a:r>
          </a:p>
          <a:p>
            <a:pPr lvl="4"/>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rPr>
              <a:t>Modules</a:t>
            </a:r>
            <a:endParaRPr lang="en-US" dirty="0">
              <a:latin typeface="Algerian" pitchFamily="82" charset="0"/>
            </a:endParaRPr>
          </a:p>
        </p:txBody>
      </p:sp>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Login and Sign-Up page </a:t>
            </a:r>
          </a:p>
          <a:p>
            <a:pPr>
              <a:lnSpc>
                <a:spcPct val="150000"/>
              </a:lnSpc>
            </a:pPr>
            <a:r>
              <a:rPr lang="en-US" dirty="0" smtClean="0">
                <a:latin typeface="Times New Roman" pitchFamily="18" charset="0"/>
                <a:cs typeface="Times New Roman" pitchFamily="18" charset="0"/>
              </a:rPr>
              <a:t>Add Question</a:t>
            </a:r>
          </a:p>
          <a:p>
            <a:pPr>
              <a:lnSpc>
                <a:spcPct val="150000"/>
              </a:lnSpc>
            </a:pPr>
            <a:r>
              <a:rPr lang="en-US" dirty="0" smtClean="0">
                <a:latin typeface="Times New Roman" pitchFamily="18" charset="0"/>
                <a:cs typeface="Times New Roman" pitchFamily="18" charset="0"/>
              </a:rPr>
              <a:t>Reply to Pre-existing question</a:t>
            </a:r>
          </a:p>
          <a:p>
            <a:pPr>
              <a:lnSpc>
                <a:spcPct val="150000"/>
              </a:lnSpc>
            </a:pPr>
            <a:r>
              <a:rPr lang="en-US" dirty="0" smtClean="0">
                <a:latin typeface="Times New Roman" pitchFamily="18" charset="0"/>
                <a:cs typeface="Times New Roman" pitchFamily="18" charset="0"/>
              </a:rPr>
              <a:t>Feed up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USE CASE DIAGRAM</a:t>
            </a:r>
            <a:endParaRPr lang="en-US" dirty="0"/>
          </a:p>
        </p:txBody>
      </p:sp>
      <p:pic>
        <p:nvPicPr>
          <p:cNvPr id="1026" name="Picture 2"/>
          <p:cNvPicPr>
            <a:picLocks noChangeAspect="1" noChangeArrowheads="1"/>
          </p:cNvPicPr>
          <p:nvPr/>
        </p:nvPicPr>
        <p:blipFill>
          <a:blip r:embed="rId2"/>
          <a:srcRect/>
          <a:stretch>
            <a:fillRect/>
          </a:stretch>
        </p:blipFill>
        <p:spPr bwMode="auto">
          <a:xfrm>
            <a:off x="1500166" y="1500174"/>
            <a:ext cx="6429419" cy="5357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LEVEL – 0 DFD</a:t>
            </a:r>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292102" y="1916832"/>
            <a:ext cx="7016996" cy="41558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LEVEL -1 DFD</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476125" y="1784350"/>
            <a:ext cx="6648950"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313</TotalTime>
  <Words>256</Words>
  <Application>Microsoft Office PowerPoint</Application>
  <PresentationFormat>On-screen Show (4:3)</PresentationFormat>
  <Paragraphs>48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Metro</vt:lpstr>
      <vt:lpstr>   Insight For Students </vt:lpstr>
      <vt:lpstr>MOTIVATION</vt:lpstr>
      <vt:lpstr>OBJECTIVE</vt:lpstr>
      <vt:lpstr>TECHNOLOGY USED</vt:lpstr>
      <vt:lpstr>         HARDWARE &amp; SOFTWARE REQUIREMENT</vt:lpstr>
      <vt:lpstr>Modules</vt:lpstr>
      <vt:lpstr>      USE CASE DIAGRAM</vt:lpstr>
      <vt:lpstr>      LEVEL – 0 DFD</vt:lpstr>
      <vt:lpstr>        LEVEL -1 DFD</vt:lpstr>
      <vt:lpstr>        FLOW CHART</vt:lpstr>
      <vt:lpstr>LOGIN PAGE</vt:lpstr>
      <vt:lpstr>                  HOME PAGE</vt:lpstr>
      <vt:lpstr>          ask QUESTION</vt:lpstr>
      <vt:lpstr>Security</vt:lpstr>
      <vt:lpstr>                         Register</vt:lpstr>
      <vt:lpstr>                    CONCLUSION</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 ITINERARY (Around the world in eight days)</dc:title>
  <dc:creator>user</dc:creator>
  <cp:lastModifiedBy>Windows User</cp:lastModifiedBy>
  <cp:revision>8</cp:revision>
  <dcterms:created xsi:type="dcterms:W3CDTF">2020-12-03T17:39:01Z</dcterms:created>
  <dcterms:modified xsi:type="dcterms:W3CDTF">2021-12-08T07:55:36Z</dcterms:modified>
</cp:coreProperties>
</file>