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Nunito SemiBold"/>
      <p:regular r:id="rId23"/>
      <p:bold r:id="rId24"/>
      <p:italic r:id="rId25"/>
      <p:boldItalic r:id="rId26"/>
    </p:embeddedFont>
    <p:embeddedFont>
      <p:font typeface="Nunito"/>
      <p:regular r:id="rId27"/>
      <p:bold r:id="rId28"/>
      <p:italic r:id="rId29"/>
      <p:boldItalic r:id="rId30"/>
    </p:embeddedFont>
    <p:embeddedFont>
      <p:font typeface="Nunito ExtraBold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hk5xJ1Lmp3SC3rLMM1w3pO1ZeG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481CB7-4120-49B0-A1BB-F382589E12ED}">
  <a:tblStyle styleId="{45481CB7-4120-49B0-A1BB-F382589E12E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rgbClr val="5B9BD5">
              <a:alpha val="20000"/>
            </a:srgbClr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5B9BD5">
              <a:alpha val="20000"/>
            </a:srgb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NunitoSemiBold-bold.fntdata"/><Relationship Id="rId23" Type="http://schemas.openxmlformats.org/officeDocument/2006/relationships/font" Target="fonts/Nunito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NunitoSemiBold-boldItalic.fntdata"/><Relationship Id="rId25" Type="http://schemas.openxmlformats.org/officeDocument/2006/relationships/font" Target="fonts/NunitoSemiBold-italic.fntdata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Nuni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NunitoExtraBold-bold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4.xml"/><Relationship Id="rId33" Type="http://customschemas.google.com/relationships/presentationmetadata" Target="metadata"/><Relationship Id="rId10" Type="http://schemas.openxmlformats.org/officeDocument/2006/relationships/slide" Target="slides/slide3.xml"/><Relationship Id="rId32" Type="http://schemas.openxmlformats.org/officeDocument/2006/relationships/font" Target="fonts/NunitoExtraBold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e9006cb6c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0e9006cb6c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5be7063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25be7063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5be7063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25be7063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5be7063d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25be7063d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e9006cb6c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10e9006cb6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ee00f67ea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10ee00f67ea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10ee00f67ea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0ee00f67ea_0_55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Proprietary content. ©Great Learning. All Rights Reserved. Unauthorized use or distribution prohibited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e9006cb6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0e9006cb6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e9006cb6c_1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0e9006cb6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e9006cb6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0e9006cb6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ae355de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0ae355de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e1a9588eba_0_9"/>
          <p:cNvSpPr txBox="1"/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6" name="Google Shape;16;ge1a9588eba_0_9"/>
          <p:cNvSpPr txBox="1"/>
          <p:nvPr>
            <p:ph idx="1" type="subTitle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e1a9588eba_0_42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49" name="Google Shape;49;ge1a9588eba_0_42"/>
          <p:cNvPicPr preferRelativeResize="0"/>
          <p:nvPr/>
        </p:nvPicPr>
        <p:blipFill rotWithShape="1">
          <a:blip r:embed="rId2">
            <a:alphaModFix/>
          </a:blip>
          <a:srcRect b="19151" l="42816" r="37296" t="18358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e1a9588eba_0_42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ge1a9588eba_0_42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!</a:t>
            </a:r>
            <a:endParaRPr b="0" i="0" sz="3300" u="none" cap="none" strike="noStrik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52" name="Google Shape;52;ge1a9588eba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874" y="683275"/>
            <a:ext cx="3757725" cy="8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ee00f67ea_0_104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64" name="Google Shape;64;g10ee00f67ea_0_104"/>
          <p:cNvPicPr preferRelativeResize="0"/>
          <p:nvPr/>
        </p:nvPicPr>
        <p:blipFill rotWithShape="1">
          <a:blip r:embed="rId2">
            <a:alphaModFix/>
          </a:blip>
          <a:srcRect b="19151" l="42816" r="37296" t="18358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10ee00f67ea_0_104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g10ee00f67ea_0_104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!</a:t>
            </a:r>
            <a:endParaRPr b="0" i="0" sz="3300" u="none" cap="none" strike="noStrik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67" name="Google Shape;67;g10ee00f67ea_0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875" y="769949"/>
            <a:ext cx="3071452" cy="12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ee00f67ea_0_71"/>
          <p:cNvSpPr txBox="1"/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0" name="Google Shape;70;g10ee00f67ea_0_71"/>
          <p:cNvSpPr txBox="1"/>
          <p:nvPr>
            <p:ph idx="1" type="subTitle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ee00f67ea_0_7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/>
        </p:txBody>
      </p:sp>
      <p:sp>
        <p:nvSpPr>
          <p:cNvPr id="73" name="Google Shape;73;g10ee00f67ea_0_74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ee00f67ea_0_77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6" name="Google Shape;76;g10ee00f67ea_0_77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7" name="Google Shape;77;g10ee00f67ea_0_77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CUSTOM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ee00f67ea_0_81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aphicFrame>
        <p:nvGraphicFramePr>
          <p:cNvPr id="80" name="Google Shape;80;g10ee00f67ea_0_81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{45481CB7-4120-49B0-A1BB-F382589E12ED}</a:tableStyleId>
              </a:tblPr>
              <a:tblGrid>
                <a:gridCol w="883125"/>
                <a:gridCol w="3886050"/>
                <a:gridCol w="3886050"/>
              </a:tblGrid>
              <a:tr h="67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5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aseline="30000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81" name="Google Shape;81;g10ee00f67ea_0_81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ee00f67ea_0_85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84" name="Google Shape;84;g10ee00f67ea_0_8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g10ee00f67ea_0_8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g10ee00f67ea_0_85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ee00f67ea_0_90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89" name="Google Shape;89;g10ee00f67ea_0_90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ee00f67ea_0_9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g10ee00f67ea_0_93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ee00f67ea_0_9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10ee00f67ea_0_9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g10ee00f67ea_0_9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" name="Google Shape;97;g10ee00f67ea_0_9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98" name="Google Shape;98;g10ee00f67ea_0_96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e1a9588eba_0_15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9" name="Google Shape;19;ge1a9588eba_0_15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0" name="Google Shape;20;ge1a9588eba_0_15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ee00f67ea_0_102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e1a9588eba_0_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/>
        </p:txBody>
      </p:sp>
      <p:sp>
        <p:nvSpPr>
          <p:cNvPr id="23" name="Google Shape;23;ge1a9588eba_0_12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CUSTOM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e1a9588eba_0_19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aphicFrame>
        <p:nvGraphicFramePr>
          <p:cNvPr id="26" name="Google Shape;26;ge1a9588eba_0_19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{45481CB7-4120-49B0-A1BB-F382589E12ED}</a:tableStyleId>
              </a:tblPr>
              <a:tblGrid>
                <a:gridCol w="883125"/>
                <a:gridCol w="3886050"/>
                <a:gridCol w="3886050"/>
              </a:tblGrid>
              <a:tr h="67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5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aseline="30000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7" name="Google Shape;27;ge1a9588eba_0_19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e1a9588eba_0_23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0" name="Google Shape;30;ge1a9588eba_0_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e1a9588eba_0_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e1a9588eba_0_23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e1a9588eba_0_28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5" name="Google Shape;35;ge1a9588eba_0_28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e1a9588eba_0_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ge1a9588eba_0_31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e1a9588eba_0_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e1a9588eba_0_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e1a9588eba_0_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e1a9588eba_0_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44" name="Google Shape;44;ge1a9588eba_0_34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e1a9588eba_0_40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1a9588eba_0_0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b="1" i="0" sz="22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7" name="Google Shape;7;ge1a9588eba_0_0"/>
          <p:cNvSpPr txBox="1"/>
          <p:nvPr>
            <p:ph idx="1" type="body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b="0" i="0" sz="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b="0" i="0" sz="7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b="0" i="0" sz="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ge1a9588eba_0_0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b="1" i="0" sz="700" u="none" cap="none" strike="noStrik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" name="Google Shape;9;ge1a9588eba_0_0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ge1a9588eba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ge1a9588eba_0_0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12" name="Google Shape;12;ge1a9588eba_0_0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e1a9588eba_0_0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ee00f67ea_0_62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b="1" i="0" sz="22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55" name="Google Shape;55;g10ee00f67ea_0_62"/>
          <p:cNvSpPr txBox="1"/>
          <p:nvPr>
            <p:ph idx="1" type="body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b="0" i="0" sz="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b="0" i="0" sz="7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b="0" i="0" sz="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6" name="Google Shape;56;g10ee00f67ea_0_62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b="1" i="0" sz="700" u="none" cap="none" strike="noStrik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g10ee00f67ea_0_62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g10ee00f67ea_0_6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g10ee00f67ea_0_62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60" name="Google Shape;60;g10ee00f67ea_0_62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g10ee00f67ea_0_62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ctrTitle"/>
          </p:nvPr>
        </p:nvSpPr>
        <p:spPr>
          <a:xfrm>
            <a:off x="1158150" y="1412050"/>
            <a:ext cx="68277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Presentation Title</a:t>
            </a:r>
            <a:endParaRPr sz="3600"/>
          </a:p>
        </p:txBody>
      </p:sp>
      <p:sp>
        <p:nvSpPr>
          <p:cNvPr id="106" name="Google Shape;106;p1"/>
          <p:cNvSpPr txBox="1"/>
          <p:nvPr>
            <p:ph type="ctrTitle"/>
          </p:nvPr>
        </p:nvSpPr>
        <p:spPr>
          <a:xfrm>
            <a:off x="1153000" y="2038575"/>
            <a:ext cx="68277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 sz="3000"/>
              <a:t>Project and Course Name</a:t>
            </a:r>
            <a:endParaRPr b="0" sz="3000"/>
          </a:p>
        </p:txBody>
      </p:sp>
      <p:sp>
        <p:nvSpPr>
          <p:cNvPr id="107" name="Google Shape;107;p1"/>
          <p:cNvSpPr txBox="1"/>
          <p:nvPr>
            <p:ph type="ctrTitle"/>
          </p:nvPr>
        </p:nvSpPr>
        <p:spPr>
          <a:xfrm>
            <a:off x="1153000" y="2429300"/>
            <a:ext cx="68277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 sz="1600"/>
              <a:t>Date</a:t>
            </a:r>
            <a:endParaRPr b="0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e9006cb6c_1_33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Model Building - Logistic Regression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62" name="Google Shape;162;g10e9006cb6c_1_33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Please mention regarding the tests conducted to check the assumptions of Logistic Regression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Interpret the results based on coefficients and odds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Comment on the model performance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5be7063df_0_0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1800">
                <a:solidFill>
                  <a:srgbClr val="1974D2"/>
                </a:solidFill>
              </a:rPr>
              <a:t>Model Performance Evaluation and Improvement - Logistic Regression</a:t>
            </a:r>
            <a:endParaRPr sz="1800">
              <a:solidFill>
                <a:srgbClr val="1974D2"/>
              </a:solidFill>
            </a:endParaRPr>
          </a:p>
        </p:txBody>
      </p:sp>
      <p:sp>
        <p:nvSpPr>
          <p:cNvPr id="168" name="Google Shape;168;g125be7063df_0_0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Please comment on the improvement in the model performance by changing the classification threshold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5be7063df_0_5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Model Building - Decision Tree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74" name="Google Shape;174;g125be7063df_0_5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Please mention the model building steps of Decision Tree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Comment on the model performance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5be7063df_0_10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1800">
                <a:solidFill>
                  <a:srgbClr val="1974D2"/>
                </a:solidFill>
              </a:rPr>
              <a:t>Model Performance Evaluation and Improvement - Decision Tree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80" name="Google Shape;180;g125be7063df_0_10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Please comment on  the improvement in the model performance by trying the different pruning techniques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Please mention the decision rules and check the feature importance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e9006cb6c_1_28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Slide Header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86" name="Google Shape;186;g10e9006cb6c_1_28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Please add any other pointers (if needed)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ee00f67ea_0_55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94" name="Google Shape;194;g10ee00f67ea_0_55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Contents / Agenda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13" name="Google Shape;113;p2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Executive Summary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Business Problem Overview and Solution Approach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EDA Results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Data Preprocessing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Model Performance Summary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Appendix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e9006cb6c_1_2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Executive Summary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9" name="Google Shape;119;g10e9006cb6c_1_2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mention actionable insights &amp; recommendations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Business Problem Overview and Solution Approach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25" name="Google Shape;125;p3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define the problem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mention the solution approach / methodology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e9006cb6c_1_7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EDA Results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31" name="Google Shape;131;g10e9006cb6c_1_7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</a:t>
            </a:r>
            <a:r>
              <a:rPr lang="en" sz="1400">
                <a:solidFill>
                  <a:srgbClr val="000000"/>
                </a:solidFill>
              </a:rPr>
              <a:t>mention </a:t>
            </a:r>
            <a:r>
              <a:rPr lang="en" sz="1400">
                <a:solidFill>
                  <a:srgbClr val="000000"/>
                </a:solidFill>
              </a:rPr>
              <a:t>the key results from EDA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mention the answers to all the insight based questions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i="1" sz="1200">
              <a:solidFill>
                <a:srgbClr val="000000"/>
              </a:solidFill>
            </a:endParaRPr>
          </a:p>
        </p:txBody>
      </p:sp>
      <p:sp>
        <p:nvSpPr>
          <p:cNvPr id="132" name="Google Shape;132;g10e9006cb6c_1_7"/>
          <p:cNvSpPr txBox="1"/>
          <p:nvPr/>
        </p:nvSpPr>
        <p:spPr>
          <a:xfrm>
            <a:off x="4077350" y="4568775"/>
            <a:ext cx="501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sng" cap="none" strike="noStrik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action="ppaction://hlinksldjump" r:id="rId3"/>
              </a:rPr>
              <a:t>Link to Appendix slide on data background check</a:t>
            </a:r>
            <a:endParaRPr b="0" i="1" sz="1200" u="none" cap="none" strike="noStrike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Data Preprocessing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8" name="Google Shape;138;p4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Duplicate value check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Missing value treatment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Outlier check (</a:t>
            </a:r>
            <a:r>
              <a:rPr lang="en" sz="1400">
                <a:solidFill>
                  <a:srgbClr val="2D3B45"/>
                </a:solidFill>
                <a:highlight>
                  <a:schemeClr val="lt1"/>
                </a:highlight>
              </a:rPr>
              <a:t>treatment </a:t>
            </a: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if needed)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Feature engineering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Data preparation for modeling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t/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Model Performance Summary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44" name="Google Shape;144;p6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Overview of the final ML model and its parameters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Summary of most important features used by the ML model for prediction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Summary of key performance metrics for training and test data of all the models in tabular format for comparison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i="1"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4077350" y="4568775"/>
            <a:ext cx="501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e9006cb6c_1_20"/>
          <p:cNvSpPr txBox="1"/>
          <p:nvPr>
            <p:ph type="ctrTitle"/>
          </p:nvPr>
        </p:nvSpPr>
        <p:spPr>
          <a:xfrm>
            <a:off x="0" y="2820425"/>
            <a:ext cx="9144000" cy="581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300">
                <a:solidFill>
                  <a:schemeClr val="lt1"/>
                </a:solidFill>
              </a:rPr>
              <a:t>APPENDIX</a:t>
            </a:r>
            <a:endParaRPr sz="3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ae355dec7_0_0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Data Background and Contents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56" name="Google Shape;156;g10ae355dec7_0_0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Please mention the data background and contents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ust Logo">
  <a:themeElements>
    <a:clrScheme name="Simple Light">
      <a:dk1>
        <a:srgbClr val="222222"/>
      </a:dk1>
      <a:lt1>
        <a:srgbClr val="FFFFFF"/>
      </a:lt1>
      <a:dk2>
        <a:srgbClr val="222222"/>
      </a:dk2>
      <a:lt2>
        <a:srgbClr val="0E39A9"/>
      </a:lt2>
      <a:accent1>
        <a:srgbClr val="FFAB40"/>
      </a:accent1>
      <a:accent2>
        <a:srgbClr val="6F4294"/>
      </a:accent2>
      <a:accent3>
        <a:srgbClr val="FFA000"/>
      </a:accent3>
      <a:accent4>
        <a:srgbClr val="FFAB40"/>
      </a:accent4>
      <a:accent5>
        <a:srgbClr val="FFDF00"/>
      </a:accent5>
      <a:accent6>
        <a:srgbClr val="1974D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