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Nunito SemiBold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Nunito ExtraBold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UniF3ymiLKrvFzb1Ktkp+uJPy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552160-825B-4897-9E1F-86F500363837}">
  <a:tblStyle styleId="{C2552160-825B-4897-9E1F-86F50036383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NunitoSemiBold-bold.fntdata"/><Relationship Id="rId23" Type="http://schemas.openxmlformats.org/officeDocument/2006/relationships/font" Target="fonts/Nunit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SemiBold-boldItalic.fntdata"/><Relationship Id="rId25" Type="http://schemas.openxmlformats.org/officeDocument/2006/relationships/font" Target="fonts/NunitoSemiBold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unitoExtraBold-bold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4.xml"/><Relationship Id="rId33" Type="http://customschemas.google.com/relationships/presentationmetadata" Target="metadata"/><Relationship Id="rId10" Type="http://schemas.openxmlformats.org/officeDocument/2006/relationships/slide" Target="slides/slide3.xml"/><Relationship Id="rId32" Type="http://schemas.openxmlformats.org/officeDocument/2006/relationships/font" Target="fonts/NunitoExtraBold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e9006cb6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e9006cb6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be7063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5be7063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5be7063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25be7063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5be7063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25be7063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9006cb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0e9006cb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ee00f67ea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10ee00f67ea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10ee00f67ea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0ee00f67ea_0_5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e9006cb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0e9006cb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e9006cb6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e9006cb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e9006cb6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0e9006cb6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ae355de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ae355de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e1a9588eba_0_9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ge1a9588eba_0_9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1a9588eba_0_42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ge1a9588eba_0_42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e1a9588eba_0_42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e1a9588eba_0_42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ge1a9588eb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00f67ea_0_104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g10ee00f67ea_0_104"/>
          <p:cNvPicPr preferRelativeResize="0"/>
          <p:nvPr/>
        </p:nvPicPr>
        <p:blipFill rotWithShape="1">
          <a:blip r:embed="rId2">
            <a:alphaModFix/>
          </a:blip>
          <a:srcRect b="19150" l="42816" r="37295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0ee00f67ea_0_10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g10ee00f67ea_0_104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g10ee00f67ea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00f67ea_0_71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g10ee00f67ea_0_71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ee00f67ea_0_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g10ee00f67ea_0_7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e00f67ea_0_7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g10ee00f67ea_0_7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g10ee00f67ea_0_7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ee00f67ea_0_8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g10ee00f67ea_0_81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{C2552160-825B-4897-9E1F-86F500363837}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g10ee00f67ea_0_8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ee00f67ea_0_8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g10ee00f67ea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g10ee00f67ea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0ee00f67ea_0_8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ee00f67ea_0_9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g10ee00f67ea_0_9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ee00f67ea_0_9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g10ee00f67ea_0_9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ee00f67ea_0_9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10ee00f67ea_0_9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g10ee00f67ea_0_9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g10ee00f67ea_0_9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g10ee00f67ea_0_9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e1a9588eba_0_1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ge1a9588eba_0_1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ge1a9588eba_0_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00f67ea_0_10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e1a9588eba_0_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ge1a9588eba_0_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e1a9588eba_0_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ge1a9588eba_0_19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{C2552160-825B-4897-9E1F-86F500363837}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ge1a9588eba_0_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e1a9588eba_0_23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ge1a9588eba_0_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e1a9588eba_0_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e1a9588eba_0_2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1a9588eba_0_2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ge1a9588eba_0_2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1a9588eba_0_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e1a9588eba_0_3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e1a9588eba_0_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e1a9588eba_0_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e1a9588eba_0_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e1a9588eba_0_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ge1a9588eba_0_3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1a9588eba_0_4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1a9588eba_0_0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ge1a9588eba_0_0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e1a9588eba_0_0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ge1a9588eba_0_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ge1a9588eba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ge1a9588eba_0_0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ge1a9588eba_0_0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e1a9588eba_0_0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ee00f67ea_0_6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g10ee00f67ea_0_6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g10ee00f67ea_0_6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g10ee00f67ea_0_6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g10ee00f67ea_0_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g10ee00f67ea_0_6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g10ee00f67ea_0_6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10ee00f67ea_0_6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1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e9006cb6c_1_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Building - Bagging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g10e9006cb6c_1_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model building steps of Decision Tree, </a:t>
            </a:r>
            <a:r>
              <a:rPr lang="en" sz="1400">
                <a:solidFill>
                  <a:schemeClr val="dk1"/>
                </a:solidFill>
              </a:rPr>
              <a:t>Bagging Classifier and Random Forest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be7063df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Improvement - Bagging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g125be7063df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comment on the improvement in the model performance by hyperparameter tuning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be7063df_0_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Building - Boosting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4" name="Google Shape;174;g125be7063df_0_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regarding the model building steps of Adaboost and Gradient Boost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Comment on the model performance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Building XGBoost is optional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be7063df_0_1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Improvement - Boosting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g125be7063df_0_1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comment on the improvement in the model performance by hyperparameter tuning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regarding the model building steps of the Stacking Classifier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</a:t>
            </a:r>
            <a:endParaRPr i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XGBoost can take a significantly longer time to run, so if you have time complexity issues then you can avoid tuning    XGBoost.</a:t>
            </a:r>
            <a:endParaRPr i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e9006cb6c_1_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Slide Header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g10e9006cb6c_1_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(if needed)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ee00f67ea_0_55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94" name="Google Shape;194;g10ee00f67ea_0_5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Contents / Agenda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Executive Summary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Overview and Solution Approach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EDA Results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Data Preprocessing 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Model Performance Summary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Appendix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e9006cb6c_1_2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Executive Summary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g10e9006cb6c_1_2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actionable insights &amp; recommendations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Business Problem Overview and Solution Approach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define the problem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solution approach / methodology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e9006cb6c_1_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EDA Results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1" name="Google Shape;131;g10e9006cb6c_1_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</a:t>
            </a:r>
            <a:r>
              <a:rPr lang="en" sz="1400">
                <a:solidFill>
                  <a:srgbClr val="000000"/>
                </a:solidFill>
              </a:rPr>
              <a:t>mention </a:t>
            </a:r>
            <a:r>
              <a:rPr lang="en" sz="1400">
                <a:solidFill>
                  <a:srgbClr val="000000"/>
                </a:solidFill>
              </a:rPr>
              <a:t>the key results from EDA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Please mention the answers to all the insight based questions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200">
              <a:solidFill>
                <a:srgbClr val="000000"/>
              </a:solidFill>
            </a:endParaRPr>
          </a:p>
        </p:txBody>
      </p:sp>
      <p:sp>
        <p:nvSpPr>
          <p:cNvPr id="132" name="Google Shape;132;g10e9006cb6c_1_7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sng" cap="none" strike="noStrike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action="ppaction://hlinksldjump" r:id="rId3"/>
              </a:rPr>
              <a:t>Link to Appendix slide on data background check</a:t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Preprocessing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Duplicate value check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Missing value treatment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Outlier check (</a:t>
            </a:r>
            <a:r>
              <a:rPr lang="en" sz="1400">
                <a:solidFill>
                  <a:srgbClr val="2D3B45"/>
                </a:solidFill>
                <a:highlight>
                  <a:schemeClr val="lt1"/>
                </a:highlight>
              </a:rPr>
              <a:t>treatment </a:t>
            </a: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if needed)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Feature engineering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D3B45"/>
              </a:buClr>
              <a:buSzPts val="1400"/>
              <a:buChar char="●"/>
            </a:pPr>
            <a:r>
              <a:rPr lang="en" sz="1400">
                <a:solidFill>
                  <a:srgbClr val="2D3B45"/>
                </a:solidFill>
                <a:highlight>
                  <a:srgbClr val="FFFFFF"/>
                </a:highlight>
              </a:rPr>
              <a:t>Data preparation for modeling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Model Performance Summary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Overview of final ML model and its parameters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Summary of most important factors used by the ML model for prediction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of key performance metrics for training and test data in tabular format for comparison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i="1" sz="1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4077350" y="4568775"/>
            <a:ext cx="501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9006cb6c_1_20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ae355dec7_0_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rgbClr val="000000"/>
                </a:solidFill>
              </a:rPr>
              <a:t>Data Background and Contents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6" name="Google Shape;156;g10ae355dec7_0_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mention the data background and contents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