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1.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F338B-E114-4776-ADAB-AF95C30B34DE}" v="18" dt="2024-08-31T17:24:38.93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hushbu\Downloads\employee_data%20(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hushbu\Downloads\mahak%20naa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hushbu\Downloads\mahak%20naa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(3).csv]Sheet2!PivotTable2</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Sheet2!$B$5:$B$16</c:f>
              <c:numCache>
                <c:formatCode>General</c:formatCode>
                <c:ptCount val="11"/>
                <c:pt idx="0">
                  <c:v>46</c:v>
                </c:pt>
                <c:pt idx="1">
                  <c:v>43</c:v>
                </c:pt>
                <c:pt idx="2">
                  <c:v>37</c:v>
                </c:pt>
                <c:pt idx="3">
                  <c:v>38</c:v>
                </c:pt>
                <c:pt idx="4">
                  <c:v>34</c:v>
                </c:pt>
                <c:pt idx="5">
                  <c:v>43</c:v>
                </c:pt>
                <c:pt idx="6">
                  <c:v>38</c:v>
                </c:pt>
                <c:pt idx="7">
                  <c:v>46</c:v>
                </c:pt>
                <c:pt idx="8">
                  <c:v>49</c:v>
                </c:pt>
                <c:pt idx="9">
                  <c:v>43</c:v>
                </c:pt>
              </c:numCache>
            </c:numRef>
          </c:val>
          <c:extLst>
            <c:ext xmlns:c16="http://schemas.microsoft.com/office/drawing/2014/chart" uri="{C3380CC4-5D6E-409C-BE32-E72D297353CC}">
              <c16:uniqueId val="{00000000-D0F3-4659-9467-44CDFB96AB2C}"/>
            </c:ext>
          </c:extLst>
        </c:ser>
        <c:ser>
          <c:idx val="1"/>
          <c:order val="1"/>
          <c:tx>
            <c:strRef>
              <c:f>Sheet2!$C$3:$C$4</c:f>
              <c:strCache>
                <c:ptCount val="1"/>
                <c:pt idx="0">
                  <c:v>LOW</c:v>
                </c:pt>
              </c:strCache>
            </c:strRef>
          </c:tx>
          <c:spPr>
            <a:solidFill>
              <a:schemeClr val="accent2"/>
            </a:solidFill>
            <a:ln>
              <a:noFill/>
            </a:ln>
            <a:effectLst/>
          </c:spPr>
          <c:invertIfNegative val="0"/>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Sheet2!$C$5:$C$16</c:f>
              <c:numCache>
                <c:formatCode>General</c:formatCode>
                <c:ptCount val="11"/>
                <c:pt idx="0">
                  <c:v>82</c:v>
                </c:pt>
                <c:pt idx="1">
                  <c:v>88</c:v>
                </c:pt>
                <c:pt idx="2">
                  <c:v>77</c:v>
                </c:pt>
                <c:pt idx="3">
                  <c:v>73</c:v>
                </c:pt>
                <c:pt idx="4">
                  <c:v>81</c:v>
                </c:pt>
                <c:pt idx="5">
                  <c:v>83</c:v>
                </c:pt>
                <c:pt idx="6">
                  <c:v>78</c:v>
                </c:pt>
                <c:pt idx="7">
                  <c:v>79</c:v>
                </c:pt>
                <c:pt idx="8">
                  <c:v>70</c:v>
                </c:pt>
                <c:pt idx="9">
                  <c:v>75</c:v>
                </c:pt>
              </c:numCache>
            </c:numRef>
          </c:val>
          <c:extLst>
            <c:ext xmlns:c16="http://schemas.microsoft.com/office/drawing/2014/chart" uri="{C3380CC4-5D6E-409C-BE32-E72D297353CC}">
              <c16:uniqueId val="{00000001-D0F3-4659-9467-44CDFB96AB2C}"/>
            </c:ext>
          </c:extLst>
        </c:ser>
        <c:ser>
          <c:idx val="2"/>
          <c:order val="2"/>
          <c:tx>
            <c:strRef>
              <c:f>Sheet2!$D$3:$D$4</c:f>
              <c:strCache>
                <c:ptCount val="1"/>
                <c:pt idx="0">
                  <c:v>MED</c:v>
                </c:pt>
              </c:strCache>
            </c:strRef>
          </c:tx>
          <c:spPr>
            <a:solidFill>
              <a:schemeClr val="accent3"/>
            </a:solidFill>
            <a:ln>
              <a:noFill/>
            </a:ln>
            <a:effectLst/>
          </c:spPr>
          <c:invertIfNegative val="0"/>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Sheet2!$D$5:$D$16</c:f>
              <c:numCache>
                <c:formatCode>General</c:formatCode>
                <c:ptCount val="11"/>
                <c:pt idx="0">
                  <c:v>145</c:v>
                </c:pt>
                <c:pt idx="1">
                  <c:v>151</c:v>
                </c:pt>
                <c:pt idx="2">
                  <c:v>157</c:v>
                </c:pt>
                <c:pt idx="3">
                  <c:v>156</c:v>
                </c:pt>
                <c:pt idx="4">
                  <c:v>158</c:v>
                </c:pt>
                <c:pt idx="5">
                  <c:v>154</c:v>
                </c:pt>
                <c:pt idx="6">
                  <c:v>153</c:v>
                </c:pt>
                <c:pt idx="7">
                  <c:v>152</c:v>
                </c:pt>
                <c:pt idx="8">
                  <c:v>153</c:v>
                </c:pt>
                <c:pt idx="9">
                  <c:v>148</c:v>
                </c:pt>
              </c:numCache>
            </c:numRef>
          </c:val>
          <c:extLst>
            <c:ext xmlns:c16="http://schemas.microsoft.com/office/drawing/2014/chart" uri="{C3380CC4-5D6E-409C-BE32-E72D297353CC}">
              <c16:uniqueId val="{00000002-D0F3-4659-9467-44CDFB96AB2C}"/>
            </c:ext>
          </c:extLst>
        </c:ser>
        <c:ser>
          <c:idx val="3"/>
          <c:order val="3"/>
          <c:tx>
            <c:strRef>
              <c:f>Sheet2!$E$3:$E$4</c:f>
              <c:strCache>
                <c:ptCount val="1"/>
                <c:pt idx="0">
                  <c:v>VERY HIGH</c:v>
                </c:pt>
              </c:strCache>
            </c:strRef>
          </c:tx>
          <c:spPr>
            <a:solidFill>
              <a:schemeClr val="accent4"/>
            </a:solidFill>
            <a:ln>
              <a:noFill/>
            </a:ln>
            <a:effectLst/>
          </c:spPr>
          <c:invertIfNegative val="0"/>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Sheet2!$E$5:$E$16</c:f>
              <c:numCache>
                <c:formatCode>General</c:formatCode>
                <c:ptCount val="11"/>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3-D0F3-4659-9467-44CDFB96AB2C}"/>
            </c:ext>
          </c:extLst>
        </c:ser>
        <c:ser>
          <c:idx val="4"/>
          <c:order val="4"/>
          <c:tx>
            <c:strRef>
              <c:f>Sheet2!$F$3:$F$4</c:f>
              <c:strCache>
                <c:ptCount val="1"/>
                <c:pt idx="0">
                  <c:v>(blank)</c:v>
                </c:pt>
              </c:strCache>
            </c:strRef>
          </c:tx>
          <c:spPr>
            <a:solidFill>
              <a:schemeClr val="accent5"/>
            </a:solidFill>
            <a:ln>
              <a:noFill/>
            </a:ln>
            <a:effectLst/>
          </c:spPr>
          <c:invertIfNegative val="0"/>
          <c:cat>
            <c:strRef>
              <c:f>Sheet2!$A$5:$A$16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Sheet2!$F$5:$F$16</c:f>
              <c:numCache>
                <c:formatCode>General</c:formatCode>
                <c:ptCount val="11"/>
              </c:numCache>
            </c:numRef>
          </c:val>
          <c:extLst>
            <c:ext xmlns:c16="http://schemas.microsoft.com/office/drawing/2014/chart" uri="{C3380CC4-5D6E-409C-BE32-E72D297353CC}">
              <c16:uniqueId val="{00000004-D0F3-4659-9467-44CDFB96AB2C}"/>
            </c:ext>
          </c:extLst>
        </c:ser>
        <c:dLbls>
          <c:showLegendKey val="0"/>
          <c:showVal val="0"/>
          <c:showCatName val="0"/>
          <c:showSerName val="0"/>
          <c:showPercent val="0"/>
          <c:showBubbleSize val="0"/>
        </c:dLbls>
        <c:gapWidth val="219"/>
        <c:overlap val="-27"/>
        <c:axId val="519830240"/>
        <c:axId val="519828800"/>
      </c:barChart>
      <c:catAx>
        <c:axId val="51983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828800"/>
        <c:crosses val="autoZero"/>
        <c:auto val="1"/>
        <c:lblAlgn val="ctr"/>
        <c:lblOffset val="100"/>
        <c:noMultiLvlLbl val="0"/>
      </c:catAx>
      <c:valAx>
        <c:axId val="519828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83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[mahak naan.csv]mahak naan!PivotTable1</c:name>
    <c:fmtId val="1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'mahak naan'!$B$3:$B$4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976-4051-901B-56599574C18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976-4051-901B-56599574C18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6976-4051-901B-56599574C18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6976-4051-901B-56599574C18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6976-4051-901B-56599574C18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6976-4051-901B-56599574C18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6976-4051-901B-56599574C18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6976-4051-901B-56599574C18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6976-4051-901B-56599574C18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6976-4051-901B-56599574C183}"/>
              </c:ext>
            </c:extLst>
          </c:dPt>
          <c:cat>
            <c:strRef>
              <c:f>'mahak naan'!$A$5:$A$15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'mahak naan'!$B$5:$B$15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4-6976-4051-901B-56599574C18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[mahak naan.csv]mahak naan!PivotTable1</c:name>
    <c:fmtId val="1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'mahak naan'!$B$3:$B$4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268-406A-8318-8406E651645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268-406A-8318-8406E651645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268-406A-8318-8406E651645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268-406A-8318-8406E651645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268-406A-8318-8406E651645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268-406A-8318-8406E651645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268-406A-8318-8406E651645D}"/>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268-406A-8318-8406E651645D}"/>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268-406A-8318-8406E651645D}"/>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268-406A-8318-8406E651645D}"/>
              </c:ext>
            </c:extLst>
          </c:dPt>
          <c:cat>
            <c:strRef>
              <c:f>'mahak naan'!$A$5:$A$15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'mahak naan'!$B$5:$B$15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4-E268-406A-8318-8406E651645D}"/>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F7641-CDDD-4291-85EF-90A94011A98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45A9D3-A1CA-4DFE-8D65-6D7BD8F70F43}">
      <dgm:prSet/>
      <dgm:spPr/>
      <dgm:t>
        <a:bodyPr/>
        <a:lstStyle/>
        <a:p>
          <a:r>
            <a:rPr lang="en-US" b="0" i="0"/>
            <a:t>Problem Statement</a:t>
          </a:r>
          <a:endParaRPr lang="en-US"/>
        </a:p>
      </dgm:t>
    </dgm:pt>
    <dgm:pt modelId="{D9C283A5-B105-466B-9836-5E6105C5E446}" type="parTrans" cxnId="{D1F1C767-343D-469B-819A-FAA92BB79C1A}">
      <dgm:prSet/>
      <dgm:spPr/>
      <dgm:t>
        <a:bodyPr/>
        <a:lstStyle/>
        <a:p>
          <a:endParaRPr lang="en-US"/>
        </a:p>
      </dgm:t>
    </dgm:pt>
    <dgm:pt modelId="{629F4E8B-F101-45AC-8D29-2F2E2B8E87AD}" type="sibTrans" cxnId="{D1F1C767-343D-469B-819A-FAA92BB79C1A}">
      <dgm:prSet/>
      <dgm:spPr/>
      <dgm:t>
        <a:bodyPr/>
        <a:lstStyle/>
        <a:p>
          <a:endParaRPr lang="en-US"/>
        </a:p>
      </dgm:t>
    </dgm:pt>
    <dgm:pt modelId="{B1EA2194-471E-4954-88B6-0EB099F03E75}">
      <dgm:prSet/>
      <dgm:spPr/>
      <dgm:t>
        <a:bodyPr/>
        <a:lstStyle/>
        <a:p>
          <a:r>
            <a:rPr lang="en-US" b="0" i="0"/>
            <a:t>Project Overview</a:t>
          </a:r>
          <a:endParaRPr lang="en-US"/>
        </a:p>
      </dgm:t>
    </dgm:pt>
    <dgm:pt modelId="{649009A8-410B-4103-BD1E-2E45B0F9FE18}" type="parTrans" cxnId="{FD57358C-F4E6-4BD9-836E-8401A3FD7EF7}">
      <dgm:prSet/>
      <dgm:spPr/>
      <dgm:t>
        <a:bodyPr/>
        <a:lstStyle/>
        <a:p>
          <a:endParaRPr lang="en-US"/>
        </a:p>
      </dgm:t>
    </dgm:pt>
    <dgm:pt modelId="{8C0C79F1-88A7-4210-900B-CDAD327A09F8}" type="sibTrans" cxnId="{FD57358C-F4E6-4BD9-836E-8401A3FD7EF7}">
      <dgm:prSet/>
      <dgm:spPr/>
      <dgm:t>
        <a:bodyPr/>
        <a:lstStyle/>
        <a:p>
          <a:endParaRPr lang="en-US"/>
        </a:p>
      </dgm:t>
    </dgm:pt>
    <dgm:pt modelId="{D29080DC-1C0B-4A10-A199-A372C4B9D586}">
      <dgm:prSet/>
      <dgm:spPr/>
      <dgm:t>
        <a:bodyPr/>
        <a:lstStyle/>
        <a:p>
          <a:r>
            <a:rPr lang="en-US" b="0" i="0"/>
            <a:t>End Users</a:t>
          </a:r>
          <a:endParaRPr lang="en-US"/>
        </a:p>
      </dgm:t>
    </dgm:pt>
    <dgm:pt modelId="{DC398D0E-3F00-40FB-BCD3-D358FE73BFA9}" type="parTrans" cxnId="{CFB9B989-B3F4-43D2-9EC0-1E87DAD115A1}">
      <dgm:prSet/>
      <dgm:spPr/>
      <dgm:t>
        <a:bodyPr/>
        <a:lstStyle/>
        <a:p>
          <a:endParaRPr lang="en-US"/>
        </a:p>
      </dgm:t>
    </dgm:pt>
    <dgm:pt modelId="{535FA380-BBCE-49A1-AD1F-084CEE86FD17}" type="sibTrans" cxnId="{CFB9B989-B3F4-43D2-9EC0-1E87DAD115A1}">
      <dgm:prSet/>
      <dgm:spPr/>
      <dgm:t>
        <a:bodyPr/>
        <a:lstStyle/>
        <a:p>
          <a:endParaRPr lang="en-US"/>
        </a:p>
      </dgm:t>
    </dgm:pt>
    <dgm:pt modelId="{6BBD5896-440F-4219-89F9-D8E59569EC25}">
      <dgm:prSet/>
      <dgm:spPr/>
      <dgm:t>
        <a:bodyPr/>
        <a:lstStyle/>
        <a:p>
          <a:r>
            <a:rPr lang="en-US" b="0" i="0"/>
            <a:t>Our Solution and Proposition</a:t>
          </a:r>
          <a:endParaRPr lang="en-US"/>
        </a:p>
      </dgm:t>
    </dgm:pt>
    <dgm:pt modelId="{A51597E4-82EE-410A-BF83-3F3DDB268C77}" type="parTrans" cxnId="{4CF7FDF8-8190-4444-A5FD-A036331B75A4}">
      <dgm:prSet/>
      <dgm:spPr/>
      <dgm:t>
        <a:bodyPr/>
        <a:lstStyle/>
        <a:p>
          <a:endParaRPr lang="en-US"/>
        </a:p>
      </dgm:t>
    </dgm:pt>
    <dgm:pt modelId="{143C14E1-D8F2-418E-AFBA-6EF9CD62F786}" type="sibTrans" cxnId="{4CF7FDF8-8190-4444-A5FD-A036331B75A4}">
      <dgm:prSet/>
      <dgm:spPr/>
      <dgm:t>
        <a:bodyPr/>
        <a:lstStyle/>
        <a:p>
          <a:endParaRPr lang="en-US"/>
        </a:p>
      </dgm:t>
    </dgm:pt>
    <dgm:pt modelId="{AEAF41D9-48F4-488A-A3A2-3F323A87E905}">
      <dgm:prSet/>
      <dgm:spPr/>
      <dgm:t>
        <a:bodyPr/>
        <a:lstStyle/>
        <a:p>
          <a:r>
            <a:rPr lang="en-US"/>
            <a:t>Dataset Description</a:t>
          </a:r>
        </a:p>
      </dgm:t>
    </dgm:pt>
    <dgm:pt modelId="{B29CB079-47A5-4C65-8EAA-FD11FCB07A92}" type="parTrans" cxnId="{186FDAEA-998B-41E2-AA1D-657ACBF17CDE}">
      <dgm:prSet/>
      <dgm:spPr/>
      <dgm:t>
        <a:bodyPr/>
        <a:lstStyle/>
        <a:p>
          <a:endParaRPr lang="en-US"/>
        </a:p>
      </dgm:t>
    </dgm:pt>
    <dgm:pt modelId="{FE9C8C8E-1CFA-488C-87F2-BB95B89F1A33}" type="sibTrans" cxnId="{186FDAEA-998B-41E2-AA1D-657ACBF17CDE}">
      <dgm:prSet/>
      <dgm:spPr/>
      <dgm:t>
        <a:bodyPr/>
        <a:lstStyle/>
        <a:p>
          <a:endParaRPr lang="en-US"/>
        </a:p>
      </dgm:t>
    </dgm:pt>
    <dgm:pt modelId="{E9A2C2DE-8A6F-477B-8731-4AB598F9A58F}">
      <dgm:prSet/>
      <dgm:spPr/>
      <dgm:t>
        <a:bodyPr/>
        <a:lstStyle/>
        <a:p>
          <a:r>
            <a:rPr lang="en-US" b="0" i="0"/>
            <a:t>Modelling Approach</a:t>
          </a:r>
          <a:endParaRPr lang="en-US"/>
        </a:p>
      </dgm:t>
    </dgm:pt>
    <dgm:pt modelId="{3B86DBA0-11D9-490E-92F2-B38F60E30DCA}" type="parTrans" cxnId="{E57FBE12-9601-4C40-AA9D-1D9D3BA80A9B}">
      <dgm:prSet/>
      <dgm:spPr/>
      <dgm:t>
        <a:bodyPr/>
        <a:lstStyle/>
        <a:p>
          <a:endParaRPr lang="en-US"/>
        </a:p>
      </dgm:t>
    </dgm:pt>
    <dgm:pt modelId="{4ED2A9E3-7630-403B-8A90-47099C263ED3}" type="sibTrans" cxnId="{E57FBE12-9601-4C40-AA9D-1D9D3BA80A9B}">
      <dgm:prSet/>
      <dgm:spPr/>
      <dgm:t>
        <a:bodyPr/>
        <a:lstStyle/>
        <a:p>
          <a:endParaRPr lang="en-US"/>
        </a:p>
      </dgm:t>
    </dgm:pt>
    <dgm:pt modelId="{84655DE1-73CA-48A0-A709-70BBC00FC141}">
      <dgm:prSet/>
      <dgm:spPr/>
      <dgm:t>
        <a:bodyPr/>
        <a:lstStyle/>
        <a:p>
          <a:r>
            <a:rPr lang="en-US" b="0" i="0"/>
            <a:t>Results and </a:t>
          </a:r>
          <a:r>
            <a:rPr lang="en-US"/>
            <a:t>Discussion</a:t>
          </a:r>
        </a:p>
      </dgm:t>
    </dgm:pt>
    <dgm:pt modelId="{9A53400C-7890-446C-AA0F-B0F0A3C678DD}" type="parTrans" cxnId="{B94EA50E-19C5-45B8-987C-F6EA73B6B128}">
      <dgm:prSet/>
      <dgm:spPr/>
      <dgm:t>
        <a:bodyPr/>
        <a:lstStyle/>
        <a:p>
          <a:endParaRPr lang="en-US"/>
        </a:p>
      </dgm:t>
    </dgm:pt>
    <dgm:pt modelId="{05E540DC-8061-4646-831B-643B1174D127}" type="sibTrans" cxnId="{B94EA50E-19C5-45B8-987C-F6EA73B6B128}">
      <dgm:prSet/>
      <dgm:spPr/>
      <dgm:t>
        <a:bodyPr/>
        <a:lstStyle/>
        <a:p>
          <a:endParaRPr lang="en-US"/>
        </a:p>
      </dgm:t>
    </dgm:pt>
    <dgm:pt modelId="{7F5FB95D-96C8-452A-98E8-A9AC7EEE1419}">
      <dgm:prSet/>
      <dgm:spPr/>
      <dgm:t>
        <a:bodyPr/>
        <a:lstStyle/>
        <a:p>
          <a:r>
            <a:rPr lang="en-US" b="0" i="0"/>
            <a:t>Conclusion</a:t>
          </a:r>
          <a:endParaRPr lang="en-US"/>
        </a:p>
      </dgm:t>
    </dgm:pt>
    <dgm:pt modelId="{5099574F-8123-4D82-9804-B596B453314E}" type="parTrans" cxnId="{8F89929A-071B-4BAF-8D1C-D8DA19FEA988}">
      <dgm:prSet/>
      <dgm:spPr/>
      <dgm:t>
        <a:bodyPr/>
        <a:lstStyle/>
        <a:p>
          <a:endParaRPr lang="en-US"/>
        </a:p>
      </dgm:t>
    </dgm:pt>
    <dgm:pt modelId="{A4715687-A2F3-49F4-BF0F-83F0FCF33FB4}" type="sibTrans" cxnId="{8F89929A-071B-4BAF-8D1C-D8DA19FEA988}">
      <dgm:prSet/>
      <dgm:spPr/>
      <dgm:t>
        <a:bodyPr/>
        <a:lstStyle/>
        <a:p>
          <a:endParaRPr lang="en-US"/>
        </a:p>
      </dgm:t>
    </dgm:pt>
    <dgm:pt modelId="{11167201-F92F-4D33-ABC8-8192AA91A893}" type="pres">
      <dgm:prSet presAssocID="{3FAF7641-CDDD-4291-85EF-90A94011A98B}" presName="linear" presStyleCnt="0">
        <dgm:presLayoutVars>
          <dgm:animLvl val="lvl"/>
          <dgm:resizeHandles val="exact"/>
        </dgm:presLayoutVars>
      </dgm:prSet>
      <dgm:spPr/>
    </dgm:pt>
    <dgm:pt modelId="{8D80EB87-22B2-4E21-96CB-028D4605AFF6}" type="pres">
      <dgm:prSet presAssocID="{F145A9D3-A1CA-4DFE-8D65-6D7BD8F70F43}" presName="parentText" presStyleLbl="node1" presStyleIdx="0" presStyleCnt="8">
        <dgm:presLayoutVars>
          <dgm:chMax val="0"/>
          <dgm:bulletEnabled val="1"/>
        </dgm:presLayoutVars>
      </dgm:prSet>
      <dgm:spPr/>
    </dgm:pt>
    <dgm:pt modelId="{08278AD9-4105-45BA-BEAE-51418571290C}" type="pres">
      <dgm:prSet presAssocID="{629F4E8B-F101-45AC-8D29-2F2E2B8E87AD}" presName="spacer" presStyleCnt="0"/>
      <dgm:spPr/>
    </dgm:pt>
    <dgm:pt modelId="{619CC971-990D-4197-BC20-8D1310AA9016}" type="pres">
      <dgm:prSet presAssocID="{B1EA2194-471E-4954-88B6-0EB099F03E75}" presName="parentText" presStyleLbl="node1" presStyleIdx="1" presStyleCnt="8">
        <dgm:presLayoutVars>
          <dgm:chMax val="0"/>
          <dgm:bulletEnabled val="1"/>
        </dgm:presLayoutVars>
      </dgm:prSet>
      <dgm:spPr/>
    </dgm:pt>
    <dgm:pt modelId="{0AD37904-755B-448B-962B-9D4E2A155A88}" type="pres">
      <dgm:prSet presAssocID="{8C0C79F1-88A7-4210-900B-CDAD327A09F8}" presName="spacer" presStyleCnt="0"/>
      <dgm:spPr/>
    </dgm:pt>
    <dgm:pt modelId="{C04CA0D7-A8D4-4E6D-8048-7EBAFFD8599E}" type="pres">
      <dgm:prSet presAssocID="{D29080DC-1C0B-4A10-A199-A372C4B9D586}" presName="parentText" presStyleLbl="node1" presStyleIdx="2" presStyleCnt="8">
        <dgm:presLayoutVars>
          <dgm:chMax val="0"/>
          <dgm:bulletEnabled val="1"/>
        </dgm:presLayoutVars>
      </dgm:prSet>
      <dgm:spPr/>
    </dgm:pt>
    <dgm:pt modelId="{0ECEAD07-3576-4FB4-8E68-2F781DB1A256}" type="pres">
      <dgm:prSet presAssocID="{535FA380-BBCE-49A1-AD1F-084CEE86FD17}" presName="spacer" presStyleCnt="0"/>
      <dgm:spPr/>
    </dgm:pt>
    <dgm:pt modelId="{386F473A-544F-4EEE-A845-8ADCABD13F89}" type="pres">
      <dgm:prSet presAssocID="{6BBD5896-440F-4219-89F9-D8E59569EC25}" presName="parentText" presStyleLbl="node1" presStyleIdx="3" presStyleCnt="8">
        <dgm:presLayoutVars>
          <dgm:chMax val="0"/>
          <dgm:bulletEnabled val="1"/>
        </dgm:presLayoutVars>
      </dgm:prSet>
      <dgm:spPr/>
    </dgm:pt>
    <dgm:pt modelId="{1AD0D781-DDB9-436E-B408-9892D9E7DE8F}" type="pres">
      <dgm:prSet presAssocID="{143C14E1-D8F2-418E-AFBA-6EF9CD62F786}" presName="spacer" presStyleCnt="0"/>
      <dgm:spPr/>
    </dgm:pt>
    <dgm:pt modelId="{C9501AB0-2FD8-48B7-A547-42EF11A20B42}" type="pres">
      <dgm:prSet presAssocID="{AEAF41D9-48F4-488A-A3A2-3F323A87E905}" presName="parentText" presStyleLbl="node1" presStyleIdx="4" presStyleCnt="8">
        <dgm:presLayoutVars>
          <dgm:chMax val="0"/>
          <dgm:bulletEnabled val="1"/>
        </dgm:presLayoutVars>
      </dgm:prSet>
      <dgm:spPr/>
    </dgm:pt>
    <dgm:pt modelId="{0539B7D9-7A85-4806-B8F0-B64A6AC9FCD3}" type="pres">
      <dgm:prSet presAssocID="{FE9C8C8E-1CFA-488C-87F2-BB95B89F1A33}" presName="spacer" presStyleCnt="0"/>
      <dgm:spPr/>
    </dgm:pt>
    <dgm:pt modelId="{A0F5B467-AA65-4F92-88B6-644C3EC995FB}" type="pres">
      <dgm:prSet presAssocID="{E9A2C2DE-8A6F-477B-8731-4AB598F9A58F}" presName="parentText" presStyleLbl="node1" presStyleIdx="5" presStyleCnt="8">
        <dgm:presLayoutVars>
          <dgm:chMax val="0"/>
          <dgm:bulletEnabled val="1"/>
        </dgm:presLayoutVars>
      </dgm:prSet>
      <dgm:spPr/>
    </dgm:pt>
    <dgm:pt modelId="{7D3C9973-7F4F-47A9-8C59-68B51A9630C0}" type="pres">
      <dgm:prSet presAssocID="{4ED2A9E3-7630-403B-8A90-47099C263ED3}" presName="spacer" presStyleCnt="0"/>
      <dgm:spPr/>
    </dgm:pt>
    <dgm:pt modelId="{01D4772D-0554-4714-8E14-B1CB5C2DBDEA}" type="pres">
      <dgm:prSet presAssocID="{84655DE1-73CA-48A0-A709-70BBC00FC141}" presName="parentText" presStyleLbl="node1" presStyleIdx="6" presStyleCnt="8">
        <dgm:presLayoutVars>
          <dgm:chMax val="0"/>
          <dgm:bulletEnabled val="1"/>
        </dgm:presLayoutVars>
      </dgm:prSet>
      <dgm:spPr/>
    </dgm:pt>
    <dgm:pt modelId="{BAAE683D-9A3C-41F7-AA58-D7EEC626CBC7}" type="pres">
      <dgm:prSet presAssocID="{05E540DC-8061-4646-831B-643B1174D127}" presName="spacer" presStyleCnt="0"/>
      <dgm:spPr/>
    </dgm:pt>
    <dgm:pt modelId="{7923C710-FFB4-49AE-94C9-086C645B7461}" type="pres">
      <dgm:prSet presAssocID="{7F5FB95D-96C8-452A-98E8-A9AC7EEE1419}" presName="parentText" presStyleLbl="node1" presStyleIdx="7" presStyleCnt="8">
        <dgm:presLayoutVars>
          <dgm:chMax val="0"/>
          <dgm:bulletEnabled val="1"/>
        </dgm:presLayoutVars>
      </dgm:prSet>
      <dgm:spPr/>
    </dgm:pt>
  </dgm:ptLst>
  <dgm:cxnLst>
    <dgm:cxn modelId="{B94EA50E-19C5-45B8-987C-F6EA73B6B128}" srcId="{3FAF7641-CDDD-4291-85EF-90A94011A98B}" destId="{84655DE1-73CA-48A0-A709-70BBC00FC141}" srcOrd="6" destOrd="0" parTransId="{9A53400C-7890-446C-AA0F-B0F0A3C678DD}" sibTransId="{05E540DC-8061-4646-831B-643B1174D127}"/>
    <dgm:cxn modelId="{E57FBE12-9601-4C40-AA9D-1D9D3BA80A9B}" srcId="{3FAF7641-CDDD-4291-85EF-90A94011A98B}" destId="{E9A2C2DE-8A6F-477B-8731-4AB598F9A58F}" srcOrd="5" destOrd="0" parTransId="{3B86DBA0-11D9-490E-92F2-B38F60E30DCA}" sibTransId="{4ED2A9E3-7630-403B-8A90-47099C263ED3}"/>
    <dgm:cxn modelId="{D8B1A82E-9286-479D-ABEB-838BD924F61D}" type="presOf" srcId="{3FAF7641-CDDD-4291-85EF-90A94011A98B}" destId="{11167201-F92F-4D33-ABC8-8192AA91A893}" srcOrd="0" destOrd="0" presId="urn:microsoft.com/office/officeart/2005/8/layout/vList2"/>
    <dgm:cxn modelId="{47733839-8D23-4DB4-8279-4002BFCAE88E}" type="presOf" srcId="{84655DE1-73CA-48A0-A709-70BBC00FC141}" destId="{01D4772D-0554-4714-8E14-B1CB5C2DBDEA}" srcOrd="0" destOrd="0" presId="urn:microsoft.com/office/officeart/2005/8/layout/vList2"/>
    <dgm:cxn modelId="{D1F1C767-343D-469B-819A-FAA92BB79C1A}" srcId="{3FAF7641-CDDD-4291-85EF-90A94011A98B}" destId="{F145A9D3-A1CA-4DFE-8D65-6D7BD8F70F43}" srcOrd="0" destOrd="0" parTransId="{D9C283A5-B105-466B-9836-5E6105C5E446}" sibTransId="{629F4E8B-F101-45AC-8D29-2F2E2B8E87AD}"/>
    <dgm:cxn modelId="{FFA9B654-5868-4AD7-B138-E1A49186CA7A}" type="presOf" srcId="{7F5FB95D-96C8-452A-98E8-A9AC7EEE1419}" destId="{7923C710-FFB4-49AE-94C9-086C645B7461}" srcOrd="0" destOrd="0" presId="urn:microsoft.com/office/officeart/2005/8/layout/vList2"/>
    <dgm:cxn modelId="{0838097B-A13A-42D8-AEBC-B4A65F9B8C32}" type="presOf" srcId="{E9A2C2DE-8A6F-477B-8731-4AB598F9A58F}" destId="{A0F5B467-AA65-4F92-88B6-644C3EC995FB}" srcOrd="0" destOrd="0" presId="urn:microsoft.com/office/officeart/2005/8/layout/vList2"/>
    <dgm:cxn modelId="{6C24907D-E4F8-465F-98E0-594D7632BBCA}" type="presOf" srcId="{AEAF41D9-48F4-488A-A3A2-3F323A87E905}" destId="{C9501AB0-2FD8-48B7-A547-42EF11A20B42}" srcOrd="0" destOrd="0" presId="urn:microsoft.com/office/officeart/2005/8/layout/vList2"/>
    <dgm:cxn modelId="{CFB9B989-B3F4-43D2-9EC0-1E87DAD115A1}" srcId="{3FAF7641-CDDD-4291-85EF-90A94011A98B}" destId="{D29080DC-1C0B-4A10-A199-A372C4B9D586}" srcOrd="2" destOrd="0" parTransId="{DC398D0E-3F00-40FB-BCD3-D358FE73BFA9}" sibTransId="{535FA380-BBCE-49A1-AD1F-084CEE86FD17}"/>
    <dgm:cxn modelId="{FD57358C-F4E6-4BD9-836E-8401A3FD7EF7}" srcId="{3FAF7641-CDDD-4291-85EF-90A94011A98B}" destId="{B1EA2194-471E-4954-88B6-0EB099F03E75}" srcOrd="1" destOrd="0" parTransId="{649009A8-410B-4103-BD1E-2E45B0F9FE18}" sibTransId="{8C0C79F1-88A7-4210-900B-CDAD327A09F8}"/>
    <dgm:cxn modelId="{6887D18D-C856-48FA-A690-241D70B7E756}" type="presOf" srcId="{D29080DC-1C0B-4A10-A199-A372C4B9D586}" destId="{C04CA0D7-A8D4-4E6D-8048-7EBAFFD8599E}" srcOrd="0" destOrd="0" presId="urn:microsoft.com/office/officeart/2005/8/layout/vList2"/>
    <dgm:cxn modelId="{8F89929A-071B-4BAF-8D1C-D8DA19FEA988}" srcId="{3FAF7641-CDDD-4291-85EF-90A94011A98B}" destId="{7F5FB95D-96C8-452A-98E8-A9AC7EEE1419}" srcOrd="7" destOrd="0" parTransId="{5099574F-8123-4D82-9804-B596B453314E}" sibTransId="{A4715687-A2F3-49F4-BF0F-83F0FCF33FB4}"/>
    <dgm:cxn modelId="{CC0B7EC1-A8AE-4568-87CF-F15293769DDC}" type="presOf" srcId="{B1EA2194-471E-4954-88B6-0EB099F03E75}" destId="{619CC971-990D-4197-BC20-8D1310AA9016}" srcOrd="0" destOrd="0" presId="urn:microsoft.com/office/officeart/2005/8/layout/vList2"/>
    <dgm:cxn modelId="{AE7464D3-F2EF-4E13-981B-AFEA1A036DCC}" type="presOf" srcId="{6BBD5896-440F-4219-89F9-D8E59569EC25}" destId="{386F473A-544F-4EEE-A845-8ADCABD13F89}" srcOrd="0" destOrd="0" presId="urn:microsoft.com/office/officeart/2005/8/layout/vList2"/>
    <dgm:cxn modelId="{3EC220D6-DBF8-410A-B679-BF6EFE8511E6}" type="presOf" srcId="{F145A9D3-A1CA-4DFE-8D65-6D7BD8F70F43}" destId="{8D80EB87-22B2-4E21-96CB-028D4605AFF6}" srcOrd="0" destOrd="0" presId="urn:microsoft.com/office/officeart/2005/8/layout/vList2"/>
    <dgm:cxn modelId="{186FDAEA-998B-41E2-AA1D-657ACBF17CDE}" srcId="{3FAF7641-CDDD-4291-85EF-90A94011A98B}" destId="{AEAF41D9-48F4-488A-A3A2-3F323A87E905}" srcOrd="4" destOrd="0" parTransId="{B29CB079-47A5-4C65-8EAA-FD11FCB07A92}" sibTransId="{FE9C8C8E-1CFA-488C-87F2-BB95B89F1A33}"/>
    <dgm:cxn modelId="{4CF7FDF8-8190-4444-A5FD-A036331B75A4}" srcId="{3FAF7641-CDDD-4291-85EF-90A94011A98B}" destId="{6BBD5896-440F-4219-89F9-D8E59569EC25}" srcOrd="3" destOrd="0" parTransId="{A51597E4-82EE-410A-BF83-3F3DDB268C77}" sibTransId="{143C14E1-D8F2-418E-AFBA-6EF9CD62F786}"/>
    <dgm:cxn modelId="{33E4224E-7972-4C37-A71B-C0D1F8851EB8}" type="presParOf" srcId="{11167201-F92F-4D33-ABC8-8192AA91A893}" destId="{8D80EB87-22B2-4E21-96CB-028D4605AFF6}" srcOrd="0" destOrd="0" presId="urn:microsoft.com/office/officeart/2005/8/layout/vList2"/>
    <dgm:cxn modelId="{C84ECF2E-5A49-47BA-988D-4F0DE932F8CE}" type="presParOf" srcId="{11167201-F92F-4D33-ABC8-8192AA91A893}" destId="{08278AD9-4105-45BA-BEAE-51418571290C}" srcOrd="1" destOrd="0" presId="urn:microsoft.com/office/officeart/2005/8/layout/vList2"/>
    <dgm:cxn modelId="{7EC2F31F-43E7-43DA-BFFB-B6D9F1EBFF47}" type="presParOf" srcId="{11167201-F92F-4D33-ABC8-8192AA91A893}" destId="{619CC971-990D-4197-BC20-8D1310AA9016}" srcOrd="2" destOrd="0" presId="urn:microsoft.com/office/officeart/2005/8/layout/vList2"/>
    <dgm:cxn modelId="{0222903D-8098-4B73-9279-F0764734F868}" type="presParOf" srcId="{11167201-F92F-4D33-ABC8-8192AA91A893}" destId="{0AD37904-755B-448B-962B-9D4E2A155A88}" srcOrd="3" destOrd="0" presId="urn:microsoft.com/office/officeart/2005/8/layout/vList2"/>
    <dgm:cxn modelId="{AD803E69-3060-4111-96EA-405267A0012B}" type="presParOf" srcId="{11167201-F92F-4D33-ABC8-8192AA91A893}" destId="{C04CA0D7-A8D4-4E6D-8048-7EBAFFD8599E}" srcOrd="4" destOrd="0" presId="urn:microsoft.com/office/officeart/2005/8/layout/vList2"/>
    <dgm:cxn modelId="{B6A12A4F-800B-4A69-A625-021E01E17B7F}" type="presParOf" srcId="{11167201-F92F-4D33-ABC8-8192AA91A893}" destId="{0ECEAD07-3576-4FB4-8E68-2F781DB1A256}" srcOrd="5" destOrd="0" presId="urn:microsoft.com/office/officeart/2005/8/layout/vList2"/>
    <dgm:cxn modelId="{C432A6CF-6FBA-44E6-AC36-66292288ED9D}" type="presParOf" srcId="{11167201-F92F-4D33-ABC8-8192AA91A893}" destId="{386F473A-544F-4EEE-A845-8ADCABD13F89}" srcOrd="6" destOrd="0" presId="urn:microsoft.com/office/officeart/2005/8/layout/vList2"/>
    <dgm:cxn modelId="{82FA7804-C041-499F-AB2D-3A26E09C6263}" type="presParOf" srcId="{11167201-F92F-4D33-ABC8-8192AA91A893}" destId="{1AD0D781-DDB9-436E-B408-9892D9E7DE8F}" srcOrd="7" destOrd="0" presId="urn:microsoft.com/office/officeart/2005/8/layout/vList2"/>
    <dgm:cxn modelId="{FA706B5A-2380-44D2-95A3-3A7BA3DD3251}" type="presParOf" srcId="{11167201-F92F-4D33-ABC8-8192AA91A893}" destId="{C9501AB0-2FD8-48B7-A547-42EF11A20B42}" srcOrd="8" destOrd="0" presId="urn:microsoft.com/office/officeart/2005/8/layout/vList2"/>
    <dgm:cxn modelId="{B65B2A98-9082-4819-92CF-7C46624A4EB5}" type="presParOf" srcId="{11167201-F92F-4D33-ABC8-8192AA91A893}" destId="{0539B7D9-7A85-4806-B8F0-B64A6AC9FCD3}" srcOrd="9" destOrd="0" presId="urn:microsoft.com/office/officeart/2005/8/layout/vList2"/>
    <dgm:cxn modelId="{40B9A334-CEBF-4935-A974-8D4F0DD5893C}" type="presParOf" srcId="{11167201-F92F-4D33-ABC8-8192AA91A893}" destId="{A0F5B467-AA65-4F92-88B6-644C3EC995FB}" srcOrd="10" destOrd="0" presId="urn:microsoft.com/office/officeart/2005/8/layout/vList2"/>
    <dgm:cxn modelId="{3E81A775-9F8C-43E9-B69B-A8BC396A51F2}" type="presParOf" srcId="{11167201-F92F-4D33-ABC8-8192AA91A893}" destId="{7D3C9973-7F4F-47A9-8C59-68B51A9630C0}" srcOrd="11" destOrd="0" presId="urn:microsoft.com/office/officeart/2005/8/layout/vList2"/>
    <dgm:cxn modelId="{18D31107-9438-4F2C-9866-573E9E662B72}" type="presParOf" srcId="{11167201-F92F-4D33-ABC8-8192AA91A893}" destId="{01D4772D-0554-4714-8E14-B1CB5C2DBDEA}" srcOrd="12" destOrd="0" presId="urn:microsoft.com/office/officeart/2005/8/layout/vList2"/>
    <dgm:cxn modelId="{B07A0316-E702-4FE5-BB93-B71B614E9539}" type="presParOf" srcId="{11167201-F92F-4D33-ABC8-8192AA91A893}" destId="{BAAE683D-9A3C-41F7-AA58-D7EEC626CBC7}" srcOrd="13" destOrd="0" presId="urn:microsoft.com/office/officeart/2005/8/layout/vList2"/>
    <dgm:cxn modelId="{DE80A1D7-2C47-4C09-B5A0-468BC642B249}" type="presParOf" srcId="{11167201-F92F-4D33-ABC8-8192AA91A893}" destId="{7923C710-FFB4-49AE-94C9-086C645B7461}" srcOrd="1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0EB87-22B2-4E21-96CB-028D4605AFF6}">
      <dsp:nvSpPr>
        <dsp:cNvPr id="0" name=""/>
        <dsp:cNvSpPr/>
      </dsp:nvSpPr>
      <dsp:spPr>
        <a:xfrm>
          <a:off x="0" y="23322"/>
          <a:ext cx="5029199"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Problem Statement</a:t>
          </a:r>
          <a:endParaRPr lang="en-US" sz="2100" kern="1200"/>
        </a:p>
      </dsp:txBody>
      <dsp:txXfrm>
        <a:off x="23988" y="47310"/>
        <a:ext cx="4981223" cy="443423"/>
      </dsp:txXfrm>
    </dsp:sp>
    <dsp:sp modelId="{619CC971-990D-4197-BC20-8D1310AA9016}">
      <dsp:nvSpPr>
        <dsp:cNvPr id="0" name=""/>
        <dsp:cNvSpPr/>
      </dsp:nvSpPr>
      <dsp:spPr>
        <a:xfrm>
          <a:off x="0" y="575202"/>
          <a:ext cx="5029199"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Project Overview</a:t>
          </a:r>
          <a:endParaRPr lang="en-US" sz="2100" kern="1200"/>
        </a:p>
      </dsp:txBody>
      <dsp:txXfrm>
        <a:off x="23988" y="599190"/>
        <a:ext cx="4981223" cy="443423"/>
      </dsp:txXfrm>
    </dsp:sp>
    <dsp:sp modelId="{C04CA0D7-A8D4-4E6D-8048-7EBAFFD8599E}">
      <dsp:nvSpPr>
        <dsp:cNvPr id="0" name=""/>
        <dsp:cNvSpPr/>
      </dsp:nvSpPr>
      <dsp:spPr>
        <a:xfrm>
          <a:off x="0" y="1127082"/>
          <a:ext cx="5029199"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End Users</a:t>
          </a:r>
          <a:endParaRPr lang="en-US" sz="2100" kern="1200"/>
        </a:p>
      </dsp:txBody>
      <dsp:txXfrm>
        <a:off x="23988" y="1151070"/>
        <a:ext cx="4981223" cy="443423"/>
      </dsp:txXfrm>
    </dsp:sp>
    <dsp:sp modelId="{386F473A-544F-4EEE-A845-8ADCABD13F89}">
      <dsp:nvSpPr>
        <dsp:cNvPr id="0" name=""/>
        <dsp:cNvSpPr/>
      </dsp:nvSpPr>
      <dsp:spPr>
        <a:xfrm>
          <a:off x="0" y="1678962"/>
          <a:ext cx="5029199"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Our Solution and Proposition</a:t>
          </a:r>
          <a:endParaRPr lang="en-US" sz="2100" kern="1200"/>
        </a:p>
      </dsp:txBody>
      <dsp:txXfrm>
        <a:off x="23988" y="1702950"/>
        <a:ext cx="4981223" cy="443423"/>
      </dsp:txXfrm>
    </dsp:sp>
    <dsp:sp modelId="{C9501AB0-2FD8-48B7-A547-42EF11A20B42}">
      <dsp:nvSpPr>
        <dsp:cNvPr id="0" name=""/>
        <dsp:cNvSpPr/>
      </dsp:nvSpPr>
      <dsp:spPr>
        <a:xfrm>
          <a:off x="0" y="2230842"/>
          <a:ext cx="5029199"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Dataset Description</a:t>
          </a:r>
        </a:p>
      </dsp:txBody>
      <dsp:txXfrm>
        <a:off x="23988" y="2254830"/>
        <a:ext cx="4981223" cy="443423"/>
      </dsp:txXfrm>
    </dsp:sp>
    <dsp:sp modelId="{A0F5B467-AA65-4F92-88B6-644C3EC995FB}">
      <dsp:nvSpPr>
        <dsp:cNvPr id="0" name=""/>
        <dsp:cNvSpPr/>
      </dsp:nvSpPr>
      <dsp:spPr>
        <a:xfrm>
          <a:off x="0" y="2782722"/>
          <a:ext cx="5029199"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Modelling Approach</a:t>
          </a:r>
          <a:endParaRPr lang="en-US" sz="2100" kern="1200"/>
        </a:p>
      </dsp:txBody>
      <dsp:txXfrm>
        <a:off x="23988" y="2806710"/>
        <a:ext cx="4981223" cy="443423"/>
      </dsp:txXfrm>
    </dsp:sp>
    <dsp:sp modelId="{01D4772D-0554-4714-8E14-B1CB5C2DBDEA}">
      <dsp:nvSpPr>
        <dsp:cNvPr id="0" name=""/>
        <dsp:cNvSpPr/>
      </dsp:nvSpPr>
      <dsp:spPr>
        <a:xfrm>
          <a:off x="0" y="3334602"/>
          <a:ext cx="5029199"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Results and </a:t>
          </a:r>
          <a:r>
            <a:rPr lang="en-US" sz="2100" kern="1200"/>
            <a:t>Discussion</a:t>
          </a:r>
        </a:p>
      </dsp:txBody>
      <dsp:txXfrm>
        <a:off x="23988" y="3358590"/>
        <a:ext cx="4981223" cy="443423"/>
      </dsp:txXfrm>
    </dsp:sp>
    <dsp:sp modelId="{7923C710-FFB4-49AE-94C9-086C645B7461}">
      <dsp:nvSpPr>
        <dsp:cNvPr id="0" name=""/>
        <dsp:cNvSpPr/>
      </dsp:nvSpPr>
      <dsp:spPr>
        <a:xfrm>
          <a:off x="0" y="3886482"/>
          <a:ext cx="5029199"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Conclusion</a:t>
          </a:r>
          <a:endParaRPr lang="en-US" sz="2100" kern="1200"/>
        </a:p>
      </dsp:txBody>
      <dsp:txXfrm>
        <a:off x="23988" y="3910470"/>
        <a:ext cx="4981223"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303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023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2952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22618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239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27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021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584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488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9555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310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19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35545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Data" Target="../diagrams/data1.xml"/><Relationship Id="rId5" Type="http://schemas.openxmlformats.org/officeDocument/2006/relationships/image" Target="../media/image6.pn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MAHAK . A</a:t>
            </a:r>
          </a:p>
          <a:p>
            <a:r>
              <a:rPr lang="en-US" sz="2400" dirty="0"/>
              <a:t>REGISTER NO: 122202251, 90359C489CA28C295B948A0B439061EF</a:t>
            </a:r>
          </a:p>
          <a:p>
            <a:r>
              <a:rPr lang="en-US" sz="2400" dirty="0"/>
              <a:t>DEPARTMENT: B.COM (Corporate Secretaryship)</a:t>
            </a:r>
          </a:p>
          <a:p>
            <a:r>
              <a:rPr lang="en-US" sz="2400" dirty="0"/>
              <a:t>COLLEGE: ANNA ADARSH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a:extLst>
              <a:ext uri="{FF2B5EF4-FFF2-40B4-BE49-F238E27FC236}">
                <a16:creationId xmlns:a16="http://schemas.microsoft.com/office/drawing/2014/main" id="{921711F5-A089-1122-84A0-4FD973639355}"/>
              </a:ext>
            </a:extLst>
          </p:cNvPr>
          <p:cNvSpPr>
            <a:spLocks noGrp="1"/>
          </p:cNvSpPr>
          <p:nvPr>
            <p:ph type="title"/>
          </p:nvPr>
        </p:nvSpPr>
        <p:spPr>
          <a:xfrm>
            <a:off x="1451579" y="804519"/>
            <a:ext cx="4034821" cy="855613"/>
          </a:xfrm>
        </p:spPr>
        <p:txBody>
          <a:bodyPr>
            <a:noAutofit/>
          </a:bodyPr>
          <a:lstStyle/>
          <a:p>
            <a:r>
              <a:rPr lang="en-IN" sz="4800" b="1" spc="15" dirty="0">
                <a:latin typeface="Trebuchet MS"/>
                <a:cs typeface="Trebuchet MS"/>
              </a:rPr>
              <a:t>  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r>
              <a:rPr lang="en-IN" sz="4800" dirty="0">
                <a:latin typeface="Trebuchet MS"/>
                <a:cs typeface="Trebuchet MS"/>
              </a:rPr>
              <a:t> </a:t>
            </a:r>
            <a:endParaRPr lang="en-IN" sz="4800" dirty="0"/>
          </a:p>
        </p:txBody>
      </p:sp>
      <p:sp>
        <p:nvSpPr>
          <p:cNvPr id="7" name="Content Placeholder 6">
            <a:extLst>
              <a:ext uri="{FF2B5EF4-FFF2-40B4-BE49-F238E27FC236}">
                <a16:creationId xmlns:a16="http://schemas.microsoft.com/office/drawing/2014/main" id="{11C1A928-F969-9C2A-3407-CEB7E1631136}"/>
              </a:ext>
            </a:extLst>
          </p:cNvPr>
          <p:cNvSpPr>
            <a:spLocks noGrp="1"/>
          </p:cNvSpPr>
          <p:nvPr>
            <p:ph idx="1"/>
          </p:nvPr>
        </p:nvSpPr>
        <p:spPr>
          <a:xfrm>
            <a:off x="914400" y="2015732"/>
            <a:ext cx="10140454" cy="3450613"/>
          </a:xfrm>
        </p:spPr>
        <p:txBody>
          <a:bodyPr/>
          <a:lstStyle/>
          <a:p>
            <a:r>
              <a:rPr lang="en-US" b="1" u="sng" dirty="0"/>
              <a:t>DATA COLLECTION </a:t>
            </a:r>
            <a:r>
              <a:rPr lang="en-US" dirty="0"/>
              <a:t>: Gather data from HR systems performance review or other sources. Include relevant field such as employee ID name business unit performance core attendance and other performance metrics</a:t>
            </a:r>
          </a:p>
          <a:p>
            <a:r>
              <a:rPr lang="en-US" b="1" u="sng" dirty="0"/>
              <a:t>DATA CLEANING </a:t>
            </a:r>
            <a:r>
              <a:rPr lang="en-US" dirty="0"/>
              <a:t>: Remove duplicates and correct errors. Handle missing values (</a:t>
            </a:r>
            <a:r>
              <a:rPr lang="en-US" dirty="0" err="1"/>
              <a:t>eg</a:t>
            </a:r>
            <a:r>
              <a:rPr lang="en-US" dirty="0"/>
              <a:t>: imputation or removing rows with blanks )</a:t>
            </a:r>
          </a:p>
          <a:p>
            <a:r>
              <a:rPr lang="en-US" b="1" u="sng" dirty="0"/>
              <a:t>TECHNIQUES: </a:t>
            </a:r>
            <a:r>
              <a:rPr lang="en-US" dirty="0"/>
              <a:t>Use </a:t>
            </a:r>
            <a:r>
              <a:rPr lang="en-US" b="1" dirty="0"/>
              <a:t>conditional formatting </a:t>
            </a:r>
            <a:r>
              <a:rPr lang="en-US" dirty="0"/>
              <a:t>to highlight anomalies or key metrics . Apply  </a:t>
            </a:r>
            <a:r>
              <a:rPr lang="en-US" b="1" dirty="0"/>
              <a:t>Filter</a:t>
            </a:r>
            <a:r>
              <a:rPr lang="en-US" dirty="0"/>
              <a:t> to focus on specific subsets of data . </a:t>
            </a:r>
            <a:r>
              <a:rPr lang="en-US" dirty="0" err="1"/>
              <a:t>Uutilise</a:t>
            </a:r>
            <a:r>
              <a:rPr lang="en-US" dirty="0"/>
              <a:t> </a:t>
            </a:r>
            <a:r>
              <a:rPr lang="en-US" b="1" dirty="0"/>
              <a:t>formulas</a:t>
            </a:r>
            <a:r>
              <a:rPr lang="en-US" dirty="0"/>
              <a:t> for calculations like average performance course or total sales</a:t>
            </a:r>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a:extLst>
              <a:ext uri="{FF2B5EF4-FFF2-40B4-BE49-F238E27FC236}">
                <a16:creationId xmlns:a16="http://schemas.microsoft.com/office/drawing/2014/main" id="{921711F5-A089-1122-84A0-4FD973639355}"/>
              </a:ext>
            </a:extLst>
          </p:cNvPr>
          <p:cNvSpPr>
            <a:spLocks noGrp="1"/>
          </p:cNvSpPr>
          <p:nvPr>
            <p:ph type="title"/>
          </p:nvPr>
        </p:nvSpPr>
        <p:spPr>
          <a:xfrm>
            <a:off x="1451579" y="804519"/>
            <a:ext cx="4034821" cy="855613"/>
          </a:xfrm>
        </p:spPr>
        <p:txBody>
          <a:bodyPr>
            <a:noAutofit/>
          </a:bodyPr>
          <a:lstStyle/>
          <a:p>
            <a:r>
              <a:rPr lang="en-IN" sz="4800" b="1" spc="15" dirty="0">
                <a:latin typeface="Trebuchet MS"/>
                <a:cs typeface="Trebuchet MS"/>
              </a:rPr>
              <a:t>  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r>
              <a:rPr lang="en-IN" sz="4800" dirty="0">
                <a:latin typeface="Trebuchet MS"/>
                <a:cs typeface="Trebuchet MS"/>
              </a:rPr>
              <a:t> </a:t>
            </a:r>
            <a:endParaRPr lang="en-IN" sz="4800" dirty="0"/>
          </a:p>
        </p:txBody>
      </p:sp>
      <p:sp>
        <p:nvSpPr>
          <p:cNvPr id="7" name="Content Placeholder 6">
            <a:extLst>
              <a:ext uri="{FF2B5EF4-FFF2-40B4-BE49-F238E27FC236}">
                <a16:creationId xmlns:a16="http://schemas.microsoft.com/office/drawing/2014/main" id="{11C1A928-F969-9C2A-3407-CEB7E1631136}"/>
              </a:ext>
            </a:extLst>
          </p:cNvPr>
          <p:cNvSpPr>
            <a:spLocks noGrp="1"/>
          </p:cNvSpPr>
          <p:nvPr>
            <p:ph idx="1"/>
          </p:nvPr>
        </p:nvSpPr>
        <p:spPr>
          <a:xfrm>
            <a:off x="914400" y="2015732"/>
            <a:ext cx="10140454" cy="3450613"/>
          </a:xfrm>
        </p:spPr>
        <p:txBody>
          <a:bodyPr/>
          <a:lstStyle/>
          <a:p>
            <a:r>
              <a:rPr lang="en-IN" b="1" u="sng" dirty="0"/>
              <a:t>RESULTS</a:t>
            </a:r>
            <a:r>
              <a:rPr lang="en-IN" dirty="0"/>
              <a:t> : Analyse performance trends, identify top performance, and areas needing improvement. Summarise key insights from the data, such as average performance scores by business unit.</a:t>
            </a:r>
          </a:p>
          <a:p>
            <a:r>
              <a:rPr lang="en-IN" b="1" u="sng" dirty="0"/>
              <a:t>PIVOT TABLE </a:t>
            </a:r>
            <a:r>
              <a:rPr lang="en-IN" dirty="0"/>
              <a:t>: create a pivot table to summarise data by categories such as business unit or performance core. Drag and drop fields into rows, columns and values to analyse data dynamically.</a:t>
            </a:r>
          </a:p>
          <a:p>
            <a:r>
              <a:rPr lang="en-IN" b="1" u="sng" dirty="0"/>
              <a:t>CHART\ GRAPH : </a:t>
            </a:r>
            <a:r>
              <a:rPr lang="en-IN" dirty="0"/>
              <a:t> Insert charts (</a:t>
            </a:r>
            <a:r>
              <a:rPr lang="en-IN" dirty="0" err="1"/>
              <a:t>eg</a:t>
            </a:r>
            <a:r>
              <a:rPr lang="en-IN" dirty="0"/>
              <a:t>: bar, line or pie charts ) to  visualise performance data. Use charts to present trends, comparisons and distribution effectively.</a:t>
            </a:r>
            <a:endParaRPr lang="en-IN" b="1" u="sng" dirty="0"/>
          </a:p>
        </p:txBody>
      </p:sp>
    </p:spTree>
    <p:extLst>
      <p:ext uri="{BB962C8B-B14F-4D97-AF65-F5344CB8AC3E}">
        <p14:creationId xmlns:p14="http://schemas.microsoft.com/office/powerpoint/2010/main" val="258473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0" y="947443"/>
            <a:ext cx="5340668" cy="567463"/>
          </a:xfrm>
          <a:prstGeom prst="rect">
            <a:avLst/>
          </a:prstGeom>
        </p:spPr>
        <p:txBody>
          <a:bodyPr vert="horz" wrap="square" lIns="0" tIns="13335" rIns="0" bIns="0" rtlCol="0">
            <a:spAutoFit/>
          </a:bodyPr>
          <a:lstStyle/>
          <a:p>
            <a:pPr marL="12700" algn="just">
              <a:lnSpc>
                <a:spcPct val="100000"/>
              </a:lnSpc>
              <a:spcBef>
                <a:spcPts val="105"/>
              </a:spcBef>
            </a:pPr>
            <a:r>
              <a:rPr lang="en-IN" sz="3600" b="1" dirty="0"/>
              <a:t>      </a:t>
            </a:r>
            <a:r>
              <a:rPr sz="3600" b="1" dirty="0"/>
              <a:t>R</a:t>
            </a:r>
            <a:r>
              <a:rPr sz="3600" b="1" spc="-40" dirty="0"/>
              <a:t>E</a:t>
            </a:r>
            <a:r>
              <a:rPr sz="3600" b="1" spc="15" dirty="0"/>
              <a:t>S</a:t>
            </a:r>
            <a:r>
              <a:rPr sz="3600" b="1" spc="-30" dirty="0"/>
              <a:t>U</a:t>
            </a:r>
            <a:r>
              <a:rPr sz="3600" b="1" spc="-405" dirty="0"/>
              <a:t>L</a:t>
            </a:r>
            <a:r>
              <a:rPr sz="36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59478DB-1F8A-BFB3-3728-BCA751B1BE58}"/>
              </a:ext>
            </a:extLst>
          </p:cNvPr>
          <p:cNvGraphicFramePr>
            <a:graphicFrameLocks/>
          </p:cNvGraphicFramePr>
          <p:nvPr>
            <p:extLst>
              <p:ext uri="{D42A27DB-BD31-4B8C-83A1-F6EECF244321}">
                <p14:modId xmlns:p14="http://schemas.microsoft.com/office/powerpoint/2010/main" val="3649804407"/>
              </p:ext>
            </p:extLst>
          </p:nvPr>
        </p:nvGraphicFramePr>
        <p:xfrm>
          <a:off x="2057400" y="2034156"/>
          <a:ext cx="6934200" cy="360464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gn="just">
              <a:lnSpc>
                <a:spcPct val="100000"/>
              </a:lnSpc>
              <a:spcBef>
                <a:spcPts val="105"/>
              </a:spcBef>
            </a:pPr>
            <a:r>
              <a:rPr lang="en-IN" sz="3600" b="1" dirty="0"/>
              <a:t>      </a:t>
            </a:r>
            <a:r>
              <a:rPr sz="3600" b="1" dirty="0"/>
              <a:t>R</a:t>
            </a:r>
            <a:r>
              <a:rPr sz="3600" b="1" spc="-40" dirty="0"/>
              <a:t>E</a:t>
            </a:r>
            <a:r>
              <a:rPr sz="3600" b="1" spc="15" dirty="0"/>
              <a:t>S</a:t>
            </a:r>
            <a:r>
              <a:rPr sz="3600" b="1" spc="-30" dirty="0"/>
              <a:t>U</a:t>
            </a:r>
            <a:r>
              <a:rPr sz="3600" b="1" spc="-405" dirty="0"/>
              <a:t>L</a:t>
            </a:r>
            <a:r>
              <a:rPr sz="3600" b="1" dirty="0"/>
              <a:t>TS</a:t>
            </a:r>
          </a:p>
        </p:txBody>
      </p:sp>
      <p:sp>
        <p:nvSpPr>
          <p:cNvPr id="10" name="Text Placeholder 9">
            <a:extLst>
              <a:ext uri="{FF2B5EF4-FFF2-40B4-BE49-F238E27FC236}">
                <a16:creationId xmlns:a16="http://schemas.microsoft.com/office/drawing/2014/main" id="{B0C8AAA5-A818-22A9-2E47-DFFF87499613}"/>
              </a:ext>
            </a:extLst>
          </p:cNvPr>
          <p:cNvSpPr>
            <a:spLocks noGrp="1"/>
          </p:cNvSpPr>
          <p:nvPr>
            <p:ph type="body" idx="1"/>
          </p:nvPr>
        </p:nvSpPr>
        <p:spPr>
          <a:xfrm>
            <a:off x="1447190" y="2019549"/>
            <a:ext cx="9373209" cy="495051"/>
          </a:xfrm>
        </p:spPr>
        <p:txBody>
          <a:bodyPr>
            <a:normAutofit fontScale="25000" lnSpcReduction="20000"/>
          </a:bodyPr>
          <a:lstStyle/>
          <a:p>
            <a:r>
              <a:rPr lang="en-IN" sz="11200" dirty="0"/>
              <a:t>                              DIFFERENT</a:t>
            </a:r>
            <a:r>
              <a:rPr lang="en-IN" dirty="0"/>
              <a:t> </a:t>
            </a:r>
            <a:r>
              <a:rPr lang="en-IN" sz="9600" dirty="0"/>
              <a:t>SECTORS</a:t>
            </a:r>
            <a:r>
              <a:rPr lang="en-IN" dirty="0"/>
              <a:t> </a:t>
            </a:r>
          </a:p>
        </p:txBody>
      </p:sp>
      <p:sp>
        <p:nvSpPr>
          <p:cNvPr id="11" name="Content Placeholder 10">
            <a:extLst>
              <a:ext uri="{FF2B5EF4-FFF2-40B4-BE49-F238E27FC236}">
                <a16:creationId xmlns:a16="http://schemas.microsoft.com/office/drawing/2014/main" id="{47926CF3-0880-A339-9DB6-85997DA5E169}"/>
              </a:ext>
            </a:extLst>
          </p:cNvPr>
          <p:cNvSpPr>
            <a:spLocks noGrp="1"/>
          </p:cNvSpPr>
          <p:nvPr>
            <p:ph sz="half" idx="2"/>
          </p:nvPr>
        </p:nvSpPr>
        <p:spPr/>
        <p:txBody>
          <a:bodyPr/>
          <a:lstStyle/>
          <a:p>
            <a:r>
              <a:rPr lang="en-IN" dirty="0"/>
              <a:t>HIGH </a:t>
            </a:r>
          </a:p>
        </p:txBody>
      </p:sp>
      <p:sp>
        <p:nvSpPr>
          <p:cNvPr id="13" name="Content Placeholder 12">
            <a:extLst>
              <a:ext uri="{FF2B5EF4-FFF2-40B4-BE49-F238E27FC236}">
                <a16:creationId xmlns:a16="http://schemas.microsoft.com/office/drawing/2014/main" id="{41D90D23-A25D-DA02-DEDC-F6964B3E37F7}"/>
              </a:ext>
            </a:extLst>
          </p:cNvPr>
          <p:cNvSpPr>
            <a:spLocks noGrp="1"/>
          </p:cNvSpPr>
          <p:nvPr>
            <p:ph sz="quarter" idx="4"/>
          </p:nvPr>
        </p:nvSpPr>
        <p:spPr>
          <a:xfrm>
            <a:off x="6278618" y="2544229"/>
            <a:ext cx="4645152" cy="2637371"/>
          </a:xfrm>
        </p:spPr>
        <p:txBody>
          <a:bodyPr/>
          <a:lstStyle/>
          <a:p>
            <a:r>
              <a:rPr lang="en-IN" dirty="0"/>
              <a:t>MED</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490895E-842B-904B-A5BD-8EA8EF565F19}"/>
              </a:ext>
            </a:extLst>
          </p:cNvPr>
          <p:cNvGraphicFramePr>
            <a:graphicFrameLocks/>
          </p:cNvGraphicFramePr>
          <p:nvPr>
            <p:extLst>
              <p:ext uri="{D42A27DB-BD31-4B8C-83A1-F6EECF244321}">
                <p14:modId xmlns:p14="http://schemas.microsoft.com/office/powerpoint/2010/main" val="2002847390"/>
              </p:ext>
            </p:extLst>
          </p:nvPr>
        </p:nvGraphicFramePr>
        <p:xfrm>
          <a:off x="2286000" y="2918142"/>
          <a:ext cx="3124200" cy="26444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9490895E-842B-904B-A5BD-8EA8EF565F19}"/>
              </a:ext>
            </a:extLst>
          </p:cNvPr>
          <p:cNvGraphicFramePr>
            <a:graphicFrameLocks/>
          </p:cNvGraphicFramePr>
          <p:nvPr>
            <p:extLst>
              <p:ext uri="{D42A27DB-BD31-4B8C-83A1-F6EECF244321}">
                <p14:modId xmlns:p14="http://schemas.microsoft.com/office/powerpoint/2010/main" val="3943800052"/>
              </p:ext>
            </p:extLst>
          </p:nvPr>
        </p:nvGraphicFramePr>
        <p:xfrm>
          <a:off x="7239000" y="3286249"/>
          <a:ext cx="3209925" cy="2057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1141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451579" y="804519"/>
            <a:ext cx="9603275" cy="1049235"/>
          </a:xfrm>
        </p:spPr>
        <p:txBody>
          <a:bodyPr>
            <a:normAutofit/>
          </a:bodyPr>
          <a:lstStyle/>
          <a:p>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B766A2-157B-3D53-7E49-4C73374902AA}"/>
              </a:ext>
            </a:extLst>
          </p:cNvPr>
          <p:cNvSpPr>
            <a:spLocks noGrp="1"/>
          </p:cNvSpPr>
          <p:nvPr>
            <p:ph idx="1"/>
          </p:nvPr>
        </p:nvSpPr>
        <p:spPr>
          <a:xfrm>
            <a:off x="1451579" y="2015734"/>
            <a:ext cx="5435733" cy="3450613"/>
          </a:xfrm>
        </p:spPr>
        <p:txBody>
          <a:bodyPr>
            <a:normAutofit/>
          </a:bodyPr>
          <a:lstStyle/>
          <a:p>
            <a:pPr>
              <a:lnSpc>
                <a:spcPct val="110000"/>
              </a:lnSpc>
            </a:pPr>
            <a:r>
              <a:rPr lang="en-US" sz="1900"/>
              <a:t>Summary of Findings: Provide a brief overview of the general performance </a:t>
            </a:r>
            <a:r>
              <a:rPr lang="en-US" sz="1900" err="1"/>
              <a:t>landscape.Strategic</a:t>
            </a:r>
            <a:r>
              <a:rPr lang="en-US" sz="1900"/>
              <a:t> Decisions: Offer final recommendations based on the analysis to help management make informed decisions regarding promotions, bonuses, or restructuring.</a:t>
            </a:r>
          </a:p>
          <a:p>
            <a:pPr>
              <a:lnSpc>
                <a:spcPct val="110000"/>
              </a:lnSpc>
            </a:pPr>
            <a:r>
              <a:rPr lang="en-US" sz="1900"/>
              <a:t>Using Excel for employee performance analysis allows for detailed data handling and visualization, making it a powerful tool for making informed HR decisions.</a:t>
            </a:r>
            <a:endParaRPr lang="en-IN" sz="1900"/>
          </a:p>
        </p:txBody>
      </p:sp>
      <p:grpSp>
        <p:nvGrpSpPr>
          <p:cNvPr id="1034" name="Group 1033">
            <a:extLst>
              <a:ext uri="{FF2B5EF4-FFF2-40B4-BE49-F238E27FC236}">
                <a16:creationId xmlns:a16="http://schemas.microsoft.com/office/drawing/2014/main" id="{FEB7DF70-0A31-4A61-9C8B-3333776A1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0413" y="2012810"/>
            <a:ext cx="3668069" cy="3453535"/>
            <a:chOff x="7807230" y="2012810"/>
            <a:chExt cx="3251252" cy="3459865"/>
          </a:xfrm>
        </p:grpSpPr>
        <p:sp>
          <p:nvSpPr>
            <p:cNvPr id="1032" name="Rectangle 1031">
              <a:extLst>
                <a:ext uri="{FF2B5EF4-FFF2-40B4-BE49-F238E27FC236}">
                  <a16:creationId xmlns:a16="http://schemas.microsoft.com/office/drawing/2014/main" id="{47926867-8D58-4875-8B76-E87E5BE82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A9F6663C-0F32-4FB9-B549-C2757F49F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6" name="Picture 2" descr="Conclusion contract line color icon ...">
            <a:extLst>
              <a:ext uri="{FF2B5EF4-FFF2-40B4-BE49-F238E27FC236}">
                <a16:creationId xmlns:a16="http://schemas.microsoft.com/office/drawing/2014/main" id="{36B5C0C4-EBE7-9180-18DC-0EE824DF3A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68" r="1" b="10659"/>
          <a:stretch/>
        </p:blipFill>
        <p:spPr bwMode="auto">
          <a:xfrm>
            <a:off x="7554139" y="2174242"/>
            <a:ext cx="3336989" cy="3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xfrm>
            <a:off x="304800" y="330517"/>
            <a:ext cx="434975" cy="881652"/>
          </a:xfrm>
          <a:prstGeom prst="rect">
            <a:avLst/>
          </a:prstGeom>
        </p:spPr>
        <p:txBody>
          <a:bodyPr vert="horz" wrap="square" lIns="0" tIns="6985" rIns="0" bIns="0" rtlCol="0">
            <a:spAutoFit/>
          </a:bodyPr>
          <a:lstStyle/>
          <a:p>
            <a:pPr marL="38100">
              <a:lnSpc>
                <a:spcPct val="100000"/>
              </a:lnSpc>
              <a:spcBef>
                <a:spcPts val="55"/>
              </a:spcBef>
            </a:pPr>
            <a:r>
              <a:rPr lang="en-IN" spc="10" dirty="0"/>
              <a:t>2</a:t>
            </a:r>
          </a:p>
          <a:p>
            <a:pPr marL="38100">
              <a:lnSpc>
                <a:spcPct val="100000"/>
              </a:lnSpc>
              <a:spcBef>
                <a:spcPts val="55"/>
              </a:spcBef>
            </a:pP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03049" y="1459710"/>
            <a:ext cx="4983551" cy="364569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solidFill>
                <a:schemeClr val="accent5">
                  <a:lumMod val="75000"/>
                </a:schemeClr>
              </a:solidFill>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75793" y="152400"/>
            <a:ext cx="457201"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1026" name="Picture 2" descr="COVID-19 and Youth Forum | University ...">
            <a:extLst>
              <a:ext uri="{FF2B5EF4-FFF2-40B4-BE49-F238E27FC236}">
                <a16:creationId xmlns:a16="http://schemas.microsoft.com/office/drawing/2014/main" id="{3FFD3E2C-1FBF-5ECD-432A-99A78DB64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2026" y="1346094"/>
            <a:ext cx="3179374" cy="40966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8" name="TextBox 22">
            <a:extLst>
              <a:ext uri="{FF2B5EF4-FFF2-40B4-BE49-F238E27FC236}">
                <a16:creationId xmlns:a16="http://schemas.microsoft.com/office/drawing/2014/main" id="{ED024EE8-8E1D-75EB-6C40-F717C7720D2E}"/>
              </a:ext>
            </a:extLst>
          </p:cNvPr>
          <p:cNvGraphicFramePr/>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Content Placeholder 8">
            <a:extLst>
              <a:ext uri="{FF2B5EF4-FFF2-40B4-BE49-F238E27FC236}">
                <a16:creationId xmlns:a16="http://schemas.microsoft.com/office/drawing/2014/main" id="{F970A684-4F0C-7FA7-8E33-1C35CD76E85A}"/>
              </a:ext>
            </a:extLst>
          </p:cNvPr>
          <p:cNvSpPr>
            <a:spLocks noGrp="1"/>
          </p:cNvSpPr>
          <p:nvPr>
            <p:ph idx="1"/>
          </p:nvPr>
        </p:nvSpPr>
        <p:spPr>
          <a:xfrm>
            <a:off x="838201" y="2015732"/>
            <a:ext cx="10216654" cy="3450613"/>
          </a:xfrm>
        </p:spPr>
        <p:txBody>
          <a:bodyPr/>
          <a:lstStyle/>
          <a:p>
            <a:r>
              <a:rPr lang="en-US" dirty="0">
                <a:latin typeface="Amasis MT Pro Medium" panose="02040604050005020304" pitchFamily="18" charset="0"/>
              </a:rPr>
              <a:t>The purpose of employee data analysis is to gain insights into the workforce , identify trends, and make data-driven decisions to improve organizational efficiency, employee satisfaction, and overall business performance.</a:t>
            </a:r>
          </a:p>
          <a:p>
            <a:pPr>
              <a:lnSpc>
                <a:spcPct val="100000"/>
              </a:lnSpc>
            </a:pPr>
            <a:r>
              <a:rPr lang="en-US" dirty="0">
                <a:latin typeface="Amasis MT Pro Medium" panose="02040604050005020304" pitchFamily="18" charset="0"/>
              </a:rPr>
              <a:t> By analyzing this data, companies can optimize their HR</a:t>
            </a:r>
          </a:p>
          <a:p>
            <a:pPr marL="0" indent="0">
              <a:lnSpc>
                <a:spcPct val="100000"/>
              </a:lnSpc>
              <a:buNone/>
            </a:pPr>
            <a:r>
              <a:rPr lang="en-US" dirty="0">
                <a:latin typeface="Amasis MT Pro Medium" panose="02040604050005020304" pitchFamily="18" charset="0"/>
              </a:rPr>
              <a:t>     practices, enhance employee experience, and address </a:t>
            </a:r>
          </a:p>
          <a:p>
            <a:pPr marL="0" indent="0">
              <a:lnSpc>
                <a:spcPct val="100000"/>
              </a:lnSpc>
              <a:buNone/>
            </a:pPr>
            <a:r>
              <a:rPr lang="en-US" dirty="0">
                <a:latin typeface="Amasis MT Pro Medium" panose="02040604050005020304" pitchFamily="18" charset="0"/>
              </a:rPr>
              <a:t>     potential issues before they escalate.</a:t>
            </a:r>
            <a:endParaRPr lang="en-IN" dirty="0">
              <a:latin typeface="Amasis MT Pro Medium" panose="020406040500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Content Placeholder 8">
            <a:extLst>
              <a:ext uri="{FF2B5EF4-FFF2-40B4-BE49-F238E27FC236}">
                <a16:creationId xmlns:a16="http://schemas.microsoft.com/office/drawing/2014/main" id="{8D47B042-504F-FB99-ED60-E0E6FCB7B5CB}"/>
              </a:ext>
            </a:extLst>
          </p:cNvPr>
          <p:cNvSpPr>
            <a:spLocks noGrp="1"/>
          </p:cNvSpPr>
          <p:nvPr>
            <p:ph idx="1"/>
          </p:nvPr>
        </p:nvSpPr>
        <p:spPr>
          <a:xfrm>
            <a:off x="1451579" y="2015732"/>
            <a:ext cx="7540021" cy="3804043"/>
          </a:xfrm>
        </p:spPr>
        <p:txBody>
          <a:bodyPr>
            <a:normAutofit/>
          </a:bodyPr>
          <a:lstStyle/>
          <a:p>
            <a:r>
              <a:rPr lang="en-US" dirty="0"/>
              <a:t>Employee data analysis is the process of collecting and examining workforce-related data to gain insights that inform HR decisions and improve organizational performance. By analyzing data on employee demographics, performance, engagement, and retention, organizations can identify trends, optimize HR practices, and make data-driven decisions that enhance employee satisfaction and efficiency. This approach helps in predicting future workforce needs, reducing turnover, and aligning HR strategies with business goals.</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26" name="Picture 2" descr="7 Types of Organizational Structures for Companies">
            <a:extLst>
              <a:ext uri="{FF2B5EF4-FFF2-40B4-BE49-F238E27FC236}">
                <a16:creationId xmlns:a16="http://schemas.microsoft.com/office/drawing/2014/main" id="{F96B35D9-27CE-9265-24BA-542FB86C15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2016125"/>
            <a:ext cx="7696200" cy="3803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Content Placeholder 7">
            <a:extLst>
              <a:ext uri="{FF2B5EF4-FFF2-40B4-BE49-F238E27FC236}">
                <a16:creationId xmlns:a16="http://schemas.microsoft.com/office/drawing/2014/main" id="{24C35DF0-14FE-30E3-EEB5-36CE0C62520E}"/>
              </a:ext>
            </a:extLst>
          </p:cNvPr>
          <p:cNvSpPr>
            <a:spLocks noGrp="1"/>
          </p:cNvSpPr>
          <p:nvPr>
            <p:ph idx="1"/>
          </p:nvPr>
        </p:nvSpPr>
        <p:spPr/>
        <p:txBody>
          <a:bodyPr>
            <a:normAutofit lnSpcReduction="10000"/>
          </a:bodyPr>
          <a:lstStyle/>
          <a:p>
            <a:r>
              <a:rPr lang="en-IN" b="1" u="sng" dirty="0"/>
              <a:t>CONDITIONAL FORMATTING </a:t>
            </a:r>
            <a:r>
              <a:rPr lang="en-IN" u="sng" dirty="0"/>
              <a:t>: </a:t>
            </a:r>
            <a:r>
              <a:rPr lang="en-US" dirty="0"/>
              <a:t>Conditional formatting is a feature that automatically applies formatting to cells based on specific criteria or conditions.</a:t>
            </a:r>
          </a:p>
          <a:p>
            <a:r>
              <a:rPr lang="en-US" b="1" u="sng" dirty="0"/>
              <a:t>FILTER:  </a:t>
            </a:r>
            <a:r>
              <a:rPr lang="en-US" dirty="0"/>
              <a:t>A filter is a tool that allows you to display only the data in a spreadsheet that meets specific criteria, hiding the rest and to  remove the missing values .</a:t>
            </a:r>
          </a:p>
          <a:p>
            <a:r>
              <a:rPr lang="en-IN" b="1" u="sng" dirty="0"/>
              <a:t>FORMULA</a:t>
            </a:r>
            <a:r>
              <a:rPr lang="en-IN" u="sng" dirty="0"/>
              <a:t> </a:t>
            </a:r>
            <a:r>
              <a:rPr lang="en-IN" dirty="0"/>
              <a:t>: To Calculate the performance level of an Employee </a:t>
            </a:r>
          </a:p>
          <a:p>
            <a:r>
              <a:rPr lang="en-IN" b="1" u="sng" dirty="0"/>
              <a:t>PIVOT </a:t>
            </a:r>
            <a:r>
              <a:rPr lang="en-IN" dirty="0"/>
              <a:t>: To get summary </a:t>
            </a:r>
          </a:p>
          <a:p>
            <a:r>
              <a:rPr lang="en-IN" b="1" u="sng" dirty="0"/>
              <a:t>GRAPH:</a:t>
            </a:r>
            <a:r>
              <a:rPr lang="en-IN" dirty="0"/>
              <a:t>  </a:t>
            </a:r>
            <a:r>
              <a:rPr lang="en-US" dirty="0"/>
              <a:t>A graph (or chart) is a visual representation of data that helps illustrate patterns, trends, and relationships within a dataset.</a:t>
            </a:r>
            <a:endParaRPr lang="en-IN"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49683" y="1240076"/>
            <a:ext cx="2727813" cy="4584527"/>
          </a:xfrm>
        </p:spPr>
        <p:txBody>
          <a:bodyPr>
            <a:normAutofit/>
          </a:bodyPr>
          <a:lstStyle/>
          <a:p>
            <a:r>
              <a:rPr lang="en-IN">
                <a:solidFill>
                  <a:srgbClr val="FFFFFF"/>
                </a:solidFill>
              </a:rPr>
              <a:t>Dataset Description</a:t>
            </a:r>
          </a:p>
        </p:txBody>
      </p:sp>
      <p:sp>
        <p:nvSpPr>
          <p:cNvPr id="3" name="Content Placeholder 2">
            <a:extLst>
              <a:ext uri="{FF2B5EF4-FFF2-40B4-BE49-F238E27FC236}">
                <a16:creationId xmlns:a16="http://schemas.microsoft.com/office/drawing/2014/main" id="{FE190680-F0F8-49F1-FD67-B64F7DD97549}"/>
              </a:ext>
            </a:extLst>
          </p:cNvPr>
          <p:cNvSpPr>
            <a:spLocks noGrp="1"/>
          </p:cNvSpPr>
          <p:nvPr>
            <p:ph idx="1"/>
          </p:nvPr>
        </p:nvSpPr>
        <p:spPr>
          <a:xfrm>
            <a:off x="4426876" y="457201"/>
            <a:ext cx="7384124" cy="5699342"/>
          </a:xfrm>
        </p:spPr>
        <p:txBody>
          <a:bodyPr anchor="t">
            <a:normAutofit fontScale="92500" lnSpcReduction="10000"/>
          </a:bodyPr>
          <a:lstStyle/>
          <a:p>
            <a:r>
              <a:rPr lang="en-IN" dirty="0"/>
              <a:t>EMPLOYEE DATA  SET : KAGGLE </a:t>
            </a:r>
          </a:p>
          <a:p>
            <a:r>
              <a:rPr lang="en-IN" dirty="0"/>
              <a:t>FEATURES :</a:t>
            </a:r>
          </a:p>
          <a:p>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organization.(numerical )</a:t>
            </a:r>
          </a:p>
          <a:p>
            <a:r>
              <a:rPr lang="en-US" b="1" i="0" dirty="0">
                <a:solidFill>
                  <a:srgbClr val="3C4043"/>
                </a:solidFill>
                <a:effectLst/>
                <a:latin typeface="inherit"/>
              </a:rPr>
              <a:t>First Name:</a:t>
            </a:r>
            <a:r>
              <a:rPr lang="en-US" b="0" i="0" dirty="0">
                <a:solidFill>
                  <a:srgbClr val="3C4043"/>
                </a:solidFill>
                <a:effectLst/>
                <a:latin typeface="inherit"/>
              </a:rPr>
              <a:t> The first name of the employee.(text)</a:t>
            </a:r>
          </a:p>
          <a:p>
            <a:r>
              <a:rPr lang="en-US" b="1" i="0" dirty="0">
                <a:solidFill>
                  <a:srgbClr val="3C4043"/>
                </a:solidFill>
                <a:effectLst/>
                <a:latin typeface="inherit"/>
              </a:rPr>
              <a:t>Last Name:</a:t>
            </a:r>
            <a:r>
              <a:rPr lang="en-US" b="0" i="0" dirty="0">
                <a:solidFill>
                  <a:srgbClr val="3C4043"/>
                </a:solidFill>
                <a:effectLst/>
                <a:latin typeface="inherit"/>
              </a:rPr>
              <a:t> The last name of the employee.(text)</a:t>
            </a:r>
          </a:p>
          <a:p>
            <a:r>
              <a:rPr lang="en-US" b="1" i="0" dirty="0">
                <a:solidFill>
                  <a:srgbClr val="3C4043"/>
                </a:solidFill>
                <a:effectLst/>
                <a:latin typeface="inherit"/>
              </a:rPr>
              <a:t>Employee Type:</a:t>
            </a:r>
            <a:r>
              <a:rPr lang="en-US" b="0" i="0" dirty="0">
                <a:solidFill>
                  <a:srgbClr val="3C4043"/>
                </a:solidFill>
                <a:effectLst/>
                <a:latin typeface="inherit"/>
              </a:rPr>
              <a:t> The type of employment the employee has (e.g., Full-time, Part-time, Contract) (text)</a:t>
            </a:r>
          </a:p>
          <a:p>
            <a:r>
              <a:rPr lang="en-US" b="1" i="0" dirty="0">
                <a:solidFill>
                  <a:srgbClr val="3C4043"/>
                </a:solidFill>
                <a:effectLst/>
                <a:latin typeface="inherit"/>
              </a:rPr>
              <a:t>Performance Level :</a:t>
            </a:r>
            <a:r>
              <a:rPr lang="en-US" b="0" i="0" dirty="0">
                <a:solidFill>
                  <a:srgbClr val="3C4043"/>
                </a:solidFill>
                <a:effectLst/>
                <a:latin typeface="inherit"/>
              </a:rPr>
              <a:t> A </a:t>
            </a:r>
            <a:r>
              <a:rPr lang="en-US" dirty="0">
                <a:solidFill>
                  <a:srgbClr val="3C4043"/>
                </a:solidFill>
                <a:latin typeface="inherit"/>
              </a:rPr>
              <a:t>level </a:t>
            </a:r>
            <a:r>
              <a:rPr lang="en-US" b="0" i="0" dirty="0">
                <a:solidFill>
                  <a:srgbClr val="3C4043"/>
                </a:solidFill>
                <a:effectLst/>
                <a:latin typeface="inherit"/>
              </a:rPr>
              <a:t>indicating the employee's performance level (e.g., very high, high, </a:t>
            </a:r>
            <a:r>
              <a:rPr lang="en-US" b="0" i="0" dirty="0" err="1">
                <a:solidFill>
                  <a:srgbClr val="3C4043"/>
                </a:solidFill>
                <a:effectLst/>
                <a:latin typeface="inherit"/>
              </a:rPr>
              <a:t>med,low</a:t>
            </a:r>
            <a:r>
              <a:rPr lang="en-US" dirty="0">
                <a:solidFill>
                  <a:srgbClr val="3C4043"/>
                </a:solidFill>
                <a:latin typeface="inherit"/>
              </a:rPr>
              <a:t>) (text)</a:t>
            </a:r>
          </a:p>
          <a:p>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Non-binary).(text)</a:t>
            </a:r>
          </a:p>
          <a:p>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performance.(numerical)</a:t>
            </a:r>
          </a:p>
          <a:p>
            <a:endParaRPr lang="en-US" b="0" i="0" dirty="0">
              <a:solidFill>
                <a:srgbClr val="3C4043"/>
              </a:solidFill>
              <a:effectLst/>
              <a:latin typeface="inherit"/>
            </a:endParaRPr>
          </a:p>
          <a:p>
            <a:endParaRPr lang="en-US" b="0" i="0" dirty="0">
              <a:solidFill>
                <a:srgbClr val="3C4043"/>
              </a:solidFill>
              <a:effectLst/>
              <a:latin typeface="inherit"/>
            </a:endParaRPr>
          </a:p>
          <a:p>
            <a:endParaRPr lang="en-US" b="0" i="0" dirty="0">
              <a:solidFill>
                <a:srgbClr val="3C4043"/>
              </a:solidFill>
              <a:effectLst/>
              <a:latin typeface="inherit"/>
            </a:endParaRPr>
          </a:p>
          <a:p>
            <a:endParaRPr lang="en-US" b="0" i="0" dirty="0">
              <a:solidFill>
                <a:srgbClr val="3C4043"/>
              </a:solidFill>
              <a:effectLst/>
              <a:latin typeface="inherit"/>
            </a:endParaRP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235470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PERFORMANCE LEVEL </a:t>
            </a:r>
            <a:r>
              <a:rPr lang="en-IN" sz="2800" dirty="0">
                <a:latin typeface="Times New Roman" panose="02020603050405020304" pitchFamily="18" charset="0"/>
                <a:cs typeface="Times New Roman" panose="02020603050405020304" pitchFamily="18" charset="0"/>
              </a:rPr>
              <a:t>=IFS(Z8&gt;=5,”VERY HIGH”, Z8&gt;=4,”HIGH”, Z8&gt;=3,”MED”, TRUE, “LOW”)</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0E139A2-0130-4773-A553-0A1CF8201C1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Gallery</Template>
  <TotalTime>404</TotalTime>
  <Words>783</Words>
  <Application>Microsoft Office PowerPoint</Application>
  <PresentationFormat>Widescreen</PresentationFormat>
  <Paragraphs>79</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Amasis MT Pro Medium</vt:lpstr>
      <vt:lpstr>Arial</vt:lpstr>
      <vt:lpstr>Calibri</vt:lpstr>
      <vt:lpstr>Gill Sans MT</vt:lpstr>
      <vt:lpstr>inherit</vt:lpstr>
      <vt:lpstr>Roboto</vt:lpstr>
      <vt:lpstr>Times New Roman</vt:lpstr>
      <vt:lpstr>Trebuchet MS</vt: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MODELLING  </vt:lpstr>
      <vt:lpstr>  MODELLING  </vt:lpstr>
      <vt:lpstr>      RESULTS</vt:lpstr>
      <vt:lpstr>      RESULTS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prabhat kothari</cp:lastModifiedBy>
  <cp:revision>15</cp:revision>
  <dcterms:created xsi:type="dcterms:W3CDTF">2024-03-29T15:07:22Z</dcterms:created>
  <dcterms:modified xsi:type="dcterms:W3CDTF">2024-08-31T17:28:29Z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