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E0E-73EC-8B73-CD20-343CA3BB8A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96873D-47B9-27E6-AB08-E55F91F5BC5C}"/>
              </a:ext>
            </a:extLst>
          </p:cNvPr>
          <p:cNvSpPr>
            <a:spLocks noGrp="1"/>
          </p:cNvSpPr>
          <p:nvPr>
            <p:ph type="dt" sz="half" idx="10"/>
          </p:nvPr>
        </p:nvSpPr>
        <p:spPr/>
        <p:txBody>
          <a:bodyPr/>
          <a:lstStyle/>
          <a:p>
            <a:fld id="{7D713F2A-28B7-4D80-AEA0-9E72EE42F364}" type="datetimeFigureOut">
              <a:rPr lang="en-IN" smtClean="0"/>
              <a:t>14-11-2023</a:t>
            </a:fld>
            <a:endParaRPr lang="en-IN"/>
          </a:p>
        </p:txBody>
      </p:sp>
      <p:sp>
        <p:nvSpPr>
          <p:cNvPr id="4" name="Footer Placeholder 3">
            <a:extLst>
              <a:ext uri="{FF2B5EF4-FFF2-40B4-BE49-F238E27FC236}">
                <a16:creationId xmlns:a16="http://schemas.microsoft.com/office/drawing/2014/main" id="{B6D727B2-58BC-93F0-99D5-2517B6AD06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7B0DE3-60EF-C295-EEA6-3820DC4EB2A8}"/>
              </a:ext>
            </a:extLst>
          </p:cNvPr>
          <p:cNvSpPr>
            <a:spLocks noGrp="1"/>
          </p:cNvSpPr>
          <p:nvPr>
            <p:ph type="sldNum" sz="quarter" idx="12"/>
          </p:nvPr>
        </p:nvSpPr>
        <p:spPr/>
        <p:txBody>
          <a:bodyPr/>
          <a:lstStyle/>
          <a:p>
            <a:fld id="{2EF3FF50-1EFC-4C3E-8578-F132B513E05F}" type="slidenum">
              <a:rPr lang="en-IN" smtClean="0"/>
              <a:t>‹#›</a:t>
            </a:fld>
            <a:endParaRPr lang="en-IN"/>
          </a:p>
        </p:txBody>
      </p:sp>
    </p:spTree>
    <p:extLst>
      <p:ext uri="{BB962C8B-B14F-4D97-AF65-F5344CB8AC3E}">
        <p14:creationId xmlns:p14="http://schemas.microsoft.com/office/powerpoint/2010/main" val="34114912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60CC4-C4C1-FEFB-4599-6341BF217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C8AE6D-8233-2ABB-76FE-AABCE87F1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CDC76-F884-62A4-C475-9CF30B416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13F2A-28B7-4D80-AEA0-9E72EE42F364}" type="datetimeFigureOut">
              <a:rPr lang="en-IN" smtClean="0"/>
              <a:t>14-11-2023</a:t>
            </a:fld>
            <a:endParaRPr lang="en-IN"/>
          </a:p>
        </p:txBody>
      </p:sp>
      <p:sp>
        <p:nvSpPr>
          <p:cNvPr id="5" name="Footer Placeholder 4">
            <a:extLst>
              <a:ext uri="{FF2B5EF4-FFF2-40B4-BE49-F238E27FC236}">
                <a16:creationId xmlns:a16="http://schemas.microsoft.com/office/drawing/2014/main" id="{774377A7-82B3-FEF4-2128-BDA20700C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1ABFDA-8196-480D-BA43-AC62CB98A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3FF50-1EFC-4C3E-8578-F132B513E05F}" type="slidenum">
              <a:rPr lang="en-IN" smtClean="0"/>
              <a:t>‹#›</a:t>
            </a:fld>
            <a:endParaRPr lang="en-IN"/>
          </a:p>
        </p:txBody>
      </p:sp>
    </p:spTree>
    <p:extLst>
      <p:ext uri="{BB962C8B-B14F-4D97-AF65-F5344CB8AC3E}">
        <p14:creationId xmlns:p14="http://schemas.microsoft.com/office/powerpoint/2010/main" val="4208491059"/>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5EE26D7-9F22-2BFD-EF37-C4493C796984}"/>
              </a:ext>
            </a:extLst>
          </p:cNvPr>
          <p:cNvSpPr>
            <a:spLocks noGrp="1"/>
          </p:cNvSpPr>
          <p:nvPr>
            <p:ph type="title"/>
          </p:nvPr>
        </p:nvSpPr>
        <p:spPr/>
        <p:txBody>
          <a:bodyPr/>
          <a:lstStyle/>
          <a:p>
            <a:r>
              <a:rPr lang="en-US" b="1"/>
              <a:t>WaveCon Telecom Analysis</a:t>
            </a:r>
            <a:br>
              <a:rPr lang="en-US" b="1"/>
            </a:br>
            <a:r>
              <a:rPr lang="en-US" sz="2000"/>
              <a:t>Insights on 5G Launch in India since June, 2022</a:t>
            </a:r>
            <a:endParaRPr lang="en-US" dirty="0"/>
          </a:p>
        </p:txBody>
      </p:sp>
      <p:pic>
        <p:nvPicPr>
          <p:cNvPr id="3" name="Picture 2">
            <a:extLst>
              <a:ext uri="{FF2B5EF4-FFF2-40B4-BE49-F238E27FC236}">
                <a16:creationId xmlns:a16="http://schemas.microsoft.com/office/drawing/2014/main" id="{178F499B-FE51-11C1-375C-004CA109319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88065673"/>
      </p:ext>
    </p:extLst>
  </p:cSld>
  <p:clrMapOvr>
    <a:masterClrMapping/>
  </p:clrMapOvr>
  <mc:AlternateContent xmlns:mc="http://schemas.openxmlformats.org/markup-compatibility/2006">
    <mc:Choice xmlns:p14="http://schemas.microsoft.com/office/powerpoint/2010/main" Requires="p14">
      <p:transition spd="slow" p14:dur="2000" advTm="16257"/>
    </mc:Choice>
    <mc:Fallback>
      <p:transition spd="slow" advTm="162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5B8BF04-CA07-A504-05AE-36B41F6489A0}"/>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ACDC464F-82FC-AC59-C708-6D17B518148C}"/>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32451176"/>
      </p:ext>
    </p:extLst>
  </p:cSld>
  <p:clrMapOvr>
    <a:masterClrMapping/>
  </p:clrMapOvr>
  <mc:AlternateContent xmlns:mc="http://schemas.openxmlformats.org/markup-compatibility/2006">
    <mc:Choice xmlns:p14="http://schemas.microsoft.com/office/powerpoint/2010/main" Requires="p14">
      <p:transition spd="slow" p14:dur="2000" advTm="51178"/>
    </mc:Choice>
    <mc:Fallback>
      <p:transition spd="slow" advTm="511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0BD5938-F870-CBAF-873A-49887D0CADB0}"/>
              </a:ext>
            </a:extLst>
          </p:cNvPr>
          <p:cNvSpPr>
            <a:spLocks noGrp="1"/>
          </p:cNvSpPr>
          <p:nvPr>
            <p:ph type="title"/>
          </p:nvPr>
        </p:nvSpPr>
        <p:spPr/>
        <p:txBody>
          <a:bodyPr/>
          <a:lstStyle/>
          <a:p>
            <a:pPr algn="ctr"/>
            <a:r>
              <a:rPr lang="en-US"/>
              <a:t>Thank You!</a:t>
            </a:r>
            <a:endParaRPr lang="en-US" dirty="0"/>
          </a:p>
        </p:txBody>
      </p:sp>
      <p:pic>
        <p:nvPicPr>
          <p:cNvPr id="3" name="Picture 2">
            <a:extLst>
              <a:ext uri="{FF2B5EF4-FFF2-40B4-BE49-F238E27FC236}">
                <a16:creationId xmlns:a16="http://schemas.microsoft.com/office/drawing/2014/main" id="{BC3FD427-C7A6-2D78-8F71-5AE5A88CAA46}"/>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62923443"/>
      </p:ext>
    </p:extLst>
  </p:cSld>
  <p:clrMapOvr>
    <a:masterClrMapping/>
  </p:clrMapOvr>
  <mc:AlternateContent xmlns:mc="http://schemas.openxmlformats.org/markup-compatibility/2006">
    <mc:Choice xmlns:p14="http://schemas.microsoft.com/office/powerpoint/2010/main" Requires="p14">
      <p:transition spd="slow" p14:dur="2000" advTm="2970"/>
    </mc:Choice>
    <mc:Fallback>
      <p:transition spd="slow" advTm="29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CCE718E-A7DC-CD11-2D14-139794A9487C}"/>
              </a:ext>
            </a:extLst>
          </p:cNvPr>
          <p:cNvSpPr>
            <a:spLocks noGrp="1"/>
          </p:cNvSpPr>
          <p:nvPr>
            <p:ph type="title"/>
          </p:nvPr>
        </p:nvSpPr>
        <p:spPr/>
        <p:txBody>
          <a:bodyPr/>
          <a:lstStyle/>
          <a:p>
            <a:r>
              <a:rPr lang="en-US" sz="1600"/>
              <a:t>One of the leading telecommunication companies in India </a:t>
            </a:r>
            <a:r>
              <a:rPr lang="en-US" sz="1800">
                <a:solidFill>
                  <a:schemeClr val="accent4">
                    <a:lumMod val="60000"/>
                    <a:lumOff val="40000"/>
                  </a:schemeClr>
                </a:solidFill>
              </a:rPr>
              <a:t>WaveCon Telecom   </a:t>
            </a:r>
            <a:r>
              <a:rPr lang="en-US" sz="1600">
                <a:solidFill>
                  <a:schemeClr val="tx1"/>
                </a:solidFill>
              </a:rPr>
              <a:t>is</a:t>
            </a:r>
            <a:r>
              <a:rPr lang="en-US" sz="1600" b="0">
                <a:solidFill>
                  <a:schemeClr val="tx1"/>
                </a:solidFill>
              </a:rPr>
              <a:t> </a:t>
            </a:r>
            <a:r>
              <a:rPr lang="en-US" sz="1600"/>
              <a:t>having a network spread across 15 cities</a:t>
            </a:r>
            <a:br>
              <a:rPr lang="en-US" sz="1600"/>
            </a:br>
            <a:r>
              <a:rPr lang="en-US" sz="1600"/>
              <a:t>in India and holds the 3rd largest market share among their competitors. </a:t>
            </a:r>
            <a:br>
              <a:rPr lang="en-US" sz="1600"/>
            </a:br>
            <a:r>
              <a:rPr lang="en-US" sz="1600"/>
              <a:t>In June, 2022 they launched 5G and seeks the overall impact on their performance. Hence, been assigned the task to analyze the overall impact of </a:t>
            </a:r>
            <a:r>
              <a:rPr lang="en-US" sz="1800">
                <a:solidFill>
                  <a:schemeClr val="accent6">
                    <a:lumMod val="60000"/>
                    <a:lumOff val="40000"/>
                  </a:schemeClr>
                </a:solidFill>
              </a:rPr>
              <a:t>KPI’s </a:t>
            </a:r>
            <a:r>
              <a:rPr lang="en-US" sz="1600"/>
              <a:t>before and after launch of 5G and provide insights.</a:t>
            </a:r>
            <a:endParaRPr lang="en-US" sz="1600" dirty="0"/>
          </a:p>
        </p:txBody>
      </p:sp>
      <p:pic>
        <p:nvPicPr>
          <p:cNvPr id="3" name="Picture 2">
            <a:extLst>
              <a:ext uri="{FF2B5EF4-FFF2-40B4-BE49-F238E27FC236}">
                <a16:creationId xmlns:a16="http://schemas.microsoft.com/office/drawing/2014/main" id="{CC71AF33-A845-1E59-FB57-321A629ECE05}"/>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50032795"/>
      </p:ext>
    </p:extLst>
  </p:cSld>
  <p:clrMapOvr>
    <a:masterClrMapping/>
  </p:clrMapOvr>
  <mc:AlternateContent xmlns:mc="http://schemas.openxmlformats.org/markup-compatibility/2006">
    <mc:Choice xmlns:p14="http://schemas.microsoft.com/office/powerpoint/2010/main" Requires="p14">
      <p:transition spd="slow" p14:dur="2000" advTm="40908"/>
    </mc:Choice>
    <mc:Fallback>
      <p:transition spd="slow" advTm="409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1ADE07CF-B67E-7100-41E0-EE22EE8C48D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E7D1BC93-2D2E-0563-089C-51EEBE9BE1A3}"/>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76136944"/>
      </p:ext>
    </p:extLst>
  </p:cSld>
  <p:clrMapOvr>
    <a:masterClrMapping/>
  </p:clrMapOvr>
  <mc:AlternateContent xmlns:mc="http://schemas.openxmlformats.org/markup-compatibility/2006">
    <mc:Choice xmlns:p14="http://schemas.microsoft.com/office/powerpoint/2010/main" Requires="p14">
      <p:transition spd="slow" p14:dur="2000" advTm="67009"/>
    </mc:Choice>
    <mc:Fallback>
      <p:transition spd="slow" advTm="6700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B08A59D-DD1E-7C21-5D58-80FD01427A19}"/>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FF8B0F5A-5B86-C245-B4C7-384C73CA76FC}"/>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43192405"/>
      </p:ext>
    </p:extLst>
  </p:cSld>
  <p:clrMapOvr>
    <a:masterClrMapping/>
  </p:clrMapOvr>
  <mc:AlternateContent xmlns:mc="http://schemas.openxmlformats.org/markup-compatibility/2006">
    <mc:Choice xmlns:p14="http://schemas.microsoft.com/office/powerpoint/2010/main" Requires="p14">
      <p:transition spd="slow" p14:dur="2000" advTm="21898"/>
    </mc:Choice>
    <mc:Fallback>
      <p:transition spd="slow" advTm="2189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D8C3A6F-220F-78AE-9374-5CCD194EC459}"/>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C5264733-E728-F858-279A-8F702E1FC46A}"/>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93152968"/>
      </p:ext>
    </p:extLst>
  </p:cSld>
  <p:clrMapOvr>
    <a:masterClrMapping/>
  </p:clrMapOvr>
  <mc:AlternateContent xmlns:mc="http://schemas.openxmlformats.org/markup-compatibility/2006">
    <mc:Choice xmlns:p14="http://schemas.microsoft.com/office/powerpoint/2010/main" Requires="p14">
      <p:transition spd="slow" p14:dur="2000" advTm="17203"/>
    </mc:Choice>
    <mc:Fallback>
      <p:transition spd="slow" advTm="172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68B35D9-F968-A930-A941-00095605C05A}"/>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9933D366-E38B-58E0-C5B4-438669B4B294}"/>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46840447"/>
      </p:ext>
    </p:extLst>
  </p:cSld>
  <p:clrMapOvr>
    <a:masterClrMapping/>
  </p:clrMapOvr>
  <mc:AlternateContent xmlns:mc="http://schemas.openxmlformats.org/markup-compatibility/2006">
    <mc:Choice xmlns:p14="http://schemas.microsoft.com/office/powerpoint/2010/main" Requires="p14">
      <p:transition spd="slow" p14:dur="2000" advTm="13414"/>
    </mc:Choice>
    <mc:Fallback>
      <p:transition spd="slow" advTm="1341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13FA6CD-F849-0482-DAA6-A1323B522F8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2653778F-89F2-66C3-B053-44F1283F0D7D}"/>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00684512"/>
      </p:ext>
    </p:extLst>
  </p:cSld>
  <p:clrMapOvr>
    <a:masterClrMapping/>
  </p:clrMapOvr>
  <mc:AlternateContent xmlns:mc="http://schemas.openxmlformats.org/markup-compatibility/2006">
    <mc:Choice xmlns:p14="http://schemas.microsoft.com/office/powerpoint/2010/main" Requires="p14">
      <p:transition spd="slow" p14:dur="2000" advTm="20233"/>
    </mc:Choice>
    <mc:Fallback>
      <p:transition spd="slow" advTm="202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2481616-8584-0775-8124-466ECCBC7DBD}"/>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E3F2A094-DB93-A5A1-DBBE-195D25F3D20B}"/>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61955119"/>
      </p:ext>
    </p:extLst>
  </p:cSld>
  <p:clrMapOvr>
    <a:masterClrMapping/>
  </p:clrMapOvr>
  <mc:AlternateContent xmlns:mc="http://schemas.openxmlformats.org/markup-compatibility/2006">
    <mc:Choice xmlns:p14="http://schemas.microsoft.com/office/powerpoint/2010/main" Requires="p14">
      <p:transition spd="slow" p14:dur="2000" advTm="43982"/>
    </mc:Choice>
    <mc:Fallback>
      <p:transition spd="slow" advTm="4398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7BD95B36-96B9-81CC-1A98-5CDD24604E42}"/>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0E18F324-0A7C-A1ED-5ACB-09C4C96CA5E2}"/>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16835903"/>
      </p:ext>
    </p:extLst>
  </p:cSld>
  <p:clrMapOvr>
    <a:masterClrMapping/>
  </p:clrMapOvr>
  <mc:AlternateContent xmlns:mc="http://schemas.openxmlformats.org/markup-compatibility/2006">
    <mc:Choice xmlns:p14="http://schemas.microsoft.com/office/powerpoint/2010/main" Requires="p14">
      <p:transition spd="slow" p14:dur="2000" advTm="15007"/>
    </mc:Choice>
    <mc:Fallback>
      <p:transition spd="slow" advTm="1500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Words>
  <Application>Microsoft Office PowerPoint</Application>
  <PresentationFormat>Widescreen</PresentationFormat>
  <Paragraphs>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WaveCon Telecom Analysis Insights on 5G Launch in India since June, 2022</vt:lpstr>
      <vt:lpstr>One of the leading telecommunication companies in India WaveCon Telecom   is having a network spread across 15 cities in India and holds the 3rd largest market share among their competitors.  In June, 2022 they launched 5G and seeks the overall impact on their performance. Hence, been assigned the task to analyze the overall impact of KPI’s before and after launch of 5G and provide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WaveCon Telecom Analysis Insights on 5G Launch in India since June, 2022</dc:title>
  <dc:creator>maha lakshmi</dc:creator>
  <cp:lastModifiedBy>maha lakshmi</cp:lastModifiedBy>
  <cp:revision>1</cp:revision>
  <dcterms:created xsi:type="dcterms:W3CDTF">2023-11-14T16:18:12Z</dcterms:created>
  <dcterms:modified xsi:type="dcterms:W3CDTF">2023-11-14T16:18:12Z</dcterms:modified>
</cp:coreProperties>
</file>