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5" d="100"/>
          <a:sy n="115" d="100"/>
        </p:scale>
        <p:origin x="12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6FB72C-8E70-4745-983B-C7466D69E7CD}"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D7369-617F-41C0-A646-12C06ADD8F1D}" type="slidenum">
              <a:rPr lang="en-IN" smtClean="0"/>
              <a:t>‹#›</a:t>
            </a:fld>
            <a:endParaRPr lang="en-IN"/>
          </a:p>
        </p:txBody>
      </p:sp>
    </p:spTree>
    <p:extLst>
      <p:ext uri="{BB962C8B-B14F-4D97-AF65-F5344CB8AC3E}">
        <p14:creationId xmlns:p14="http://schemas.microsoft.com/office/powerpoint/2010/main" val="348080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6FB72C-8E70-4745-983B-C7466D69E7CD}"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D7369-617F-41C0-A646-12C06ADD8F1D}" type="slidenum">
              <a:rPr lang="en-IN" smtClean="0"/>
              <a:t>‹#›</a:t>
            </a:fld>
            <a:endParaRPr lang="en-IN"/>
          </a:p>
        </p:txBody>
      </p:sp>
    </p:spTree>
    <p:extLst>
      <p:ext uri="{BB962C8B-B14F-4D97-AF65-F5344CB8AC3E}">
        <p14:creationId xmlns:p14="http://schemas.microsoft.com/office/powerpoint/2010/main" val="930384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6FB72C-8E70-4745-983B-C7466D69E7CD}"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D7369-617F-41C0-A646-12C06ADD8F1D}" type="slidenum">
              <a:rPr lang="en-IN" smtClean="0"/>
              <a:t>‹#›</a:t>
            </a:fld>
            <a:endParaRPr lang="en-IN"/>
          </a:p>
        </p:txBody>
      </p:sp>
    </p:spTree>
    <p:extLst>
      <p:ext uri="{BB962C8B-B14F-4D97-AF65-F5344CB8AC3E}">
        <p14:creationId xmlns:p14="http://schemas.microsoft.com/office/powerpoint/2010/main" val="347571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6FB72C-8E70-4745-983B-C7466D69E7CD}"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D7369-617F-41C0-A646-12C06ADD8F1D}" type="slidenum">
              <a:rPr lang="en-IN" smtClean="0"/>
              <a:t>‹#›</a:t>
            </a:fld>
            <a:endParaRPr lang="en-IN"/>
          </a:p>
        </p:txBody>
      </p:sp>
    </p:spTree>
    <p:extLst>
      <p:ext uri="{BB962C8B-B14F-4D97-AF65-F5344CB8AC3E}">
        <p14:creationId xmlns:p14="http://schemas.microsoft.com/office/powerpoint/2010/main" val="277041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6FB72C-8E70-4745-983B-C7466D69E7CD}"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9D7369-617F-41C0-A646-12C06ADD8F1D}" type="slidenum">
              <a:rPr lang="en-IN" smtClean="0"/>
              <a:t>‹#›</a:t>
            </a:fld>
            <a:endParaRPr lang="en-IN"/>
          </a:p>
        </p:txBody>
      </p:sp>
    </p:spTree>
    <p:extLst>
      <p:ext uri="{BB962C8B-B14F-4D97-AF65-F5344CB8AC3E}">
        <p14:creationId xmlns:p14="http://schemas.microsoft.com/office/powerpoint/2010/main" val="277599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6FB72C-8E70-4745-983B-C7466D69E7CD}"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D7369-617F-41C0-A646-12C06ADD8F1D}" type="slidenum">
              <a:rPr lang="en-IN" smtClean="0"/>
              <a:t>‹#›</a:t>
            </a:fld>
            <a:endParaRPr lang="en-IN"/>
          </a:p>
        </p:txBody>
      </p:sp>
    </p:spTree>
    <p:extLst>
      <p:ext uri="{BB962C8B-B14F-4D97-AF65-F5344CB8AC3E}">
        <p14:creationId xmlns:p14="http://schemas.microsoft.com/office/powerpoint/2010/main" val="412616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6FB72C-8E70-4745-983B-C7466D69E7CD}" type="datetimeFigureOut">
              <a:rPr lang="en-IN" smtClean="0"/>
              <a:t>05-10-2024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9D7369-617F-41C0-A646-12C06ADD8F1D}" type="slidenum">
              <a:rPr lang="en-IN" smtClean="0"/>
              <a:t>‹#›</a:t>
            </a:fld>
            <a:endParaRPr lang="en-IN"/>
          </a:p>
        </p:txBody>
      </p:sp>
    </p:spTree>
    <p:extLst>
      <p:ext uri="{BB962C8B-B14F-4D97-AF65-F5344CB8AC3E}">
        <p14:creationId xmlns:p14="http://schemas.microsoft.com/office/powerpoint/2010/main" val="64027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6FB72C-8E70-4745-983B-C7466D69E7CD}"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9D7369-617F-41C0-A646-12C06ADD8F1D}" type="slidenum">
              <a:rPr lang="en-IN" smtClean="0"/>
              <a:t>‹#›</a:t>
            </a:fld>
            <a:endParaRPr lang="en-IN"/>
          </a:p>
        </p:txBody>
      </p:sp>
    </p:spTree>
    <p:extLst>
      <p:ext uri="{BB962C8B-B14F-4D97-AF65-F5344CB8AC3E}">
        <p14:creationId xmlns:p14="http://schemas.microsoft.com/office/powerpoint/2010/main" val="2578224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6FB72C-8E70-4745-983B-C7466D69E7CD}" type="datetimeFigureOut">
              <a:rPr lang="en-IN" smtClean="0"/>
              <a:t>05-10-2024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9D7369-617F-41C0-A646-12C06ADD8F1D}" type="slidenum">
              <a:rPr lang="en-IN" smtClean="0"/>
              <a:t>‹#›</a:t>
            </a:fld>
            <a:endParaRPr lang="en-IN"/>
          </a:p>
        </p:txBody>
      </p:sp>
    </p:spTree>
    <p:extLst>
      <p:ext uri="{BB962C8B-B14F-4D97-AF65-F5344CB8AC3E}">
        <p14:creationId xmlns:p14="http://schemas.microsoft.com/office/powerpoint/2010/main" val="1015220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6FB72C-8E70-4745-983B-C7466D69E7CD}"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D7369-617F-41C0-A646-12C06ADD8F1D}" type="slidenum">
              <a:rPr lang="en-IN" smtClean="0"/>
              <a:t>‹#›</a:t>
            </a:fld>
            <a:endParaRPr lang="en-IN"/>
          </a:p>
        </p:txBody>
      </p:sp>
    </p:spTree>
    <p:extLst>
      <p:ext uri="{BB962C8B-B14F-4D97-AF65-F5344CB8AC3E}">
        <p14:creationId xmlns:p14="http://schemas.microsoft.com/office/powerpoint/2010/main" val="2295045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6FB72C-8E70-4745-983B-C7466D69E7CD}"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9D7369-617F-41C0-A646-12C06ADD8F1D}" type="slidenum">
              <a:rPr lang="en-IN" smtClean="0"/>
              <a:t>‹#›</a:t>
            </a:fld>
            <a:endParaRPr lang="en-IN"/>
          </a:p>
        </p:txBody>
      </p:sp>
    </p:spTree>
    <p:extLst>
      <p:ext uri="{BB962C8B-B14F-4D97-AF65-F5344CB8AC3E}">
        <p14:creationId xmlns:p14="http://schemas.microsoft.com/office/powerpoint/2010/main" val="956410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FB72C-8E70-4745-983B-C7466D69E7CD}" type="datetimeFigureOut">
              <a:rPr lang="en-IN" smtClean="0"/>
              <a:t>05-10-2024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D7369-617F-41C0-A646-12C06ADD8F1D}" type="slidenum">
              <a:rPr lang="en-IN" smtClean="0"/>
              <a:t>‹#›</a:t>
            </a:fld>
            <a:endParaRPr lang="en-IN"/>
          </a:p>
        </p:txBody>
      </p:sp>
    </p:spTree>
    <p:extLst>
      <p:ext uri="{BB962C8B-B14F-4D97-AF65-F5344CB8AC3E}">
        <p14:creationId xmlns:p14="http://schemas.microsoft.com/office/powerpoint/2010/main" val="4032023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428625"/>
            <a:ext cx="7772400" cy="2619375"/>
          </a:xfrm>
        </p:spPr>
        <p:txBody>
          <a:bodyPr>
            <a:normAutofit/>
          </a:bodyPr>
          <a:lstStyle/>
          <a:p>
            <a:r>
              <a:rPr lang="en-US" sz="3500" b="1" dirty="0" smtClean="0">
                <a:latin typeface="Cambria" panose="02040503050406030204" pitchFamily="18" charset="0"/>
                <a:ea typeface="Cambria" panose="02040503050406030204" pitchFamily="18" charset="0"/>
              </a:rPr>
              <a:t>Title - </a:t>
            </a:r>
            <a:r>
              <a:rPr lang="en-US" altLang="en-US" sz="2800" b="1" u="sng" dirty="0" smtClean="0">
                <a:solidFill>
                  <a:srgbClr val="FF0000"/>
                </a:solidFill>
                <a:latin typeface="Times New Roman" panose="02020603050405020304" pitchFamily="18" charset="0"/>
                <a:cs typeface="Times New Roman" panose="02020603050405020304" pitchFamily="18" charset="0"/>
              </a:rPr>
              <a:t>HUMAN </a:t>
            </a:r>
            <a:r>
              <a:rPr lang="en-US" altLang="en-US" sz="2800" b="1" u="sng" dirty="0">
                <a:solidFill>
                  <a:srgbClr val="FF0000"/>
                </a:solidFill>
                <a:latin typeface="Times New Roman" panose="02020603050405020304" pitchFamily="18" charset="0"/>
                <a:cs typeface="Times New Roman" panose="02020603050405020304" pitchFamily="18" charset="0"/>
              </a:rPr>
              <a:t>COUNTING </a:t>
            </a:r>
            <a:br>
              <a:rPr lang="en-US" altLang="en-US" sz="2800" b="1" u="sng" dirty="0">
                <a:solidFill>
                  <a:srgbClr val="FF0000"/>
                </a:solidFill>
                <a:latin typeface="Times New Roman" panose="02020603050405020304" pitchFamily="18" charset="0"/>
                <a:cs typeface="Times New Roman" panose="02020603050405020304" pitchFamily="18" charset="0"/>
              </a:rPr>
            </a:br>
            <a:r>
              <a:rPr lang="en-US" altLang="en-US" sz="2800" b="1" u="sng" dirty="0">
                <a:solidFill>
                  <a:srgbClr val="FF0000"/>
                </a:solidFill>
                <a:latin typeface="Times New Roman" panose="02020603050405020304" pitchFamily="18" charset="0"/>
                <a:cs typeface="Times New Roman" panose="02020603050405020304" pitchFamily="18" charset="0"/>
              </a:rPr>
              <a:t>SYSTEM FOR EMERGENCY </a:t>
            </a:r>
            <a:r>
              <a:rPr lang="en-US" altLang="en-US" sz="2800" b="1" u="sng" dirty="0" smtClean="0">
                <a:solidFill>
                  <a:srgbClr val="FF0000"/>
                </a:solidFill>
                <a:latin typeface="Times New Roman" panose="02020603050405020304" pitchFamily="18" charset="0"/>
                <a:cs typeface="Times New Roman" panose="02020603050405020304" pitchFamily="18" charset="0"/>
              </a:rPr>
              <a:t>EXIT</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b="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t/>
            </a:r>
            <a:br>
              <a:rPr lang="en-US" sz="2800" b="1" dirty="0" smtClean="0">
                <a:solidFill>
                  <a:srgbClr val="FF0000"/>
                </a:solidFill>
                <a:latin typeface="Cambria" panose="02040503050406030204" pitchFamily="18" charset="0"/>
                <a:ea typeface="Cambria" panose="02040503050406030204" pitchFamily="18" charset="0"/>
                <a:cs typeface="Times New Roman" panose="02020603050405020304" pitchFamily="18" charset="0"/>
              </a:rPr>
            </a:br>
            <a:r>
              <a:rPr lang="en-IN" sz="4400" dirty="0"/>
              <a:t/>
            </a:r>
            <a:br>
              <a:rPr lang="en-IN" sz="4400" dirty="0"/>
            </a:br>
            <a:endParaRPr lang="en-IN" sz="2800" b="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5" name="Subtitle 4"/>
          <p:cNvSpPr>
            <a:spLocks noGrp="1"/>
          </p:cNvSpPr>
          <p:nvPr>
            <p:ph type="subTitle" idx="1"/>
          </p:nvPr>
        </p:nvSpPr>
        <p:spPr>
          <a:xfrm>
            <a:off x="685800" y="3586163"/>
            <a:ext cx="6858000" cy="1655762"/>
          </a:xfrm>
        </p:spPr>
        <p:txBody>
          <a:bodyPr>
            <a:normAutofit/>
          </a:bodyPr>
          <a:lstStyle/>
          <a:p>
            <a:pPr algn="l"/>
            <a:endParaRPr lang="en-IN" sz="25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762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500" b="1" dirty="0" smtClean="0">
                <a:latin typeface="Cambria" panose="02040503050406030204" pitchFamily="18" charset="0"/>
                <a:ea typeface="Cambria" panose="02040503050406030204" pitchFamily="18" charset="0"/>
                <a:cs typeface="Times New Roman" panose="02020603050405020304" pitchFamily="18" charset="0"/>
              </a:rPr>
              <a:t>ABSTRACT</a:t>
            </a:r>
            <a:endParaRPr lang="en-IN" sz="35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Autofit/>
          </a:bodyPr>
          <a:lstStyle/>
          <a:p>
            <a:pPr marL="0" indent="0" algn="just">
              <a:lnSpc>
                <a:spcPct val="150000"/>
              </a:lnSpc>
              <a:buNone/>
            </a:pPr>
            <a:r>
              <a:rPr lang="en-US" altLang="en-US" sz="1600" dirty="0">
                <a:latin typeface="Times New Roman" panose="02020603050405020304" pitchFamily="18" charset="0"/>
                <a:cs typeface="Times New Roman" panose="02020603050405020304" pitchFamily="18" charset="0"/>
              </a:rPr>
              <a:t>The titled </a:t>
            </a:r>
            <a:r>
              <a:rPr lang="en-US" altLang="en-US" sz="1600" dirty="0" smtClean="0">
                <a:latin typeface="Times New Roman" panose="02020603050405020304" pitchFamily="18" charset="0"/>
                <a:cs typeface="Times New Roman" panose="02020603050405020304" pitchFamily="18" charset="0"/>
              </a:rPr>
              <a:t>“Human counting </a:t>
            </a:r>
            <a:r>
              <a:rPr lang="en-US" altLang="en-US" sz="1600" dirty="0">
                <a:latin typeface="Times New Roman" panose="02020603050405020304" pitchFamily="18" charset="0"/>
                <a:cs typeface="Times New Roman" panose="02020603050405020304" pitchFamily="18" charset="0"/>
              </a:rPr>
              <a:t>system for emergency exit” designed to count the number of persons at the entry and exit points of the office or factory or shopping premises. </a:t>
            </a:r>
          </a:p>
          <a:p>
            <a:pPr marL="0" indent="0" algn="just">
              <a:lnSpc>
                <a:spcPct val="150000"/>
              </a:lnSpc>
              <a:buNone/>
            </a:pPr>
            <a:r>
              <a:rPr lang="en-US" altLang="en-US" sz="1600" dirty="0">
                <a:latin typeface="Times New Roman" panose="02020603050405020304" pitchFamily="18" charset="0"/>
                <a:cs typeface="Times New Roman" panose="02020603050405020304" pitchFamily="18" charset="0"/>
              </a:rPr>
              <a:t>The counted number of visitors is shown on the LCD display. The device is made as portable and temporary counter to count the number of visitors at the entry and exit points of the working premises.</a:t>
            </a:r>
          </a:p>
          <a:p>
            <a:pPr marL="0" indent="0" algn="just">
              <a:lnSpc>
                <a:spcPct val="150000"/>
              </a:lnSpc>
              <a:buNone/>
            </a:pPr>
            <a:r>
              <a:rPr lang="en-US" altLang="en-US" sz="1600" dirty="0">
                <a:latin typeface="Times New Roman" panose="02020603050405020304" pitchFamily="18" charset="0"/>
                <a:cs typeface="Times New Roman" panose="02020603050405020304" pitchFamily="18" charset="0"/>
              </a:rPr>
              <a:t>In case of emergency the counter counts the number of visitors at the time of entry inside the building and the same counter can be used to count the number of persons exit from the building so that to confirm all the insiders evacuated the room or else needs emergency help to recover the trapped persons.</a:t>
            </a:r>
          </a:p>
          <a:p>
            <a:pPr marL="0" indent="0" algn="just">
              <a:lnSpc>
                <a:spcPct val="100000"/>
              </a:lnSpc>
              <a:buNone/>
            </a:pPr>
            <a:endParaRPr lang="en-US"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356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u="sng" dirty="0">
                <a:latin typeface="Times New Roman" panose="02020603050405020304" pitchFamily="18" charset="0"/>
                <a:cs typeface="Times New Roman" panose="02020603050405020304" pitchFamily="18" charset="0"/>
              </a:rPr>
              <a:t>Existing </a:t>
            </a:r>
            <a:r>
              <a:rPr lang="en-US" altLang="en-US" b="1" u="sng" dirty="0" smtClean="0">
                <a:latin typeface="Times New Roman" panose="02020603050405020304" pitchFamily="18" charset="0"/>
                <a:cs typeface="Times New Roman" panose="02020603050405020304" pitchFamily="18" charset="0"/>
              </a:rPr>
              <a:t>Method</a:t>
            </a:r>
            <a:endParaRPr lang="en-IN" dirty="0"/>
          </a:p>
        </p:txBody>
      </p:sp>
      <p:pic>
        <p:nvPicPr>
          <p:cNvPr id="4" name="Content Placeholder 3"/>
          <p:cNvPicPr>
            <a:picLocks noGrp="1" noChangeAspect="1"/>
          </p:cNvPicPr>
          <p:nvPr>
            <p:ph idx="1"/>
          </p:nvPr>
        </p:nvPicPr>
        <p:blipFill>
          <a:blip r:embed="rId2"/>
          <a:stretch>
            <a:fillRect/>
          </a:stretch>
        </p:blipFill>
        <p:spPr>
          <a:xfrm>
            <a:off x="704687" y="1825625"/>
            <a:ext cx="7734625" cy="4351338"/>
          </a:xfrm>
          <a:prstGeom prst="rect">
            <a:avLst/>
          </a:prstGeom>
        </p:spPr>
      </p:pic>
    </p:spTree>
    <p:extLst>
      <p:ext uri="{BB962C8B-B14F-4D97-AF65-F5344CB8AC3E}">
        <p14:creationId xmlns:p14="http://schemas.microsoft.com/office/powerpoint/2010/main" val="29146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500" b="1" dirty="0" smtClean="0">
                <a:latin typeface="Cambria" panose="02040503050406030204" pitchFamily="18" charset="0"/>
                <a:ea typeface="Cambria" panose="02040503050406030204" pitchFamily="18" charset="0"/>
                <a:cs typeface="Times New Roman" panose="02020603050405020304" pitchFamily="18" charset="0"/>
              </a:rPr>
              <a:t>Invention Model</a:t>
            </a:r>
            <a:endParaRPr lang="en-IN" sz="3500" dirty="0">
              <a:latin typeface="Cambria" panose="02040503050406030204" pitchFamily="18" charset="0"/>
              <a:ea typeface="Cambria" panose="020405030504060302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48186" y="1825625"/>
            <a:ext cx="2447627" cy="4351338"/>
          </a:xfrm>
          <a:prstGeom prst="rect">
            <a:avLst/>
          </a:prstGeom>
        </p:spPr>
      </p:pic>
    </p:spTree>
    <p:extLst>
      <p:ext uri="{BB962C8B-B14F-4D97-AF65-F5344CB8AC3E}">
        <p14:creationId xmlns:p14="http://schemas.microsoft.com/office/powerpoint/2010/main" val="132954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smtClean="0">
                <a:latin typeface="Cambria" panose="02040503050406030204" pitchFamily="18" charset="0"/>
                <a:ea typeface="Cambria" panose="02040503050406030204" pitchFamily="18" charset="0"/>
              </a:rPr>
              <a:t>Advantages Of The Invention</a:t>
            </a:r>
            <a:endParaRPr lang="en-IN" sz="35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Autofit/>
          </a:bodyPr>
          <a:lstStyle/>
          <a:p>
            <a:pPr marL="0" lvl="0" indent="0" algn="just">
              <a:lnSpc>
                <a:spcPct val="150000"/>
              </a:lnSpc>
              <a:buNone/>
            </a:pPr>
            <a:r>
              <a:rPr lang="en-US" sz="1600" dirty="0">
                <a:latin typeface="Times New Roman" panose="02020603050405020304" pitchFamily="18" charset="0"/>
                <a:cs typeface="Times New Roman" panose="02020603050405020304" pitchFamily="18" charset="0"/>
              </a:rPr>
              <a:t>The device designed to count the number of people either entering or exiting from the buildings. The data delivered is entirely reliable and with 99 percent accuracy. The device does not require ambient light source as it works effectively in low light environments. No complicated installation required as the device is designed with plug and play mode and operates with battery backup. The device is portable and made with light weight fiber glass material and can be stationed anywhere without depending on external power source.</a:t>
            </a:r>
          </a:p>
        </p:txBody>
      </p:sp>
    </p:spTree>
    <p:extLst>
      <p:ext uri="{BB962C8B-B14F-4D97-AF65-F5344CB8AC3E}">
        <p14:creationId xmlns:p14="http://schemas.microsoft.com/office/powerpoint/2010/main" val="32549869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TotalTime>
  <Words>230</Words>
  <Application>Microsoft Office PowerPoint</Application>
  <PresentationFormat>On-screen Show (4:3)</PresentationFormat>
  <Paragraphs>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vt:lpstr>
      <vt:lpstr>Times New Roman</vt:lpstr>
      <vt:lpstr>Office Theme</vt:lpstr>
      <vt:lpstr>Title - HUMAN COUNTING  SYSTEM FOR EMERGENCY EXIT   </vt:lpstr>
      <vt:lpstr>ABSTRACT</vt:lpstr>
      <vt:lpstr>Existing Method</vt:lpstr>
      <vt:lpstr>Invention Model</vt:lpstr>
      <vt:lpstr>Advantages Of The Invention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dc:creator>
  <cp:lastModifiedBy>User</cp:lastModifiedBy>
  <cp:revision>104</cp:revision>
  <dcterms:created xsi:type="dcterms:W3CDTF">2023-10-04T04:34:43Z</dcterms:created>
  <dcterms:modified xsi:type="dcterms:W3CDTF">2024-10-05T14:11:07Z</dcterms:modified>
</cp:coreProperties>
</file>