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37"/>
  </p:notesMasterIdLst>
  <p:sldIdLst>
    <p:sldId id="256" r:id="rId2"/>
    <p:sldId id="257" r:id="rId3"/>
    <p:sldId id="258" r:id="rId4"/>
    <p:sldId id="295" r:id="rId5"/>
    <p:sldId id="297" r:id="rId6"/>
    <p:sldId id="259" r:id="rId7"/>
    <p:sldId id="326" r:id="rId8"/>
    <p:sldId id="296" r:id="rId9"/>
    <p:sldId id="300" r:id="rId10"/>
    <p:sldId id="301" r:id="rId11"/>
    <p:sldId id="308" r:id="rId12"/>
    <p:sldId id="302" r:id="rId13"/>
    <p:sldId id="303" r:id="rId14"/>
    <p:sldId id="304" r:id="rId15"/>
    <p:sldId id="328" r:id="rId16"/>
    <p:sldId id="329" r:id="rId17"/>
    <p:sldId id="299" r:id="rId18"/>
    <p:sldId id="330" r:id="rId19"/>
    <p:sldId id="331" r:id="rId20"/>
    <p:sldId id="324" r:id="rId21"/>
    <p:sldId id="323" r:id="rId22"/>
    <p:sldId id="325" r:id="rId23"/>
    <p:sldId id="309" r:id="rId24"/>
    <p:sldId id="310" r:id="rId25"/>
    <p:sldId id="311" r:id="rId26"/>
    <p:sldId id="312" r:id="rId27"/>
    <p:sldId id="313" r:id="rId28"/>
    <p:sldId id="314" r:id="rId29"/>
    <p:sldId id="315" r:id="rId30"/>
    <p:sldId id="317" r:id="rId31"/>
    <p:sldId id="318" r:id="rId32"/>
    <p:sldId id="319" r:id="rId33"/>
    <p:sldId id="320" r:id="rId34"/>
    <p:sldId id="327" r:id="rId35"/>
    <p:sldId id="32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26A3D-A604-42FD-A549-5CB41BA00F1E}" type="datetimeFigureOut">
              <a:rPr lang="en-US" smtClean="0"/>
              <a:t>5/12/2021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63EC1D-AD66-4884-952A-189D5702D66F}" type="slidenum">
              <a:rPr lang="en-US" smtClean="0"/>
              <a:t>‹#›</a:t>
            </a:fld>
            <a:endParaRPr lang="en-US"/>
          </a:p>
        </p:txBody>
      </p:sp>
    </p:spTree>
    <p:extLst>
      <p:ext uri="{BB962C8B-B14F-4D97-AF65-F5344CB8AC3E}">
        <p14:creationId xmlns:p14="http://schemas.microsoft.com/office/powerpoint/2010/main" val="2910705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63EC1D-AD66-4884-952A-189D5702D66F}" type="slidenum">
              <a:rPr lang="en-US" smtClean="0"/>
              <a:t>34</a:t>
            </a:fld>
            <a:endParaRPr lang="en-US"/>
          </a:p>
        </p:txBody>
      </p:sp>
    </p:spTree>
    <p:extLst>
      <p:ext uri="{BB962C8B-B14F-4D97-AF65-F5344CB8AC3E}">
        <p14:creationId xmlns:p14="http://schemas.microsoft.com/office/powerpoint/2010/main" val="3354139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63EC1D-AD66-4884-952A-189D5702D66F}" type="slidenum">
              <a:rPr lang="en-US" smtClean="0"/>
              <a:t>35</a:t>
            </a:fld>
            <a:endParaRPr lang="en-US"/>
          </a:p>
        </p:txBody>
      </p:sp>
    </p:spTree>
    <p:extLst>
      <p:ext uri="{BB962C8B-B14F-4D97-AF65-F5344CB8AC3E}">
        <p14:creationId xmlns:p14="http://schemas.microsoft.com/office/powerpoint/2010/main" val="3005882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D49ED-4108-45C1-8502-C52587CB48F7}"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6A0A28F-97D3-41F6-B870-26F9E8DCF601}" type="slidenum">
              <a:rPr lang="en-US" smtClean="0"/>
              <a:t>‹#›</a:t>
            </a:fld>
            <a:endParaRPr lang="en-US"/>
          </a:p>
        </p:txBody>
      </p:sp>
    </p:spTree>
    <p:extLst>
      <p:ext uri="{BB962C8B-B14F-4D97-AF65-F5344CB8AC3E}">
        <p14:creationId xmlns:p14="http://schemas.microsoft.com/office/powerpoint/2010/main" val="12690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FD49ED-4108-45C1-8502-C52587CB48F7}"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A0A28F-97D3-41F6-B870-26F9E8DCF601}" type="slidenum">
              <a:rPr lang="en-US" smtClean="0"/>
              <a:t>‹#›</a:t>
            </a:fld>
            <a:endParaRPr lang="en-US"/>
          </a:p>
        </p:txBody>
      </p:sp>
    </p:spTree>
    <p:extLst>
      <p:ext uri="{BB962C8B-B14F-4D97-AF65-F5344CB8AC3E}">
        <p14:creationId xmlns:p14="http://schemas.microsoft.com/office/powerpoint/2010/main" val="203287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FD49ED-4108-45C1-8502-C52587CB48F7}"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A0A28F-97D3-41F6-B870-26F9E8DCF60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75396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9FD49ED-4108-45C1-8502-C52587CB48F7}" type="datetimeFigureOut">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A0A28F-97D3-41F6-B870-26F9E8DCF601}" type="slidenum">
              <a:rPr lang="en-US" smtClean="0"/>
              <a:t>‹#›</a:t>
            </a:fld>
            <a:endParaRPr lang="en-US"/>
          </a:p>
        </p:txBody>
      </p:sp>
    </p:spTree>
    <p:extLst>
      <p:ext uri="{BB962C8B-B14F-4D97-AF65-F5344CB8AC3E}">
        <p14:creationId xmlns:p14="http://schemas.microsoft.com/office/powerpoint/2010/main" val="2672086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9FD49ED-4108-45C1-8502-C52587CB48F7}" type="datetimeFigureOut">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A0A28F-97D3-41F6-B870-26F9E8DCF60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82250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9FD49ED-4108-45C1-8502-C52587CB48F7}" type="datetimeFigureOut">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A0A28F-97D3-41F6-B870-26F9E8DCF601}" type="slidenum">
              <a:rPr lang="en-US" smtClean="0"/>
              <a:t>‹#›</a:t>
            </a:fld>
            <a:endParaRPr lang="en-US"/>
          </a:p>
        </p:txBody>
      </p:sp>
    </p:spTree>
    <p:extLst>
      <p:ext uri="{BB962C8B-B14F-4D97-AF65-F5344CB8AC3E}">
        <p14:creationId xmlns:p14="http://schemas.microsoft.com/office/powerpoint/2010/main" val="3807395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D49ED-4108-45C1-8502-C52587CB48F7}"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A0A28F-97D3-41F6-B870-26F9E8DCF601}" type="slidenum">
              <a:rPr lang="en-US" smtClean="0"/>
              <a:t>‹#›</a:t>
            </a:fld>
            <a:endParaRPr lang="en-US"/>
          </a:p>
        </p:txBody>
      </p:sp>
    </p:spTree>
    <p:extLst>
      <p:ext uri="{BB962C8B-B14F-4D97-AF65-F5344CB8AC3E}">
        <p14:creationId xmlns:p14="http://schemas.microsoft.com/office/powerpoint/2010/main" val="3564947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D49ED-4108-45C1-8502-C52587CB48F7}"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A0A28F-97D3-41F6-B870-26F9E8DCF601}" type="slidenum">
              <a:rPr lang="en-US" smtClean="0"/>
              <a:t>‹#›</a:t>
            </a:fld>
            <a:endParaRPr lang="en-US"/>
          </a:p>
        </p:txBody>
      </p:sp>
    </p:spTree>
    <p:extLst>
      <p:ext uri="{BB962C8B-B14F-4D97-AF65-F5344CB8AC3E}">
        <p14:creationId xmlns:p14="http://schemas.microsoft.com/office/powerpoint/2010/main" val="3039783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D49ED-4108-45C1-8502-C52587CB48F7}"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A0A28F-97D3-41F6-B870-26F9E8DCF601}" type="slidenum">
              <a:rPr lang="en-US" smtClean="0"/>
              <a:t>‹#›</a:t>
            </a:fld>
            <a:endParaRPr lang="en-US"/>
          </a:p>
        </p:txBody>
      </p:sp>
    </p:spTree>
    <p:extLst>
      <p:ext uri="{BB962C8B-B14F-4D97-AF65-F5344CB8AC3E}">
        <p14:creationId xmlns:p14="http://schemas.microsoft.com/office/powerpoint/2010/main" val="2552396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FD49ED-4108-45C1-8502-C52587CB48F7}"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A0A28F-97D3-41F6-B870-26F9E8DCF601}" type="slidenum">
              <a:rPr lang="en-US" smtClean="0"/>
              <a:t>‹#›</a:t>
            </a:fld>
            <a:endParaRPr lang="en-US"/>
          </a:p>
        </p:txBody>
      </p:sp>
    </p:spTree>
    <p:extLst>
      <p:ext uri="{BB962C8B-B14F-4D97-AF65-F5344CB8AC3E}">
        <p14:creationId xmlns:p14="http://schemas.microsoft.com/office/powerpoint/2010/main" val="2744416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FD49ED-4108-45C1-8502-C52587CB48F7}" type="datetimeFigureOut">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6A0A28F-97D3-41F6-B870-26F9E8DCF601}" type="slidenum">
              <a:rPr lang="en-US" smtClean="0"/>
              <a:t>‹#›</a:t>
            </a:fld>
            <a:endParaRPr lang="en-US"/>
          </a:p>
        </p:txBody>
      </p:sp>
    </p:spTree>
    <p:extLst>
      <p:ext uri="{BB962C8B-B14F-4D97-AF65-F5344CB8AC3E}">
        <p14:creationId xmlns:p14="http://schemas.microsoft.com/office/powerpoint/2010/main" val="2292290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FD49ED-4108-45C1-8502-C52587CB48F7}" type="datetimeFigureOut">
              <a:rPr lang="en-US" smtClean="0"/>
              <a:t>5/12/2021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6A0A28F-97D3-41F6-B870-26F9E8DCF601}" type="slidenum">
              <a:rPr lang="en-US" smtClean="0"/>
              <a:t>‹#›</a:t>
            </a:fld>
            <a:endParaRPr lang="en-US"/>
          </a:p>
        </p:txBody>
      </p:sp>
    </p:spTree>
    <p:extLst>
      <p:ext uri="{BB962C8B-B14F-4D97-AF65-F5344CB8AC3E}">
        <p14:creationId xmlns:p14="http://schemas.microsoft.com/office/powerpoint/2010/main" val="63690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FD49ED-4108-45C1-8502-C52587CB48F7}" type="datetimeFigureOut">
              <a:rPr lang="en-US" smtClean="0"/>
              <a:t>5/12/2021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6A0A28F-97D3-41F6-B870-26F9E8DCF601}" type="slidenum">
              <a:rPr lang="en-US" smtClean="0"/>
              <a:t>‹#›</a:t>
            </a:fld>
            <a:endParaRPr lang="en-US"/>
          </a:p>
        </p:txBody>
      </p:sp>
    </p:spTree>
    <p:extLst>
      <p:ext uri="{BB962C8B-B14F-4D97-AF65-F5344CB8AC3E}">
        <p14:creationId xmlns:p14="http://schemas.microsoft.com/office/powerpoint/2010/main" val="89244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FD49ED-4108-45C1-8502-C52587CB48F7}" type="datetimeFigureOut">
              <a:rPr lang="en-US" smtClean="0"/>
              <a:t>5/12/2021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6A0A28F-97D3-41F6-B870-26F9E8DCF601}" type="slidenum">
              <a:rPr lang="en-US" smtClean="0"/>
              <a:t>‹#›</a:t>
            </a:fld>
            <a:endParaRPr lang="en-US"/>
          </a:p>
        </p:txBody>
      </p:sp>
    </p:spTree>
    <p:extLst>
      <p:ext uri="{BB962C8B-B14F-4D97-AF65-F5344CB8AC3E}">
        <p14:creationId xmlns:p14="http://schemas.microsoft.com/office/powerpoint/2010/main" val="82924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FD49ED-4108-45C1-8502-C52587CB48F7}" type="datetimeFigureOut">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6A0A28F-97D3-41F6-B870-26F9E8DCF601}" type="slidenum">
              <a:rPr lang="en-US" smtClean="0"/>
              <a:t>‹#›</a:t>
            </a:fld>
            <a:endParaRPr lang="en-US"/>
          </a:p>
        </p:txBody>
      </p:sp>
    </p:spTree>
    <p:extLst>
      <p:ext uri="{BB962C8B-B14F-4D97-AF65-F5344CB8AC3E}">
        <p14:creationId xmlns:p14="http://schemas.microsoft.com/office/powerpoint/2010/main" val="511432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FD49ED-4108-45C1-8502-C52587CB48F7}" type="datetimeFigureOut">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A0A28F-97D3-41F6-B870-26F9E8DCF601}" type="slidenum">
              <a:rPr lang="en-US" smtClean="0"/>
              <a:t>‹#›</a:t>
            </a:fld>
            <a:endParaRPr lang="en-US"/>
          </a:p>
        </p:txBody>
      </p:sp>
    </p:spTree>
    <p:extLst>
      <p:ext uri="{BB962C8B-B14F-4D97-AF65-F5344CB8AC3E}">
        <p14:creationId xmlns:p14="http://schemas.microsoft.com/office/powerpoint/2010/main" val="176886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9FD49ED-4108-45C1-8502-C52587CB48F7}" type="datetimeFigureOut">
              <a:rPr lang="en-US" smtClean="0"/>
              <a:t>5/12/2021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6A0A28F-97D3-41F6-B870-26F9E8DCF601}" type="slidenum">
              <a:rPr lang="en-US" smtClean="0"/>
              <a:t>‹#›</a:t>
            </a:fld>
            <a:endParaRPr lang="en-US"/>
          </a:p>
        </p:txBody>
      </p:sp>
    </p:spTree>
    <p:extLst>
      <p:ext uri="{BB962C8B-B14F-4D97-AF65-F5344CB8AC3E}">
        <p14:creationId xmlns:p14="http://schemas.microsoft.com/office/powerpoint/2010/main" val="31545616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3770" y="3357799"/>
            <a:ext cx="9263922" cy="2534260"/>
          </a:xfrm>
        </p:spPr>
        <p:txBody>
          <a:bodyPr>
            <a:normAutofit fontScale="90000"/>
          </a:bodyPr>
          <a:lstStyle/>
          <a:p>
            <a:r>
              <a:rPr lang="en-US" b="1">
                <a:solidFill>
                  <a:srgbClr val="7030A0"/>
                </a:solidFill>
                <a:latin typeface="Times New Roman" panose="02020603050405020304" pitchFamily="18" charset="0"/>
                <a:cs typeface="Times New Roman" panose="02020603050405020304" pitchFamily="18" charset="0"/>
              </a:rPr>
              <a:t> </a:t>
            </a:r>
            <a:r>
              <a:rPr lang="en-US" b="1" dirty="0">
                <a:solidFill>
                  <a:srgbClr val="7030A0"/>
                </a:solidFill>
                <a:latin typeface="Times New Roman" panose="02020603050405020304" pitchFamily="18" charset="0"/>
                <a:cs typeface="Times New Roman" panose="02020603050405020304" pitchFamily="18" charset="0"/>
              </a:rPr>
              <a:t>MANAGING I/O OPEARTIONS</a:t>
            </a:r>
            <a:br>
              <a:rPr lang="en-US" b="1" dirty="0">
                <a:solidFill>
                  <a:srgbClr val="7030A0"/>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03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493" y="624110"/>
            <a:ext cx="9935119" cy="1280890"/>
          </a:xfrm>
        </p:spPr>
        <p:txBody>
          <a:bodyPr/>
          <a:lstStyle/>
          <a:p>
            <a:r>
              <a:rPr lang="en-US" b="1" dirty="0">
                <a:solidFill>
                  <a:srgbClr val="7030A0"/>
                </a:solidFill>
                <a:latin typeface="Times New Roman" panose="02020603050405020304" pitchFamily="18" charset="0"/>
                <a:cs typeface="Times New Roman" panose="02020603050405020304" pitchFamily="18" charset="0"/>
              </a:rPr>
              <a:t> FORMATTED CONSOLE-I/O FUNCTIONS-</a:t>
            </a:r>
            <a:r>
              <a:rPr lang="en-US" b="1" dirty="0" err="1">
                <a:solidFill>
                  <a:srgbClr val="7030A0"/>
                </a:solidFill>
                <a:latin typeface="Times New Roman" panose="02020603050405020304" pitchFamily="18" charset="0"/>
                <a:cs typeface="Times New Roman" panose="02020603050405020304" pitchFamily="18" charset="0"/>
              </a:rPr>
              <a:t>printf</a:t>
            </a:r>
            <a:r>
              <a:rPr lang="en-US" b="1" dirty="0">
                <a:solidFill>
                  <a:srgbClr val="7030A0"/>
                </a:solidFill>
                <a:latin typeface="Times New Roman" panose="02020603050405020304" pitchFamily="18" charset="0"/>
                <a:cs typeface="Times New Roman" panose="02020603050405020304" pitchFamily="18" charset="0"/>
              </a:rPr>
              <a:t>() function-optional specifiers</a:t>
            </a:r>
            <a:endParaRPr lang="en-US" dirty="0">
              <a:solidFill>
                <a:srgbClr val="7030A0"/>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1951631" y="1801504"/>
            <a:ext cx="7376520" cy="4462818"/>
          </a:xfrm>
          <a:prstGeom prst="rect">
            <a:avLst/>
          </a:prstGeom>
        </p:spPr>
      </p:pic>
    </p:spTree>
    <p:extLst>
      <p:ext uri="{BB962C8B-B14F-4D97-AF65-F5344CB8AC3E}">
        <p14:creationId xmlns:p14="http://schemas.microsoft.com/office/powerpoint/2010/main" val="3131907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935" y="53235"/>
            <a:ext cx="9935119" cy="1280890"/>
          </a:xfrm>
        </p:spPr>
        <p:txBody>
          <a:bodyPr/>
          <a:lstStyle/>
          <a:p>
            <a:r>
              <a:rPr lang="en-US" b="1" dirty="0">
                <a:solidFill>
                  <a:srgbClr val="7030A0"/>
                </a:solidFill>
                <a:latin typeface="Times New Roman" panose="02020603050405020304" pitchFamily="18" charset="0"/>
                <a:cs typeface="Times New Roman" panose="02020603050405020304" pitchFamily="18" charset="0"/>
              </a:rPr>
              <a:t> FORMATTED CONSOLE-I/O FUNCTIONS-</a:t>
            </a:r>
            <a:r>
              <a:rPr lang="en-US" b="1" dirty="0" err="1">
                <a:solidFill>
                  <a:srgbClr val="7030A0"/>
                </a:solidFill>
                <a:latin typeface="Times New Roman" panose="02020603050405020304" pitchFamily="18" charset="0"/>
                <a:cs typeface="Times New Roman" panose="02020603050405020304" pitchFamily="18" charset="0"/>
              </a:rPr>
              <a:t>printf</a:t>
            </a:r>
            <a:r>
              <a:rPr lang="en-US" b="1" dirty="0">
                <a:solidFill>
                  <a:srgbClr val="7030A0"/>
                </a:solidFill>
                <a:latin typeface="Times New Roman" panose="02020603050405020304" pitchFamily="18" charset="0"/>
                <a:cs typeface="Times New Roman" panose="02020603050405020304" pitchFamily="18" charset="0"/>
              </a:rPr>
              <a:t>() function-optional specifiers</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5521" y="1334125"/>
            <a:ext cx="10787010" cy="5523875"/>
          </a:xfrm>
        </p:spPr>
        <p:txBody>
          <a:bodyPr>
            <a:normAutofit/>
          </a:bodyPr>
          <a:lstStyle/>
          <a:p>
            <a:r>
              <a:rPr lang="en-US" sz="2600" dirty="0">
                <a:latin typeface="Times New Roman" panose="02020603050405020304" pitchFamily="18" charset="0"/>
                <a:cs typeface="Times New Roman" panose="02020603050405020304" pitchFamily="18" charset="0"/>
              </a:rPr>
              <a:t>The field-width specifier is used to decide how many columns should be used  on the screen to print a value.</a:t>
            </a:r>
          </a:p>
          <a:p>
            <a:r>
              <a:rPr lang="en-US" sz="2600" dirty="0">
                <a:latin typeface="Times New Roman" panose="02020603050405020304" pitchFamily="18" charset="0"/>
                <a:cs typeface="Times New Roman" panose="02020603050405020304" pitchFamily="18" charset="0"/>
              </a:rPr>
              <a:t>Eg:%10d,prints the variable as a decimal integer in a field of 10 columns.</a:t>
            </a:r>
          </a:p>
          <a:p>
            <a:r>
              <a:rPr lang="en-US" sz="2600" dirty="0">
                <a:latin typeface="Times New Roman" panose="02020603050405020304" pitchFamily="18" charset="0"/>
                <a:cs typeface="Times New Roman" panose="02020603050405020304" pitchFamily="18" charset="0"/>
              </a:rPr>
              <a:t>If the value of variable is not up to fill the entire field then the value is right justified and padded with blanks on left.</a:t>
            </a:r>
          </a:p>
          <a:p>
            <a:pPr lvl="1"/>
            <a:r>
              <a:rPr lang="en-US" sz="2400" dirty="0">
                <a:latin typeface="Times New Roman" panose="02020603050405020304" pitchFamily="18" charset="0"/>
                <a:cs typeface="Times New Roman" panose="02020603050405020304" pitchFamily="18" charset="0"/>
              </a:rPr>
              <a:t>Eg: int a=115,</a:t>
            </a:r>
          </a:p>
          <a:p>
            <a:pPr lvl="1"/>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(“%10d”,a);</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If the field specifier includes a minus the then value is left justified and padded with blanks on right.</a:t>
            </a:r>
          </a:p>
          <a:p>
            <a:r>
              <a:rPr lang="en-US" sz="2600" dirty="0">
                <a:latin typeface="Times New Roman" panose="02020603050405020304" pitchFamily="18" charset="0"/>
                <a:cs typeface="Times New Roman" panose="02020603050405020304" pitchFamily="18" charset="0"/>
              </a:rPr>
              <a:t>If the field width is less than what is required then it is completely ignored.</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42983116"/>
              </p:ext>
            </p:extLst>
          </p:nvPr>
        </p:nvGraphicFramePr>
        <p:xfrm>
          <a:off x="2068319" y="4661941"/>
          <a:ext cx="8128000" cy="500214"/>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4097379514"/>
                    </a:ext>
                  </a:extLst>
                </a:gridCol>
                <a:gridCol w="812800">
                  <a:extLst>
                    <a:ext uri="{9D8B030D-6E8A-4147-A177-3AD203B41FA5}">
                      <a16:colId xmlns:a16="http://schemas.microsoft.com/office/drawing/2014/main" val="1822641209"/>
                    </a:ext>
                  </a:extLst>
                </a:gridCol>
                <a:gridCol w="812800">
                  <a:extLst>
                    <a:ext uri="{9D8B030D-6E8A-4147-A177-3AD203B41FA5}">
                      <a16:colId xmlns:a16="http://schemas.microsoft.com/office/drawing/2014/main" val="1360898704"/>
                    </a:ext>
                  </a:extLst>
                </a:gridCol>
                <a:gridCol w="812800">
                  <a:extLst>
                    <a:ext uri="{9D8B030D-6E8A-4147-A177-3AD203B41FA5}">
                      <a16:colId xmlns:a16="http://schemas.microsoft.com/office/drawing/2014/main" val="3435832704"/>
                    </a:ext>
                  </a:extLst>
                </a:gridCol>
                <a:gridCol w="812800">
                  <a:extLst>
                    <a:ext uri="{9D8B030D-6E8A-4147-A177-3AD203B41FA5}">
                      <a16:colId xmlns:a16="http://schemas.microsoft.com/office/drawing/2014/main" val="1005682137"/>
                    </a:ext>
                  </a:extLst>
                </a:gridCol>
                <a:gridCol w="812800">
                  <a:extLst>
                    <a:ext uri="{9D8B030D-6E8A-4147-A177-3AD203B41FA5}">
                      <a16:colId xmlns:a16="http://schemas.microsoft.com/office/drawing/2014/main" val="2127768770"/>
                    </a:ext>
                  </a:extLst>
                </a:gridCol>
                <a:gridCol w="812800">
                  <a:extLst>
                    <a:ext uri="{9D8B030D-6E8A-4147-A177-3AD203B41FA5}">
                      <a16:colId xmlns:a16="http://schemas.microsoft.com/office/drawing/2014/main" val="3108567238"/>
                    </a:ext>
                  </a:extLst>
                </a:gridCol>
                <a:gridCol w="812800">
                  <a:extLst>
                    <a:ext uri="{9D8B030D-6E8A-4147-A177-3AD203B41FA5}">
                      <a16:colId xmlns:a16="http://schemas.microsoft.com/office/drawing/2014/main" val="3803968862"/>
                    </a:ext>
                  </a:extLst>
                </a:gridCol>
                <a:gridCol w="812800">
                  <a:extLst>
                    <a:ext uri="{9D8B030D-6E8A-4147-A177-3AD203B41FA5}">
                      <a16:colId xmlns:a16="http://schemas.microsoft.com/office/drawing/2014/main" val="2390781422"/>
                    </a:ext>
                  </a:extLst>
                </a:gridCol>
                <a:gridCol w="812800">
                  <a:extLst>
                    <a:ext uri="{9D8B030D-6E8A-4147-A177-3AD203B41FA5}">
                      <a16:colId xmlns:a16="http://schemas.microsoft.com/office/drawing/2014/main" val="2839380180"/>
                    </a:ext>
                  </a:extLst>
                </a:gridCol>
              </a:tblGrid>
              <a:tr h="500214">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r>
                        <a:rPr lang="en-US" dirty="0"/>
                        <a:t>1</a:t>
                      </a:r>
                    </a:p>
                  </a:txBody>
                  <a:tcPr/>
                </a:tc>
                <a:tc>
                  <a:txBody>
                    <a:bodyPr/>
                    <a:lstStyle/>
                    <a:p>
                      <a:r>
                        <a:rPr lang="en-US" dirty="0"/>
                        <a:t>1</a:t>
                      </a:r>
                    </a:p>
                  </a:txBody>
                  <a:tcPr/>
                </a:tc>
                <a:tc>
                  <a:txBody>
                    <a:bodyPr/>
                    <a:lstStyle/>
                    <a:p>
                      <a:r>
                        <a:rPr lang="en-US" dirty="0"/>
                        <a:t>5</a:t>
                      </a:r>
                    </a:p>
                  </a:txBody>
                  <a:tcPr/>
                </a:tc>
                <a:extLst>
                  <a:ext uri="{0D108BD9-81ED-4DB2-BD59-A6C34878D82A}">
                    <a16:rowId xmlns:a16="http://schemas.microsoft.com/office/drawing/2014/main" val="3100428755"/>
                  </a:ext>
                </a:extLst>
              </a:tr>
            </a:tbl>
          </a:graphicData>
        </a:graphic>
      </p:graphicFrame>
    </p:spTree>
    <p:extLst>
      <p:ext uri="{BB962C8B-B14F-4D97-AF65-F5344CB8AC3E}">
        <p14:creationId xmlns:p14="http://schemas.microsoft.com/office/powerpoint/2010/main" val="495266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675" y="351155"/>
            <a:ext cx="9935119" cy="1280890"/>
          </a:xfrm>
        </p:spPr>
        <p:txBody>
          <a:bodyPr/>
          <a:lstStyle/>
          <a:p>
            <a:r>
              <a:rPr lang="en-US" b="1" dirty="0">
                <a:solidFill>
                  <a:srgbClr val="7030A0"/>
                </a:solidFill>
                <a:latin typeface="Times New Roman" panose="02020603050405020304" pitchFamily="18" charset="0"/>
                <a:cs typeface="Times New Roman" panose="02020603050405020304" pitchFamily="18" charset="0"/>
              </a:rPr>
              <a:t> FORMATTED CONSOLE-I/O FUNCTIONS-</a:t>
            </a:r>
            <a:r>
              <a:rPr lang="en-US" b="1" dirty="0" err="1">
                <a:solidFill>
                  <a:srgbClr val="7030A0"/>
                </a:solidFill>
                <a:latin typeface="Times New Roman" panose="02020603050405020304" pitchFamily="18" charset="0"/>
                <a:cs typeface="Times New Roman" panose="02020603050405020304" pitchFamily="18" charset="0"/>
              </a:rPr>
              <a:t>printf</a:t>
            </a:r>
            <a:r>
              <a:rPr lang="en-US" b="1" dirty="0">
                <a:solidFill>
                  <a:srgbClr val="7030A0"/>
                </a:solidFill>
                <a:latin typeface="Times New Roman" panose="02020603050405020304" pitchFamily="18" charset="0"/>
                <a:cs typeface="Times New Roman" panose="02020603050405020304" pitchFamily="18" charset="0"/>
              </a:rPr>
              <a:t>() function-Example</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3317" y="1632045"/>
            <a:ext cx="4717233" cy="4953000"/>
          </a:xfrm>
        </p:spPr>
        <p:txBody>
          <a:bodyPr>
            <a:normAutofit fontScale="92500" lnSpcReduction="20000"/>
          </a:bodyPr>
          <a:lstStyle/>
          <a:p>
            <a:pPr marL="0" indent="0">
              <a:buNone/>
            </a:pPr>
            <a:r>
              <a:rPr lang="en-US" sz="2400" dirty="0">
                <a:latin typeface="Times New Roman" panose="02020603050405020304" pitchFamily="18" charset="0"/>
                <a:cs typeface="Times New Roman" panose="02020603050405020304" pitchFamily="18" charset="0"/>
              </a:rPr>
              <a:t>#include &lt;</a:t>
            </a:r>
            <a:r>
              <a:rPr lang="en-US" sz="2400" dirty="0" err="1">
                <a:latin typeface="Times New Roman" panose="02020603050405020304" pitchFamily="18" charset="0"/>
                <a:cs typeface="Times New Roman" panose="02020603050405020304" pitchFamily="18" charset="0"/>
              </a:rPr>
              <a:t>stdio.h</a:t>
            </a:r>
            <a:r>
              <a:rPr lang="en-US" sz="2400" dirty="0">
                <a:latin typeface="Times New Roman" panose="02020603050405020304" pitchFamily="18" charset="0"/>
                <a:cs typeface="Times New Roman" panose="02020603050405020304" pitchFamily="18" charset="0"/>
              </a:rPr>
              <a:t>&gt;</a:t>
            </a:r>
          </a:p>
          <a:p>
            <a:pPr marL="0" indent="0">
              <a:buNone/>
            </a:pP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main()</a:t>
            </a:r>
          </a:p>
          <a:p>
            <a:pPr marL="0" indent="0">
              <a:buNone/>
            </a:pP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weight = 63 ;</a:t>
            </a:r>
          </a:p>
          <a:p>
            <a:pPr marL="0" indent="0">
              <a:buNone/>
            </a:pPr>
            <a:r>
              <a:rPr lang="en-US" sz="2400" dirty="0">
                <a:latin typeface="Times New Roman" panose="02020603050405020304" pitchFamily="18" charset="0"/>
                <a:cs typeface="Times New Roman" panose="02020603050405020304" pitchFamily="18" charset="0"/>
              </a:rPr>
              <a:t> printf ( "\</a:t>
            </a:r>
            <a:r>
              <a:rPr lang="en-US" sz="2400" dirty="0" err="1">
                <a:latin typeface="Times New Roman" panose="02020603050405020304" pitchFamily="18" charset="0"/>
                <a:cs typeface="Times New Roman" panose="02020603050405020304" pitchFamily="18" charset="0"/>
              </a:rPr>
              <a:t>nweight</a:t>
            </a:r>
            <a:r>
              <a:rPr lang="en-US" sz="2400" dirty="0">
                <a:latin typeface="Times New Roman" panose="02020603050405020304" pitchFamily="18" charset="0"/>
                <a:cs typeface="Times New Roman" panose="02020603050405020304" pitchFamily="18" charset="0"/>
              </a:rPr>
              <a:t> is%2d", weight ) ;</a:t>
            </a:r>
          </a:p>
          <a:p>
            <a:pPr marL="0" indent="0">
              <a:buNone/>
            </a:pPr>
            <a:r>
              <a:rPr lang="en-US" sz="2400" dirty="0">
                <a:latin typeface="Times New Roman" panose="02020603050405020304" pitchFamily="18" charset="0"/>
                <a:cs typeface="Times New Roman" panose="02020603050405020304" pitchFamily="18" charset="0"/>
              </a:rPr>
              <a:t> printf ( "\</a:t>
            </a:r>
            <a:r>
              <a:rPr lang="en-US" sz="2400" dirty="0" err="1">
                <a:latin typeface="Times New Roman" panose="02020603050405020304" pitchFamily="18" charset="0"/>
                <a:cs typeface="Times New Roman" panose="02020603050405020304" pitchFamily="18" charset="0"/>
              </a:rPr>
              <a:t>nweight</a:t>
            </a:r>
            <a:r>
              <a:rPr lang="en-US" sz="2400" dirty="0">
                <a:latin typeface="Times New Roman" panose="02020603050405020304" pitchFamily="18" charset="0"/>
                <a:cs typeface="Times New Roman" panose="02020603050405020304" pitchFamily="18" charset="0"/>
              </a:rPr>
              <a:t> is%3d", weight ) ;</a:t>
            </a:r>
          </a:p>
          <a:p>
            <a:pPr marL="0" indent="0">
              <a:buNone/>
            </a:pPr>
            <a:r>
              <a:rPr lang="en-US" sz="2400" dirty="0">
                <a:latin typeface="Times New Roman" panose="02020603050405020304" pitchFamily="18" charset="0"/>
                <a:cs typeface="Times New Roman" panose="02020603050405020304" pitchFamily="18" charset="0"/>
              </a:rPr>
              <a:t> printf ( "\</a:t>
            </a:r>
            <a:r>
              <a:rPr lang="en-US" sz="2400" dirty="0" err="1">
                <a:latin typeface="Times New Roman" panose="02020603050405020304" pitchFamily="18" charset="0"/>
                <a:cs typeface="Times New Roman" panose="02020603050405020304" pitchFamily="18" charset="0"/>
              </a:rPr>
              <a:t>nweight</a:t>
            </a:r>
            <a:r>
              <a:rPr lang="en-US" sz="2400" dirty="0">
                <a:latin typeface="Times New Roman" panose="02020603050405020304" pitchFamily="18" charset="0"/>
                <a:cs typeface="Times New Roman" panose="02020603050405020304" pitchFamily="18" charset="0"/>
              </a:rPr>
              <a:t> is%4d", weight ) ;</a:t>
            </a:r>
          </a:p>
          <a:p>
            <a:pPr marL="0" indent="0">
              <a:buNone/>
            </a:pPr>
            <a:r>
              <a:rPr lang="en-US" sz="2400" dirty="0">
                <a:latin typeface="Times New Roman" panose="02020603050405020304" pitchFamily="18" charset="0"/>
                <a:cs typeface="Times New Roman" panose="02020603050405020304" pitchFamily="18" charset="0"/>
              </a:rPr>
              <a:t> printf ( "\</a:t>
            </a:r>
            <a:r>
              <a:rPr lang="en-US" sz="2400" dirty="0" err="1">
                <a:latin typeface="Times New Roman" panose="02020603050405020304" pitchFamily="18" charset="0"/>
                <a:cs typeface="Times New Roman" panose="02020603050405020304" pitchFamily="18" charset="0"/>
              </a:rPr>
              <a:t>nweight</a:t>
            </a:r>
            <a:r>
              <a:rPr lang="en-US" sz="2400" dirty="0">
                <a:latin typeface="Times New Roman" panose="02020603050405020304" pitchFamily="18" charset="0"/>
                <a:cs typeface="Times New Roman" panose="02020603050405020304" pitchFamily="18" charset="0"/>
              </a:rPr>
              <a:t> is%5d", weight ) ;</a:t>
            </a:r>
          </a:p>
          <a:p>
            <a:pPr marL="0" indent="0">
              <a:buNone/>
            </a:pPr>
            <a:r>
              <a:rPr lang="en-US" sz="2400" dirty="0">
                <a:latin typeface="Times New Roman" panose="02020603050405020304" pitchFamily="18" charset="0"/>
                <a:cs typeface="Times New Roman" panose="02020603050405020304" pitchFamily="18" charset="0"/>
              </a:rPr>
              <a:t> printf ( "\</a:t>
            </a:r>
            <a:r>
              <a:rPr lang="en-US" sz="2400" dirty="0" err="1">
                <a:latin typeface="Times New Roman" panose="02020603050405020304" pitchFamily="18" charset="0"/>
                <a:cs typeface="Times New Roman" panose="02020603050405020304" pitchFamily="18" charset="0"/>
              </a:rPr>
              <a:t>nweight</a:t>
            </a:r>
            <a:r>
              <a:rPr lang="en-US" sz="2400" dirty="0">
                <a:latin typeface="Times New Roman" panose="02020603050405020304" pitchFamily="18" charset="0"/>
                <a:cs typeface="Times New Roman" panose="02020603050405020304" pitchFamily="18" charset="0"/>
              </a:rPr>
              <a:t> is%6d", weight ) ;</a:t>
            </a:r>
          </a:p>
          <a:p>
            <a:pPr marL="0" indent="0">
              <a:buNone/>
            </a:pPr>
            <a:r>
              <a:rPr lang="en-US" sz="2400" dirty="0">
                <a:latin typeface="Times New Roman" panose="02020603050405020304" pitchFamily="18" charset="0"/>
                <a:cs typeface="Times New Roman" panose="02020603050405020304" pitchFamily="18" charset="0"/>
              </a:rPr>
              <a:t> printf ( "\</a:t>
            </a:r>
            <a:r>
              <a:rPr lang="en-US" sz="2400" dirty="0" err="1">
                <a:latin typeface="Times New Roman" panose="02020603050405020304" pitchFamily="18" charset="0"/>
                <a:cs typeface="Times New Roman" panose="02020603050405020304" pitchFamily="18" charset="0"/>
              </a:rPr>
              <a:t>nweight</a:t>
            </a:r>
            <a:r>
              <a:rPr lang="en-US" sz="2400" dirty="0">
                <a:latin typeface="Times New Roman" panose="02020603050405020304" pitchFamily="18" charset="0"/>
                <a:cs typeface="Times New Roman" panose="02020603050405020304" pitchFamily="18" charset="0"/>
              </a:rPr>
              <a:t> is%-6dkg", weight ) ; </a:t>
            </a:r>
          </a:p>
          <a:p>
            <a:pPr marL="0" indent="0">
              <a:buNone/>
            </a:pPr>
            <a:r>
              <a:rPr lang="en-US" sz="2400" dirty="0">
                <a:latin typeface="Times New Roman" panose="02020603050405020304" pitchFamily="18" charset="0"/>
                <a:cs typeface="Times New Roman" panose="02020603050405020304" pitchFamily="18" charset="0"/>
              </a:rPr>
              <a:t> return 0;</a:t>
            </a:r>
          </a:p>
          <a:p>
            <a:pPr marL="0" indent="0">
              <a:buNone/>
            </a:pPr>
            <a:r>
              <a:rPr lang="en-US" sz="2400" dirty="0">
                <a:latin typeface="Times New Roman" panose="02020603050405020304" pitchFamily="18" charset="0"/>
                <a:cs typeface="Times New Roman" panose="02020603050405020304" pitchFamily="18" charset="0"/>
              </a:rPr>
              <a:t>}</a:t>
            </a:r>
          </a:p>
        </p:txBody>
      </p:sp>
      <p:sp>
        <p:nvSpPr>
          <p:cNvPr id="5" name="Content Placeholder 2"/>
          <p:cNvSpPr txBox="1">
            <a:spLocks/>
          </p:cNvSpPr>
          <p:nvPr/>
        </p:nvSpPr>
        <p:spPr>
          <a:xfrm>
            <a:off x="6353377" y="1632045"/>
            <a:ext cx="4717233" cy="49530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b="1" dirty="0">
                <a:latin typeface="Times New Roman" panose="02020603050405020304" pitchFamily="18" charset="0"/>
                <a:cs typeface="Times New Roman" panose="02020603050405020304" pitchFamily="18" charset="0"/>
              </a:rPr>
              <a:t>OUTPUT:</a:t>
            </a:r>
          </a:p>
          <a:p>
            <a:pPr marL="0" indent="0">
              <a:buNone/>
            </a:pPr>
            <a:endParaRPr lang="en-US" sz="2400" dirty="0">
              <a:latin typeface="Times New Roman" panose="02020603050405020304" pitchFamily="18" charset="0"/>
              <a:cs typeface="Times New Roman" panose="02020603050405020304" pitchFamily="18" charset="0"/>
            </a:endParaRPr>
          </a:p>
          <a:p>
            <a:pPr marL="0" indent="0">
              <a:buFont typeface="Wingdings 3" charset="2"/>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63658" y="2657475"/>
            <a:ext cx="4759779" cy="3028950"/>
          </a:xfrm>
          <a:prstGeom prst="rect">
            <a:avLst/>
          </a:prstGeom>
        </p:spPr>
      </p:pic>
    </p:spTree>
    <p:extLst>
      <p:ext uri="{BB962C8B-B14F-4D97-AF65-F5344CB8AC3E}">
        <p14:creationId xmlns:p14="http://schemas.microsoft.com/office/powerpoint/2010/main" val="378072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675" y="351155"/>
            <a:ext cx="9935119" cy="1280890"/>
          </a:xfrm>
        </p:spPr>
        <p:txBody>
          <a:bodyPr/>
          <a:lstStyle/>
          <a:p>
            <a:r>
              <a:rPr lang="en-US" b="1" dirty="0">
                <a:solidFill>
                  <a:srgbClr val="7030A0"/>
                </a:solidFill>
                <a:latin typeface="Times New Roman" panose="02020603050405020304" pitchFamily="18" charset="0"/>
                <a:cs typeface="Times New Roman" panose="02020603050405020304" pitchFamily="18" charset="0"/>
              </a:rPr>
              <a:t> FORMATTED CONSOLE-I/O FUNCTIONS-</a:t>
            </a:r>
            <a:r>
              <a:rPr lang="en-US" b="1" dirty="0" err="1">
                <a:solidFill>
                  <a:srgbClr val="7030A0"/>
                </a:solidFill>
                <a:latin typeface="Times New Roman" panose="02020603050405020304" pitchFamily="18" charset="0"/>
                <a:cs typeface="Times New Roman" panose="02020603050405020304" pitchFamily="18" charset="0"/>
              </a:rPr>
              <a:t>printf</a:t>
            </a:r>
            <a:r>
              <a:rPr lang="en-US" b="1" dirty="0">
                <a:solidFill>
                  <a:srgbClr val="7030A0"/>
                </a:solidFill>
                <a:latin typeface="Times New Roman" panose="02020603050405020304" pitchFamily="18" charset="0"/>
                <a:cs typeface="Times New Roman" panose="02020603050405020304" pitchFamily="18" charset="0"/>
              </a:rPr>
              <a:t>() function-Example</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3317" y="1632045"/>
            <a:ext cx="9357471" cy="2776182"/>
          </a:xfrm>
        </p:spPr>
        <p:txBody>
          <a:bodyPr>
            <a:normAutofit fontScale="92500" lnSpcReduction="20000"/>
          </a:bodyPr>
          <a:lstStyle/>
          <a:p>
            <a:pPr marL="0" indent="0">
              <a:buNone/>
            </a:pPr>
            <a:r>
              <a:rPr lang="en-US" sz="2400" dirty="0">
                <a:latin typeface="Times New Roman" panose="02020603050405020304" pitchFamily="18" charset="0"/>
                <a:cs typeface="Times New Roman" panose="02020603050405020304" pitchFamily="18" charset="0"/>
              </a:rPr>
              <a:t>#include &lt;</a:t>
            </a:r>
            <a:r>
              <a:rPr lang="en-US" sz="2400" dirty="0" err="1">
                <a:latin typeface="Times New Roman" panose="02020603050405020304" pitchFamily="18" charset="0"/>
                <a:cs typeface="Times New Roman" panose="02020603050405020304" pitchFamily="18" charset="0"/>
              </a:rPr>
              <a:t>stdio.h</a:t>
            </a:r>
            <a:r>
              <a:rPr lang="en-US" sz="2400" dirty="0">
                <a:latin typeface="Times New Roman" panose="02020603050405020304" pitchFamily="18" charset="0"/>
                <a:cs typeface="Times New Roman" panose="02020603050405020304" pitchFamily="18" charset="0"/>
              </a:rPr>
              <a:t>&gt;</a:t>
            </a:r>
          </a:p>
          <a:p>
            <a:pPr marL="0" indent="0">
              <a:buNone/>
            </a:pP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main()</a:t>
            </a:r>
          </a:p>
          <a:p>
            <a:pPr marL="0" indent="0">
              <a:buNone/>
            </a:pP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printf ( "\n%10.2f%10.2f", 5.0, 13.5) ;</a:t>
            </a:r>
          </a:p>
          <a:p>
            <a:pPr marL="0" indent="0">
              <a:buNone/>
            </a:pPr>
            <a:r>
              <a:rPr lang="en-US" sz="2400" dirty="0">
                <a:latin typeface="Times New Roman" panose="02020603050405020304" pitchFamily="18" charset="0"/>
                <a:cs typeface="Times New Roman" panose="02020603050405020304" pitchFamily="18" charset="0"/>
              </a:rPr>
              <a:t> printf ( "\n%10.2f%10.2f ", 305.0, 1200.9); </a:t>
            </a:r>
          </a:p>
          <a:p>
            <a:pPr marL="0" indent="0">
              <a:buNone/>
            </a:pPr>
            <a:r>
              <a:rPr lang="en-US" sz="2400" dirty="0">
                <a:latin typeface="Times New Roman" panose="02020603050405020304" pitchFamily="18" charset="0"/>
                <a:cs typeface="Times New Roman" panose="02020603050405020304" pitchFamily="18" charset="0"/>
              </a:rPr>
              <a:t> return 0;</a:t>
            </a:r>
          </a:p>
          <a:p>
            <a:pPr marL="0" indent="0">
              <a:buNone/>
            </a:pP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3045897" y="3944203"/>
            <a:ext cx="7394640" cy="21563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b="1" dirty="0">
                <a:latin typeface="Times New Roman" panose="02020603050405020304" pitchFamily="18" charset="0"/>
                <a:cs typeface="Times New Roman" panose="02020603050405020304" pitchFamily="18" charset="0"/>
              </a:rPr>
              <a:t>OUTPUT: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a:p>
            <a:pPr marL="0" indent="0">
              <a:buFont typeface="Wingdings 3" charset="2"/>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745646" y="4408227"/>
            <a:ext cx="3584059" cy="1751747"/>
          </a:xfrm>
          <a:prstGeom prst="rect">
            <a:avLst/>
          </a:prstGeom>
        </p:spPr>
      </p:pic>
    </p:spTree>
    <p:extLst>
      <p:ext uri="{BB962C8B-B14F-4D97-AF65-F5344CB8AC3E}">
        <p14:creationId xmlns:p14="http://schemas.microsoft.com/office/powerpoint/2010/main" val="312527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675" y="351155"/>
            <a:ext cx="9935119" cy="1280890"/>
          </a:xfrm>
        </p:spPr>
        <p:txBody>
          <a:bodyPr/>
          <a:lstStyle/>
          <a:p>
            <a:r>
              <a:rPr lang="en-US" b="1" dirty="0">
                <a:solidFill>
                  <a:srgbClr val="7030A0"/>
                </a:solidFill>
                <a:latin typeface="Times New Roman" panose="02020603050405020304" pitchFamily="18" charset="0"/>
                <a:cs typeface="Times New Roman" panose="02020603050405020304" pitchFamily="18" charset="0"/>
              </a:rPr>
              <a:t> FORMATTED CONSOLE-I/O FUNCTIONS-</a:t>
            </a:r>
            <a:r>
              <a:rPr lang="en-US" b="1" dirty="0" err="1">
                <a:solidFill>
                  <a:srgbClr val="7030A0"/>
                </a:solidFill>
                <a:latin typeface="Times New Roman" panose="02020603050405020304" pitchFamily="18" charset="0"/>
                <a:cs typeface="Times New Roman" panose="02020603050405020304" pitchFamily="18" charset="0"/>
              </a:rPr>
              <a:t>printf</a:t>
            </a:r>
            <a:r>
              <a:rPr lang="en-US" b="1" dirty="0">
                <a:solidFill>
                  <a:srgbClr val="7030A0"/>
                </a:solidFill>
                <a:latin typeface="Times New Roman" panose="02020603050405020304" pitchFamily="18" charset="0"/>
                <a:cs typeface="Times New Roman" panose="02020603050405020304" pitchFamily="18" charset="0"/>
              </a:rPr>
              <a:t>() function-Example</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56021" y="1632045"/>
            <a:ext cx="4881005" cy="5041710"/>
          </a:xfrm>
        </p:spPr>
        <p:txBody>
          <a:bodyPr>
            <a:normAutofit fontScale="25000" lnSpcReduction="20000"/>
          </a:bodyPr>
          <a:lstStyle/>
          <a:p>
            <a:pPr marL="0" indent="0">
              <a:buNone/>
            </a:pPr>
            <a:r>
              <a:rPr lang="en-US" sz="2400" dirty="0">
                <a:latin typeface="Times New Roman" panose="02020603050405020304" pitchFamily="18" charset="0"/>
                <a:cs typeface="Times New Roman" panose="02020603050405020304" pitchFamily="18" charset="0"/>
              </a:rPr>
              <a:t>#</a:t>
            </a:r>
            <a:r>
              <a:rPr lang="en-US" sz="9600" dirty="0">
                <a:latin typeface="Times New Roman" panose="02020603050405020304" pitchFamily="18" charset="0"/>
                <a:cs typeface="Times New Roman" panose="02020603050405020304" pitchFamily="18" charset="0"/>
              </a:rPr>
              <a:t>include &lt;stdio.h&gt;</a:t>
            </a:r>
          </a:p>
          <a:p>
            <a:pPr marL="0" indent="0">
              <a:buNone/>
            </a:pPr>
            <a:r>
              <a:rPr lang="en-US" sz="9600" dirty="0" err="1">
                <a:latin typeface="Times New Roman" panose="02020603050405020304" pitchFamily="18" charset="0"/>
                <a:cs typeface="Times New Roman" panose="02020603050405020304" pitchFamily="18" charset="0"/>
              </a:rPr>
              <a:t>int</a:t>
            </a:r>
            <a:r>
              <a:rPr lang="en-US" sz="9600" dirty="0">
                <a:latin typeface="Times New Roman" panose="02020603050405020304" pitchFamily="18" charset="0"/>
                <a:cs typeface="Times New Roman" panose="02020603050405020304" pitchFamily="18" charset="0"/>
              </a:rPr>
              <a:t> main()</a:t>
            </a:r>
          </a:p>
          <a:p>
            <a:pPr marL="0" indent="0">
              <a:buNone/>
            </a:pPr>
            <a:r>
              <a:rPr lang="en-US" sz="9600" dirty="0">
                <a:latin typeface="Times New Roman" panose="02020603050405020304" pitchFamily="18" charset="0"/>
                <a:cs typeface="Times New Roman" panose="02020603050405020304" pitchFamily="18" charset="0"/>
              </a:rPr>
              <a:t>{</a:t>
            </a:r>
          </a:p>
          <a:p>
            <a:pPr marL="0" indent="0">
              <a:buNone/>
            </a:pPr>
            <a:r>
              <a:rPr lang="en-US" sz="9600" dirty="0">
                <a:latin typeface="Times New Roman" panose="02020603050405020304" pitchFamily="18" charset="0"/>
                <a:cs typeface="Times New Roman" panose="02020603050405020304" pitchFamily="18" charset="0"/>
              </a:rPr>
              <a:t> char </a:t>
            </a:r>
            <a:r>
              <a:rPr lang="en-US" sz="9600" dirty="0" err="1">
                <a:latin typeface="Times New Roman" panose="02020603050405020304" pitchFamily="18" charset="0"/>
                <a:cs typeface="Times New Roman" panose="02020603050405020304" pitchFamily="18" charset="0"/>
              </a:rPr>
              <a:t>ch</a:t>
            </a:r>
            <a:r>
              <a:rPr lang="en-US" sz="9600" dirty="0">
                <a:latin typeface="Times New Roman" panose="02020603050405020304" pitchFamily="18" charset="0"/>
                <a:cs typeface="Times New Roman" panose="02020603050405020304" pitchFamily="18" charset="0"/>
              </a:rPr>
              <a:t> = 'z' ;</a:t>
            </a:r>
          </a:p>
          <a:p>
            <a:pPr marL="0" indent="0">
              <a:buNone/>
            </a:pP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int</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i</a:t>
            </a:r>
            <a:r>
              <a:rPr lang="en-US" sz="9600" dirty="0">
                <a:latin typeface="Times New Roman" panose="02020603050405020304" pitchFamily="18" charset="0"/>
                <a:cs typeface="Times New Roman" panose="02020603050405020304" pitchFamily="18" charset="0"/>
              </a:rPr>
              <a:t> = 125 ;</a:t>
            </a:r>
          </a:p>
          <a:p>
            <a:pPr marL="0" indent="0">
              <a:buNone/>
            </a:pPr>
            <a:r>
              <a:rPr lang="en-US" sz="9600" dirty="0">
                <a:latin typeface="Times New Roman" panose="02020603050405020304" pitchFamily="18" charset="0"/>
                <a:cs typeface="Times New Roman" panose="02020603050405020304" pitchFamily="18" charset="0"/>
              </a:rPr>
              <a:t> float a = 12.55 ;</a:t>
            </a:r>
          </a:p>
          <a:p>
            <a:pPr marL="0" indent="0">
              <a:buNone/>
            </a:pP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printf</a:t>
            </a:r>
            <a:r>
              <a:rPr lang="en-US" sz="9600" dirty="0">
                <a:latin typeface="Times New Roman" panose="02020603050405020304" pitchFamily="18" charset="0"/>
                <a:cs typeface="Times New Roman" panose="02020603050405020304" pitchFamily="18" charset="0"/>
              </a:rPr>
              <a:t> ( "\</a:t>
            </a:r>
            <a:r>
              <a:rPr lang="en-US" sz="9600" dirty="0" err="1">
                <a:latin typeface="Times New Roman" panose="02020603050405020304" pitchFamily="18" charset="0"/>
                <a:cs typeface="Times New Roman" panose="02020603050405020304" pitchFamily="18" charset="0"/>
              </a:rPr>
              <a:t>n%c</a:t>
            </a:r>
            <a:r>
              <a:rPr lang="en-US" sz="9600" dirty="0">
                <a:latin typeface="Times New Roman" panose="02020603050405020304" pitchFamily="18" charset="0"/>
                <a:cs typeface="Times New Roman" panose="02020603050405020304" pitchFamily="18" charset="0"/>
              </a:rPr>
              <a:t> %d %f", </a:t>
            </a:r>
            <a:r>
              <a:rPr lang="en-US" sz="9600" dirty="0" err="1">
                <a:latin typeface="Times New Roman" panose="02020603050405020304" pitchFamily="18" charset="0"/>
                <a:cs typeface="Times New Roman" panose="02020603050405020304" pitchFamily="18" charset="0"/>
              </a:rPr>
              <a:t>ch</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ch</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ch</a:t>
            </a:r>
            <a:r>
              <a:rPr lang="en-US" sz="9600" dirty="0">
                <a:latin typeface="Times New Roman" panose="02020603050405020304" pitchFamily="18" charset="0"/>
                <a:cs typeface="Times New Roman" panose="02020603050405020304" pitchFamily="18" charset="0"/>
              </a:rPr>
              <a:t> ) ;</a:t>
            </a:r>
          </a:p>
          <a:p>
            <a:pPr marL="0" indent="0">
              <a:buNone/>
            </a:pP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printf</a:t>
            </a:r>
            <a:r>
              <a:rPr lang="en-US" sz="9600" dirty="0">
                <a:latin typeface="Times New Roman" panose="02020603050405020304" pitchFamily="18" charset="0"/>
                <a:cs typeface="Times New Roman" panose="02020603050405020304" pitchFamily="18" charset="0"/>
              </a:rPr>
              <a:t> ( "\</a:t>
            </a:r>
            <a:r>
              <a:rPr lang="en-US" sz="9600" dirty="0" err="1">
                <a:latin typeface="Times New Roman" panose="02020603050405020304" pitchFamily="18" charset="0"/>
                <a:cs typeface="Times New Roman" panose="02020603050405020304" pitchFamily="18" charset="0"/>
              </a:rPr>
              <a:t>n%c</a:t>
            </a:r>
            <a:r>
              <a:rPr lang="en-US" sz="9600" dirty="0">
                <a:latin typeface="Times New Roman" panose="02020603050405020304" pitchFamily="18" charset="0"/>
                <a:cs typeface="Times New Roman" panose="02020603050405020304" pitchFamily="18" charset="0"/>
              </a:rPr>
              <a:t> %d %f",</a:t>
            </a:r>
            <a:r>
              <a:rPr lang="en-US" sz="9600" dirty="0" err="1">
                <a:latin typeface="Times New Roman" panose="02020603050405020304" pitchFamily="18" charset="0"/>
                <a:cs typeface="Times New Roman" panose="02020603050405020304" pitchFamily="18" charset="0"/>
              </a:rPr>
              <a:t>i</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i</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i</a:t>
            </a:r>
            <a:r>
              <a:rPr lang="en-US" sz="9600" dirty="0">
                <a:latin typeface="Times New Roman" panose="02020603050405020304" pitchFamily="18" charset="0"/>
                <a:cs typeface="Times New Roman" panose="02020603050405020304" pitchFamily="18" charset="0"/>
              </a:rPr>
              <a:t> ) ;</a:t>
            </a:r>
          </a:p>
          <a:p>
            <a:pPr marL="0" indent="0">
              <a:buNone/>
            </a:pP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printf</a:t>
            </a:r>
            <a:r>
              <a:rPr lang="en-US" sz="9600" dirty="0">
                <a:latin typeface="Times New Roman" panose="02020603050405020304" pitchFamily="18" charset="0"/>
                <a:cs typeface="Times New Roman" panose="02020603050405020304" pitchFamily="18" charset="0"/>
              </a:rPr>
              <a:t> ( "\</a:t>
            </a:r>
            <a:r>
              <a:rPr lang="en-US" sz="9600" dirty="0" err="1">
                <a:latin typeface="Times New Roman" panose="02020603050405020304" pitchFamily="18" charset="0"/>
                <a:cs typeface="Times New Roman" panose="02020603050405020304" pitchFamily="18" charset="0"/>
              </a:rPr>
              <a:t>n%f</a:t>
            </a:r>
            <a:r>
              <a:rPr lang="en-US" sz="9600" dirty="0">
                <a:latin typeface="Times New Roman" panose="02020603050405020304" pitchFamily="18" charset="0"/>
                <a:cs typeface="Times New Roman" panose="02020603050405020304" pitchFamily="18" charset="0"/>
              </a:rPr>
              <a:t> %d\n", a, a ) ; </a:t>
            </a:r>
          </a:p>
          <a:p>
            <a:pPr marL="0" indent="0">
              <a:buNone/>
            </a:pPr>
            <a:r>
              <a:rPr lang="en-US" sz="9600" dirty="0">
                <a:latin typeface="Times New Roman" panose="02020603050405020304" pitchFamily="18" charset="0"/>
                <a:cs typeface="Times New Roman" panose="02020603050405020304" pitchFamily="18" charset="0"/>
              </a:rPr>
              <a:t>}</a:t>
            </a:r>
          </a:p>
        </p:txBody>
      </p:sp>
      <p:sp>
        <p:nvSpPr>
          <p:cNvPr id="5" name="Content Placeholder 2"/>
          <p:cNvSpPr txBox="1">
            <a:spLocks/>
          </p:cNvSpPr>
          <p:nvPr/>
        </p:nvSpPr>
        <p:spPr>
          <a:xfrm>
            <a:off x="6894566" y="1941963"/>
            <a:ext cx="3846223" cy="2156346"/>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4400" b="1" dirty="0">
                <a:latin typeface="Times New Roman" panose="02020603050405020304" pitchFamily="18" charset="0"/>
                <a:cs typeface="Times New Roman" panose="02020603050405020304" pitchFamily="18" charset="0"/>
              </a:rPr>
              <a:t>OUTPUT:</a:t>
            </a:r>
          </a:p>
          <a:p>
            <a:pPr marL="0" indent="0">
              <a:buNone/>
            </a:pPr>
            <a:r>
              <a:rPr lang="pl-PL" sz="4400" dirty="0">
                <a:latin typeface="Times New Roman" panose="02020603050405020304" pitchFamily="18" charset="0"/>
                <a:cs typeface="Times New Roman" panose="02020603050405020304" pitchFamily="18" charset="0"/>
              </a:rPr>
              <a:t>z 122 </a:t>
            </a:r>
            <a:r>
              <a:rPr lang="en-IN" sz="4400" dirty="0">
                <a:latin typeface="Times New Roman" panose="02020603050405020304" pitchFamily="18" charset="0"/>
                <a:cs typeface="Times New Roman" panose="02020603050405020304" pitchFamily="18" charset="0"/>
              </a:rPr>
              <a:t>garbage value</a:t>
            </a:r>
            <a:endParaRPr lang="pl-PL" sz="4400" dirty="0">
              <a:latin typeface="Times New Roman" panose="02020603050405020304" pitchFamily="18" charset="0"/>
              <a:cs typeface="Times New Roman" panose="02020603050405020304" pitchFamily="18" charset="0"/>
            </a:endParaRPr>
          </a:p>
          <a:p>
            <a:pPr marL="0" indent="0">
              <a:buNone/>
            </a:pPr>
            <a:r>
              <a:rPr lang="pl-PL" sz="4400" dirty="0">
                <a:latin typeface="Times New Roman" panose="02020603050405020304" pitchFamily="18" charset="0"/>
                <a:cs typeface="Times New Roman" panose="02020603050405020304" pitchFamily="18" charset="0"/>
              </a:rPr>
              <a:t>} 125 </a:t>
            </a:r>
            <a:r>
              <a:rPr lang="en-IN" sz="4400" dirty="0">
                <a:latin typeface="Times New Roman" panose="02020603050405020304" pitchFamily="18" charset="0"/>
                <a:cs typeface="Times New Roman" panose="02020603050405020304" pitchFamily="18" charset="0"/>
              </a:rPr>
              <a:t>garbage value</a:t>
            </a:r>
            <a:endParaRPr lang="pl-PL" sz="4400" dirty="0">
              <a:latin typeface="Times New Roman" panose="02020603050405020304" pitchFamily="18" charset="0"/>
              <a:cs typeface="Times New Roman" panose="02020603050405020304" pitchFamily="18" charset="0"/>
            </a:endParaRPr>
          </a:p>
          <a:p>
            <a:pPr marL="0" indent="0">
              <a:buNone/>
            </a:pPr>
            <a:r>
              <a:rPr lang="pl-PL" sz="4400" dirty="0">
                <a:latin typeface="Times New Roman" panose="02020603050405020304" pitchFamily="18" charset="0"/>
                <a:cs typeface="Times New Roman" panose="02020603050405020304" pitchFamily="18" charset="0"/>
              </a:rPr>
              <a:t>12.550000 </a:t>
            </a:r>
            <a:r>
              <a:rPr lang="en-IN" sz="4400" dirty="0">
                <a:latin typeface="Times New Roman" panose="02020603050405020304" pitchFamily="18" charset="0"/>
                <a:cs typeface="Times New Roman" panose="02020603050405020304" pitchFamily="18" charset="0"/>
              </a:rPr>
              <a:t>garbage value</a:t>
            </a:r>
            <a:endParaRPr lang="pl-PL" sz="4400" dirty="0">
              <a:latin typeface="Times New Roman" panose="02020603050405020304" pitchFamily="18" charset="0"/>
              <a:cs typeface="Times New Roman" panose="02020603050405020304" pitchFamily="18" charset="0"/>
            </a:endParaRPr>
          </a:p>
          <a:p>
            <a:pPr marL="0" indent="0">
              <a:buNone/>
            </a:pPr>
            <a:endParaRPr lang="pl-PL" sz="2400" dirty="0">
              <a:latin typeface="Times New Roman" panose="02020603050405020304" pitchFamily="18" charset="0"/>
              <a:cs typeface="Times New Roman" panose="02020603050405020304" pitchFamily="18" charset="0"/>
            </a:endParaRPr>
          </a:p>
          <a:p>
            <a:pPr marL="0" indent="0">
              <a:buNone/>
            </a:pPr>
            <a:endParaRPr lang="pl-PL"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Font typeface="Wingdings 3" charset="2"/>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41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935" y="53235"/>
            <a:ext cx="9935119" cy="1280890"/>
          </a:xfrm>
        </p:spPr>
        <p:txBody>
          <a:bodyPr/>
          <a:lstStyle/>
          <a:p>
            <a:r>
              <a:rPr lang="en-US" b="1" dirty="0">
                <a:solidFill>
                  <a:srgbClr val="7030A0"/>
                </a:solidFill>
                <a:latin typeface="Times New Roman" panose="02020603050405020304" pitchFamily="18" charset="0"/>
                <a:cs typeface="Times New Roman" panose="02020603050405020304" pitchFamily="18" charset="0"/>
              </a:rPr>
              <a:t> FORMATTED CONSOLE-I/O FUNCTIONS-</a:t>
            </a:r>
            <a:r>
              <a:rPr lang="en-US" b="1" dirty="0" err="1">
                <a:solidFill>
                  <a:srgbClr val="7030A0"/>
                </a:solidFill>
                <a:latin typeface="Times New Roman" panose="02020603050405020304" pitchFamily="18" charset="0"/>
                <a:cs typeface="Times New Roman" panose="02020603050405020304" pitchFamily="18" charset="0"/>
              </a:rPr>
              <a:t>sprintf</a:t>
            </a:r>
            <a:r>
              <a:rPr lang="en-US" b="1" dirty="0">
                <a:solidFill>
                  <a:srgbClr val="7030A0"/>
                </a:solidFill>
                <a:latin typeface="Times New Roman" panose="02020603050405020304" pitchFamily="18" charset="0"/>
                <a:cs typeface="Times New Roman" panose="02020603050405020304" pitchFamily="18" charset="0"/>
              </a:rPr>
              <a:t>() function</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5" name="Rectangle 1"/>
          <p:cNvSpPr>
            <a:spLocks noGrp="1" noChangeArrowheads="1"/>
          </p:cNvSpPr>
          <p:nvPr>
            <p:ph idx="1"/>
          </p:nvPr>
        </p:nvSpPr>
        <p:spPr bwMode="auto">
          <a:xfrm>
            <a:off x="1714500" y="1492874"/>
            <a:ext cx="8543926" cy="19363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sprintf</a:t>
            </a: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sprintf</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(char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const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char *string,...);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String print function instead of printing on console store it on char buffer which are specified in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sprintf</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830935" y="3588023"/>
            <a:ext cx="7698828" cy="3012802"/>
          </a:xfrm>
          <a:prstGeom prst="rect">
            <a:avLst/>
          </a:prstGeom>
        </p:spPr>
      </p:pic>
    </p:spTree>
    <p:extLst>
      <p:ext uri="{BB962C8B-B14F-4D97-AF65-F5344CB8AC3E}">
        <p14:creationId xmlns:p14="http://schemas.microsoft.com/office/powerpoint/2010/main" val="3956083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935" y="53235"/>
            <a:ext cx="9935119" cy="1280890"/>
          </a:xfrm>
        </p:spPr>
        <p:txBody>
          <a:bodyPr/>
          <a:lstStyle/>
          <a:p>
            <a:r>
              <a:rPr lang="en-US" b="1" dirty="0">
                <a:solidFill>
                  <a:srgbClr val="7030A0"/>
                </a:solidFill>
                <a:latin typeface="Times New Roman" panose="02020603050405020304" pitchFamily="18" charset="0"/>
                <a:cs typeface="Times New Roman" panose="02020603050405020304" pitchFamily="18" charset="0"/>
              </a:rPr>
              <a:t> FORMATTED CONSOLE-I/O FUNCTIONS-</a:t>
            </a:r>
            <a:r>
              <a:rPr lang="en-US" b="1" dirty="0" err="1">
                <a:solidFill>
                  <a:srgbClr val="7030A0"/>
                </a:solidFill>
                <a:latin typeface="Times New Roman" panose="02020603050405020304" pitchFamily="18" charset="0"/>
                <a:cs typeface="Times New Roman" panose="02020603050405020304" pitchFamily="18" charset="0"/>
              </a:rPr>
              <a:t>fprintf</a:t>
            </a:r>
            <a:r>
              <a:rPr lang="en-US" b="1" dirty="0">
                <a:solidFill>
                  <a:srgbClr val="7030A0"/>
                </a:solidFill>
                <a:latin typeface="Times New Roman" panose="02020603050405020304" pitchFamily="18" charset="0"/>
                <a:cs typeface="Times New Roman" panose="02020603050405020304" pitchFamily="18" charset="0"/>
              </a:rPr>
              <a:t>() function</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Rectangle 1"/>
          <p:cNvSpPr>
            <a:spLocks noGrp="1" noChangeArrowheads="1"/>
          </p:cNvSpPr>
          <p:nvPr>
            <p:ph idx="1"/>
          </p:nvPr>
        </p:nvSpPr>
        <p:spPr bwMode="auto">
          <a:xfrm>
            <a:off x="2214563" y="2614194"/>
            <a:ext cx="7529513" cy="2551952"/>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fprintf is used to print the string content in file but not on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stdout</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console.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fprintf</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(FILE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fptr</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const</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char *</a:t>
            </a:r>
            <a:r>
              <a:rPr kumimoji="0" lang="en-US" altLang="en-US" sz="3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2076016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latin typeface="Times New Roman" panose="02020603050405020304" pitchFamily="18" charset="0"/>
                <a:cs typeface="Times New Roman" panose="02020603050405020304" pitchFamily="18" charset="0"/>
              </a:rPr>
              <a:t>INPUT/OUTPUT FUNCTIONS </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514007" y="1439055"/>
            <a:ext cx="9990605" cy="5096655"/>
          </a:xfrm>
        </p:spPr>
        <p:txBody>
          <a:bodyPr>
            <a:normAutofit fontScale="92500" lnSpcReduction="20000"/>
          </a:bodyPr>
          <a:lstStyle/>
          <a:p>
            <a:pPr marL="0" indent="0">
              <a:buNone/>
            </a:pPr>
            <a:r>
              <a:rPr lang="en-US" sz="2400" b="1" dirty="0">
                <a:latin typeface="Times New Roman" panose="02020603050405020304" pitchFamily="18" charset="0"/>
                <a:cs typeface="Times New Roman" panose="02020603050405020304" pitchFamily="18" charset="0"/>
              </a:rPr>
              <a:t>FORMATTED INPUT FUNCTION: scanf ()</a:t>
            </a:r>
          </a:p>
          <a:p>
            <a:pPr marL="0" indent="0">
              <a:buNone/>
            </a:pPr>
            <a:r>
              <a:rPr lang="en-US" sz="2400" dirty="0">
                <a:latin typeface="Times New Roman" panose="02020603050405020304" pitchFamily="18" charset="0"/>
                <a:cs typeface="Times New Roman" panose="02020603050405020304" pitchFamily="18" charset="0"/>
              </a:rPr>
              <a:t>This function provides for formatted input from the keyboard. </a:t>
            </a:r>
          </a:p>
          <a:p>
            <a:pPr marL="0" indent="0">
              <a:buNone/>
            </a:pPr>
            <a:r>
              <a:rPr lang="en-US" sz="2400" b="1" dirty="0">
                <a:latin typeface="Times New Roman" panose="02020603050405020304" pitchFamily="18" charset="0"/>
                <a:cs typeface="Times New Roman" panose="02020603050405020304" pitchFamily="18" charset="0"/>
              </a:rPr>
              <a:t>Syntax:	</a:t>
            </a:r>
          </a:p>
          <a:p>
            <a:pPr marL="0" indent="0">
              <a:buNone/>
            </a:pPr>
            <a:r>
              <a:rPr lang="en-US" sz="2400" dirty="0">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int scanf ( “format” , &amp;var1, &amp;var2, …) ;</a:t>
            </a:r>
          </a:p>
          <a:p>
            <a:r>
              <a:rPr lang="en-US" sz="2400" dirty="0">
                <a:latin typeface="Times New Roman" panose="02020603050405020304" pitchFamily="18" charset="0"/>
                <a:cs typeface="Times New Roman" panose="02020603050405020304" pitchFamily="18" charset="0"/>
              </a:rPr>
              <a:t>	The “format” is a listing of the data types of the variables to be input and the 	&amp; in front of each variable name tells the system WHERE(address) to store 	the value that is input.  It provides the address for the variable</a:t>
            </a:r>
            <a:r>
              <a:rPr lang="en-US" sz="2400" b="1"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It returns total number of Inputs Scanned successfully, or EOF if input failure occurs before the first receiving argument was assigned.</a:t>
            </a:r>
          </a:p>
          <a:p>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Example:</a:t>
            </a:r>
          </a:p>
          <a:p>
            <a:pPr marL="0" indent="0">
              <a:buNone/>
            </a:pPr>
            <a:r>
              <a:rPr lang="en-US" sz="2400" dirty="0">
                <a:latin typeface="Times New Roman" panose="02020603050405020304" pitchFamily="18" charset="0"/>
                <a:cs typeface="Times New Roman" panose="02020603050405020304" pitchFamily="18" charset="0"/>
              </a:rPr>
              <a:t>	float a;  int b;</a:t>
            </a:r>
          </a:p>
          <a:p>
            <a:pPr marL="0" indent="0">
              <a:buNone/>
            </a:pPr>
            <a:r>
              <a:rPr lang="en-US" sz="2400" dirty="0">
                <a:latin typeface="Times New Roman" panose="02020603050405020304" pitchFamily="18" charset="0"/>
                <a:cs typeface="Times New Roman" panose="02020603050405020304" pitchFamily="18" charset="0"/>
              </a:rPr>
              <a:t>	scanf (“%</a:t>
            </a:r>
            <a:r>
              <a:rPr lang="en-US" sz="2400" dirty="0" err="1">
                <a:latin typeface="Times New Roman" panose="02020603050405020304" pitchFamily="18" charset="0"/>
                <a:cs typeface="Times New Roman" panose="02020603050405020304" pitchFamily="18" charset="0"/>
              </a:rPr>
              <a:t>f%d</a:t>
            </a:r>
            <a:r>
              <a:rPr lang="en-US" sz="2400" dirty="0">
                <a:latin typeface="Times New Roman" panose="02020603050405020304" pitchFamily="18" charset="0"/>
                <a:cs typeface="Times New Roman" panose="02020603050405020304" pitchFamily="18" charset="0"/>
              </a:rPr>
              <a:t>”, &amp;a, &amp;b);</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22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935" y="53235"/>
            <a:ext cx="9935119" cy="1280890"/>
          </a:xfrm>
        </p:spPr>
        <p:txBody>
          <a:bodyPr/>
          <a:lstStyle/>
          <a:p>
            <a:r>
              <a:rPr lang="en-US" b="1" dirty="0">
                <a:solidFill>
                  <a:srgbClr val="7030A0"/>
                </a:solidFill>
                <a:latin typeface="Times New Roman" panose="02020603050405020304" pitchFamily="18" charset="0"/>
                <a:cs typeface="Times New Roman" panose="02020603050405020304" pitchFamily="18" charset="0"/>
              </a:rPr>
              <a:t> FORMATTED CONSOLE-I/O FUNCTIONS-</a:t>
            </a:r>
            <a:r>
              <a:rPr lang="en-US" b="1" dirty="0" err="1">
                <a:solidFill>
                  <a:srgbClr val="7030A0"/>
                </a:solidFill>
                <a:latin typeface="Times New Roman" panose="02020603050405020304" pitchFamily="18" charset="0"/>
                <a:cs typeface="Times New Roman" panose="02020603050405020304" pitchFamily="18" charset="0"/>
              </a:rPr>
              <a:t>sscanf</a:t>
            </a:r>
            <a:r>
              <a:rPr lang="en-US" b="1" dirty="0">
                <a:solidFill>
                  <a:srgbClr val="7030A0"/>
                </a:solidFill>
                <a:latin typeface="Times New Roman" panose="02020603050405020304" pitchFamily="18" charset="0"/>
                <a:cs typeface="Times New Roman" panose="02020603050405020304" pitchFamily="18" charset="0"/>
              </a:rPr>
              <a:t>() function</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Rectangle 1"/>
          <p:cNvSpPr>
            <a:spLocks noGrp="1" noChangeArrowheads="1"/>
          </p:cNvSpPr>
          <p:nvPr>
            <p:ph idx="1"/>
          </p:nvPr>
        </p:nvSpPr>
        <p:spPr bwMode="auto">
          <a:xfrm>
            <a:off x="2214563" y="1629310"/>
            <a:ext cx="8858250" cy="4521722"/>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defTabSz="914400" eaLnBrk="0" fontAlgn="base" hangingPunct="0">
              <a:spcBef>
                <a:spcPct val="0"/>
              </a:spcBef>
              <a:spcAft>
                <a:spcPct val="0"/>
              </a:spcAft>
              <a:buClrTx/>
            </a:pPr>
            <a:r>
              <a:rPr lang="en-US" sz="3200" dirty="0">
                <a:latin typeface="Times New Roman" panose="02020603050405020304" pitchFamily="18" charset="0"/>
                <a:cs typeface="Times New Roman" panose="02020603050405020304" pitchFamily="18" charset="0"/>
              </a:rPr>
              <a:t>The C library function </a:t>
            </a:r>
            <a:r>
              <a:rPr lang="en-US" sz="3200" b="1" dirty="0" err="1">
                <a:latin typeface="Times New Roman" panose="02020603050405020304" pitchFamily="18" charset="0"/>
                <a:cs typeface="Times New Roman" panose="02020603050405020304" pitchFamily="18" charset="0"/>
              </a:rPr>
              <a:t>int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sscanf</a:t>
            </a:r>
            <a:r>
              <a:rPr lang="en-US" sz="3200" b="1" dirty="0">
                <a:latin typeface="Times New Roman" panose="02020603050405020304" pitchFamily="18" charset="0"/>
                <a:cs typeface="Times New Roman" panose="02020603050405020304" pitchFamily="18" charset="0"/>
              </a:rPr>
              <a:t>(</a:t>
            </a:r>
            <a:r>
              <a:rPr lang="en-US" sz="3200" b="1" dirty="0" err="1">
                <a:latin typeface="Times New Roman" panose="02020603050405020304" pitchFamily="18" charset="0"/>
                <a:cs typeface="Times New Roman" panose="02020603050405020304" pitchFamily="18" charset="0"/>
              </a:rPr>
              <a:t>const</a:t>
            </a:r>
            <a:r>
              <a:rPr lang="en-US" sz="3200" b="1" dirty="0">
                <a:latin typeface="Times New Roman" panose="02020603050405020304" pitchFamily="18" charset="0"/>
                <a:cs typeface="Times New Roman" panose="02020603050405020304" pitchFamily="18" charset="0"/>
              </a:rPr>
              <a:t> char *</a:t>
            </a:r>
            <a:r>
              <a:rPr lang="en-US" sz="3200" b="1" dirty="0" err="1">
                <a:latin typeface="Times New Roman" panose="02020603050405020304" pitchFamily="18" charset="0"/>
                <a:cs typeface="Times New Roman" panose="02020603050405020304" pitchFamily="18" charset="0"/>
              </a:rPr>
              <a:t>str</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const</a:t>
            </a:r>
            <a:r>
              <a:rPr lang="en-US" sz="3200" b="1" dirty="0">
                <a:latin typeface="Times New Roman" panose="02020603050405020304" pitchFamily="18" charset="0"/>
                <a:cs typeface="Times New Roman" panose="02020603050405020304" pitchFamily="18" charset="0"/>
              </a:rPr>
              <a:t> char *format, ...)</a:t>
            </a:r>
            <a:r>
              <a:rPr lang="en-US" sz="3200" dirty="0">
                <a:latin typeface="Times New Roman" panose="02020603050405020304" pitchFamily="18" charset="0"/>
                <a:cs typeface="Times New Roman" panose="02020603050405020304" pitchFamily="18" charset="0"/>
              </a:rPr>
              <a:t> reads formatted input from a string.</a:t>
            </a:r>
          </a:p>
          <a:p>
            <a:pPr defTabSz="914400" eaLnBrk="0" fontAlgn="base" hangingPunct="0">
              <a:spcBef>
                <a:spcPct val="0"/>
              </a:spcBef>
              <a:spcAft>
                <a:spcPct val="0"/>
              </a:spcAft>
              <a:buClrTx/>
            </a:pPr>
            <a:r>
              <a:rPr lang="en-US" altLang="en-US" sz="3200" dirty="0" err="1">
                <a:solidFill>
                  <a:srgbClr val="000088"/>
                </a:solidFill>
                <a:latin typeface="Courier New" panose="02070309020205020404" pitchFamily="49" charset="0"/>
                <a:cs typeface="Courier New" panose="02070309020205020404" pitchFamily="49" charset="0"/>
              </a:rPr>
              <a:t>int</a:t>
            </a:r>
            <a:r>
              <a:rPr lang="en-US" altLang="en-US" sz="3200" dirty="0">
                <a:solidFill>
                  <a:srgbClr val="000000"/>
                </a:solidFill>
                <a:latin typeface="Courier New" panose="02070309020205020404" pitchFamily="49" charset="0"/>
                <a:cs typeface="Courier New" panose="02070309020205020404" pitchFamily="49" charset="0"/>
              </a:rPr>
              <a:t> </a:t>
            </a:r>
            <a:r>
              <a:rPr lang="en-US" altLang="en-US" sz="3200" dirty="0" err="1">
                <a:solidFill>
                  <a:srgbClr val="000000"/>
                </a:solidFill>
                <a:latin typeface="Courier New" panose="02070309020205020404" pitchFamily="49" charset="0"/>
                <a:cs typeface="Courier New" panose="02070309020205020404" pitchFamily="49" charset="0"/>
              </a:rPr>
              <a:t>sscanf</a:t>
            </a:r>
            <a:r>
              <a:rPr lang="en-US" altLang="en-US" sz="3200" dirty="0">
                <a:solidFill>
                  <a:srgbClr val="666600"/>
                </a:solidFill>
                <a:latin typeface="Courier New" panose="02070309020205020404" pitchFamily="49" charset="0"/>
                <a:cs typeface="Courier New" panose="02070309020205020404" pitchFamily="49" charset="0"/>
              </a:rPr>
              <a:t>(</a:t>
            </a:r>
            <a:r>
              <a:rPr lang="en-US" altLang="en-US" sz="3200" dirty="0" err="1">
                <a:solidFill>
                  <a:srgbClr val="000088"/>
                </a:solidFill>
                <a:latin typeface="Courier New" panose="02070309020205020404" pitchFamily="49" charset="0"/>
                <a:cs typeface="Courier New" panose="02070309020205020404" pitchFamily="49" charset="0"/>
              </a:rPr>
              <a:t>const</a:t>
            </a:r>
            <a:r>
              <a:rPr lang="en-US" altLang="en-US" sz="3200" dirty="0">
                <a:solidFill>
                  <a:srgbClr val="000000"/>
                </a:solidFill>
                <a:latin typeface="Courier New" panose="02070309020205020404" pitchFamily="49" charset="0"/>
                <a:cs typeface="Courier New" panose="02070309020205020404" pitchFamily="49" charset="0"/>
              </a:rPr>
              <a:t> </a:t>
            </a:r>
            <a:r>
              <a:rPr lang="en-US" altLang="en-US" sz="3200" dirty="0">
                <a:solidFill>
                  <a:srgbClr val="000088"/>
                </a:solidFill>
                <a:latin typeface="Courier New" panose="02070309020205020404" pitchFamily="49" charset="0"/>
                <a:cs typeface="Courier New" panose="02070309020205020404" pitchFamily="49" charset="0"/>
              </a:rPr>
              <a:t>char</a:t>
            </a:r>
            <a:r>
              <a:rPr lang="en-US" altLang="en-US" sz="3200" dirty="0">
                <a:solidFill>
                  <a:srgbClr val="000000"/>
                </a:solidFill>
                <a:latin typeface="Courier New" panose="02070309020205020404" pitchFamily="49" charset="0"/>
                <a:cs typeface="Courier New" panose="02070309020205020404" pitchFamily="49" charset="0"/>
              </a:rPr>
              <a:t> </a:t>
            </a:r>
            <a:r>
              <a:rPr lang="en-US" altLang="en-US" sz="3200" dirty="0">
                <a:solidFill>
                  <a:srgbClr val="666600"/>
                </a:solidFill>
                <a:latin typeface="Courier New" panose="02070309020205020404" pitchFamily="49" charset="0"/>
                <a:cs typeface="Courier New" panose="02070309020205020404" pitchFamily="49" charset="0"/>
              </a:rPr>
              <a:t>*</a:t>
            </a:r>
            <a:r>
              <a:rPr lang="en-US" altLang="en-US" sz="3200" dirty="0" err="1">
                <a:solidFill>
                  <a:srgbClr val="000000"/>
                </a:solidFill>
                <a:latin typeface="Courier New" panose="02070309020205020404" pitchFamily="49" charset="0"/>
                <a:cs typeface="Courier New" panose="02070309020205020404" pitchFamily="49" charset="0"/>
              </a:rPr>
              <a:t>str</a:t>
            </a:r>
            <a:r>
              <a:rPr lang="en-US" altLang="en-US" sz="3200" dirty="0">
                <a:solidFill>
                  <a:srgbClr val="666600"/>
                </a:solidFill>
                <a:latin typeface="Courier New" panose="02070309020205020404" pitchFamily="49" charset="0"/>
                <a:cs typeface="Courier New" panose="02070309020205020404" pitchFamily="49" charset="0"/>
              </a:rPr>
              <a:t>,</a:t>
            </a:r>
            <a:r>
              <a:rPr lang="en-US" altLang="en-US" sz="3200" dirty="0">
                <a:solidFill>
                  <a:srgbClr val="000000"/>
                </a:solidFill>
                <a:latin typeface="Courier New" panose="02070309020205020404" pitchFamily="49" charset="0"/>
                <a:cs typeface="Courier New" panose="02070309020205020404" pitchFamily="49" charset="0"/>
              </a:rPr>
              <a:t> </a:t>
            </a:r>
            <a:r>
              <a:rPr lang="en-US" altLang="en-US" sz="3200" dirty="0" err="1">
                <a:solidFill>
                  <a:srgbClr val="000088"/>
                </a:solidFill>
                <a:latin typeface="Courier New" panose="02070309020205020404" pitchFamily="49" charset="0"/>
                <a:cs typeface="Courier New" panose="02070309020205020404" pitchFamily="49" charset="0"/>
              </a:rPr>
              <a:t>const</a:t>
            </a:r>
            <a:r>
              <a:rPr lang="en-US" altLang="en-US" sz="3200" dirty="0">
                <a:solidFill>
                  <a:srgbClr val="000000"/>
                </a:solidFill>
                <a:latin typeface="Courier New" panose="02070309020205020404" pitchFamily="49" charset="0"/>
                <a:cs typeface="Courier New" panose="02070309020205020404" pitchFamily="49" charset="0"/>
              </a:rPr>
              <a:t> </a:t>
            </a:r>
            <a:r>
              <a:rPr lang="en-US" altLang="en-US" sz="3200" dirty="0">
                <a:solidFill>
                  <a:srgbClr val="000088"/>
                </a:solidFill>
                <a:latin typeface="Courier New" panose="02070309020205020404" pitchFamily="49" charset="0"/>
                <a:cs typeface="Courier New" panose="02070309020205020404" pitchFamily="49" charset="0"/>
              </a:rPr>
              <a:t>char</a:t>
            </a:r>
            <a:r>
              <a:rPr lang="en-US" altLang="en-US" sz="3200" dirty="0">
                <a:solidFill>
                  <a:srgbClr val="000000"/>
                </a:solidFill>
                <a:latin typeface="Courier New" panose="02070309020205020404" pitchFamily="49" charset="0"/>
                <a:cs typeface="Courier New" panose="02070309020205020404" pitchFamily="49" charset="0"/>
              </a:rPr>
              <a:t> </a:t>
            </a:r>
            <a:r>
              <a:rPr lang="en-US" altLang="en-US" sz="3200" dirty="0">
                <a:solidFill>
                  <a:srgbClr val="666600"/>
                </a:solidFill>
                <a:latin typeface="Courier New" panose="02070309020205020404" pitchFamily="49" charset="0"/>
                <a:cs typeface="Courier New" panose="02070309020205020404" pitchFamily="49" charset="0"/>
              </a:rPr>
              <a:t>*</a:t>
            </a:r>
            <a:r>
              <a:rPr lang="en-US" altLang="en-US" sz="3200" dirty="0">
                <a:solidFill>
                  <a:srgbClr val="000000"/>
                </a:solidFill>
                <a:latin typeface="Courier New" panose="02070309020205020404" pitchFamily="49" charset="0"/>
                <a:cs typeface="Courier New" panose="02070309020205020404" pitchFamily="49" charset="0"/>
              </a:rPr>
              <a:t>format</a:t>
            </a:r>
            <a:r>
              <a:rPr lang="en-US" altLang="en-US" sz="3200" dirty="0">
                <a:solidFill>
                  <a:srgbClr val="666600"/>
                </a:solidFill>
                <a:latin typeface="Courier New" panose="02070309020205020404" pitchFamily="49" charset="0"/>
                <a:cs typeface="Courier New" panose="02070309020205020404" pitchFamily="49" charset="0"/>
              </a:rPr>
              <a:t>,</a:t>
            </a:r>
            <a:r>
              <a:rPr lang="en-US" altLang="en-US" sz="3200" dirty="0">
                <a:solidFill>
                  <a:srgbClr val="000000"/>
                </a:solidFill>
                <a:latin typeface="Courier New" panose="02070309020205020404" pitchFamily="49" charset="0"/>
                <a:cs typeface="Courier New" panose="02070309020205020404" pitchFamily="49" charset="0"/>
              </a:rPr>
              <a:t> </a:t>
            </a:r>
            <a:r>
              <a:rPr lang="en-US" altLang="en-US" sz="3200" dirty="0">
                <a:solidFill>
                  <a:srgbClr val="666600"/>
                </a:solidFill>
                <a:latin typeface="Courier New" panose="02070309020205020404" pitchFamily="49" charset="0"/>
                <a:cs typeface="Courier New" panose="02070309020205020404" pitchFamily="49" charset="0"/>
              </a:rPr>
              <a:t>...)</a:t>
            </a:r>
            <a:r>
              <a:rPr lang="en-US" altLang="en-US" sz="3200" dirty="0">
                <a:solidFill>
                  <a:schemeClr val="tx1"/>
                </a:solidFill>
              </a:rPr>
              <a:t> </a:t>
            </a:r>
            <a:endParaRPr lang="en-US" altLang="en-US" sz="4800" dirty="0">
              <a:solidFill>
                <a:schemeClr val="tx1"/>
              </a:solidFill>
              <a:latin typeface="Arial" panose="020B0604020202020204" pitchFamily="34" charset="0"/>
            </a:endParaRPr>
          </a:p>
          <a:p>
            <a:pPr marL="0" indent="0" defTabSz="914400" eaLnBrk="0" fontAlgn="base" hangingPunct="0">
              <a:spcBef>
                <a:spcPct val="0"/>
              </a:spcBef>
              <a:spcAft>
                <a:spcPct val="0"/>
              </a:spcAft>
              <a:buClrTx/>
              <a:buNone/>
            </a:pPr>
            <a:endParaRPr lang="en-US" sz="320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pPr>
            <a:endParaRPr lang="en-US" sz="320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defTabSz="914400" eaLnBrk="0" fontAlgn="base" hangingPunct="0">
              <a:spcBef>
                <a:spcPct val="0"/>
              </a:spcBef>
              <a:spcAft>
                <a:spcPct val="0"/>
              </a:spcAft>
              <a:buClrTx/>
              <a:buNone/>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6057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935" y="53235"/>
            <a:ext cx="9935119" cy="1280890"/>
          </a:xfrm>
        </p:spPr>
        <p:txBody>
          <a:bodyPr/>
          <a:lstStyle/>
          <a:p>
            <a:r>
              <a:rPr lang="en-US" b="1" dirty="0">
                <a:solidFill>
                  <a:srgbClr val="7030A0"/>
                </a:solidFill>
                <a:latin typeface="Times New Roman" panose="02020603050405020304" pitchFamily="18" charset="0"/>
                <a:cs typeface="Times New Roman" panose="02020603050405020304" pitchFamily="18" charset="0"/>
              </a:rPr>
              <a:t> FORMATTED CONSOLE-I/O FUNCTIONS-</a:t>
            </a:r>
            <a:r>
              <a:rPr lang="en-US" b="1" dirty="0" err="1">
                <a:solidFill>
                  <a:srgbClr val="7030A0"/>
                </a:solidFill>
                <a:latin typeface="Times New Roman" panose="02020603050405020304" pitchFamily="18" charset="0"/>
                <a:cs typeface="Times New Roman" panose="02020603050405020304" pitchFamily="18" charset="0"/>
              </a:rPr>
              <a:t>fscanf</a:t>
            </a:r>
            <a:r>
              <a:rPr lang="en-US" b="1" dirty="0">
                <a:solidFill>
                  <a:srgbClr val="7030A0"/>
                </a:solidFill>
                <a:latin typeface="Times New Roman" panose="02020603050405020304" pitchFamily="18" charset="0"/>
                <a:cs typeface="Times New Roman" panose="02020603050405020304" pitchFamily="18" charset="0"/>
              </a:rPr>
              <a:t>() function</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Rectangle 1"/>
          <p:cNvSpPr>
            <a:spLocks noGrp="1" noChangeArrowheads="1"/>
          </p:cNvSpPr>
          <p:nvPr>
            <p:ph idx="1"/>
          </p:nvPr>
        </p:nvSpPr>
        <p:spPr bwMode="auto">
          <a:xfrm>
            <a:off x="2214563" y="2121753"/>
            <a:ext cx="8858250" cy="3536837"/>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algn="just" defTabSz="914400" eaLnBrk="0" fontAlgn="base" hangingPunct="0">
              <a:spcBef>
                <a:spcPct val="0"/>
              </a:spcBef>
              <a:spcAft>
                <a:spcPct val="0"/>
              </a:spcAft>
              <a:buClrTx/>
            </a:pPr>
            <a:r>
              <a:rPr lang="en-US" sz="3200" dirty="0">
                <a:latin typeface="Times New Roman" panose="02020603050405020304" pitchFamily="18" charset="0"/>
                <a:cs typeface="Times New Roman" panose="02020603050405020304" pitchFamily="18" charset="0"/>
              </a:rPr>
              <a:t>The C library function </a:t>
            </a:r>
            <a:r>
              <a:rPr lang="en-US" sz="3200" b="1" dirty="0" err="1">
                <a:latin typeface="Times New Roman" panose="02020603050405020304" pitchFamily="18" charset="0"/>
                <a:cs typeface="Times New Roman" panose="02020603050405020304" pitchFamily="18" charset="0"/>
              </a:rPr>
              <a:t>int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fscanf</a:t>
            </a:r>
            <a:r>
              <a:rPr lang="en-US" sz="3200" b="1" dirty="0">
                <a:latin typeface="Times New Roman" panose="02020603050405020304" pitchFamily="18" charset="0"/>
                <a:cs typeface="Times New Roman" panose="02020603050405020304" pitchFamily="18" charset="0"/>
              </a:rPr>
              <a:t>(FILE *stream, </a:t>
            </a:r>
            <a:r>
              <a:rPr lang="en-US" sz="3200" b="1" dirty="0" err="1">
                <a:latin typeface="Times New Roman" panose="02020603050405020304" pitchFamily="18" charset="0"/>
                <a:cs typeface="Times New Roman" panose="02020603050405020304" pitchFamily="18" charset="0"/>
              </a:rPr>
              <a:t>const</a:t>
            </a:r>
            <a:r>
              <a:rPr lang="en-US" sz="3200" b="1" dirty="0">
                <a:latin typeface="Times New Roman" panose="02020603050405020304" pitchFamily="18" charset="0"/>
                <a:cs typeface="Times New Roman" panose="02020603050405020304" pitchFamily="18" charset="0"/>
              </a:rPr>
              <a:t> char *format, ...)</a:t>
            </a:r>
            <a:r>
              <a:rPr lang="en-US" sz="3200" dirty="0">
                <a:latin typeface="Times New Roman" panose="02020603050405020304" pitchFamily="18" charset="0"/>
                <a:cs typeface="Times New Roman" panose="02020603050405020304" pitchFamily="18" charset="0"/>
              </a:rPr>
              <a:t> reads formatted input from a stream.</a:t>
            </a:r>
          </a:p>
          <a:p>
            <a:pPr algn="just" defTabSz="914400" eaLnBrk="0" fontAlgn="base" hangingPunct="0">
              <a:spcBef>
                <a:spcPct val="0"/>
              </a:spcBef>
              <a:spcAft>
                <a:spcPct val="0"/>
              </a:spcAft>
              <a:buClrTx/>
            </a:pPr>
            <a:r>
              <a:rPr lang="en-US" altLang="en-US" sz="3200" dirty="0" err="1">
                <a:solidFill>
                  <a:srgbClr val="000088"/>
                </a:solidFill>
                <a:latin typeface="Times New Roman" panose="02020603050405020304" pitchFamily="18" charset="0"/>
                <a:cs typeface="Times New Roman" panose="02020603050405020304" pitchFamily="18" charset="0"/>
              </a:rPr>
              <a:t>int</a:t>
            </a:r>
            <a:r>
              <a:rPr lang="en-US" altLang="en-US" sz="3200" dirty="0">
                <a:solidFill>
                  <a:srgbClr val="000000"/>
                </a:solidFill>
                <a:latin typeface="Times New Roman" panose="02020603050405020304" pitchFamily="18" charset="0"/>
                <a:cs typeface="Times New Roman" panose="02020603050405020304" pitchFamily="18" charset="0"/>
              </a:rPr>
              <a:t> </a:t>
            </a:r>
            <a:r>
              <a:rPr lang="en-US" altLang="en-US" sz="3200" dirty="0" err="1">
                <a:solidFill>
                  <a:srgbClr val="000000"/>
                </a:solidFill>
                <a:latin typeface="Times New Roman" panose="02020603050405020304" pitchFamily="18" charset="0"/>
                <a:cs typeface="Times New Roman" panose="02020603050405020304" pitchFamily="18" charset="0"/>
              </a:rPr>
              <a:t>fscanf</a:t>
            </a:r>
            <a:r>
              <a:rPr lang="en-US" altLang="en-US" sz="3200" dirty="0">
                <a:solidFill>
                  <a:srgbClr val="666600"/>
                </a:solidFill>
                <a:latin typeface="Times New Roman" panose="02020603050405020304" pitchFamily="18" charset="0"/>
                <a:cs typeface="Times New Roman" panose="02020603050405020304" pitchFamily="18" charset="0"/>
              </a:rPr>
              <a:t>(</a:t>
            </a:r>
            <a:r>
              <a:rPr lang="en-US" altLang="en-US" sz="3200" dirty="0">
                <a:solidFill>
                  <a:srgbClr val="000000"/>
                </a:solidFill>
                <a:latin typeface="Times New Roman" panose="02020603050405020304" pitchFamily="18" charset="0"/>
                <a:cs typeface="Times New Roman" panose="02020603050405020304" pitchFamily="18" charset="0"/>
              </a:rPr>
              <a:t>FILE </a:t>
            </a:r>
            <a:r>
              <a:rPr lang="en-US" altLang="en-US" sz="3200" dirty="0">
                <a:solidFill>
                  <a:srgbClr val="666600"/>
                </a:solidFill>
                <a:latin typeface="Times New Roman" panose="02020603050405020304" pitchFamily="18" charset="0"/>
                <a:cs typeface="Times New Roman" panose="02020603050405020304" pitchFamily="18" charset="0"/>
              </a:rPr>
              <a:t>*</a:t>
            </a:r>
            <a:r>
              <a:rPr lang="en-US" altLang="en-US" sz="3200" dirty="0">
                <a:solidFill>
                  <a:srgbClr val="000000"/>
                </a:solidFill>
                <a:latin typeface="Times New Roman" panose="02020603050405020304" pitchFamily="18" charset="0"/>
                <a:cs typeface="Times New Roman" panose="02020603050405020304" pitchFamily="18" charset="0"/>
              </a:rPr>
              <a:t>stream</a:t>
            </a:r>
            <a:r>
              <a:rPr lang="en-US" altLang="en-US" sz="3200" dirty="0">
                <a:solidFill>
                  <a:srgbClr val="666600"/>
                </a:solidFill>
                <a:latin typeface="Times New Roman" panose="02020603050405020304" pitchFamily="18" charset="0"/>
                <a:cs typeface="Times New Roman" panose="02020603050405020304" pitchFamily="18" charset="0"/>
              </a:rPr>
              <a:t>,</a:t>
            </a:r>
            <a:r>
              <a:rPr lang="en-US" altLang="en-US" sz="3200" dirty="0">
                <a:solidFill>
                  <a:srgbClr val="000000"/>
                </a:solidFill>
                <a:latin typeface="Times New Roman" panose="02020603050405020304" pitchFamily="18" charset="0"/>
                <a:cs typeface="Times New Roman" panose="02020603050405020304" pitchFamily="18" charset="0"/>
              </a:rPr>
              <a:t> </a:t>
            </a:r>
            <a:r>
              <a:rPr lang="en-US" altLang="en-US" sz="3200" dirty="0" err="1">
                <a:solidFill>
                  <a:srgbClr val="000088"/>
                </a:solidFill>
                <a:latin typeface="Times New Roman" panose="02020603050405020304" pitchFamily="18" charset="0"/>
                <a:cs typeface="Times New Roman" panose="02020603050405020304" pitchFamily="18" charset="0"/>
              </a:rPr>
              <a:t>const</a:t>
            </a:r>
            <a:r>
              <a:rPr lang="en-US" altLang="en-US" sz="3200" dirty="0">
                <a:solidFill>
                  <a:srgbClr val="000000"/>
                </a:solidFill>
                <a:latin typeface="Times New Roman" panose="02020603050405020304" pitchFamily="18" charset="0"/>
                <a:cs typeface="Times New Roman" panose="02020603050405020304" pitchFamily="18" charset="0"/>
              </a:rPr>
              <a:t> </a:t>
            </a:r>
            <a:r>
              <a:rPr lang="en-US" altLang="en-US" sz="3200" dirty="0">
                <a:solidFill>
                  <a:srgbClr val="000088"/>
                </a:solidFill>
                <a:latin typeface="Times New Roman" panose="02020603050405020304" pitchFamily="18" charset="0"/>
                <a:cs typeface="Times New Roman" panose="02020603050405020304" pitchFamily="18" charset="0"/>
              </a:rPr>
              <a:t>char</a:t>
            </a:r>
            <a:r>
              <a:rPr lang="en-US" altLang="en-US" sz="3200" dirty="0">
                <a:solidFill>
                  <a:srgbClr val="000000"/>
                </a:solidFill>
                <a:latin typeface="Times New Roman" panose="02020603050405020304" pitchFamily="18" charset="0"/>
                <a:cs typeface="Times New Roman" panose="02020603050405020304" pitchFamily="18" charset="0"/>
              </a:rPr>
              <a:t> </a:t>
            </a:r>
            <a:r>
              <a:rPr lang="en-US" altLang="en-US" sz="3200" dirty="0">
                <a:solidFill>
                  <a:srgbClr val="666600"/>
                </a:solidFill>
                <a:latin typeface="Times New Roman" panose="02020603050405020304" pitchFamily="18" charset="0"/>
                <a:cs typeface="Times New Roman" panose="02020603050405020304" pitchFamily="18" charset="0"/>
              </a:rPr>
              <a:t>*</a:t>
            </a:r>
            <a:r>
              <a:rPr lang="en-US" altLang="en-US" sz="3200" dirty="0">
                <a:solidFill>
                  <a:srgbClr val="000000"/>
                </a:solidFill>
                <a:latin typeface="Times New Roman" panose="02020603050405020304" pitchFamily="18" charset="0"/>
                <a:cs typeface="Times New Roman" panose="02020603050405020304" pitchFamily="18" charset="0"/>
              </a:rPr>
              <a:t>format</a:t>
            </a:r>
            <a:r>
              <a:rPr lang="en-US" altLang="en-US" sz="3200" dirty="0">
                <a:solidFill>
                  <a:srgbClr val="666600"/>
                </a:solidFill>
                <a:latin typeface="Times New Roman" panose="02020603050405020304" pitchFamily="18" charset="0"/>
                <a:cs typeface="Times New Roman" panose="02020603050405020304" pitchFamily="18" charset="0"/>
              </a:rPr>
              <a:t>,</a:t>
            </a:r>
            <a:r>
              <a:rPr lang="en-US" altLang="en-US" sz="3200" dirty="0">
                <a:solidFill>
                  <a:srgbClr val="000000"/>
                </a:solidFill>
                <a:latin typeface="Times New Roman" panose="02020603050405020304" pitchFamily="18" charset="0"/>
                <a:cs typeface="Times New Roman" panose="02020603050405020304" pitchFamily="18" charset="0"/>
              </a:rPr>
              <a:t> </a:t>
            </a:r>
            <a:r>
              <a:rPr lang="en-US" altLang="en-US" sz="3200" dirty="0">
                <a:solidFill>
                  <a:srgbClr val="666600"/>
                </a:solidFill>
                <a:latin typeface="Times New Roman" panose="02020603050405020304" pitchFamily="18" charset="0"/>
                <a:cs typeface="Times New Roman" panose="02020603050405020304" pitchFamily="18" charset="0"/>
              </a:rPr>
              <a:t>...)</a:t>
            </a:r>
            <a:r>
              <a:rPr lang="en-US" altLang="en-US" sz="3200" dirty="0">
                <a:solidFill>
                  <a:schemeClr val="tx1"/>
                </a:solidFill>
                <a:latin typeface="Times New Roman" panose="02020603050405020304" pitchFamily="18" charset="0"/>
                <a:cs typeface="Times New Roman" panose="02020603050405020304" pitchFamily="18" charset="0"/>
              </a:rPr>
              <a:t> </a:t>
            </a:r>
            <a:endParaRPr lang="en-US" altLang="en-US" sz="4800" dirty="0">
              <a:solidFill>
                <a:schemeClr val="tx1"/>
              </a:solidFill>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pPr>
            <a:endParaRPr lang="en-US" sz="3200" dirty="0">
              <a:solidFill>
                <a:srgbClr val="000088"/>
              </a:solidFill>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None/>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732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6373" y="624637"/>
            <a:ext cx="9603275" cy="1049235"/>
          </a:xfrm>
        </p:spPr>
        <p:txBody>
          <a:bodyPr/>
          <a:lstStyle/>
          <a:p>
            <a:r>
              <a:rPr lang="en-US" b="1" dirty="0">
                <a:solidFill>
                  <a:srgbClr val="7030A0"/>
                </a:solidFill>
                <a:latin typeface="Times New Roman" panose="02020603050405020304" pitchFamily="18" charset="0"/>
                <a:cs typeface="Times New Roman" panose="02020603050405020304" pitchFamily="18" charset="0"/>
              </a:rPr>
              <a:t>TOPICS</a:t>
            </a:r>
          </a:p>
        </p:txBody>
      </p:sp>
      <p:sp>
        <p:nvSpPr>
          <p:cNvPr id="3" name="Content Placeholder 2"/>
          <p:cNvSpPr>
            <a:spLocks noGrp="1"/>
          </p:cNvSpPr>
          <p:nvPr>
            <p:ph idx="1"/>
          </p:nvPr>
        </p:nvSpPr>
        <p:spPr>
          <a:xfrm>
            <a:off x="1481559" y="1416125"/>
            <a:ext cx="9603275" cy="3450613"/>
          </a:xfrm>
        </p:spPr>
        <p:txBody>
          <a:bodyPr>
            <a:normAutofit fontScale="92500" lnSpcReduction="10000"/>
          </a:bodyPr>
          <a:lstStyle/>
          <a:p>
            <a:r>
              <a:rPr lang="en-US" sz="3400" b="1" dirty="0">
                <a:latin typeface="Times New Roman" panose="02020603050405020304" pitchFamily="18" charset="0"/>
                <a:cs typeface="Times New Roman" panose="02020603050405020304" pitchFamily="18" charset="0"/>
              </a:rPr>
              <a:t>INTRODUCTION</a:t>
            </a:r>
          </a:p>
          <a:p>
            <a:r>
              <a:rPr lang="en-US" sz="3400" b="1" dirty="0">
                <a:latin typeface="Times New Roman" panose="02020603050405020304" pitchFamily="18" charset="0"/>
                <a:cs typeface="Times New Roman" panose="02020603050405020304" pitchFamily="18" charset="0"/>
              </a:rPr>
              <a:t>CONSOLE I/O FUNCTIONS</a:t>
            </a:r>
          </a:p>
          <a:p>
            <a:r>
              <a:rPr lang="en-US" sz="3400" b="1" dirty="0">
                <a:latin typeface="Times New Roman" panose="02020603050405020304" pitchFamily="18" charset="0"/>
                <a:cs typeface="Times New Roman" panose="02020603050405020304" pitchFamily="18" charset="0"/>
              </a:rPr>
              <a:t>FORMATTED I/O FUNCTIONS </a:t>
            </a:r>
          </a:p>
          <a:p>
            <a:r>
              <a:rPr lang="en-US" sz="3400" b="1" dirty="0">
                <a:latin typeface="Times New Roman" panose="02020603050405020304" pitchFamily="18" charset="0"/>
                <a:cs typeface="Times New Roman" panose="02020603050405020304" pitchFamily="18" charset="0"/>
              </a:rPr>
              <a:t>UNFORMATTED I/O FUNCTIONS</a:t>
            </a:r>
          </a:p>
          <a:p>
            <a:r>
              <a:rPr lang="en-US" sz="3400" b="1" dirty="0">
                <a:latin typeface="Times New Roman" panose="02020603050405020304" pitchFamily="18" charset="0"/>
                <a:cs typeface="Times New Roman" panose="02020603050405020304" pitchFamily="18" charset="0"/>
              </a:rPr>
              <a:t>MCQS</a:t>
            </a:r>
          </a:p>
          <a:p>
            <a:r>
              <a:rPr lang="en-US" sz="3400" b="1" dirty="0">
                <a:latin typeface="Times New Roman" panose="02020603050405020304" pitchFamily="18" charset="0"/>
                <a:cs typeface="Times New Roman" panose="02020603050405020304" pitchFamily="18" charset="0"/>
              </a:rPr>
              <a:t>PROBLEMS </a:t>
            </a:r>
          </a:p>
          <a:p>
            <a:endParaRPr lang="en-US" sz="1600" dirty="0"/>
          </a:p>
          <a:p>
            <a:endParaRPr lang="en-US" b="1" u="sng"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1948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465" y="279336"/>
            <a:ext cx="8911687" cy="1280890"/>
          </a:xfrm>
        </p:spPr>
        <p:txBody>
          <a:bodyPr/>
          <a:lstStyle/>
          <a:p>
            <a:r>
              <a:rPr lang="en-US" b="1" dirty="0">
                <a:solidFill>
                  <a:srgbClr val="7030A0"/>
                </a:solidFill>
                <a:latin typeface="Times New Roman" panose="02020603050405020304" pitchFamily="18" charset="0"/>
                <a:cs typeface="Times New Roman" panose="02020603050405020304" pitchFamily="18" charset="0"/>
              </a:rPr>
              <a:t>USAGE OF FORMAT SPECIFIER IN scanf() function</a:t>
            </a:r>
          </a:p>
        </p:txBody>
      </p:sp>
      <p:sp>
        <p:nvSpPr>
          <p:cNvPr id="6" name="Content Placeholder 5"/>
          <p:cNvSpPr>
            <a:spLocks noGrp="1"/>
          </p:cNvSpPr>
          <p:nvPr>
            <p:ph idx="1"/>
          </p:nvPr>
        </p:nvSpPr>
        <p:spPr>
          <a:xfrm>
            <a:off x="1514008" y="1439055"/>
            <a:ext cx="4661940" cy="5096655"/>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Example:</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#include&lt;</a:t>
            </a:r>
            <a:r>
              <a:rPr lang="en-US" sz="2400" dirty="0" err="1">
                <a:solidFill>
                  <a:schemeClr val="tx1"/>
                </a:solidFill>
                <a:latin typeface="Times New Roman" panose="02020603050405020304" pitchFamily="18" charset="0"/>
                <a:cs typeface="Times New Roman" panose="02020603050405020304" pitchFamily="18" charset="0"/>
              </a:rPr>
              <a:t>stdio.h</a:t>
            </a:r>
            <a:r>
              <a:rPr lang="en-US" sz="2400" dirty="0">
                <a:solidFill>
                  <a:schemeClr val="tx1"/>
                </a:solidFill>
                <a:latin typeface="Times New Roman" panose="02020603050405020304" pitchFamily="18" charset="0"/>
                <a:cs typeface="Times New Roman" panose="02020603050405020304" pitchFamily="18" charset="0"/>
              </a:rPr>
              <a:t>&gt;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int main()</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 </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int a;</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scanf("input is : %d", &amp;a);</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printf</a:t>
            </a:r>
            <a:r>
              <a:rPr lang="en-US" sz="2400" dirty="0">
                <a:solidFill>
                  <a:schemeClr val="tx1"/>
                </a:solidFill>
                <a:latin typeface="Times New Roman" panose="02020603050405020304" pitchFamily="18" charset="0"/>
                <a:cs typeface="Times New Roman" panose="02020603050405020304" pitchFamily="18" charset="0"/>
              </a:rPr>
              <a:t>("%d", a);</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return 0;</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a:t>
            </a:r>
          </a:p>
        </p:txBody>
      </p:sp>
      <p:sp>
        <p:nvSpPr>
          <p:cNvPr id="4" name="Content Placeholder 5"/>
          <p:cNvSpPr txBox="1">
            <a:spLocks/>
          </p:cNvSpPr>
          <p:nvPr/>
        </p:nvSpPr>
        <p:spPr>
          <a:xfrm>
            <a:off x="6358329" y="1216701"/>
            <a:ext cx="4991724" cy="50966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sz="2400" b="1" dirty="0">
              <a:latin typeface="Times New Roman" panose="02020603050405020304" pitchFamily="18" charset="0"/>
              <a:cs typeface="Times New Roman" panose="02020603050405020304" pitchFamily="18" charset="0"/>
            </a:endParaRPr>
          </a:p>
          <a:p>
            <a:pPr marL="0" indent="0">
              <a:buFont typeface="Wingdings 3" charset="2"/>
              <a:buNone/>
            </a:pPr>
            <a:r>
              <a:rPr lang="en-US" sz="2400" b="1" dirty="0">
                <a:latin typeface="Times New Roman" panose="02020603050405020304" pitchFamily="18" charset="0"/>
                <a:cs typeface="Times New Roman" panose="02020603050405020304" pitchFamily="18" charset="0"/>
              </a:rPr>
              <a:t>OUTPUT:</a:t>
            </a:r>
          </a:p>
          <a:p>
            <a:pPr marL="0" indent="0">
              <a:buFont typeface="Wingdings 3" charset="2"/>
              <a:buNone/>
            </a:pPr>
            <a:r>
              <a:rPr lang="en-US" sz="2400" dirty="0">
                <a:latin typeface="Times New Roman" panose="02020603050405020304" pitchFamily="18" charset="0"/>
                <a:cs typeface="Times New Roman" panose="02020603050405020304" pitchFamily="18" charset="0"/>
              </a:rPr>
              <a:t>input is : 10</a:t>
            </a:r>
          </a:p>
          <a:p>
            <a:pPr marL="0" indent="0">
              <a:buFont typeface="Wingdings 3" charset="2"/>
              <a:buNone/>
            </a:pPr>
            <a:r>
              <a:rPr lang="en-US" sz="2400"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1357687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465" y="279336"/>
            <a:ext cx="8911687" cy="1280890"/>
          </a:xfrm>
        </p:spPr>
        <p:txBody>
          <a:bodyPr/>
          <a:lstStyle/>
          <a:p>
            <a:r>
              <a:rPr lang="en-US" b="1" dirty="0">
                <a:solidFill>
                  <a:srgbClr val="7030A0"/>
                </a:solidFill>
                <a:latin typeface="Times New Roman" panose="02020603050405020304" pitchFamily="18" charset="0"/>
                <a:cs typeface="Times New Roman" panose="02020603050405020304" pitchFamily="18" charset="0"/>
              </a:rPr>
              <a:t>USAGE OF FORMAT SPECIFIER IN scanf() function</a:t>
            </a:r>
          </a:p>
        </p:txBody>
      </p:sp>
      <p:sp>
        <p:nvSpPr>
          <p:cNvPr id="6" name="Content Placeholder 5"/>
          <p:cNvSpPr>
            <a:spLocks noGrp="1"/>
          </p:cNvSpPr>
          <p:nvPr>
            <p:ph idx="1"/>
          </p:nvPr>
        </p:nvSpPr>
        <p:spPr>
          <a:xfrm>
            <a:off x="1514008" y="1439055"/>
            <a:ext cx="4661940" cy="5096655"/>
          </a:xfrm>
        </p:spPr>
        <p:txBody>
          <a:bodyPr>
            <a:normAutofit fontScale="92500" lnSpcReduction="20000"/>
          </a:bodyPr>
          <a:lstStyle/>
          <a:p>
            <a:pPr marL="0" indent="0">
              <a:buNone/>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Example:</a:t>
            </a:r>
          </a:p>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 Extracting single digit using C Code.</a:t>
            </a:r>
          </a:p>
          <a:p>
            <a:pPr marL="0" indent="0" algn="just">
              <a:buNone/>
            </a:pPr>
            <a:r>
              <a:rPr lang="en-US" sz="2400" dirty="0">
                <a:latin typeface="Times New Roman" panose="02020603050405020304" pitchFamily="18" charset="0"/>
                <a:cs typeface="Times New Roman" panose="02020603050405020304" pitchFamily="18" charset="0"/>
              </a:rPr>
              <a:t>#include&lt;</a:t>
            </a:r>
            <a:r>
              <a:rPr lang="en-US" sz="2400" dirty="0" err="1">
                <a:latin typeface="Times New Roman" panose="02020603050405020304" pitchFamily="18" charset="0"/>
                <a:cs typeface="Times New Roman" panose="02020603050405020304" pitchFamily="18" charset="0"/>
              </a:rPr>
              <a:t>stdio.h</a:t>
            </a:r>
            <a:r>
              <a:rPr lang="en-US" sz="2400" dirty="0">
                <a:latin typeface="Times New Roman" panose="02020603050405020304" pitchFamily="18" charset="0"/>
                <a:cs typeface="Times New Roman" panose="02020603050405020304" pitchFamily="18" charset="0"/>
              </a:rPr>
              <a:t>&gt;</a:t>
            </a:r>
          </a:p>
          <a:p>
            <a:pPr marL="0" indent="0" algn="just">
              <a:buNone/>
            </a:pPr>
            <a:r>
              <a:rPr lang="en-US" sz="2400" dirty="0">
                <a:latin typeface="Times New Roman" panose="02020603050405020304" pitchFamily="18" charset="0"/>
                <a:cs typeface="Times New Roman" panose="02020603050405020304" pitchFamily="18" charset="0"/>
              </a:rPr>
              <a:t>  int main()</a:t>
            </a:r>
          </a:p>
          <a:p>
            <a:pPr marL="0" indent="0" algn="just">
              <a:buNone/>
            </a:pPr>
            <a:r>
              <a:rPr lang="en-US" sz="2400" dirty="0">
                <a:latin typeface="Times New Roman" panose="02020603050405020304" pitchFamily="18" charset="0"/>
                <a:cs typeface="Times New Roman" panose="02020603050405020304" pitchFamily="18" charset="0"/>
              </a:rPr>
              <a:t>  { //1234</a:t>
            </a:r>
          </a:p>
          <a:p>
            <a:pPr marL="0" indent="0" algn="just">
              <a:buNone/>
            </a:pPr>
            <a:r>
              <a:rPr lang="en-US" sz="2400" dirty="0">
                <a:latin typeface="Times New Roman" panose="02020603050405020304" pitchFamily="18" charset="0"/>
                <a:cs typeface="Times New Roman" panose="02020603050405020304" pitchFamily="18" charset="0"/>
              </a:rPr>
              <a:t> int </a:t>
            </a:r>
            <a:r>
              <a:rPr lang="en-US" sz="2400" dirty="0" err="1">
                <a:latin typeface="Times New Roman" panose="02020603050405020304" pitchFamily="18" charset="0"/>
                <a:cs typeface="Times New Roman" panose="02020603050405020304" pitchFamily="18" charset="0"/>
              </a:rPr>
              <a:t>a,b,c,d</a:t>
            </a:r>
            <a:r>
              <a:rPr lang="en-US" sz="2400" dirty="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 scanf("%1d%1d%1d%1d", &amp;a, &amp;b, &amp;c, &amp;d);</a:t>
            </a:r>
          </a:p>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("%d", </a:t>
            </a:r>
            <a:r>
              <a:rPr lang="en-US" sz="2400" dirty="0" err="1">
                <a:latin typeface="Times New Roman" panose="02020603050405020304" pitchFamily="18" charset="0"/>
                <a:cs typeface="Times New Roman" panose="02020603050405020304" pitchFamily="18" charset="0"/>
              </a:rPr>
              <a:t>a+b+c+d</a:t>
            </a:r>
            <a:r>
              <a:rPr lang="en-US" sz="2400" dirty="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 return 0;</a:t>
            </a:r>
          </a:p>
          <a:p>
            <a:pPr marL="0" indent="0" algn="just">
              <a:buNone/>
            </a:pPr>
            <a:r>
              <a:rPr lang="en-US" sz="2400" dirty="0">
                <a:latin typeface="Times New Roman" panose="02020603050405020304" pitchFamily="18" charset="0"/>
                <a:cs typeface="Times New Roman" panose="02020603050405020304" pitchFamily="18" charset="0"/>
              </a:rPr>
              <a:t>  }</a:t>
            </a:r>
          </a:p>
        </p:txBody>
      </p:sp>
      <p:sp>
        <p:nvSpPr>
          <p:cNvPr id="4" name="Content Placeholder 5"/>
          <p:cNvSpPr txBox="1">
            <a:spLocks/>
          </p:cNvSpPr>
          <p:nvPr/>
        </p:nvSpPr>
        <p:spPr>
          <a:xfrm>
            <a:off x="6358329" y="1216701"/>
            <a:ext cx="4991724" cy="50966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sz="2400" b="1" dirty="0">
              <a:latin typeface="Times New Roman" panose="02020603050405020304" pitchFamily="18" charset="0"/>
              <a:cs typeface="Times New Roman" panose="02020603050405020304" pitchFamily="18" charset="0"/>
            </a:endParaRPr>
          </a:p>
          <a:p>
            <a:pPr marL="0" indent="0">
              <a:buFont typeface="Wingdings 3" charset="2"/>
              <a:buNone/>
            </a:pPr>
            <a:r>
              <a:rPr lang="en-US" sz="2400" b="1" dirty="0">
                <a:latin typeface="Times New Roman" panose="02020603050405020304" pitchFamily="18" charset="0"/>
                <a:cs typeface="Times New Roman" panose="02020603050405020304" pitchFamily="18" charset="0"/>
              </a:rPr>
              <a:t>OUTPUT:</a:t>
            </a:r>
          </a:p>
          <a:p>
            <a:pPr marL="0" indent="0">
              <a:buFont typeface="Wingdings 3" charset="2"/>
              <a:buNone/>
            </a:pPr>
            <a:r>
              <a:rPr lang="en-US" sz="2400" b="1" dirty="0">
                <a:latin typeface="Times New Roman" panose="02020603050405020304" pitchFamily="18" charset="0"/>
                <a:cs typeface="Times New Roman" panose="02020603050405020304" pitchFamily="18" charset="0"/>
              </a:rPr>
              <a:t>1234</a:t>
            </a:r>
          </a:p>
          <a:p>
            <a:pPr marL="0" indent="0">
              <a:buFont typeface="Wingdings 3" charset="2"/>
              <a:buNone/>
            </a:pPr>
            <a:r>
              <a:rPr lang="en-US" sz="2400" b="1"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1953473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465" y="279336"/>
            <a:ext cx="8911687" cy="1280890"/>
          </a:xfrm>
        </p:spPr>
        <p:txBody>
          <a:bodyPr/>
          <a:lstStyle/>
          <a:p>
            <a:r>
              <a:rPr lang="en-US" b="1" dirty="0">
                <a:solidFill>
                  <a:srgbClr val="7030A0"/>
                </a:solidFill>
                <a:latin typeface="Times New Roman" panose="02020603050405020304" pitchFamily="18" charset="0"/>
                <a:cs typeface="Times New Roman" panose="02020603050405020304" pitchFamily="18" charset="0"/>
              </a:rPr>
              <a:t>USAGE OF FORMAT SPECIFIER IN scanf() function</a:t>
            </a:r>
          </a:p>
        </p:txBody>
      </p:sp>
      <p:sp>
        <p:nvSpPr>
          <p:cNvPr id="6" name="Content Placeholder 5"/>
          <p:cNvSpPr>
            <a:spLocks noGrp="1"/>
          </p:cNvSpPr>
          <p:nvPr>
            <p:ph idx="1"/>
          </p:nvPr>
        </p:nvSpPr>
        <p:spPr>
          <a:xfrm>
            <a:off x="1514008" y="1439055"/>
            <a:ext cx="4661940" cy="5096655"/>
          </a:xfrm>
        </p:spPr>
        <p:txBody>
          <a:bodyPr>
            <a:normAutofit fontScale="92500" lnSpcReduction="10000"/>
          </a:bodyPr>
          <a:lstStyle/>
          <a:p>
            <a:pPr marL="0" indent="0">
              <a:buNone/>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Example:</a:t>
            </a:r>
          </a:p>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 getting digit input in  expression (</a:t>
            </a:r>
            <a:r>
              <a:rPr lang="en-US" sz="2400" b="1" dirty="0" err="1">
                <a:solidFill>
                  <a:schemeClr val="tx1"/>
                </a:solidFill>
                <a:latin typeface="Times New Roman" panose="02020603050405020304" pitchFamily="18" charset="0"/>
                <a:cs typeface="Times New Roman" panose="02020603050405020304" pitchFamily="18" charset="0"/>
              </a:rPr>
              <a:t>a+b</a:t>
            </a:r>
            <a:r>
              <a:rPr lang="en-US" sz="2400" b="1" dirty="0">
                <a:solidFill>
                  <a:schemeClr val="tx1"/>
                </a:solidFill>
                <a:latin typeface="Times New Roman" panose="02020603050405020304" pitchFamily="18" charset="0"/>
                <a:cs typeface="Times New Roman" panose="02020603050405020304" pitchFamily="18" charset="0"/>
              </a:rPr>
              <a:t>) format using C Code.</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#include&lt;</a:t>
            </a:r>
            <a:r>
              <a:rPr lang="en-US" sz="2400" dirty="0" err="1">
                <a:solidFill>
                  <a:schemeClr val="tx1"/>
                </a:solidFill>
                <a:latin typeface="Times New Roman" panose="02020603050405020304" pitchFamily="18" charset="0"/>
                <a:cs typeface="Times New Roman" panose="02020603050405020304" pitchFamily="18" charset="0"/>
              </a:rPr>
              <a:t>stdio.h</a:t>
            </a:r>
            <a:r>
              <a:rPr lang="en-US" sz="2400" dirty="0">
                <a:solidFill>
                  <a:schemeClr val="tx1"/>
                </a:solidFill>
                <a:latin typeface="Times New Roman" panose="02020603050405020304" pitchFamily="18" charset="0"/>
                <a:cs typeface="Times New Roman" panose="02020603050405020304" pitchFamily="18" charset="0"/>
              </a:rPr>
              <a:t>&gt;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int main()</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 </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int a;</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scanf("%d+%d", &amp;</a:t>
            </a:r>
            <a:r>
              <a:rPr lang="en-US" sz="2400" dirty="0" err="1">
                <a:solidFill>
                  <a:schemeClr val="tx1"/>
                </a:solidFill>
                <a:latin typeface="Times New Roman" panose="02020603050405020304" pitchFamily="18" charset="0"/>
                <a:cs typeface="Times New Roman" panose="02020603050405020304" pitchFamily="18" charset="0"/>
              </a:rPr>
              <a:t>a,&amp;b</a:t>
            </a:r>
            <a:r>
              <a:rPr lang="en-US" sz="24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printf</a:t>
            </a:r>
            <a:r>
              <a:rPr lang="en-US" sz="2400" dirty="0">
                <a:solidFill>
                  <a:schemeClr val="tx1"/>
                </a:solidFill>
                <a:latin typeface="Times New Roman" panose="02020603050405020304" pitchFamily="18" charset="0"/>
                <a:cs typeface="Times New Roman" panose="02020603050405020304" pitchFamily="18" charset="0"/>
              </a:rPr>
              <a:t>("%d %d", a, b);</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return 0;</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a:t>
            </a:r>
          </a:p>
        </p:txBody>
      </p:sp>
      <p:sp>
        <p:nvSpPr>
          <p:cNvPr id="4" name="Content Placeholder 5"/>
          <p:cNvSpPr txBox="1">
            <a:spLocks/>
          </p:cNvSpPr>
          <p:nvPr/>
        </p:nvSpPr>
        <p:spPr>
          <a:xfrm>
            <a:off x="6358329" y="1216701"/>
            <a:ext cx="4991724" cy="50966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sz="2400" b="1" dirty="0">
              <a:latin typeface="Times New Roman" panose="02020603050405020304" pitchFamily="18" charset="0"/>
              <a:cs typeface="Times New Roman" panose="02020603050405020304" pitchFamily="18" charset="0"/>
            </a:endParaRPr>
          </a:p>
          <a:p>
            <a:pPr marL="0" indent="0">
              <a:buFont typeface="Wingdings 3" charset="2"/>
              <a:buNone/>
            </a:pPr>
            <a:r>
              <a:rPr lang="en-US" sz="2400" b="1" dirty="0">
                <a:latin typeface="Times New Roman" panose="02020603050405020304" pitchFamily="18" charset="0"/>
                <a:cs typeface="Times New Roman" panose="02020603050405020304" pitchFamily="18" charset="0"/>
              </a:rPr>
              <a:t>OUTPUT:</a:t>
            </a:r>
          </a:p>
          <a:p>
            <a:pPr marL="0" indent="0">
              <a:buFont typeface="Wingdings 3" charset="2"/>
              <a:buNone/>
            </a:pPr>
            <a:r>
              <a:rPr lang="en-US" sz="2400" dirty="0">
                <a:latin typeface="Times New Roman" panose="02020603050405020304" pitchFamily="18" charset="0"/>
                <a:cs typeface="Times New Roman" panose="02020603050405020304" pitchFamily="18" charset="0"/>
              </a:rPr>
              <a:t>10+11</a:t>
            </a:r>
          </a:p>
          <a:p>
            <a:pPr marL="0" indent="0">
              <a:buFont typeface="Wingdings 3" charset="2"/>
              <a:buNone/>
            </a:pPr>
            <a:r>
              <a:rPr lang="en-US" sz="2400" dirty="0">
                <a:latin typeface="Times New Roman" panose="02020603050405020304" pitchFamily="18" charset="0"/>
                <a:cs typeface="Times New Roman" panose="02020603050405020304" pitchFamily="18" charset="0"/>
              </a:rPr>
              <a:t>10 11</a:t>
            </a:r>
          </a:p>
        </p:txBody>
      </p:sp>
    </p:spTree>
    <p:extLst>
      <p:ext uri="{BB962C8B-B14F-4D97-AF65-F5344CB8AC3E}">
        <p14:creationId xmlns:p14="http://schemas.microsoft.com/office/powerpoint/2010/main" val="1640332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898" y="609120"/>
            <a:ext cx="6715594" cy="650054"/>
          </a:xfrm>
        </p:spPr>
        <p:txBody>
          <a:bodyPr/>
          <a:lstStyle/>
          <a:p>
            <a:r>
              <a:rPr lang="en-US" b="1" dirty="0">
                <a:solidFill>
                  <a:srgbClr val="7030A0"/>
                </a:solidFill>
                <a:latin typeface="Times New Roman" panose="02020603050405020304" pitchFamily="18" charset="0"/>
                <a:cs typeface="Times New Roman" panose="02020603050405020304" pitchFamily="18" charset="0"/>
              </a:rPr>
              <a:t>UNFORMATTED FUNCTIONS </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514007" y="1439055"/>
            <a:ext cx="9990605" cy="5096655"/>
          </a:xfrm>
        </p:spPr>
        <p:txBody>
          <a:bodyPr>
            <a:normAutofit fontScale="92500" lnSpcReduction="10000"/>
          </a:bodyPr>
          <a:lstStyle/>
          <a:p>
            <a:pPr marL="0" indent="0">
              <a:buNone/>
            </a:pPr>
            <a:r>
              <a:rPr lang="en-US" sz="2400" b="1" dirty="0">
                <a:solidFill>
                  <a:srgbClr val="FF0000"/>
                </a:solidFill>
                <a:latin typeface="Times New Roman" panose="02020603050405020304" pitchFamily="18" charset="0"/>
                <a:cs typeface="Times New Roman" panose="02020603050405020304" pitchFamily="18" charset="0"/>
              </a:rPr>
              <a:t>getchar(), </a:t>
            </a:r>
            <a:r>
              <a:rPr lang="en-US" sz="2400" b="1" dirty="0" err="1">
                <a:solidFill>
                  <a:srgbClr val="FF0000"/>
                </a:solidFill>
                <a:latin typeface="Times New Roman" panose="02020603050405020304" pitchFamily="18" charset="0"/>
                <a:cs typeface="Times New Roman" panose="02020603050405020304" pitchFamily="18" charset="0"/>
              </a:rPr>
              <a:t>getch</a:t>
            </a:r>
            <a:r>
              <a:rPr lang="en-US" sz="2400" b="1" dirty="0">
                <a:solidFill>
                  <a:srgbClr val="FF0000"/>
                </a:solidFill>
                <a:latin typeface="Times New Roman" panose="02020603050405020304" pitchFamily="18" charset="0"/>
                <a:cs typeface="Times New Roman" panose="02020603050405020304" pitchFamily="18" charset="0"/>
              </a:rPr>
              <a:t>() and </a:t>
            </a:r>
            <a:r>
              <a:rPr lang="en-US" sz="2400" b="1" dirty="0" err="1">
                <a:solidFill>
                  <a:srgbClr val="FF0000"/>
                </a:solidFill>
                <a:latin typeface="Times New Roman" panose="02020603050405020304" pitchFamily="18" charset="0"/>
                <a:cs typeface="Times New Roman" panose="02020603050405020304" pitchFamily="18" charset="0"/>
              </a:rPr>
              <a:t>getche</a:t>
            </a:r>
            <a:r>
              <a:rPr lang="en-US" sz="2400" b="1" dirty="0">
                <a:solidFill>
                  <a:srgbClr val="FF0000"/>
                </a:solidFill>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All of these functions read a character from input and return an integer value. </a:t>
            </a:r>
          </a:p>
          <a:p>
            <a:pPr algn="just"/>
            <a:r>
              <a:rPr lang="en-US" sz="2400" b="1" dirty="0">
                <a:solidFill>
                  <a:srgbClr val="FF0000"/>
                </a:solidFill>
                <a:latin typeface="Times New Roman" panose="02020603050405020304" pitchFamily="18" charset="0"/>
                <a:cs typeface="Times New Roman" panose="02020603050405020304" pitchFamily="18" charset="0"/>
              </a:rPr>
              <a:t>getchar()</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reads a single character from the standard input and returns the corresponding integer value (typically ASCII value of read character) on success. It returns EOF on failure.</a:t>
            </a:r>
          </a:p>
          <a:p>
            <a:pPr marL="457200" lvl="1" indent="0" algn="just">
              <a:buNone/>
            </a:pPr>
            <a:r>
              <a:rPr lang="en-US" sz="2200" b="1" dirty="0">
                <a:latin typeface="Times New Roman" panose="02020603050405020304" pitchFamily="18" charset="0"/>
                <a:cs typeface="Times New Roman" panose="02020603050405020304" pitchFamily="18" charset="0"/>
              </a:rPr>
              <a:t>Syntax:</a:t>
            </a:r>
          </a:p>
          <a:p>
            <a:pPr marL="457200" lvl="1" indent="0" algn="just">
              <a:buNone/>
            </a:pPr>
            <a:r>
              <a:rPr lang="en-US" sz="2200" b="1" dirty="0">
                <a:latin typeface="Times New Roman" panose="02020603050405020304" pitchFamily="18" charset="0"/>
                <a:cs typeface="Times New Roman" panose="02020603050405020304" pitchFamily="18" charset="0"/>
              </a:rPr>
              <a:t>					int getchar();</a:t>
            </a:r>
          </a:p>
          <a:p>
            <a:pPr marL="457200" lvl="1" indent="0" algn="just">
              <a:buNone/>
            </a:pPr>
            <a:r>
              <a:rPr lang="en-US" sz="2200" dirty="0">
                <a:latin typeface="Times New Roman" panose="02020603050405020304" pitchFamily="18" charset="0"/>
                <a:cs typeface="Times New Roman" panose="02020603050405020304" pitchFamily="18" charset="0"/>
              </a:rPr>
              <a:t>#include &lt;</a:t>
            </a:r>
            <a:r>
              <a:rPr lang="en-US" sz="2200" dirty="0" err="1">
                <a:latin typeface="Times New Roman" panose="02020603050405020304" pitchFamily="18" charset="0"/>
                <a:cs typeface="Times New Roman" panose="02020603050405020304" pitchFamily="18" charset="0"/>
              </a:rPr>
              <a:t>stdio.h</a:t>
            </a:r>
            <a:r>
              <a:rPr lang="en-US" sz="2200" dirty="0">
                <a:latin typeface="Times New Roman" panose="02020603050405020304" pitchFamily="18" charset="0"/>
                <a:cs typeface="Times New Roman" panose="02020603050405020304" pitchFamily="18" charset="0"/>
              </a:rPr>
              <a:t>&gt; </a:t>
            </a:r>
          </a:p>
          <a:p>
            <a:pPr marL="457200" lvl="1" indent="0" algn="just">
              <a:buNone/>
            </a:pPr>
            <a:r>
              <a:rPr lang="en-US" sz="2200" dirty="0">
                <a:latin typeface="Times New Roman" panose="02020603050405020304" pitchFamily="18" charset="0"/>
                <a:cs typeface="Times New Roman" panose="02020603050405020304" pitchFamily="18" charset="0"/>
              </a:rPr>
              <a:t>int main() </a:t>
            </a:r>
          </a:p>
          <a:p>
            <a:pPr marL="457200" lvl="1" indent="0" algn="just">
              <a:buNone/>
            </a:pPr>
            <a:r>
              <a:rPr lang="en-US" sz="2200" dirty="0">
                <a:latin typeface="Times New Roman" panose="02020603050405020304" pitchFamily="18" charset="0"/>
                <a:cs typeface="Times New Roman" panose="02020603050405020304" pitchFamily="18" charset="0"/>
              </a:rPr>
              <a:t>{ </a:t>
            </a:r>
          </a:p>
          <a:p>
            <a:pPr marL="457200" lvl="1" indent="0" algn="just">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printf</a:t>
            </a:r>
            <a:r>
              <a:rPr lang="en-US" sz="2200" dirty="0">
                <a:latin typeface="Times New Roman" panose="02020603050405020304" pitchFamily="18" charset="0"/>
                <a:cs typeface="Times New Roman" panose="02020603050405020304" pitchFamily="18" charset="0"/>
              </a:rPr>
              <a:t>("%c", getchar()); </a:t>
            </a:r>
          </a:p>
          <a:p>
            <a:pPr marL="457200" lvl="1" indent="0" algn="just">
              <a:buNone/>
            </a:pPr>
            <a:r>
              <a:rPr lang="en-US" sz="2200" dirty="0">
                <a:latin typeface="Times New Roman" panose="02020603050405020304" pitchFamily="18" charset="0"/>
                <a:cs typeface="Times New Roman" panose="02020603050405020304" pitchFamily="18" charset="0"/>
              </a:rPr>
              <a:t>   return 0; </a:t>
            </a:r>
          </a:p>
          <a:p>
            <a:pPr marL="457200" lvl="1" indent="0" algn="just">
              <a:buNone/>
            </a:pPr>
            <a:r>
              <a:rPr lang="en-US" sz="2200" dirty="0">
                <a:latin typeface="Times New Roman" panose="02020603050405020304" pitchFamily="18" charset="0"/>
                <a:cs typeface="Times New Roman" panose="02020603050405020304" pitchFamily="18" charset="0"/>
              </a:rPr>
              <a:t>} </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868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898" y="609120"/>
            <a:ext cx="6715594" cy="650054"/>
          </a:xfrm>
        </p:spPr>
        <p:txBody>
          <a:bodyPr/>
          <a:lstStyle/>
          <a:p>
            <a:r>
              <a:rPr lang="en-US" b="1" dirty="0">
                <a:solidFill>
                  <a:srgbClr val="7030A0"/>
                </a:solidFill>
                <a:latin typeface="Times New Roman" panose="02020603050405020304" pitchFamily="18" charset="0"/>
                <a:cs typeface="Times New Roman" panose="02020603050405020304" pitchFamily="18" charset="0"/>
              </a:rPr>
              <a:t>UNFORMATTED FUNCTIONS </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809468" y="944380"/>
            <a:ext cx="6895475" cy="6041035"/>
          </a:xfrm>
        </p:spPr>
        <p:txBody>
          <a:bodyPr>
            <a:normAutofit/>
          </a:bodyPr>
          <a:lstStyle/>
          <a:p>
            <a:pPr marL="0" indent="0">
              <a:buNone/>
            </a:pPr>
            <a:endParaRPr lang="en-US" sz="2400" b="1" dirty="0">
              <a:solidFill>
                <a:srgbClr val="FF0000"/>
              </a:solidFill>
              <a:latin typeface="Times New Roman" panose="02020603050405020304" pitchFamily="18" charset="0"/>
              <a:cs typeface="Times New Roman" panose="02020603050405020304" pitchFamily="18" charset="0"/>
            </a:endParaRPr>
          </a:p>
          <a:p>
            <a:pPr marL="457200" lvl="1" indent="0" algn="just">
              <a:buNone/>
            </a:pPr>
            <a:r>
              <a:rPr lang="en-US" sz="3000" b="1" dirty="0" err="1">
                <a:solidFill>
                  <a:srgbClr val="FF0000"/>
                </a:solidFill>
                <a:latin typeface="Times New Roman" panose="02020603050405020304" pitchFamily="18" charset="0"/>
                <a:cs typeface="Times New Roman" panose="02020603050405020304" pitchFamily="18" charset="0"/>
              </a:rPr>
              <a:t>getch</a:t>
            </a:r>
            <a:r>
              <a:rPr lang="en-US" sz="3000" b="1" dirty="0">
                <a:solidFill>
                  <a:srgbClr val="FF0000"/>
                </a:solidFill>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getch</a:t>
            </a:r>
            <a:r>
              <a:rPr lang="en-US" sz="3000" dirty="0">
                <a:latin typeface="Times New Roman" panose="02020603050405020304" pitchFamily="18" charset="0"/>
                <a:cs typeface="Times New Roman" panose="02020603050405020304" pitchFamily="18" charset="0"/>
              </a:rPr>
              <a:t>() is a nonstandard function and is present in conio.h header file which is mostly used by MS-DOS compilers like Turbo C. It is not part of the C standard library or ISO C.</a:t>
            </a:r>
          </a:p>
          <a:p>
            <a:pPr lvl="1" algn="just"/>
            <a:r>
              <a:rPr lang="en-US" sz="3000" dirty="0">
                <a:latin typeface="Times New Roman" panose="02020603050405020304" pitchFamily="18" charset="0"/>
                <a:cs typeface="Times New Roman" panose="02020603050405020304" pitchFamily="18" charset="0"/>
              </a:rPr>
              <a:t>Like above functions, it reads also a single character from keyboard. But it does not use any buffer, so the entered character is immediately returned without waiting for the enter key</a:t>
            </a:r>
            <a:r>
              <a:rPr lang="en-US" sz="4400" dirty="0">
                <a:latin typeface="Times New Roman" panose="02020603050405020304" pitchFamily="18" charset="0"/>
                <a:cs typeface="Times New Roman" panose="02020603050405020304" pitchFamily="18" charset="0"/>
              </a:rPr>
              <a:t>.</a:t>
            </a:r>
          </a:p>
          <a:p>
            <a:endParaRPr lang="en-US" sz="42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5" name="Content Placeholder 5"/>
          <p:cNvSpPr txBox="1">
            <a:spLocks/>
          </p:cNvSpPr>
          <p:nvPr/>
        </p:nvSpPr>
        <p:spPr>
          <a:xfrm>
            <a:off x="7704944" y="944380"/>
            <a:ext cx="4167266" cy="6041035"/>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sz="2400" b="1" dirty="0">
              <a:solidFill>
                <a:srgbClr val="FF0000"/>
              </a:solidFill>
              <a:latin typeface="Times New Roman" panose="02020603050405020304" pitchFamily="18" charset="0"/>
              <a:cs typeface="Times New Roman" panose="02020603050405020304" pitchFamily="18" charset="0"/>
            </a:endParaRPr>
          </a:p>
          <a:p>
            <a:pPr marL="457200" lvl="1" indent="0" algn="just">
              <a:buFont typeface="Wingdings 3" charset="2"/>
              <a:buNone/>
            </a:pPr>
            <a:r>
              <a:rPr lang="en-US" sz="4200" b="1" dirty="0">
                <a:latin typeface="Times New Roman" panose="02020603050405020304" pitchFamily="18" charset="0"/>
                <a:cs typeface="Times New Roman" panose="02020603050405020304" pitchFamily="18" charset="0"/>
              </a:rPr>
              <a:t>Syntax:</a:t>
            </a:r>
          </a:p>
          <a:p>
            <a:pPr marL="457200" lvl="1" indent="0" algn="just">
              <a:buFont typeface="Wingdings 3" charset="2"/>
              <a:buNone/>
            </a:pPr>
            <a:r>
              <a:rPr lang="en-US" sz="4200" b="1" dirty="0">
                <a:latin typeface="Times New Roman" panose="02020603050405020304" pitchFamily="18" charset="0"/>
                <a:cs typeface="Times New Roman" panose="02020603050405020304" pitchFamily="18" charset="0"/>
              </a:rPr>
              <a:t>		int </a:t>
            </a:r>
            <a:r>
              <a:rPr lang="en-US" sz="4200" b="1" dirty="0" err="1">
                <a:latin typeface="Times New Roman" panose="02020603050405020304" pitchFamily="18" charset="0"/>
                <a:cs typeface="Times New Roman" panose="02020603050405020304" pitchFamily="18" charset="0"/>
              </a:rPr>
              <a:t>getch</a:t>
            </a:r>
            <a:r>
              <a:rPr lang="en-US" sz="4200" b="1" dirty="0">
                <a:latin typeface="Times New Roman" panose="02020603050405020304" pitchFamily="18" charset="0"/>
                <a:cs typeface="Times New Roman" panose="02020603050405020304" pitchFamily="18" charset="0"/>
              </a:rPr>
              <a:t>();				</a:t>
            </a:r>
          </a:p>
          <a:p>
            <a:pPr marL="457200" lvl="1" indent="0" algn="just">
              <a:buFont typeface="Wingdings 3" charset="2"/>
              <a:buNone/>
            </a:pPr>
            <a:r>
              <a:rPr lang="en-US" sz="4200" dirty="0">
                <a:latin typeface="Times New Roman" panose="02020603050405020304" pitchFamily="18" charset="0"/>
                <a:cs typeface="Times New Roman" panose="02020603050405020304" pitchFamily="18" charset="0"/>
              </a:rPr>
              <a:t>#include &lt;</a:t>
            </a:r>
            <a:r>
              <a:rPr lang="en-US" sz="4200" dirty="0" err="1">
                <a:latin typeface="Times New Roman" panose="02020603050405020304" pitchFamily="18" charset="0"/>
                <a:cs typeface="Times New Roman" panose="02020603050405020304" pitchFamily="18" charset="0"/>
              </a:rPr>
              <a:t>stdio.h</a:t>
            </a:r>
            <a:r>
              <a:rPr lang="en-US" sz="4200" dirty="0">
                <a:latin typeface="Times New Roman" panose="02020603050405020304" pitchFamily="18" charset="0"/>
                <a:cs typeface="Times New Roman" panose="02020603050405020304" pitchFamily="18" charset="0"/>
              </a:rPr>
              <a:t>&gt; </a:t>
            </a:r>
          </a:p>
          <a:p>
            <a:pPr marL="457200" lvl="1" indent="0" algn="just">
              <a:buFont typeface="Wingdings 3" charset="2"/>
              <a:buNone/>
            </a:pPr>
            <a:r>
              <a:rPr lang="en-US" sz="4200" dirty="0">
                <a:latin typeface="Times New Roman" panose="02020603050405020304" pitchFamily="18" charset="0"/>
                <a:cs typeface="Times New Roman" panose="02020603050405020304" pitchFamily="18" charset="0"/>
              </a:rPr>
              <a:t>int main() </a:t>
            </a:r>
          </a:p>
          <a:p>
            <a:pPr marL="457200" lvl="1" indent="0" algn="just">
              <a:buFont typeface="Wingdings 3" charset="2"/>
              <a:buNone/>
            </a:pPr>
            <a:r>
              <a:rPr lang="en-US" sz="4200" dirty="0">
                <a:latin typeface="Times New Roman" panose="02020603050405020304" pitchFamily="18" charset="0"/>
                <a:cs typeface="Times New Roman" panose="02020603050405020304" pitchFamily="18" charset="0"/>
              </a:rPr>
              <a:t>{ </a:t>
            </a:r>
          </a:p>
          <a:p>
            <a:pPr marL="457200" lvl="1" indent="0" algn="just">
              <a:buFont typeface="Wingdings 3" charset="2"/>
              <a:buNone/>
            </a:pP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printf</a:t>
            </a:r>
            <a:r>
              <a:rPr lang="en-US" sz="4200" dirty="0">
                <a:latin typeface="Times New Roman" panose="02020603050405020304" pitchFamily="18" charset="0"/>
                <a:cs typeface="Times New Roman" panose="02020603050405020304" pitchFamily="18" charset="0"/>
              </a:rPr>
              <a:t>("%c", </a:t>
            </a:r>
            <a:r>
              <a:rPr lang="en-US" sz="4200" dirty="0" err="1">
                <a:latin typeface="Times New Roman" panose="02020603050405020304" pitchFamily="18" charset="0"/>
                <a:cs typeface="Times New Roman" panose="02020603050405020304" pitchFamily="18" charset="0"/>
              </a:rPr>
              <a:t>getch</a:t>
            </a:r>
            <a:r>
              <a:rPr lang="en-US" sz="4200" dirty="0">
                <a:latin typeface="Times New Roman" panose="02020603050405020304" pitchFamily="18" charset="0"/>
                <a:cs typeface="Times New Roman" panose="02020603050405020304" pitchFamily="18" charset="0"/>
              </a:rPr>
              <a:t>()); </a:t>
            </a:r>
          </a:p>
          <a:p>
            <a:pPr marL="457200" lvl="1" indent="0" algn="just">
              <a:buFont typeface="Wingdings 3" charset="2"/>
              <a:buNone/>
            </a:pPr>
            <a:r>
              <a:rPr lang="en-US" sz="4200" dirty="0">
                <a:latin typeface="Times New Roman" panose="02020603050405020304" pitchFamily="18" charset="0"/>
                <a:cs typeface="Times New Roman" panose="02020603050405020304" pitchFamily="18" charset="0"/>
              </a:rPr>
              <a:t>   return 0; </a:t>
            </a:r>
          </a:p>
          <a:p>
            <a:pPr marL="457200" lvl="1" indent="0" algn="just">
              <a:buFont typeface="Wingdings 3" charset="2"/>
              <a:buNone/>
            </a:pPr>
            <a:r>
              <a:rPr lang="en-US" sz="4200" dirty="0">
                <a:latin typeface="Times New Roman" panose="02020603050405020304" pitchFamily="18" charset="0"/>
                <a:cs typeface="Times New Roman" panose="02020603050405020304" pitchFamily="18" charset="0"/>
              </a:rPr>
              <a:t>} </a:t>
            </a:r>
          </a:p>
          <a:p>
            <a:pPr marL="457200" lvl="1" indent="0" algn="just">
              <a:buFont typeface="Wingdings 3" charset="2"/>
              <a:buNone/>
            </a:pPr>
            <a:r>
              <a:rPr lang="en-US" sz="4200" b="1" dirty="0" err="1">
                <a:solidFill>
                  <a:srgbClr val="FF0000"/>
                </a:solidFill>
                <a:latin typeface="Times New Roman" panose="02020603050405020304" pitchFamily="18" charset="0"/>
                <a:cs typeface="Times New Roman" panose="02020603050405020304" pitchFamily="18" charset="0"/>
              </a:rPr>
              <a:t>getche</a:t>
            </a:r>
            <a:r>
              <a:rPr lang="en-US" sz="4200" b="1" dirty="0">
                <a:solidFill>
                  <a:srgbClr val="FF0000"/>
                </a:solidFill>
                <a:latin typeface="Times New Roman" panose="02020603050405020304" pitchFamily="18" charset="0"/>
                <a:cs typeface="Times New Roman" panose="02020603050405020304" pitchFamily="18" charset="0"/>
              </a:rPr>
              <a:t>()</a:t>
            </a:r>
            <a:r>
              <a:rPr lang="en-US" sz="4200" dirty="0">
                <a:solidFill>
                  <a:srgbClr val="FF0000"/>
                </a:solidFill>
                <a:latin typeface="Times New Roman" panose="02020603050405020304" pitchFamily="18" charset="0"/>
                <a:cs typeface="Times New Roman" panose="02020603050405020304" pitchFamily="18" charset="0"/>
              </a:rPr>
              <a:t> </a:t>
            </a:r>
            <a:r>
              <a:rPr lang="en-US" sz="4200" dirty="0">
                <a:latin typeface="Times New Roman" panose="02020603050405020304" pitchFamily="18" charset="0"/>
                <a:cs typeface="Times New Roman" panose="02020603050405020304" pitchFamily="18" charset="0"/>
              </a:rPr>
              <a:t>is similar to </a:t>
            </a:r>
            <a:r>
              <a:rPr lang="en-US" sz="4200" dirty="0" err="1">
                <a:latin typeface="Times New Roman" panose="02020603050405020304" pitchFamily="18" charset="0"/>
                <a:cs typeface="Times New Roman" panose="02020603050405020304" pitchFamily="18" charset="0"/>
              </a:rPr>
              <a:t>getch</a:t>
            </a:r>
            <a:r>
              <a:rPr lang="en-US" sz="4200" dirty="0">
                <a:latin typeface="Times New Roman" panose="02020603050405020304" pitchFamily="18" charset="0"/>
                <a:cs typeface="Times New Roman" panose="02020603050405020304" pitchFamily="18" charset="0"/>
              </a:rPr>
              <a:t>();</a:t>
            </a:r>
          </a:p>
          <a:p>
            <a:endParaRPr lang="en-US" sz="42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marL="0" indent="0">
              <a:buFont typeface="Wingdings 3" charset="2"/>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7538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898" y="609120"/>
            <a:ext cx="6715594" cy="650054"/>
          </a:xfrm>
        </p:spPr>
        <p:txBody>
          <a:bodyPr/>
          <a:lstStyle/>
          <a:p>
            <a:r>
              <a:rPr lang="en-US" b="1" dirty="0">
                <a:solidFill>
                  <a:srgbClr val="7030A0"/>
                </a:solidFill>
                <a:latin typeface="Times New Roman" panose="02020603050405020304" pitchFamily="18" charset="0"/>
                <a:cs typeface="Times New Roman" panose="02020603050405020304" pitchFamily="18" charset="0"/>
              </a:rPr>
              <a:t>UNFORMATTED FUNCTIONS </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809469" y="1259174"/>
            <a:ext cx="5321508" cy="5726241"/>
          </a:xfrm>
        </p:spPr>
        <p:txBody>
          <a:bodyPr>
            <a:normAutofit/>
          </a:bodyPr>
          <a:lstStyle/>
          <a:p>
            <a:pPr marL="0" indent="0" algn="just">
              <a:buNone/>
            </a:pPr>
            <a:r>
              <a:rPr lang="en-US" sz="2400" b="1" dirty="0">
                <a:solidFill>
                  <a:srgbClr val="FF0000"/>
                </a:solidFill>
                <a:latin typeface="Times New Roman" panose="02020603050405020304" pitchFamily="18" charset="0"/>
                <a:cs typeface="Times New Roman" panose="02020603050405020304" pitchFamily="18" charset="0"/>
              </a:rPr>
              <a:t>gets():</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Reads characters from the standard input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stdin</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and stores them as a C string into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str</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until a newline character or the end-of-file is reached.</a:t>
            </a:r>
          </a:p>
          <a:p>
            <a:pPr marL="0" indent="0" algn="just">
              <a:buNone/>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Syntax:</a:t>
            </a:r>
          </a:p>
          <a:p>
            <a:pPr marL="0" indent="0" algn="just">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char * gets ( char *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str</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0" indent="0" algn="just">
              <a:buNone/>
            </a:pP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str</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:Pointer to a block of memory (array of char) </a:t>
            </a:r>
          </a:p>
          <a:p>
            <a:pPr marL="0" indent="0" algn="just">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where the string read is copied as a C string.</a:t>
            </a:r>
          </a:p>
          <a:p>
            <a:pPr marL="0" indent="0" algn="just">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returns : the function returns str.</a:t>
            </a:r>
          </a:p>
          <a:p>
            <a:pPr marL="0" indent="0">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4" name="Content Placeholder 5"/>
          <p:cNvSpPr txBox="1">
            <a:spLocks/>
          </p:cNvSpPr>
          <p:nvPr/>
        </p:nvSpPr>
        <p:spPr>
          <a:xfrm>
            <a:off x="6927952" y="1259174"/>
            <a:ext cx="4809345" cy="57262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int main() </a:t>
            </a:r>
          </a:p>
          <a:p>
            <a:pPr marL="0" indent="0">
              <a:buNone/>
            </a:pPr>
            <a:r>
              <a:rPr lang="en-US" sz="2400" b="1" dirty="0">
                <a:latin typeface="Times New Roman" panose="02020603050405020304" pitchFamily="18" charset="0"/>
                <a:cs typeface="Times New Roman" panose="02020603050405020304" pitchFamily="18" charset="0"/>
              </a:rPr>
              <a:t>{ </a:t>
            </a:r>
          </a:p>
          <a:p>
            <a:pPr marL="0" indent="0">
              <a:buNone/>
            </a:pPr>
            <a:r>
              <a:rPr lang="en-US" sz="2400" b="1" dirty="0">
                <a:latin typeface="Times New Roman" panose="02020603050405020304" pitchFamily="18" charset="0"/>
                <a:cs typeface="Times New Roman" panose="02020603050405020304" pitchFamily="18" charset="0"/>
              </a:rPr>
              <a:t>    char </a:t>
            </a:r>
            <a:r>
              <a:rPr lang="en-US" sz="2400" b="1" dirty="0" err="1">
                <a:latin typeface="Times New Roman" panose="02020603050405020304" pitchFamily="18" charset="0"/>
                <a:cs typeface="Times New Roman" panose="02020603050405020304" pitchFamily="18" charset="0"/>
              </a:rPr>
              <a:t>buf</a:t>
            </a:r>
            <a:r>
              <a:rPr lang="en-US" sz="2400" b="1" dirty="0">
                <a:latin typeface="Times New Roman" panose="02020603050405020304" pitchFamily="18" charset="0"/>
                <a:cs typeface="Times New Roman" panose="02020603050405020304" pitchFamily="18" charset="0"/>
              </a:rPr>
              <a:t>[MAX]; </a:t>
            </a:r>
          </a:p>
          <a:p>
            <a:pPr marL="0" indent="0">
              <a:buNone/>
            </a:pPr>
            <a:r>
              <a:rPr lang="en-US" sz="2400" b="1" dirty="0">
                <a:latin typeface="Times New Roman" panose="02020603050405020304" pitchFamily="18" charset="0"/>
                <a:cs typeface="Times New Roman" panose="02020603050405020304" pitchFamily="18" charset="0"/>
              </a:rPr>
              <a:t>    printf("Enter a string: "); </a:t>
            </a:r>
          </a:p>
          <a:p>
            <a:pPr marL="0" indent="0">
              <a:buNone/>
            </a:pPr>
            <a:r>
              <a:rPr lang="en-US" sz="2400" b="1" dirty="0">
                <a:latin typeface="Times New Roman" panose="02020603050405020304" pitchFamily="18" charset="0"/>
                <a:cs typeface="Times New Roman" panose="02020603050405020304" pitchFamily="18" charset="0"/>
              </a:rPr>
              <a:t>    gets(</a:t>
            </a:r>
            <a:r>
              <a:rPr lang="en-US" sz="2400" b="1" dirty="0" err="1">
                <a:latin typeface="Times New Roman" panose="02020603050405020304" pitchFamily="18" charset="0"/>
                <a:cs typeface="Times New Roman" panose="02020603050405020304" pitchFamily="18" charset="0"/>
              </a:rPr>
              <a:t>buf</a:t>
            </a:r>
            <a:r>
              <a:rPr lang="en-US" sz="2400" b="1" dirty="0">
                <a:latin typeface="Times New Roman" panose="02020603050405020304" pitchFamily="18" charset="0"/>
                <a:cs typeface="Times New Roman" panose="02020603050405020304" pitchFamily="18" charset="0"/>
              </a:rPr>
              <a:t>); </a:t>
            </a:r>
          </a:p>
          <a:p>
            <a:pPr marL="0" indent="0">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printf</a:t>
            </a:r>
            <a:r>
              <a:rPr lang="en-US" sz="2400" b="1" dirty="0">
                <a:latin typeface="Times New Roman" panose="02020603050405020304" pitchFamily="18" charset="0"/>
                <a:cs typeface="Times New Roman" panose="02020603050405020304" pitchFamily="18" charset="0"/>
              </a:rPr>
              <a:t>("string is: %s\n", </a:t>
            </a:r>
            <a:r>
              <a:rPr lang="en-US" sz="2400" b="1" dirty="0" err="1">
                <a:latin typeface="Times New Roman" panose="02020603050405020304" pitchFamily="18" charset="0"/>
                <a:cs typeface="Times New Roman" panose="02020603050405020304" pitchFamily="18" charset="0"/>
              </a:rPr>
              <a:t>buf</a:t>
            </a:r>
            <a:r>
              <a:rPr lang="en-US" sz="2400" b="1" dirty="0">
                <a:latin typeface="Times New Roman" panose="02020603050405020304" pitchFamily="18" charset="0"/>
                <a:cs typeface="Times New Roman" panose="02020603050405020304" pitchFamily="18" charset="0"/>
              </a:rPr>
              <a:t>); </a:t>
            </a:r>
          </a:p>
          <a:p>
            <a:pPr marL="0" indent="0">
              <a:buNone/>
            </a:pPr>
            <a:r>
              <a:rPr lang="en-US" sz="2400" b="1" dirty="0">
                <a:latin typeface="Times New Roman" panose="02020603050405020304" pitchFamily="18" charset="0"/>
                <a:cs typeface="Times New Roman" panose="02020603050405020304" pitchFamily="18" charset="0"/>
              </a:rPr>
              <a:t>  </a:t>
            </a:r>
          </a:p>
          <a:p>
            <a:pPr marL="0" indent="0">
              <a:buNone/>
            </a:pPr>
            <a:r>
              <a:rPr lang="en-US" sz="2400" b="1" dirty="0">
                <a:latin typeface="Times New Roman" panose="02020603050405020304" pitchFamily="18" charset="0"/>
                <a:cs typeface="Times New Roman" panose="02020603050405020304" pitchFamily="18" charset="0"/>
              </a:rPr>
              <a:t>    return 0; </a:t>
            </a:r>
          </a:p>
          <a:p>
            <a:pPr marL="0" indent="0">
              <a:buNone/>
            </a:pPr>
            <a:r>
              <a:rPr lang="en-US" sz="2400" b="1" dirty="0">
                <a:latin typeface="Times New Roman" panose="02020603050405020304" pitchFamily="18" charset="0"/>
                <a:cs typeface="Times New Roman" panose="02020603050405020304" pitchFamily="18" charset="0"/>
              </a:rPr>
              <a:t>} </a:t>
            </a:r>
          </a:p>
          <a:p>
            <a:pPr marL="0" indent="0">
              <a:buFont typeface="Wingdings 3" charset="2"/>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191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898" y="609120"/>
            <a:ext cx="6715594" cy="650054"/>
          </a:xfrm>
        </p:spPr>
        <p:txBody>
          <a:bodyPr/>
          <a:lstStyle/>
          <a:p>
            <a:r>
              <a:rPr lang="en-US" b="1" dirty="0">
                <a:solidFill>
                  <a:srgbClr val="7030A0"/>
                </a:solidFill>
                <a:latin typeface="Times New Roman" panose="02020603050405020304" pitchFamily="18" charset="0"/>
                <a:cs typeface="Times New Roman" panose="02020603050405020304" pitchFamily="18" charset="0"/>
              </a:rPr>
              <a:t>UNFORMATTED FUNCTIONS </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809469" y="1259174"/>
            <a:ext cx="5321508" cy="5726241"/>
          </a:xfrm>
        </p:spPr>
        <p:txBody>
          <a:bodyPr>
            <a:normAutofit/>
          </a:bodyPr>
          <a:lstStyle/>
          <a:p>
            <a:pPr marL="0" indent="0" algn="just">
              <a:buNone/>
            </a:pPr>
            <a:r>
              <a:rPr lang="en-US" sz="2400" b="1" dirty="0">
                <a:solidFill>
                  <a:srgbClr val="FF0000"/>
                </a:solidFill>
                <a:latin typeface="Times New Roman" panose="02020603050405020304" pitchFamily="18" charset="0"/>
                <a:cs typeface="Times New Roman" panose="02020603050405020304" pitchFamily="18" charset="0"/>
              </a:rPr>
              <a:t>The </a:t>
            </a:r>
            <a:r>
              <a:rPr lang="en-US" sz="2400" b="1" dirty="0" err="1">
                <a:solidFill>
                  <a:srgbClr val="FF0000"/>
                </a:solidFill>
                <a:latin typeface="Times New Roman" panose="02020603050405020304" pitchFamily="18" charset="0"/>
                <a:cs typeface="Times New Roman" panose="02020603050405020304" pitchFamily="18" charset="0"/>
              </a:rPr>
              <a:t>putchar</a:t>
            </a:r>
            <a:r>
              <a:rPr lang="en-US" sz="2400" b="1" dirty="0">
                <a:solidFill>
                  <a:srgbClr val="FF0000"/>
                </a:solidFill>
                <a:latin typeface="Times New Roman" panose="02020603050405020304" pitchFamily="18" charset="0"/>
                <a:cs typeface="Times New Roman" panose="02020603050405020304" pitchFamily="18" charset="0"/>
              </a:rPr>
              <a:t>(int char) :</a:t>
            </a:r>
            <a:r>
              <a:rPr lang="en-US" sz="2400" dirty="0">
                <a:solidFill>
                  <a:schemeClr val="tx1"/>
                </a:solidFill>
                <a:latin typeface="Times New Roman" panose="02020603050405020304" pitchFamily="18" charset="0"/>
                <a:cs typeface="Times New Roman" panose="02020603050405020304" pitchFamily="18" charset="0"/>
              </a:rPr>
              <a:t>is used to write a character, of unsigned char type, to </a:t>
            </a:r>
            <a:r>
              <a:rPr lang="en-US" sz="2400" dirty="0" err="1">
                <a:solidFill>
                  <a:schemeClr val="tx1"/>
                </a:solidFill>
                <a:latin typeface="Times New Roman" panose="02020603050405020304" pitchFamily="18" charset="0"/>
                <a:cs typeface="Times New Roman" panose="02020603050405020304" pitchFamily="18" charset="0"/>
              </a:rPr>
              <a:t>stdout</a:t>
            </a:r>
            <a:r>
              <a:rPr lang="en-US" sz="2400" dirty="0">
                <a:solidFill>
                  <a:schemeClr val="tx1"/>
                </a:solidFill>
                <a:latin typeface="Times New Roman" panose="02020603050405020304" pitchFamily="18" charset="0"/>
                <a:cs typeface="Times New Roman" panose="02020603050405020304" pitchFamily="18" charset="0"/>
              </a:rPr>
              <a:t>. This character is passed as the parameter to this method.</a:t>
            </a:r>
          </a:p>
          <a:p>
            <a:pPr marL="0" indent="0" algn="just">
              <a:buNone/>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Syntax:</a:t>
            </a:r>
          </a:p>
          <a:p>
            <a:pPr marL="0" indent="0" algn="just">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int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putchar</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(int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ch</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lgn="just">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This function returns the character written on the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stdout</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as an unsigned char. It also returns EOF when some error occurs.</a:t>
            </a:r>
          </a:p>
          <a:p>
            <a:pPr marL="0" indent="0">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4" name="Content Placeholder 5"/>
          <p:cNvSpPr txBox="1">
            <a:spLocks/>
          </p:cNvSpPr>
          <p:nvPr/>
        </p:nvSpPr>
        <p:spPr>
          <a:xfrm>
            <a:off x="6927952" y="1259174"/>
            <a:ext cx="4809345" cy="57262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#include &lt;</a:t>
            </a:r>
            <a:r>
              <a:rPr lang="en-US" sz="2400" b="1" dirty="0" err="1">
                <a:latin typeface="Times New Roman" panose="02020603050405020304" pitchFamily="18" charset="0"/>
                <a:cs typeface="Times New Roman" panose="02020603050405020304" pitchFamily="18" charset="0"/>
              </a:rPr>
              <a:t>stdio.h</a:t>
            </a:r>
            <a:r>
              <a:rPr lang="en-US" sz="2400" b="1" dirty="0">
                <a:latin typeface="Times New Roman" panose="02020603050405020304" pitchFamily="18" charset="0"/>
                <a:cs typeface="Times New Roman" panose="02020603050405020304" pitchFamily="18" charset="0"/>
              </a:rPr>
              <a:t>&gt; </a:t>
            </a:r>
          </a:p>
          <a:p>
            <a:pPr marL="0" indent="0">
              <a:buNone/>
            </a:pPr>
            <a:r>
              <a:rPr lang="en-US" sz="2400" b="1" dirty="0">
                <a:latin typeface="Times New Roman" panose="02020603050405020304" pitchFamily="18" charset="0"/>
                <a:cs typeface="Times New Roman" panose="02020603050405020304" pitchFamily="18" charset="0"/>
              </a:rPr>
              <a:t>  int main() </a:t>
            </a:r>
          </a:p>
          <a:p>
            <a:pPr marL="0" indent="0">
              <a:buNone/>
            </a:pPr>
            <a:r>
              <a:rPr lang="en-US" sz="2400" b="1" dirty="0">
                <a:latin typeface="Times New Roman" panose="02020603050405020304" pitchFamily="18" charset="0"/>
                <a:cs typeface="Times New Roman" panose="02020603050405020304" pitchFamily="18" charset="0"/>
              </a:rPr>
              <a:t>{ </a:t>
            </a:r>
          </a:p>
          <a:p>
            <a:pPr marL="0" indent="0">
              <a:buNone/>
            </a:pPr>
            <a:r>
              <a:rPr lang="en-US" sz="2400" b="1" dirty="0">
                <a:latin typeface="Times New Roman" panose="02020603050405020304" pitchFamily="18" charset="0"/>
                <a:cs typeface="Times New Roman" panose="02020603050405020304" pitchFamily="18" charset="0"/>
              </a:rPr>
              <a:t>    // Get the character to be written </a:t>
            </a:r>
          </a:p>
          <a:p>
            <a:pPr marL="0" indent="0">
              <a:buNone/>
            </a:pPr>
            <a:r>
              <a:rPr lang="en-US" sz="2400" b="1" dirty="0">
                <a:latin typeface="Times New Roman" panose="02020603050405020304" pitchFamily="18" charset="0"/>
                <a:cs typeface="Times New Roman" panose="02020603050405020304" pitchFamily="18" charset="0"/>
              </a:rPr>
              <a:t>    char </a:t>
            </a:r>
            <a:r>
              <a:rPr lang="en-US" sz="2400" b="1" dirty="0" err="1">
                <a:latin typeface="Times New Roman" panose="02020603050405020304" pitchFamily="18" charset="0"/>
                <a:cs typeface="Times New Roman" panose="02020603050405020304" pitchFamily="18" charset="0"/>
              </a:rPr>
              <a:t>ch</a:t>
            </a:r>
            <a:r>
              <a:rPr lang="en-US" sz="2400" b="1" dirty="0">
                <a:latin typeface="Times New Roman" panose="02020603050405020304" pitchFamily="18" charset="0"/>
                <a:cs typeface="Times New Roman" panose="02020603050405020304" pitchFamily="18" charset="0"/>
              </a:rPr>
              <a:t> = 'G'; </a:t>
            </a:r>
          </a:p>
          <a:p>
            <a:pPr marL="0" indent="0">
              <a:buNone/>
            </a:pPr>
            <a:r>
              <a:rPr lang="en-US" sz="2400" b="1" dirty="0">
                <a:latin typeface="Times New Roman" panose="02020603050405020304" pitchFamily="18" charset="0"/>
                <a:cs typeface="Times New Roman" panose="02020603050405020304" pitchFamily="18" charset="0"/>
              </a:rPr>
              <a:t>      // Write the Character to </a:t>
            </a:r>
            <a:r>
              <a:rPr lang="en-US" sz="2400" b="1" dirty="0" err="1">
                <a:latin typeface="Times New Roman" panose="02020603050405020304" pitchFamily="18" charset="0"/>
                <a:cs typeface="Times New Roman" panose="02020603050405020304" pitchFamily="18" charset="0"/>
              </a:rPr>
              <a:t>stdout</a:t>
            </a:r>
            <a:r>
              <a:rPr lang="en-US" sz="2400" b="1" dirty="0">
                <a:latin typeface="Times New Roman" panose="02020603050405020304" pitchFamily="18" charset="0"/>
                <a:cs typeface="Times New Roman" panose="02020603050405020304" pitchFamily="18" charset="0"/>
              </a:rPr>
              <a:t> </a:t>
            </a:r>
          </a:p>
          <a:p>
            <a:pPr marL="0" indent="0">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putchar</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ch</a:t>
            </a:r>
            <a:r>
              <a:rPr lang="en-US" sz="2400" b="1" dirty="0">
                <a:latin typeface="Times New Roman" panose="02020603050405020304" pitchFamily="18" charset="0"/>
                <a:cs typeface="Times New Roman" panose="02020603050405020304" pitchFamily="18" charset="0"/>
              </a:rPr>
              <a:t>); </a:t>
            </a:r>
          </a:p>
          <a:p>
            <a:pPr marL="0" indent="0">
              <a:buNone/>
            </a:pPr>
            <a:r>
              <a:rPr lang="en-US" sz="2400" b="1" dirty="0">
                <a:latin typeface="Times New Roman" panose="02020603050405020304" pitchFamily="18" charset="0"/>
                <a:cs typeface="Times New Roman" panose="02020603050405020304" pitchFamily="18" charset="0"/>
              </a:rPr>
              <a:t>      return (0); </a:t>
            </a:r>
          </a:p>
          <a:p>
            <a:pPr marL="0" indent="0">
              <a:buNone/>
            </a:pPr>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650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898" y="609120"/>
            <a:ext cx="6715594" cy="650054"/>
          </a:xfrm>
        </p:spPr>
        <p:txBody>
          <a:bodyPr/>
          <a:lstStyle/>
          <a:p>
            <a:r>
              <a:rPr lang="en-US" b="1" dirty="0">
                <a:solidFill>
                  <a:srgbClr val="7030A0"/>
                </a:solidFill>
                <a:latin typeface="Times New Roman" panose="02020603050405020304" pitchFamily="18" charset="0"/>
                <a:cs typeface="Times New Roman" panose="02020603050405020304" pitchFamily="18" charset="0"/>
              </a:rPr>
              <a:t>UNFORMATTED FUNCTIONS </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809469" y="1259174"/>
            <a:ext cx="5321508" cy="5726241"/>
          </a:xfrm>
        </p:spPr>
        <p:txBody>
          <a:bodyPr>
            <a:normAutofit/>
          </a:bodyPr>
          <a:lstStyle/>
          <a:p>
            <a:pPr marL="0" indent="0" algn="just">
              <a:buNone/>
            </a:pPr>
            <a:r>
              <a:rPr lang="en-US" sz="2400" b="1" dirty="0">
                <a:solidFill>
                  <a:srgbClr val="FF0000"/>
                </a:solidFill>
                <a:latin typeface="Times New Roman" panose="02020603050405020304" pitchFamily="18" charset="0"/>
                <a:cs typeface="Times New Roman" panose="02020603050405020304" pitchFamily="18" charset="0"/>
              </a:rPr>
              <a:t>puts() function </a:t>
            </a:r>
            <a:r>
              <a:rPr lang="en-US" sz="2400" dirty="0">
                <a:solidFill>
                  <a:schemeClr val="tx1"/>
                </a:solidFill>
                <a:latin typeface="Times New Roman" panose="02020603050405020304" pitchFamily="18" charset="0"/>
                <a:cs typeface="Times New Roman" panose="02020603050405020304" pitchFamily="18" charset="0"/>
              </a:rPr>
              <a:t>is used to write a line to the output screen. In a C program, we use puts function as below. int </a:t>
            </a:r>
          </a:p>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Syntax:</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int puts(</a:t>
            </a:r>
            <a:r>
              <a:rPr lang="en-US" sz="2400" dirty="0" err="1">
                <a:solidFill>
                  <a:schemeClr val="tx1"/>
                </a:solidFill>
                <a:latin typeface="Times New Roman" panose="02020603050405020304" pitchFamily="18" charset="0"/>
                <a:cs typeface="Times New Roman" panose="02020603050405020304" pitchFamily="18" charset="0"/>
              </a:rPr>
              <a:t>const</a:t>
            </a:r>
            <a:r>
              <a:rPr lang="en-US" sz="2400" dirty="0">
                <a:solidFill>
                  <a:schemeClr val="tx1"/>
                </a:solidFill>
                <a:latin typeface="Times New Roman" panose="02020603050405020304" pitchFamily="18" charset="0"/>
                <a:cs typeface="Times New Roman" panose="02020603050405020304" pitchFamily="18" charset="0"/>
              </a:rPr>
              <a:t> char *string)</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string – data that should be displayed on the output screen.</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If successful, non-negative value is returned. On error, the function returns EOF.</a:t>
            </a:r>
          </a:p>
        </p:txBody>
      </p:sp>
      <p:sp>
        <p:nvSpPr>
          <p:cNvPr id="4" name="Content Placeholder 5"/>
          <p:cNvSpPr txBox="1">
            <a:spLocks/>
          </p:cNvSpPr>
          <p:nvPr/>
        </p:nvSpPr>
        <p:spPr>
          <a:xfrm>
            <a:off x="6927952" y="1259174"/>
            <a:ext cx="4809345" cy="57262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#include &lt;</a:t>
            </a:r>
            <a:r>
              <a:rPr lang="en-US" sz="2400" b="1" dirty="0" err="1">
                <a:latin typeface="Times New Roman" panose="02020603050405020304" pitchFamily="18" charset="0"/>
                <a:cs typeface="Times New Roman" panose="02020603050405020304" pitchFamily="18" charset="0"/>
              </a:rPr>
              <a:t>stdio.h</a:t>
            </a:r>
            <a:r>
              <a:rPr lang="en-US" sz="2400" b="1" dirty="0">
                <a:latin typeface="Times New Roman" panose="02020603050405020304" pitchFamily="18" charset="0"/>
                <a:cs typeface="Times New Roman" panose="02020603050405020304" pitchFamily="18" charset="0"/>
              </a:rPr>
              <a:t>&gt;</a:t>
            </a:r>
          </a:p>
          <a:p>
            <a:pPr marL="0" indent="0">
              <a:buNone/>
            </a:pPr>
            <a:r>
              <a:rPr lang="en-US" sz="2400" b="1" dirty="0">
                <a:latin typeface="Times New Roman" panose="02020603050405020304" pitchFamily="18" charset="0"/>
                <a:cs typeface="Times New Roman" panose="02020603050405020304" pitchFamily="18" charset="0"/>
              </a:rPr>
              <a:t>#include &lt;</a:t>
            </a:r>
            <a:r>
              <a:rPr lang="en-US" sz="2400" b="1" dirty="0" err="1">
                <a:latin typeface="Times New Roman" panose="02020603050405020304" pitchFamily="18" charset="0"/>
                <a:cs typeface="Times New Roman" panose="02020603050405020304" pitchFamily="18" charset="0"/>
              </a:rPr>
              <a:t>string.h</a:t>
            </a:r>
            <a:r>
              <a:rPr lang="en-US" sz="2400" b="1" dirty="0">
                <a:latin typeface="Times New Roman" panose="02020603050405020304" pitchFamily="18" charset="0"/>
                <a:cs typeface="Times New Roman" panose="02020603050405020304" pitchFamily="18" charset="0"/>
              </a:rPr>
              <a:t>&gt;</a:t>
            </a:r>
          </a:p>
          <a:p>
            <a:pPr marL="0" indent="0">
              <a:buNone/>
            </a:pPr>
            <a:r>
              <a:rPr lang="en-US" sz="2400" b="1" dirty="0">
                <a:latin typeface="Times New Roman" panose="02020603050405020304" pitchFamily="18" charset="0"/>
                <a:cs typeface="Times New Roman" panose="02020603050405020304" pitchFamily="18" charset="0"/>
              </a:rPr>
              <a:t> </a:t>
            </a:r>
          </a:p>
          <a:p>
            <a:pPr marL="0" indent="0">
              <a:buNone/>
            </a:pPr>
            <a:r>
              <a:rPr lang="en-US" sz="2400" b="1" dirty="0">
                <a:latin typeface="Times New Roman" panose="02020603050405020304" pitchFamily="18" charset="0"/>
                <a:cs typeface="Times New Roman" panose="02020603050405020304" pitchFamily="18" charset="0"/>
              </a:rPr>
              <a:t>int main()</a:t>
            </a:r>
          </a:p>
          <a:p>
            <a:pPr marL="0" indent="0">
              <a:buNone/>
            </a:pPr>
            <a:r>
              <a:rPr lang="en-US" sz="2400" b="1" dirty="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   char string[40];</a:t>
            </a:r>
          </a:p>
          <a:p>
            <a:pPr marL="0" indent="0">
              <a:buNone/>
            </a:pPr>
            <a:r>
              <a:rPr lang="en-US" sz="2400" b="1" dirty="0">
                <a:latin typeface="Times New Roman" panose="02020603050405020304" pitchFamily="18" charset="0"/>
                <a:cs typeface="Times New Roman" panose="02020603050405020304" pitchFamily="18" charset="0"/>
              </a:rPr>
              <a:t>   scanf(“%</a:t>
            </a:r>
            <a:r>
              <a:rPr lang="en-US" sz="2400" b="1" dirty="0" err="1">
                <a:latin typeface="Times New Roman" panose="02020603050405020304" pitchFamily="18" charset="0"/>
                <a:cs typeface="Times New Roman" panose="02020603050405020304" pitchFamily="18" charset="0"/>
              </a:rPr>
              <a:t>s”,string</a:t>
            </a:r>
            <a:r>
              <a:rPr lang="en-US" sz="2400" b="1" dirty="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   puts(string);</a:t>
            </a:r>
          </a:p>
          <a:p>
            <a:pPr marL="0" indent="0">
              <a:buNone/>
            </a:pPr>
            <a:r>
              <a:rPr lang="en-US" sz="2400" b="1" dirty="0">
                <a:latin typeface="Times New Roman" panose="02020603050405020304" pitchFamily="18" charset="0"/>
                <a:cs typeface="Times New Roman" panose="02020603050405020304" pitchFamily="18" charset="0"/>
              </a:rPr>
              <a:t>   return 0;</a:t>
            </a:r>
          </a:p>
          <a:p>
            <a:pPr marL="0" indent="0">
              <a:buNone/>
            </a:pP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8875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898" y="609120"/>
            <a:ext cx="6715594" cy="650054"/>
          </a:xfrm>
        </p:spPr>
        <p:txBody>
          <a:bodyPr/>
          <a:lstStyle/>
          <a:p>
            <a:r>
              <a:rPr lang="en-US" b="1" dirty="0">
                <a:solidFill>
                  <a:srgbClr val="7030A0"/>
                </a:solidFill>
                <a:latin typeface="Times New Roman" panose="02020603050405020304" pitchFamily="18" charset="0"/>
                <a:cs typeface="Times New Roman" panose="02020603050405020304" pitchFamily="18" charset="0"/>
              </a:rPr>
              <a:t>MCQS</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809469" y="1259174"/>
            <a:ext cx="5321508" cy="5726241"/>
          </a:xfrm>
        </p:spPr>
        <p:txBody>
          <a:bodyPr>
            <a:normAutofit/>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What will be the output?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#include &lt;</a:t>
            </a:r>
            <a:r>
              <a:rPr lang="en-US" sz="2400" dirty="0" err="1">
                <a:solidFill>
                  <a:schemeClr val="tx1"/>
                </a:solidFill>
                <a:latin typeface="Times New Roman" panose="02020603050405020304" pitchFamily="18" charset="0"/>
                <a:cs typeface="Times New Roman" panose="02020603050405020304" pitchFamily="18" charset="0"/>
              </a:rPr>
              <a:t>stdio.h</a:t>
            </a:r>
            <a:r>
              <a:rPr lang="en-US" sz="2400" dirty="0">
                <a:solidFill>
                  <a:schemeClr val="tx1"/>
                </a:solidFill>
                <a:latin typeface="Times New Roman" panose="02020603050405020304" pitchFamily="18" charset="0"/>
                <a:cs typeface="Times New Roman" panose="02020603050405020304" pitchFamily="18" charset="0"/>
              </a:rPr>
              <a:t>&gt;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int main()</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printf</a:t>
            </a:r>
            <a:r>
              <a:rPr lang="en-US" sz="2400" dirty="0">
                <a:solidFill>
                  <a:schemeClr val="tx1"/>
                </a:solidFill>
                <a:latin typeface="Times New Roman" panose="02020603050405020304" pitchFamily="18" charset="0"/>
                <a:cs typeface="Times New Roman" panose="02020603050405020304" pitchFamily="18" charset="0"/>
              </a:rPr>
              <a:t>("Hello ", </a:t>
            </a:r>
            <a:r>
              <a:rPr lang="en-US" sz="2400" dirty="0" err="1">
                <a:solidFill>
                  <a:schemeClr val="tx1"/>
                </a:solidFill>
                <a:latin typeface="Times New Roman" panose="02020603050405020304" pitchFamily="18" charset="0"/>
                <a:cs typeface="Times New Roman" panose="02020603050405020304" pitchFamily="18" charset="0"/>
              </a:rPr>
              <a:t>printf</a:t>
            </a:r>
            <a:r>
              <a:rPr lang="en-US" sz="2400" dirty="0">
                <a:solidFill>
                  <a:schemeClr val="tx1"/>
                </a:solidFill>
                <a:latin typeface="Times New Roman" panose="02020603050405020304" pitchFamily="18" charset="0"/>
                <a:cs typeface="Times New Roman" panose="02020603050405020304" pitchFamily="18" charset="0"/>
              </a:rPr>
              <a:t>("REC "));</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int </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a:t>
            </a:r>
            <a:r>
              <a:rPr lang="en-US" sz="2400" dirty="0" err="1">
                <a:solidFill>
                  <a:schemeClr val="tx1"/>
                </a:solidFill>
                <a:latin typeface="Times New Roman" panose="02020603050405020304" pitchFamily="18" charset="0"/>
                <a:cs typeface="Times New Roman" panose="02020603050405020304" pitchFamily="18" charset="0"/>
              </a:rPr>
              <a:t>printf</a:t>
            </a:r>
            <a:r>
              <a:rPr lang="en-US" sz="2400" dirty="0">
                <a:solidFill>
                  <a:schemeClr val="tx1"/>
                </a:solidFill>
                <a:latin typeface="Times New Roman" panose="02020603050405020304" pitchFamily="18" charset="0"/>
                <a:cs typeface="Times New Roman" panose="02020603050405020304" pitchFamily="18" charset="0"/>
              </a:rPr>
              <a:t>("REC");</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printf</a:t>
            </a:r>
            <a:r>
              <a:rPr lang="en-US" sz="2400" dirty="0">
                <a:solidFill>
                  <a:schemeClr val="tx1"/>
                </a:solidFill>
                <a:latin typeface="Times New Roman" panose="02020603050405020304" pitchFamily="18" charset="0"/>
                <a:cs typeface="Times New Roman" panose="02020603050405020304" pitchFamily="18" charset="0"/>
              </a:rPr>
              <a:t>(" %d",</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return 0;</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a:t>
            </a:r>
          </a:p>
        </p:txBody>
      </p:sp>
      <p:sp>
        <p:nvSpPr>
          <p:cNvPr id="4" name="Content Placeholder 5"/>
          <p:cNvSpPr txBox="1">
            <a:spLocks/>
          </p:cNvSpPr>
          <p:nvPr/>
        </p:nvSpPr>
        <p:spPr>
          <a:xfrm>
            <a:off x="5989819" y="934147"/>
            <a:ext cx="4809345" cy="57262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OUTPUT:</a:t>
            </a:r>
          </a:p>
          <a:p>
            <a:pPr marL="0" indent="0">
              <a:buNone/>
            </a:pPr>
            <a:r>
              <a:rPr lang="en-US" sz="2400" b="1" dirty="0">
                <a:latin typeface="Times New Roman" panose="02020603050405020304" pitchFamily="18" charset="0"/>
                <a:cs typeface="Times New Roman" panose="02020603050405020304" pitchFamily="18" charset="0"/>
              </a:rPr>
              <a:t>REC Hello REC 3</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052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0" end="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898" y="609120"/>
            <a:ext cx="6715594" cy="650054"/>
          </a:xfrm>
        </p:spPr>
        <p:txBody>
          <a:bodyPr/>
          <a:lstStyle/>
          <a:p>
            <a:r>
              <a:rPr lang="en-US" b="1" dirty="0">
                <a:solidFill>
                  <a:srgbClr val="7030A0"/>
                </a:solidFill>
                <a:latin typeface="Times New Roman" panose="02020603050405020304" pitchFamily="18" charset="0"/>
                <a:cs typeface="Times New Roman" panose="02020603050405020304" pitchFamily="18" charset="0"/>
              </a:rPr>
              <a:t>MCQS</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809469" y="1259174"/>
            <a:ext cx="5321508" cy="5726241"/>
          </a:xfrm>
        </p:spPr>
        <p:txBody>
          <a:bodyPr>
            <a:normAutofit/>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What will be the output?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#include &lt;</a:t>
            </a:r>
            <a:r>
              <a:rPr lang="en-US" sz="2400" dirty="0" err="1">
                <a:solidFill>
                  <a:schemeClr val="tx1"/>
                </a:solidFill>
                <a:latin typeface="Times New Roman" panose="02020603050405020304" pitchFamily="18" charset="0"/>
                <a:cs typeface="Times New Roman" panose="02020603050405020304" pitchFamily="18" charset="0"/>
              </a:rPr>
              <a:t>stdio.h</a:t>
            </a:r>
            <a:r>
              <a:rPr lang="en-US" sz="2400" dirty="0">
                <a:solidFill>
                  <a:schemeClr val="tx1"/>
                </a:solidFill>
                <a:latin typeface="Times New Roman" panose="02020603050405020304" pitchFamily="18" charset="0"/>
                <a:cs typeface="Times New Roman" panose="02020603050405020304" pitchFamily="18" charset="0"/>
              </a:rPr>
              <a:t>&gt;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int main()</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int j=</a:t>
            </a:r>
            <a:r>
              <a:rPr lang="en-US" sz="2400" dirty="0" err="1">
                <a:solidFill>
                  <a:schemeClr val="tx1"/>
                </a:solidFill>
                <a:latin typeface="Times New Roman" panose="02020603050405020304" pitchFamily="18" charset="0"/>
                <a:cs typeface="Times New Roman" panose="02020603050405020304" pitchFamily="18" charset="0"/>
              </a:rPr>
              <a:t>printf</a:t>
            </a:r>
            <a:r>
              <a:rPr lang="en-US" sz="2400" dirty="0">
                <a:solidFill>
                  <a:schemeClr val="tx1"/>
                </a:solidFill>
                <a:latin typeface="Times New Roman" panose="02020603050405020304" pitchFamily="18" charset="0"/>
                <a:cs typeface="Times New Roman" panose="02020603050405020304" pitchFamily="18" charset="0"/>
              </a:rPr>
              <a:t>("Hello", </a:t>
            </a:r>
            <a:r>
              <a:rPr lang="en-US" sz="2400" dirty="0" err="1">
                <a:solidFill>
                  <a:schemeClr val="tx1"/>
                </a:solidFill>
                <a:latin typeface="Times New Roman" panose="02020603050405020304" pitchFamily="18" charset="0"/>
                <a:cs typeface="Times New Roman" panose="02020603050405020304" pitchFamily="18" charset="0"/>
              </a:rPr>
              <a:t>printf</a:t>
            </a:r>
            <a:r>
              <a:rPr lang="en-US" sz="2400" dirty="0">
                <a:solidFill>
                  <a:schemeClr val="tx1"/>
                </a:solidFill>
                <a:latin typeface="Times New Roman" panose="02020603050405020304" pitchFamily="18" charset="0"/>
                <a:cs typeface="Times New Roman" panose="02020603050405020304" pitchFamily="18" charset="0"/>
              </a:rPr>
              <a:t>("REC "));</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int </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a:t>
            </a:r>
            <a:r>
              <a:rPr lang="en-US" sz="2400" dirty="0" err="1">
                <a:solidFill>
                  <a:schemeClr val="tx1"/>
                </a:solidFill>
                <a:latin typeface="Times New Roman" panose="02020603050405020304" pitchFamily="18" charset="0"/>
                <a:cs typeface="Times New Roman" panose="02020603050405020304" pitchFamily="18" charset="0"/>
              </a:rPr>
              <a:t>printf</a:t>
            </a:r>
            <a:r>
              <a:rPr lang="en-US" sz="2400" dirty="0">
                <a:solidFill>
                  <a:schemeClr val="tx1"/>
                </a:solidFill>
                <a:latin typeface="Times New Roman" panose="02020603050405020304" pitchFamily="18" charset="0"/>
                <a:cs typeface="Times New Roman" panose="02020603050405020304" pitchFamily="18" charset="0"/>
              </a:rPr>
              <a:t>("REC");</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printf</a:t>
            </a:r>
            <a:r>
              <a:rPr lang="en-US" sz="2400" dirty="0">
                <a:solidFill>
                  <a:schemeClr val="tx1"/>
                </a:solidFill>
                <a:latin typeface="Times New Roman" panose="02020603050405020304" pitchFamily="18" charset="0"/>
                <a:cs typeface="Times New Roman" panose="02020603050405020304" pitchFamily="18" charset="0"/>
              </a:rPr>
              <a:t>(" %d %d",</a:t>
            </a:r>
            <a:r>
              <a:rPr lang="en-US" sz="2400" dirty="0" err="1">
                <a:solidFill>
                  <a:schemeClr val="tx1"/>
                </a:solidFill>
                <a:latin typeface="Times New Roman" panose="02020603050405020304" pitchFamily="18" charset="0"/>
                <a:cs typeface="Times New Roman" panose="02020603050405020304" pitchFamily="18" charset="0"/>
              </a:rPr>
              <a:t>j,i</a:t>
            </a:r>
            <a:r>
              <a:rPr lang="en-US" sz="24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return 0;</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a:t>
            </a: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5"/>
          <p:cNvSpPr txBox="1">
            <a:spLocks/>
          </p:cNvSpPr>
          <p:nvPr/>
        </p:nvSpPr>
        <p:spPr>
          <a:xfrm>
            <a:off x="6694357" y="1169233"/>
            <a:ext cx="4809345" cy="57262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OUTPUT:</a:t>
            </a:r>
          </a:p>
          <a:p>
            <a:pPr marL="0" indent="0">
              <a:buNone/>
            </a:pPr>
            <a:r>
              <a:rPr lang="en-US" sz="2400" b="1" dirty="0">
                <a:latin typeface="Times New Roman" panose="02020603050405020304" pitchFamily="18" charset="0"/>
                <a:cs typeface="Times New Roman" panose="02020603050405020304" pitchFamily="18" charset="0"/>
              </a:rPr>
              <a:t>REC Hello REC 5 3</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13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3849" y="624110"/>
            <a:ext cx="9750763" cy="1280890"/>
          </a:xfrm>
        </p:spPr>
        <p:txBody>
          <a:bodyPr/>
          <a:lstStyle/>
          <a:p>
            <a:r>
              <a:rPr lang="en-US" b="1" dirty="0">
                <a:solidFill>
                  <a:srgbClr val="7030A0"/>
                </a:solidFill>
                <a:latin typeface="Times New Roman" panose="02020603050405020304" pitchFamily="18" charset="0"/>
                <a:cs typeface="Times New Roman" panose="02020603050405020304" pitchFamily="18" charset="0"/>
              </a:rPr>
              <a:t>INTRODUCTION</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53849" y="777923"/>
            <a:ext cx="8915400" cy="5923128"/>
          </a:xfrm>
        </p:spPr>
        <p:txBody>
          <a:bodyPr>
            <a:noAutofit/>
          </a:bodyPr>
          <a:lstStyle/>
          <a:p>
            <a:pPr marL="0" indent="0" algn="just">
              <a:buNone/>
            </a:pPr>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All input and output is performed with streams.</a:t>
            </a:r>
          </a:p>
          <a:p>
            <a:pPr algn="just"/>
            <a:r>
              <a:rPr lang="en-US" sz="2400" dirty="0">
                <a:solidFill>
                  <a:schemeClr val="tx1"/>
                </a:solidFill>
                <a:latin typeface="Times New Roman" panose="02020603050405020304" pitchFamily="18" charset="0"/>
                <a:cs typeface="Times New Roman" panose="02020603050405020304" pitchFamily="18" charset="0"/>
              </a:rPr>
              <a:t>A "stream" is a sequence of characters organized into lines.</a:t>
            </a:r>
          </a:p>
          <a:p>
            <a:pPr algn="just"/>
            <a:r>
              <a:rPr lang="en-US" sz="2400" dirty="0">
                <a:solidFill>
                  <a:schemeClr val="tx1"/>
                </a:solidFill>
                <a:latin typeface="Times New Roman" panose="02020603050405020304" pitchFamily="18" charset="0"/>
                <a:cs typeface="Times New Roman" panose="02020603050405020304" pitchFamily="18" charset="0"/>
              </a:rPr>
              <a:t>Each line consists of zero or more characters and ends with the "newline" character.</a:t>
            </a:r>
          </a:p>
          <a:p>
            <a:pPr algn="just"/>
            <a:r>
              <a:rPr lang="en-US" sz="2400" dirty="0">
                <a:solidFill>
                  <a:schemeClr val="tx1"/>
                </a:solidFill>
                <a:latin typeface="Times New Roman" panose="02020603050405020304" pitchFamily="18" charset="0"/>
                <a:cs typeface="Times New Roman" panose="02020603050405020304" pitchFamily="18" charset="0"/>
              </a:rPr>
              <a:t>ANSI C standards specify that the system must support lines that are at least 254 characters in length (including the newline character).</a:t>
            </a:r>
          </a:p>
          <a:p>
            <a:pPr algn="just"/>
            <a:r>
              <a:rPr lang="en-US" sz="2400" dirty="0">
                <a:solidFill>
                  <a:schemeClr val="tx1"/>
                </a:solidFill>
                <a:latin typeface="Times New Roman" panose="02020603050405020304" pitchFamily="18" charset="0"/>
                <a:cs typeface="Times New Roman" panose="02020603050405020304" pitchFamily="18" charset="0"/>
              </a:rPr>
              <a:t>Standard input stream is called "</a:t>
            </a:r>
            <a:r>
              <a:rPr lang="en-US" sz="2400" dirty="0" err="1">
                <a:solidFill>
                  <a:schemeClr val="tx1"/>
                </a:solidFill>
                <a:latin typeface="Times New Roman" panose="02020603050405020304" pitchFamily="18" charset="0"/>
                <a:cs typeface="Times New Roman" panose="02020603050405020304" pitchFamily="18" charset="0"/>
              </a:rPr>
              <a:t>stdin</a:t>
            </a:r>
            <a:r>
              <a:rPr lang="en-US" sz="2400" dirty="0">
                <a:solidFill>
                  <a:schemeClr val="tx1"/>
                </a:solidFill>
                <a:latin typeface="Times New Roman" panose="02020603050405020304" pitchFamily="18" charset="0"/>
                <a:cs typeface="Times New Roman" panose="02020603050405020304" pitchFamily="18" charset="0"/>
              </a:rPr>
              <a:t>" and is normally connected to the keyboard</a:t>
            </a:r>
          </a:p>
          <a:p>
            <a:pPr algn="just"/>
            <a:r>
              <a:rPr lang="en-US" sz="2400" dirty="0">
                <a:solidFill>
                  <a:schemeClr val="tx1"/>
                </a:solidFill>
                <a:latin typeface="Times New Roman" panose="02020603050405020304" pitchFamily="18" charset="0"/>
                <a:cs typeface="Times New Roman" panose="02020603050405020304" pitchFamily="18" charset="0"/>
              </a:rPr>
              <a:t>Standard output stream is called "</a:t>
            </a:r>
            <a:r>
              <a:rPr lang="en-US" sz="2400" dirty="0" err="1">
                <a:solidFill>
                  <a:schemeClr val="tx1"/>
                </a:solidFill>
                <a:latin typeface="Times New Roman" panose="02020603050405020304" pitchFamily="18" charset="0"/>
                <a:cs typeface="Times New Roman" panose="02020603050405020304" pitchFamily="18" charset="0"/>
              </a:rPr>
              <a:t>stdout</a:t>
            </a:r>
            <a:r>
              <a:rPr lang="en-US" sz="2400" dirty="0">
                <a:solidFill>
                  <a:schemeClr val="tx1"/>
                </a:solidFill>
                <a:latin typeface="Times New Roman" panose="02020603050405020304" pitchFamily="18" charset="0"/>
                <a:cs typeface="Times New Roman" panose="02020603050405020304" pitchFamily="18" charset="0"/>
              </a:rPr>
              <a:t>" and is normally connected to the display screen.</a:t>
            </a:r>
          </a:p>
          <a:p>
            <a:pPr algn="just"/>
            <a:r>
              <a:rPr lang="en-US" sz="2400" dirty="0">
                <a:solidFill>
                  <a:schemeClr val="tx1"/>
                </a:solidFill>
                <a:latin typeface="Times New Roman" panose="02020603050405020304" pitchFamily="18" charset="0"/>
                <a:cs typeface="Times New Roman" panose="02020603050405020304" pitchFamily="18" charset="0"/>
              </a:rPr>
              <a:t>Standard error stream is called "</a:t>
            </a:r>
            <a:r>
              <a:rPr lang="en-US" sz="2400" dirty="0" err="1">
                <a:solidFill>
                  <a:schemeClr val="tx1"/>
                </a:solidFill>
                <a:latin typeface="Times New Roman" panose="02020603050405020304" pitchFamily="18" charset="0"/>
                <a:cs typeface="Times New Roman" panose="02020603050405020304" pitchFamily="18" charset="0"/>
              </a:rPr>
              <a:t>stderr</a:t>
            </a:r>
            <a:r>
              <a:rPr lang="en-US" sz="2400" dirty="0">
                <a:solidFill>
                  <a:schemeClr val="tx1"/>
                </a:solidFill>
                <a:latin typeface="Times New Roman" panose="02020603050405020304" pitchFamily="18" charset="0"/>
                <a:cs typeface="Times New Roman" panose="02020603050405020304" pitchFamily="18" charset="0"/>
              </a:rPr>
              <a:t>" and is also normally connected to the screen.</a:t>
            </a:r>
          </a:p>
          <a:p>
            <a:pPr algn="just"/>
            <a:endParaRPr lang="en-US" sz="1600" dirty="0">
              <a:solidFill>
                <a:schemeClr val="tx1"/>
              </a:solidFill>
              <a:latin typeface="Times New Roman" panose="02020603050405020304" pitchFamily="18" charset="0"/>
              <a:cs typeface="Times New Roman" panose="02020603050405020304" pitchFamily="18" charset="0"/>
            </a:endParaRPr>
          </a:p>
          <a:p>
            <a:pPr algn="just"/>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710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898" y="609120"/>
            <a:ext cx="6715594" cy="650054"/>
          </a:xfrm>
        </p:spPr>
        <p:txBody>
          <a:bodyPr/>
          <a:lstStyle/>
          <a:p>
            <a:r>
              <a:rPr lang="en-US" b="1" dirty="0">
                <a:solidFill>
                  <a:srgbClr val="7030A0"/>
                </a:solidFill>
                <a:latin typeface="Times New Roman" panose="02020603050405020304" pitchFamily="18" charset="0"/>
                <a:cs typeface="Times New Roman" panose="02020603050405020304" pitchFamily="18" charset="0"/>
              </a:rPr>
              <a:t>MCQS</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809469" y="1259174"/>
            <a:ext cx="5321508" cy="5726241"/>
          </a:xfrm>
        </p:spPr>
        <p:txBody>
          <a:bodyPr>
            <a:normAutofit/>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#include &lt;</a:t>
            </a:r>
            <a:r>
              <a:rPr lang="en-US" sz="2400" dirty="0" err="1">
                <a:solidFill>
                  <a:schemeClr val="tx1"/>
                </a:solidFill>
                <a:latin typeface="Times New Roman" panose="02020603050405020304" pitchFamily="18" charset="0"/>
                <a:cs typeface="Times New Roman" panose="02020603050405020304" pitchFamily="18" charset="0"/>
              </a:rPr>
              <a:t>stdio.h</a:t>
            </a:r>
            <a:r>
              <a:rPr lang="en-US" sz="2400" dirty="0">
                <a:solidFill>
                  <a:schemeClr val="tx1"/>
                </a:solidFill>
                <a:latin typeface="Times New Roman" panose="02020603050405020304" pitchFamily="18" charset="0"/>
                <a:cs typeface="Times New Roman" panose="02020603050405020304" pitchFamily="18" charset="0"/>
              </a:rPr>
              <a:t>&gt;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int main()</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int </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 1, j = 4;</a:t>
            </a:r>
          </a:p>
          <a:p>
            <a:pPr marL="0" indent="0" algn="just">
              <a:buNone/>
            </a:pPr>
            <a:r>
              <a:rPr lang="en-US" sz="2400" dirty="0" err="1">
                <a:solidFill>
                  <a:schemeClr val="tx1"/>
                </a:solidFill>
                <a:latin typeface="Times New Roman" panose="02020603050405020304" pitchFamily="18" charset="0"/>
                <a:cs typeface="Times New Roman" panose="02020603050405020304" pitchFamily="18" charset="0"/>
              </a:rPr>
              <a:t>printf</a:t>
            </a:r>
            <a:r>
              <a:rPr lang="en-US" sz="2400" dirty="0">
                <a:solidFill>
                  <a:schemeClr val="tx1"/>
                </a:solidFill>
                <a:latin typeface="Times New Roman" panose="02020603050405020304" pitchFamily="18" charset="0"/>
                <a:cs typeface="Times New Roman" panose="02020603050405020304" pitchFamily="18" charset="0"/>
              </a:rPr>
              <a:t>("%d %d %d", </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j);</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return 0;</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a) Compile time error</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b) 1 4 </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c)  1 4 some garbage value</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d) Undefined </a:t>
            </a:r>
            <a:r>
              <a:rPr lang="en-US" sz="2400" dirty="0" err="1">
                <a:solidFill>
                  <a:schemeClr val="tx1"/>
                </a:solidFill>
                <a:latin typeface="Times New Roman" panose="02020603050405020304" pitchFamily="18" charset="0"/>
                <a:cs typeface="Times New Roman" panose="02020603050405020304" pitchFamily="18" charset="0"/>
              </a:rPr>
              <a:t>behaviour</a:t>
            </a: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5"/>
          <p:cNvSpPr txBox="1">
            <a:spLocks/>
          </p:cNvSpPr>
          <p:nvPr/>
        </p:nvSpPr>
        <p:spPr>
          <a:xfrm>
            <a:off x="6694357" y="1169233"/>
            <a:ext cx="4809345" cy="57262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OUTPUT: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Answer: c</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60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898" y="609120"/>
            <a:ext cx="6715594" cy="650054"/>
          </a:xfrm>
        </p:spPr>
        <p:txBody>
          <a:bodyPr/>
          <a:lstStyle/>
          <a:p>
            <a:r>
              <a:rPr lang="en-US" b="1" dirty="0">
                <a:solidFill>
                  <a:srgbClr val="7030A0"/>
                </a:solidFill>
                <a:latin typeface="Times New Roman" panose="02020603050405020304" pitchFamily="18" charset="0"/>
                <a:cs typeface="Times New Roman" panose="02020603050405020304" pitchFamily="18" charset="0"/>
              </a:rPr>
              <a:t>MCQS</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809469" y="1259174"/>
            <a:ext cx="5321508" cy="5726241"/>
          </a:xfrm>
        </p:spPr>
        <p:txBody>
          <a:bodyPr>
            <a:normAutofit/>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#include &lt;</a:t>
            </a:r>
            <a:r>
              <a:rPr lang="en-US" sz="2400" dirty="0" err="1">
                <a:solidFill>
                  <a:schemeClr val="tx1"/>
                </a:solidFill>
                <a:latin typeface="Times New Roman" panose="02020603050405020304" pitchFamily="18" charset="0"/>
                <a:cs typeface="Times New Roman" panose="02020603050405020304" pitchFamily="18" charset="0"/>
              </a:rPr>
              <a:t>stdio.h</a:t>
            </a:r>
            <a:r>
              <a:rPr lang="en-US" sz="2400" dirty="0">
                <a:solidFill>
                  <a:schemeClr val="tx1"/>
                </a:solidFill>
                <a:latin typeface="Times New Roman" panose="02020603050405020304" pitchFamily="18" charset="0"/>
                <a:cs typeface="Times New Roman" panose="02020603050405020304" pitchFamily="18" charset="0"/>
              </a:rPr>
              <a:t>&gt;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int main()</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int </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 1, j = 4,k=1;</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printf("%d %d ", </a:t>
            </a:r>
            <a:r>
              <a:rPr lang="en-US" sz="2400" dirty="0" err="1">
                <a:solidFill>
                  <a:schemeClr val="tx1"/>
                </a:solidFill>
                <a:latin typeface="Times New Roman" panose="02020603050405020304" pitchFamily="18" charset="0"/>
                <a:cs typeface="Times New Roman" panose="02020603050405020304" pitchFamily="18" charset="0"/>
              </a:rPr>
              <a:t>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j,k</a:t>
            </a:r>
            <a:r>
              <a:rPr lang="en-US" sz="24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return 0;</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a) Compile time error</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b) 1 4 </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c)  1 4 some garbage value</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d) Undefined </a:t>
            </a:r>
            <a:r>
              <a:rPr lang="en-US" sz="2400" dirty="0" err="1">
                <a:solidFill>
                  <a:schemeClr val="tx1"/>
                </a:solidFill>
                <a:latin typeface="Times New Roman" panose="02020603050405020304" pitchFamily="18" charset="0"/>
                <a:cs typeface="Times New Roman" panose="02020603050405020304" pitchFamily="18" charset="0"/>
              </a:rPr>
              <a:t>behaviour</a:t>
            </a: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5"/>
          <p:cNvSpPr txBox="1">
            <a:spLocks/>
          </p:cNvSpPr>
          <p:nvPr/>
        </p:nvSpPr>
        <p:spPr>
          <a:xfrm>
            <a:off x="6694357" y="1169233"/>
            <a:ext cx="4809345" cy="57262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OUTPUT: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Answer: b</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81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898" y="609120"/>
            <a:ext cx="6715594" cy="650054"/>
          </a:xfrm>
        </p:spPr>
        <p:txBody>
          <a:bodyPr/>
          <a:lstStyle/>
          <a:p>
            <a:r>
              <a:rPr lang="en-US" b="1" dirty="0">
                <a:solidFill>
                  <a:srgbClr val="7030A0"/>
                </a:solidFill>
                <a:latin typeface="Times New Roman" panose="02020603050405020304" pitchFamily="18" charset="0"/>
                <a:cs typeface="Times New Roman" panose="02020603050405020304" pitchFamily="18" charset="0"/>
              </a:rPr>
              <a:t>MCQS</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809469" y="1259174"/>
            <a:ext cx="5321508" cy="5726241"/>
          </a:xfrm>
        </p:spPr>
        <p:txBody>
          <a:bodyPr>
            <a:normAutofit fontScale="92500"/>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What will be the output of the C program?</a:t>
            </a: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#include&lt;</a:t>
            </a:r>
            <a:r>
              <a:rPr lang="en-US" sz="2400" dirty="0" err="1">
                <a:solidFill>
                  <a:schemeClr val="tx1"/>
                </a:solidFill>
                <a:latin typeface="Times New Roman" panose="02020603050405020304" pitchFamily="18" charset="0"/>
                <a:cs typeface="Times New Roman" panose="02020603050405020304" pitchFamily="18" charset="0"/>
              </a:rPr>
              <a:t>stdio.h</a:t>
            </a:r>
            <a:r>
              <a:rPr lang="en-US" sz="2400" dirty="0">
                <a:solidFill>
                  <a:schemeClr val="tx1"/>
                </a:solidFill>
                <a:latin typeface="Times New Roman" panose="02020603050405020304" pitchFamily="18" charset="0"/>
                <a:cs typeface="Times New Roman" panose="02020603050405020304" pitchFamily="18" charset="0"/>
              </a:rPr>
              <a:t>&gt;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int main()</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printf</a:t>
            </a:r>
            <a:r>
              <a:rPr lang="en-US" sz="2400" dirty="0">
                <a:solidFill>
                  <a:schemeClr val="tx1"/>
                </a:solidFill>
                <a:latin typeface="Times New Roman" panose="02020603050405020304" pitchFamily="18" charset="0"/>
                <a:cs typeface="Times New Roman" panose="02020603050405020304" pitchFamily="18" charset="0"/>
              </a:rPr>
              <a:t>("%d",</a:t>
            </a:r>
            <a:r>
              <a:rPr lang="en-US" sz="2400" dirty="0" err="1">
                <a:solidFill>
                  <a:schemeClr val="tx1"/>
                </a:solidFill>
                <a:latin typeface="Times New Roman" panose="02020603050405020304" pitchFamily="18" charset="0"/>
                <a:cs typeface="Times New Roman" panose="02020603050405020304" pitchFamily="18" charset="0"/>
              </a:rPr>
              <a:t>printf</a:t>
            </a:r>
            <a:r>
              <a:rPr lang="en-US" sz="2400" dirty="0">
                <a:solidFill>
                  <a:schemeClr val="tx1"/>
                </a:solidFill>
                <a:latin typeface="Times New Roman" panose="02020603050405020304" pitchFamily="18" charset="0"/>
                <a:cs typeface="Times New Roman" panose="02020603050405020304" pitchFamily="18" charset="0"/>
              </a:rPr>
              <a:t>("rec"));</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return 0;</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A. compilation error</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B. Runtime error</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C. rec</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D. rec3</a:t>
            </a: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5"/>
          <p:cNvSpPr txBox="1">
            <a:spLocks/>
          </p:cNvSpPr>
          <p:nvPr/>
        </p:nvSpPr>
        <p:spPr>
          <a:xfrm>
            <a:off x="6694357" y="1169233"/>
            <a:ext cx="4809345" cy="57262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OUTPUT:</a:t>
            </a:r>
          </a:p>
          <a:p>
            <a:pPr marL="0" indent="0" algn="just">
              <a:buNone/>
            </a:pPr>
            <a:r>
              <a:rPr lang="en-US" sz="2400" dirty="0" err="1">
                <a:solidFill>
                  <a:schemeClr val="tx1"/>
                </a:solidFill>
                <a:latin typeface="Times New Roman" panose="02020603050405020304" pitchFamily="18" charset="0"/>
                <a:cs typeface="Times New Roman" panose="02020603050405020304" pitchFamily="18" charset="0"/>
              </a:rPr>
              <a:t>Answer:D</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0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898" y="609120"/>
            <a:ext cx="6715594" cy="650054"/>
          </a:xfrm>
        </p:spPr>
        <p:txBody>
          <a:bodyPr/>
          <a:lstStyle/>
          <a:p>
            <a:r>
              <a:rPr lang="en-US" b="1" dirty="0">
                <a:solidFill>
                  <a:srgbClr val="7030A0"/>
                </a:solidFill>
                <a:latin typeface="Times New Roman" panose="02020603050405020304" pitchFamily="18" charset="0"/>
                <a:cs typeface="Times New Roman" panose="02020603050405020304" pitchFamily="18" charset="0"/>
              </a:rPr>
              <a:t>MCQS</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809469" y="1259174"/>
            <a:ext cx="5321508" cy="5726241"/>
          </a:xfrm>
        </p:spPr>
        <p:txBody>
          <a:bodyPr>
            <a:normAutofit/>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int main()</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int a = 4;</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printf</a:t>
            </a:r>
            <a:r>
              <a:rPr lang="en-US" sz="2400" dirty="0">
                <a:solidFill>
                  <a:schemeClr val="tx1"/>
                </a:solidFill>
                <a:latin typeface="Times New Roman" panose="02020603050405020304" pitchFamily="18" charset="0"/>
                <a:cs typeface="Times New Roman" panose="02020603050405020304" pitchFamily="18" charset="0"/>
              </a:rPr>
              <a:t>("hello"+3);</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return 0;</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A. compilation error</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B. </a:t>
            </a:r>
            <a:r>
              <a:rPr lang="en-US" sz="2400" dirty="0" err="1">
                <a:solidFill>
                  <a:schemeClr val="tx1"/>
                </a:solidFill>
                <a:latin typeface="Times New Roman" panose="02020603050405020304" pitchFamily="18" charset="0"/>
                <a:cs typeface="Times New Roman" panose="02020603050405020304" pitchFamily="18" charset="0"/>
              </a:rPr>
              <a:t>hellohellohello</a:t>
            </a: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C. hello</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D. lo</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E. None of the above</a:t>
            </a: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5"/>
          <p:cNvSpPr txBox="1">
            <a:spLocks/>
          </p:cNvSpPr>
          <p:nvPr/>
        </p:nvSpPr>
        <p:spPr>
          <a:xfrm>
            <a:off x="6694357" y="1169233"/>
            <a:ext cx="4809345" cy="57262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OUTPUT:</a:t>
            </a:r>
          </a:p>
          <a:p>
            <a:pPr marL="0" indent="0" algn="just">
              <a:buNone/>
            </a:pPr>
            <a:r>
              <a:rPr lang="en-US" sz="2400" dirty="0" err="1">
                <a:solidFill>
                  <a:schemeClr val="tx1"/>
                </a:solidFill>
                <a:latin typeface="Times New Roman" panose="02020603050405020304" pitchFamily="18" charset="0"/>
                <a:cs typeface="Times New Roman" panose="02020603050405020304" pitchFamily="18" charset="0"/>
              </a:rPr>
              <a:t>Answer:D</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12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898" y="609120"/>
            <a:ext cx="6715594" cy="650054"/>
          </a:xfrm>
        </p:spPr>
        <p:txBody>
          <a:bodyPr/>
          <a:lstStyle/>
          <a:p>
            <a:r>
              <a:rPr lang="en-US" b="1" dirty="0">
                <a:solidFill>
                  <a:srgbClr val="7030A0"/>
                </a:solidFill>
                <a:latin typeface="Times New Roman" panose="02020603050405020304" pitchFamily="18" charset="0"/>
                <a:cs typeface="Times New Roman" panose="02020603050405020304" pitchFamily="18" charset="0"/>
              </a:rPr>
              <a:t>PROBLEM 1</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809469" y="1259174"/>
            <a:ext cx="5321508" cy="5726241"/>
          </a:xfrm>
        </p:spPr>
        <p:txBody>
          <a:bodyPr>
            <a:normAutofit/>
          </a:bodyPr>
          <a:lstStyle/>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5"/>
          <p:cNvSpPr txBox="1">
            <a:spLocks/>
          </p:cNvSpPr>
          <p:nvPr/>
        </p:nvSpPr>
        <p:spPr>
          <a:xfrm>
            <a:off x="1259175" y="1259174"/>
            <a:ext cx="10244528" cy="563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sz="2000" dirty="0">
                <a:latin typeface="Times New Roman" panose="02020603050405020304" pitchFamily="18" charset="0"/>
                <a:cs typeface="Times New Roman" panose="02020603050405020304" pitchFamily="18" charset="0"/>
              </a:rPr>
              <a:t>Roy wants to change his profile picture on Facebook. Now Facebook has some restriction over the dimension of picture that we can upload.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Minimum dimension of the picture can be </a:t>
            </a:r>
            <a:r>
              <a:rPr lang="en-US" sz="2000" b="1" dirty="0">
                <a:latin typeface="Times New Roman" panose="02020603050405020304" pitchFamily="18" charset="0"/>
                <a:cs typeface="Times New Roman" panose="02020603050405020304" pitchFamily="18" charset="0"/>
              </a:rPr>
              <a:t>L x L</a:t>
            </a:r>
            <a:r>
              <a:rPr lang="en-US" sz="2000" dirty="0">
                <a:latin typeface="Times New Roman" panose="02020603050405020304" pitchFamily="18" charset="0"/>
                <a:cs typeface="Times New Roman" panose="02020603050405020304" pitchFamily="18" charset="0"/>
              </a:rPr>
              <a:t>, where </a:t>
            </a:r>
            <a:r>
              <a:rPr lang="en-US" sz="2000" b="1" dirty="0">
                <a:latin typeface="Times New Roman" panose="02020603050405020304" pitchFamily="18" charset="0"/>
                <a:cs typeface="Times New Roman" panose="02020603050405020304" pitchFamily="18" charset="0"/>
              </a:rPr>
              <a:t>L</a:t>
            </a:r>
            <a:r>
              <a:rPr lang="en-US" sz="2000" dirty="0">
                <a:latin typeface="Times New Roman" panose="02020603050405020304" pitchFamily="18" charset="0"/>
                <a:cs typeface="Times New Roman" panose="02020603050405020304" pitchFamily="18" charset="0"/>
              </a:rPr>
              <a:t> is the length of the side of square.</a:t>
            </a:r>
          </a:p>
          <a:p>
            <a:r>
              <a:rPr lang="en-US" sz="2000" dirty="0">
                <a:latin typeface="Times New Roman" panose="02020603050405020304" pitchFamily="18" charset="0"/>
                <a:cs typeface="Times New Roman" panose="02020603050405020304" pitchFamily="18" charset="0"/>
              </a:rPr>
              <a:t>Now Roy has </a:t>
            </a:r>
            <a:r>
              <a:rPr lang="en-US" sz="2000" b="1"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photos of various dimensions.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Dimension of a photo is denoted as </a:t>
            </a:r>
            <a:r>
              <a:rPr lang="en-US" sz="2000" b="1" dirty="0">
                <a:latin typeface="Times New Roman" panose="02020603050405020304" pitchFamily="18" charset="0"/>
                <a:cs typeface="Times New Roman" panose="02020603050405020304" pitchFamily="18" charset="0"/>
              </a:rPr>
              <a:t>W x H</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where </a:t>
            </a:r>
            <a:r>
              <a:rPr lang="en-US" sz="2000" b="1" dirty="0">
                <a:latin typeface="Times New Roman" panose="02020603050405020304" pitchFamily="18" charset="0"/>
                <a:cs typeface="Times New Roman" panose="02020603050405020304" pitchFamily="18" charset="0"/>
              </a:rPr>
              <a:t>W</a:t>
            </a:r>
            <a:r>
              <a:rPr lang="en-US" sz="2000" dirty="0">
                <a:latin typeface="Times New Roman" panose="02020603050405020304" pitchFamily="18" charset="0"/>
                <a:cs typeface="Times New Roman" panose="02020603050405020304" pitchFamily="18" charset="0"/>
              </a:rPr>
              <a:t> - width of the photo and </a:t>
            </a:r>
            <a:r>
              <a:rPr lang="en-US" sz="2000" b="1" dirty="0">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 - Height of the photo</a:t>
            </a:r>
          </a:p>
          <a:p>
            <a:r>
              <a:rPr lang="en-US" sz="2000" dirty="0">
                <a:latin typeface="Times New Roman" panose="02020603050405020304" pitchFamily="18" charset="0"/>
                <a:cs typeface="Times New Roman" panose="02020603050405020304" pitchFamily="18" charset="0"/>
              </a:rPr>
              <a:t>When any photo is uploaded following events may occur:</a:t>
            </a:r>
          </a:p>
          <a:p>
            <a:r>
              <a:rPr lang="en-US" sz="2000" dirty="0">
                <a:latin typeface="Times New Roman" panose="02020603050405020304" pitchFamily="18" charset="0"/>
                <a:cs typeface="Times New Roman" panose="02020603050405020304" pitchFamily="18" charset="0"/>
              </a:rPr>
              <a:t>[1] If any of the width or height is less than L, user is prompted to upload another one. Print "</a:t>
            </a:r>
            <a:r>
              <a:rPr lang="en-US" sz="2000" b="1" dirty="0">
                <a:latin typeface="Times New Roman" panose="02020603050405020304" pitchFamily="18" charset="0"/>
                <a:cs typeface="Times New Roman" panose="02020603050405020304" pitchFamily="18" charset="0"/>
              </a:rPr>
              <a:t>UPLOAD ANOTHER</a:t>
            </a:r>
            <a:r>
              <a:rPr lang="en-US" sz="2000" dirty="0">
                <a:latin typeface="Times New Roman" panose="02020603050405020304" pitchFamily="18" charset="0"/>
                <a:cs typeface="Times New Roman" panose="02020603050405020304" pitchFamily="18" charset="0"/>
              </a:rPr>
              <a:t>" in this case.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[2] If width and height, are equal, </a:t>
            </a:r>
          </a:p>
          <a:p>
            <a:r>
              <a:rPr lang="en-US" sz="2000" dirty="0">
                <a:latin typeface="Times New Roman" panose="02020603050405020304" pitchFamily="18" charset="0"/>
                <a:cs typeface="Times New Roman" panose="02020603050405020304" pitchFamily="18" charset="0"/>
              </a:rPr>
              <a:t>(a) and equal to L,then it is accepted. Print "</a:t>
            </a:r>
            <a:r>
              <a:rPr lang="en-US" sz="2000" b="1" dirty="0">
                <a:latin typeface="Times New Roman" panose="02020603050405020304" pitchFamily="18" charset="0"/>
                <a:cs typeface="Times New Roman" panose="02020603050405020304" pitchFamily="18" charset="0"/>
              </a:rPr>
              <a:t>ACCEPTED</a:t>
            </a:r>
            <a:r>
              <a:rPr lang="en-US" sz="2000" dirty="0">
                <a:latin typeface="Times New Roman" panose="02020603050405020304" pitchFamily="18" charset="0"/>
                <a:cs typeface="Times New Roman" panose="02020603050405020304" pitchFamily="18" charset="0"/>
              </a:rPr>
              <a:t>" in this case.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 else user is prompted to crop it. Print "</a:t>
            </a:r>
            <a:r>
              <a:rPr lang="en-US" sz="2000" b="1" dirty="0">
                <a:latin typeface="Times New Roman" panose="02020603050405020304" pitchFamily="18" charset="0"/>
                <a:cs typeface="Times New Roman" panose="02020603050405020304" pitchFamily="18" charset="0"/>
              </a:rPr>
              <a:t>CROP IT</a:t>
            </a:r>
            <a:r>
              <a:rPr lang="en-US" sz="2000" dirty="0">
                <a:latin typeface="Times New Roman" panose="02020603050405020304" pitchFamily="18" charset="0"/>
                <a:cs typeface="Times New Roman" panose="02020603050405020304" pitchFamily="18" charset="0"/>
              </a:rPr>
              <a:t>" in this case.</a:t>
            </a:r>
          </a:p>
          <a:p>
            <a:r>
              <a:rPr lang="en-US" sz="2000" dirty="0">
                <a:latin typeface="Times New Roman" panose="02020603050405020304" pitchFamily="18" charset="0"/>
                <a:cs typeface="Times New Roman" panose="02020603050405020304" pitchFamily="18" charset="0"/>
              </a:rPr>
              <a:t>(quotes are only for clarification)</a:t>
            </a:r>
          </a:p>
          <a:p>
            <a:r>
              <a:rPr lang="en-US" sz="2000" dirty="0">
                <a:latin typeface="Times New Roman" panose="02020603050405020304" pitchFamily="18" charset="0"/>
                <a:cs typeface="Times New Roman" panose="02020603050405020304" pitchFamily="18" charset="0"/>
              </a:rPr>
              <a:t>Given L, W and H as input, print appropriate text as output.</a:t>
            </a:r>
          </a:p>
        </p:txBody>
      </p:sp>
    </p:spTree>
    <p:extLst>
      <p:ext uri="{BB962C8B-B14F-4D97-AF65-F5344CB8AC3E}">
        <p14:creationId xmlns:p14="http://schemas.microsoft.com/office/powerpoint/2010/main" val="449628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898" y="609120"/>
            <a:ext cx="6715594" cy="650054"/>
          </a:xfrm>
        </p:spPr>
        <p:txBody>
          <a:bodyPr/>
          <a:lstStyle/>
          <a:p>
            <a:r>
              <a:rPr lang="en-US" b="1" dirty="0">
                <a:solidFill>
                  <a:srgbClr val="7030A0"/>
                </a:solidFill>
                <a:latin typeface="Times New Roman" panose="02020603050405020304" pitchFamily="18" charset="0"/>
                <a:cs typeface="Times New Roman" panose="02020603050405020304" pitchFamily="18" charset="0"/>
              </a:rPr>
              <a:t>PROBLEM 2</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809469" y="1259174"/>
            <a:ext cx="5321508" cy="5726241"/>
          </a:xfrm>
        </p:spPr>
        <p:txBody>
          <a:bodyPr>
            <a:normAutofit/>
          </a:bodyPr>
          <a:lstStyle/>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5"/>
          <p:cNvSpPr txBox="1">
            <a:spLocks/>
          </p:cNvSpPr>
          <p:nvPr/>
        </p:nvSpPr>
        <p:spPr>
          <a:xfrm>
            <a:off x="1259175" y="1259174"/>
            <a:ext cx="10244528" cy="563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sz="2000" dirty="0">
                <a:latin typeface="Times New Roman" panose="02020603050405020304" pitchFamily="18" charset="0"/>
                <a:cs typeface="Times New Roman" panose="02020603050405020304" pitchFamily="18" charset="0"/>
              </a:rPr>
              <a:t>There are 7 floors in a flat and only 2 lifts. Initially Lift A is at the ground floor and Lift B at the top floor. Whenever someone calls the lift from N </a:t>
            </a:r>
            <a:r>
              <a:rPr lang="en-US" sz="2000" dirty="0" err="1">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floor, the lift closest to that floor comes to pick him up. If both the lifts are at equidistant from the N </a:t>
            </a:r>
            <a:r>
              <a:rPr lang="en-US" sz="2000" dirty="0" err="1">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floor, them the lift from the lower floor comes up.</a:t>
            </a:r>
          </a:p>
          <a:p>
            <a:pPr algn="just"/>
            <a:r>
              <a:rPr lang="en-US" sz="2000" b="1" dirty="0">
                <a:latin typeface="Times New Roman" panose="02020603050405020304" pitchFamily="18" charset="0"/>
                <a:cs typeface="Times New Roman" panose="02020603050405020304" pitchFamily="18" charset="0"/>
              </a:rPr>
              <a:t>INPUT</a:t>
            </a:r>
          </a:p>
          <a:p>
            <a:pPr algn="just"/>
            <a:r>
              <a:rPr lang="en-US" sz="2000" dirty="0">
                <a:latin typeface="Times New Roman" panose="02020603050405020304" pitchFamily="18" charset="0"/>
                <a:cs typeface="Times New Roman" panose="02020603050405020304" pitchFamily="18" charset="0"/>
              </a:rPr>
              <a:t>First line contains a single integer N denoting the floor from which lift is called.</a:t>
            </a:r>
          </a:p>
          <a:p>
            <a:pPr algn="just"/>
            <a:r>
              <a:rPr lang="en-US" sz="2000" b="1" dirty="0">
                <a:latin typeface="Times New Roman" panose="02020603050405020304" pitchFamily="18" charset="0"/>
                <a:cs typeface="Times New Roman" panose="02020603050405020304" pitchFamily="18" charset="0"/>
              </a:rPr>
              <a:t>OUTPUT</a:t>
            </a:r>
          </a:p>
          <a:p>
            <a:pPr algn="just"/>
            <a:r>
              <a:rPr lang="en-US" sz="2000" dirty="0">
                <a:latin typeface="Times New Roman" panose="02020603050405020304" pitchFamily="18" charset="0"/>
                <a:cs typeface="Times New Roman" panose="02020603050405020304" pitchFamily="18" charset="0"/>
              </a:rPr>
              <a:t>Output T lines containing one character "A" if the first lift goes to N </a:t>
            </a:r>
            <a:r>
              <a:rPr lang="en-US" sz="2000" dirty="0" err="1">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floor or "B" for the second lift.</a:t>
            </a:r>
          </a:p>
        </p:txBody>
      </p:sp>
    </p:spTree>
    <p:extLst>
      <p:ext uri="{BB962C8B-B14F-4D97-AF65-F5344CB8AC3E}">
        <p14:creationId xmlns:p14="http://schemas.microsoft.com/office/powerpoint/2010/main" val="4245212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3849" y="624110"/>
            <a:ext cx="9750763" cy="1280890"/>
          </a:xfrm>
        </p:spPr>
        <p:txBody>
          <a:bodyPr/>
          <a:lstStyle/>
          <a:p>
            <a:r>
              <a:rPr lang="en-US" b="1" dirty="0">
                <a:solidFill>
                  <a:srgbClr val="7030A0"/>
                </a:solidFill>
                <a:latin typeface="Times New Roman" panose="02020603050405020304" pitchFamily="18" charset="0"/>
                <a:cs typeface="Times New Roman" panose="02020603050405020304" pitchFamily="18" charset="0"/>
              </a:rPr>
              <a:t>INTRODUCTION</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53849" y="1405720"/>
            <a:ext cx="8915400" cy="4628332"/>
          </a:xfrm>
        </p:spPr>
        <p:txBody>
          <a:bodyPr>
            <a:no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C Language has a set of library functions to perform I/O operations.  </a:t>
            </a:r>
          </a:p>
          <a:p>
            <a:pPr algn="just"/>
            <a:r>
              <a:rPr lang="en-US" sz="2400" dirty="0">
                <a:solidFill>
                  <a:schemeClr val="tx1"/>
                </a:solidFill>
                <a:latin typeface="Times New Roman" panose="02020603050405020304" pitchFamily="18" charset="0"/>
                <a:cs typeface="Times New Roman" panose="02020603050405020304" pitchFamily="18" charset="0"/>
              </a:rPr>
              <a:t>The I/O library functions are listed the “header” file &lt;stdio.h&gt;.  </a:t>
            </a:r>
          </a:p>
          <a:p>
            <a:pPr algn="just"/>
            <a:r>
              <a:rPr lang="en-US" sz="2400" dirty="0">
                <a:solidFill>
                  <a:schemeClr val="tx1"/>
                </a:solidFill>
                <a:latin typeface="Times New Roman" panose="02020603050405020304" pitchFamily="18" charset="0"/>
                <a:cs typeface="Times New Roman" panose="02020603050405020304" pitchFamily="18" charset="0"/>
              </a:rPr>
              <a:t>These libraries are available with all C compilers. </a:t>
            </a:r>
          </a:p>
          <a:p>
            <a:pPr algn="just"/>
            <a:r>
              <a:rPr lang="en-US" sz="2400" dirty="0">
                <a:solidFill>
                  <a:schemeClr val="tx1"/>
                </a:solidFill>
                <a:latin typeface="Times New Roman" panose="02020603050405020304" pitchFamily="18" charset="0"/>
                <a:cs typeface="Times New Roman" panose="02020603050405020304" pitchFamily="18" charset="0"/>
              </a:rPr>
              <a:t>There are numerous library functions available for I/O. These can be classified into two broad categories:</a:t>
            </a:r>
          </a:p>
          <a:p>
            <a:pPr algn="just"/>
            <a:r>
              <a:rPr lang="en-US" sz="2400" dirty="0">
                <a:solidFill>
                  <a:schemeClr val="tx1"/>
                </a:solidFill>
                <a:latin typeface="Times New Roman" panose="02020603050405020304" pitchFamily="18" charset="0"/>
                <a:cs typeface="Times New Roman" panose="02020603050405020304" pitchFamily="18" charset="0"/>
              </a:rPr>
              <a:t>(a) </a:t>
            </a:r>
            <a:r>
              <a:rPr lang="en-US" sz="2400" b="1" dirty="0">
                <a:solidFill>
                  <a:srgbClr val="FF0000"/>
                </a:solidFill>
                <a:latin typeface="Times New Roman" panose="02020603050405020304" pitchFamily="18" charset="0"/>
                <a:cs typeface="Times New Roman" panose="02020603050405020304" pitchFamily="18" charset="0"/>
              </a:rPr>
              <a:t>Console I/O functions </a:t>
            </a:r>
            <a:r>
              <a:rPr lang="en-US" sz="2400" dirty="0">
                <a:solidFill>
                  <a:schemeClr val="tx1"/>
                </a:solidFill>
                <a:latin typeface="Times New Roman" panose="02020603050405020304" pitchFamily="18" charset="0"/>
                <a:cs typeface="Times New Roman" panose="02020603050405020304" pitchFamily="18" charset="0"/>
              </a:rPr>
              <a:t>- Functions to receive input from keyboard and write output to VDU.</a:t>
            </a:r>
          </a:p>
          <a:p>
            <a:pPr algn="just"/>
            <a:r>
              <a:rPr lang="en-US" sz="2400" dirty="0">
                <a:solidFill>
                  <a:schemeClr val="tx1"/>
                </a:solidFill>
                <a:latin typeface="Times New Roman" panose="02020603050405020304" pitchFamily="18" charset="0"/>
                <a:cs typeface="Times New Roman" panose="02020603050405020304" pitchFamily="18" charset="0"/>
              </a:rPr>
              <a:t>(b) </a:t>
            </a:r>
            <a:r>
              <a:rPr lang="en-US" sz="2400" b="1" dirty="0">
                <a:solidFill>
                  <a:srgbClr val="FF0000"/>
                </a:solidFill>
                <a:latin typeface="Times New Roman" panose="02020603050405020304" pitchFamily="18" charset="0"/>
                <a:cs typeface="Times New Roman" panose="02020603050405020304" pitchFamily="18" charset="0"/>
              </a:rPr>
              <a:t>File I/O functions </a:t>
            </a:r>
            <a:r>
              <a:rPr lang="en-US" sz="2400" dirty="0">
                <a:solidFill>
                  <a:schemeClr val="tx1"/>
                </a:solidFill>
                <a:latin typeface="Times New Roman" panose="02020603050405020304" pitchFamily="18" charset="0"/>
                <a:cs typeface="Times New Roman" panose="02020603050405020304" pitchFamily="18" charset="0"/>
              </a:rPr>
              <a:t>- Functions to perform I/O operations on floppy disk or hard disk. </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955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latin typeface="Times New Roman" panose="02020603050405020304" pitchFamily="18" charset="0"/>
                <a:cs typeface="Times New Roman" panose="02020603050405020304" pitchFamily="18" charset="0"/>
              </a:rPr>
              <a:t>CONSOLE-I/O FUNCTIONS</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07024" y="1264555"/>
            <a:ext cx="8915400" cy="5286370"/>
          </a:xfrm>
        </p:spPr>
        <p:txBody>
          <a:bodyPr>
            <a:normAutofit/>
          </a:bodyPr>
          <a:lstStyle/>
          <a:p>
            <a:pPr algn="just"/>
            <a:r>
              <a:rPr lang="en-US" sz="2400" dirty="0">
                <a:latin typeface="Times New Roman" panose="02020603050405020304" pitchFamily="18" charset="0"/>
                <a:cs typeface="Times New Roman" panose="02020603050405020304" pitchFamily="18" charset="0"/>
              </a:rPr>
              <a:t>The screen and keyboard together are called a console. </a:t>
            </a:r>
          </a:p>
          <a:p>
            <a:pPr algn="just"/>
            <a:r>
              <a:rPr lang="en-US" sz="2400" dirty="0">
                <a:latin typeface="Times New Roman" panose="02020603050405020304" pitchFamily="18" charset="0"/>
                <a:cs typeface="Times New Roman" panose="02020603050405020304" pitchFamily="18" charset="0"/>
              </a:rPr>
              <a:t>Console I/O functions is further classified into two categories,</a:t>
            </a:r>
          </a:p>
          <a:p>
            <a:pPr lvl="1" algn="just"/>
            <a:r>
              <a:rPr lang="en-US" sz="2200" b="1" dirty="0">
                <a:solidFill>
                  <a:srgbClr val="FF0000"/>
                </a:solidFill>
                <a:latin typeface="Times New Roman" panose="02020603050405020304" pitchFamily="18" charset="0"/>
                <a:cs typeface="Times New Roman" panose="02020603050405020304" pitchFamily="18" charset="0"/>
              </a:rPr>
              <a:t>formatted console I/O functions. </a:t>
            </a:r>
            <a:endParaRPr lang="en-IN" sz="2200" b="1" dirty="0">
              <a:solidFill>
                <a:srgbClr val="FF0000"/>
              </a:solidFill>
              <a:latin typeface="Times New Roman" panose="02020603050405020304" pitchFamily="18" charset="0"/>
              <a:cs typeface="Times New Roman" panose="02020603050405020304" pitchFamily="18" charset="0"/>
            </a:endParaRPr>
          </a:p>
          <a:p>
            <a:pPr lvl="1" algn="just"/>
            <a:r>
              <a:rPr lang="en-US" sz="2200" b="1" dirty="0">
                <a:solidFill>
                  <a:srgbClr val="FF0000"/>
                </a:solidFill>
                <a:latin typeface="Times New Roman" panose="02020603050405020304" pitchFamily="18" charset="0"/>
                <a:cs typeface="Times New Roman" panose="02020603050405020304" pitchFamily="18" charset="0"/>
              </a:rPr>
              <a:t>unformatted console I/O functions. </a:t>
            </a:r>
            <a:endParaRPr lang="en-IN" sz="2200" b="1" dirty="0">
              <a:solidFill>
                <a:srgbClr val="FF0000"/>
              </a:solidFill>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Formatted functions </a:t>
            </a:r>
            <a:r>
              <a:rPr lang="en-US" sz="2400" dirty="0">
                <a:latin typeface="Times New Roman" panose="02020603050405020304" pitchFamily="18" charset="0"/>
                <a:cs typeface="Times New Roman" panose="02020603050405020304" pitchFamily="18" charset="0"/>
              </a:rPr>
              <a:t>allow</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use the input got from keyboard and output displayed on VDU as per our requirements. </a:t>
            </a:r>
          </a:p>
          <a:p>
            <a:pPr algn="just"/>
            <a:r>
              <a:rPr lang="en-US" sz="2400" dirty="0">
                <a:latin typeface="Times New Roman" panose="02020603050405020304" pitchFamily="18" charset="0"/>
                <a:cs typeface="Times New Roman" panose="02020603050405020304" pitchFamily="18" charset="0"/>
              </a:rPr>
              <a:t>For example, if values of average marks and percentage marks are to be displayed on the screen, then the details like where this output would appear on the  screen, how many spaces would be present between the two values, the number of places after the decimal points, etc. can be controlled using formatted functions. </a:t>
            </a:r>
          </a:p>
          <a:p>
            <a:pPr algn="just"/>
            <a:r>
              <a:rPr lang="en-US" sz="2400" dirty="0">
                <a:latin typeface="Times New Roman" panose="02020603050405020304" pitchFamily="18" charset="0"/>
                <a:cs typeface="Times New Roman" panose="02020603050405020304" pitchFamily="18" charset="0"/>
              </a:rPr>
              <a:t> In Unformatted functions ,no such things are taken into account.</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457200" lvl="1" indent="0" algn="just">
              <a:buNone/>
            </a:pPr>
            <a:endParaRPr lang="en-US" sz="2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311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latin typeface="Times New Roman" panose="02020603050405020304" pitchFamily="18" charset="0"/>
                <a:cs typeface="Times New Roman" panose="02020603050405020304" pitchFamily="18" charset="0"/>
              </a:rPr>
              <a:t>CONSOLE-I/O FUNCTIONS</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14538" y="1397032"/>
            <a:ext cx="9085935" cy="4746593"/>
          </a:xfrm>
          <a:prstGeom prst="rect">
            <a:avLst/>
          </a:prstGeom>
        </p:spPr>
      </p:pic>
    </p:spTree>
    <p:extLst>
      <p:ext uri="{BB962C8B-B14F-4D97-AF65-F5344CB8AC3E}">
        <p14:creationId xmlns:p14="http://schemas.microsoft.com/office/powerpoint/2010/main" val="661750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latin typeface="Times New Roman" panose="02020603050405020304" pitchFamily="18" charset="0"/>
                <a:cs typeface="Times New Roman" panose="02020603050405020304" pitchFamily="18" charset="0"/>
              </a:rPr>
              <a:t>CONSOLE-I/O FUNCTIONS</a:t>
            </a:r>
            <a:endParaRPr lang="en-US" dirty="0">
              <a:solidFill>
                <a:srgbClr val="7030A0"/>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626508" y="1285876"/>
            <a:ext cx="10878104" cy="4857750"/>
          </a:xfrm>
          <a:prstGeom prst="rect">
            <a:avLst/>
          </a:prstGeom>
        </p:spPr>
      </p:pic>
    </p:spTree>
    <p:extLst>
      <p:ext uri="{BB962C8B-B14F-4D97-AF65-F5344CB8AC3E}">
        <p14:creationId xmlns:p14="http://schemas.microsoft.com/office/powerpoint/2010/main" val="1023592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493" y="624110"/>
            <a:ext cx="9935119" cy="1280890"/>
          </a:xfrm>
        </p:spPr>
        <p:txBody>
          <a:bodyPr/>
          <a:lstStyle/>
          <a:p>
            <a:r>
              <a:rPr lang="en-US" b="1" dirty="0">
                <a:solidFill>
                  <a:srgbClr val="7030A0"/>
                </a:solidFill>
                <a:latin typeface="Times New Roman" panose="02020603050405020304" pitchFamily="18" charset="0"/>
                <a:cs typeface="Times New Roman" panose="02020603050405020304" pitchFamily="18" charset="0"/>
              </a:rPr>
              <a:t> FORMATTED CONSOLE-I/O FUNCTIONS-</a:t>
            </a:r>
            <a:r>
              <a:rPr lang="en-US" b="1" dirty="0" err="1">
                <a:solidFill>
                  <a:srgbClr val="7030A0"/>
                </a:solidFill>
                <a:latin typeface="Times New Roman" panose="02020603050405020304" pitchFamily="18" charset="0"/>
                <a:cs typeface="Times New Roman" panose="02020603050405020304" pitchFamily="18" charset="0"/>
              </a:rPr>
              <a:t>printf</a:t>
            </a:r>
            <a:r>
              <a:rPr lang="en-US" b="1" dirty="0">
                <a:solidFill>
                  <a:srgbClr val="7030A0"/>
                </a:solidFill>
                <a:latin typeface="Times New Roman" panose="02020603050405020304" pitchFamily="18" charset="0"/>
                <a:cs typeface="Times New Roman" panose="02020603050405020304" pitchFamily="18" charset="0"/>
              </a:rPr>
              <a:t>() function</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79352" y="1905000"/>
            <a:ext cx="8915400" cy="3777622"/>
          </a:xfrm>
        </p:spPr>
        <p:txBody>
          <a:bodyPr>
            <a:normAutofit fontScale="85000" lnSpcReduction="10000"/>
          </a:bodyPr>
          <a:lstStyle/>
          <a:p>
            <a:r>
              <a:rPr lang="en-US" sz="2400" dirty="0">
                <a:latin typeface="Times New Roman" panose="02020603050405020304" pitchFamily="18" charset="0"/>
                <a:cs typeface="Times New Roman" panose="02020603050405020304" pitchFamily="18" charset="0"/>
              </a:rPr>
              <a:t>This function provides  formatted output to the screen.  </a:t>
            </a:r>
          </a:p>
          <a:p>
            <a:r>
              <a:rPr lang="en-US" sz="2400" dirty="0">
                <a:latin typeface="Times New Roman" panose="02020603050405020304" pitchFamily="18" charset="0"/>
                <a:cs typeface="Times New Roman" panose="02020603050405020304" pitchFamily="18" charset="0"/>
              </a:rPr>
              <a:t>Syntax:</a:t>
            </a:r>
          </a:p>
          <a:p>
            <a:r>
              <a:rPr lang="en-US" sz="2400" dirty="0">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int</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printf</a:t>
            </a:r>
            <a:r>
              <a:rPr lang="en-US" sz="2400" b="1" dirty="0">
                <a:solidFill>
                  <a:srgbClr val="FF0000"/>
                </a:solidFill>
                <a:latin typeface="Times New Roman" panose="02020603050405020304" pitchFamily="18" charset="0"/>
                <a:cs typeface="Times New Roman" panose="02020603050405020304" pitchFamily="18" charset="0"/>
              </a:rPr>
              <a:t> (“format”, var1, var2, …</a:t>
            </a:r>
            <a:r>
              <a:rPr lang="en-US" sz="2400" b="1" dirty="0" err="1">
                <a:solidFill>
                  <a:srgbClr val="FF0000"/>
                </a:solidFill>
                <a:latin typeface="Times New Roman" panose="02020603050405020304" pitchFamily="18" charset="0"/>
                <a:cs typeface="Times New Roman" panose="02020603050405020304" pitchFamily="18" charset="0"/>
              </a:rPr>
              <a:t>var</a:t>
            </a:r>
            <a:r>
              <a:rPr lang="en-US" sz="2400" b="1" dirty="0">
                <a:solidFill>
                  <a:srgbClr val="FF0000"/>
                </a:solidFill>
                <a:latin typeface="Times New Roman" panose="02020603050405020304" pitchFamily="18" charset="0"/>
                <a:cs typeface="Times New Roman" panose="02020603050405020304" pitchFamily="18" charset="0"/>
              </a:rPr>
              <a:t> n);</a:t>
            </a:r>
          </a:p>
          <a:p>
            <a:r>
              <a:rPr lang="en-US" sz="2400" dirty="0">
                <a:solidFill>
                  <a:srgbClr val="FF0000"/>
                </a:solidFill>
                <a:latin typeface="Times New Roman" panose="02020603050405020304" pitchFamily="18" charset="0"/>
                <a:cs typeface="Times New Roman" panose="02020603050405020304" pitchFamily="18" charset="0"/>
              </a:rPr>
              <a:t>The “format” </a:t>
            </a:r>
            <a:r>
              <a:rPr lang="en-US" sz="2400" dirty="0">
                <a:latin typeface="Times New Roman" panose="02020603050405020304" pitchFamily="18" charset="0"/>
                <a:cs typeface="Times New Roman" panose="02020603050405020304" pitchFamily="18" charset="0"/>
              </a:rPr>
              <a:t>includes a listing of the data types of the variables to be output and, optionally, some text and control character(s).</a:t>
            </a:r>
          </a:p>
          <a:p>
            <a:r>
              <a:rPr lang="en-US" sz="2400" dirty="0">
                <a:solidFill>
                  <a:srgbClr val="FF0000"/>
                </a:solidFill>
                <a:latin typeface="Times New Roman" panose="02020603050405020304" pitchFamily="18" charset="0"/>
                <a:cs typeface="Times New Roman" panose="02020603050405020304" pitchFamily="18" charset="0"/>
              </a:rPr>
              <a:t>The return type </a:t>
            </a:r>
            <a:r>
              <a:rPr lang="en-US" sz="2400" dirty="0">
                <a:latin typeface="Times New Roman" panose="02020603050405020304" pitchFamily="18" charset="0"/>
                <a:cs typeface="Times New Roman" panose="02020603050405020304" pitchFamily="18" charset="0"/>
              </a:rPr>
              <a:t>of printf() is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and it returns </a:t>
            </a:r>
            <a:r>
              <a:rPr lang="en-US" sz="2400" b="1" i="1" dirty="0">
                <a:latin typeface="Times New Roman" panose="02020603050405020304" pitchFamily="18" charset="0"/>
                <a:cs typeface="Times New Roman" panose="02020603050405020304" pitchFamily="18" charset="0"/>
              </a:rPr>
              <a:t>total number of Characters Printed, Or negative value if an output error or an encoding error</a:t>
            </a:r>
          </a:p>
          <a:p>
            <a:r>
              <a:rPr lang="en-US" sz="2400" dirty="0">
                <a:latin typeface="Times New Roman" panose="02020603050405020304" pitchFamily="18" charset="0"/>
                <a:cs typeface="Times New Roman" panose="02020603050405020304" pitchFamily="18" charset="0"/>
              </a:rPr>
              <a:t>Example: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b=10;</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 (“The value of b is: %d \</a:t>
            </a:r>
            <a:r>
              <a:rPr lang="en-US" sz="2400" dirty="0" err="1">
                <a:latin typeface="Times New Roman" panose="02020603050405020304" pitchFamily="18" charset="0"/>
                <a:cs typeface="Times New Roman" panose="02020603050405020304" pitchFamily="18" charset="0"/>
              </a:rPr>
              <a:t>n”,b</a:t>
            </a:r>
            <a:r>
              <a:rPr lang="en-US" sz="2400" dirty="0">
                <a:latin typeface="Times New Roman" panose="02020603050405020304" pitchFamily="18" charset="0"/>
                <a:cs typeface="Times New Roman" panose="02020603050405020304" pitchFamily="18" charset="0"/>
              </a:rPr>
              <a:t>);// %d –format specifier of integer</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663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493" y="624110"/>
            <a:ext cx="9935119" cy="1280890"/>
          </a:xfrm>
        </p:spPr>
        <p:txBody>
          <a:bodyPr/>
          <a:lstStyle/>
          <a:p>
            <a:r>
              <a:rPr lang="en-US" b="1" dirty="0">
                <a:solidFill>
                  <a:srgbClr val="7030A0"/>
                </a:solidFill>
                <a:latin typeface="Times New Roman" panose="02020603050405020304" pitchFamily="18" charset="0"/>
                <a:cs typeface="Times New Roman" panose="02020603050405020304" pitchFamily="18" charset="0"/>
              </a:rPr>
              <a:t> FORMATTED CONSOLE-I/O FUNCTIONS-</a:t>
            </a:r>
            <a:r>
              <a:rPr lang="en-US" b="1" dirty="0" err="1">
                <a:solidFill>
                  <a:srgbClr val="7030A0"/>
                </a:solidFill>
                <a:latin typeface="Times New Roman" panose="02020603050405020304" pitchFamily="18" charset="0"/>
                <a:cs typeface="Times New Roman" panose="02020603050405020304" pitchFamily="18" charset="0"/>
              </a:rPr>
              <a:t>printf</a:t>
            </a:r>
            <a:r>
              <a:rPr lang="en-US" b="1" dirty="0">
                <a:solidFill>
                  <a:srgbClr val="7030A0"/>
                </a:solidFill>
                <a:latin typeface="Times New Roman" panose="02020603050405020304" pitchFamily="18" charset="0"/>
                <a:cs typeface="Times New Roman" panose="02020603050405020304" pitchFamily="18" charset="0"/>
              </a:rPr>
              <a:t>() function-format specifiers</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pic>
        <p:nvPicPr>
          <p:cNvPr id="1028" name="Picture 4" descr="Complete list of Cocoa string format specifiers - Stack Over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494" y="1905000"/>
            <a:ext cx="9803356"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8387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869</TotalTime>
  <Words>2672</Words>
  <Application>Microsoft Office PowerPoint</Application>
  <PresentationFormat>Widescreen</PresentationFormat>
  <Paragraphs>356</Paragraphs>
  <Slides>35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Century Gothic</vt:lpstr>
      <vt:lpstr>Courier New</vt:lpstr>
      <vt:lpstr>Times New Roman</vt:lpstr>
      <vt:lpstr>Wingdings 3</vt:lpstr>
      <vt:lpstr>Wisp</vt:lpstr>
      <vt:lpstr> MANAGING I/O OPEARTIONS </vt:lpstr>
      <vt:lpstr>TOPICS</vt:lpstr>
      <vt:lpstr>INTRODUCTION</vt:lpstr>
      <vt:lpstr>INTRODUCTION</vt:lpstr>
      <vt:lpstr>CONSOLE-I/O FUNCTIONS</vt:lpstr>
      <vt:lpstr>CONSOLE-I/O FUNCTIONS</vt:lpstr>
      <vt:lpstr>CONSOLE-I/O FUNCTIONS</vt:lpstr>
      <vt:lpstr> FORMATTED CONSOLE-I/O FUNCTIONS-printf() function</vt:lpstr>
      <vt:lpstr> FORMATTED CONSOLE-I/O FUNCTIONS-printf() function-format specifiers</vt:lpstr>
      <vt:lpstr> FORMATTED CONSOLE-I/O FUNCTIONS-printf() function-optional specifiers</vt:lpstr>
      <vt:lpstr> FORMATTED CONSOLE-I/O FUNCTIONS-printf() function-optional specifiers</vt:lpstr>
      <vt:lpstr> FORMATTED CONSOLE-I/O FUNCTIONS-printf() function-Example</vt:lpstr>
      <vt:lpstr> FORMATTED CONSOLE-I/O FUNCTIONS-printf() function-Example</vt:lpstr>
      <vt:lpstr> FORMATTED CONSOLE-I/O FUNCTIONS-printf() function-Example</vt:lpstr>
      <vt:lpstr> FORMATTED CONSOLE-I/O FUNCTIONS-sprintf() function</vt:lpstr>
      <vt:lpstr> FORMATTED CONSOLE-I/O FUNCTIONS-fprintf() function</vt:lpstr>
      <vt:lpstr>INPUT/OUTPUT FUNCTIONS </vt:lpstr>
      <vt:lpstr> FORMATTED CONSOLE-I/O FUNCTIONS-sscanf() function</vt:lpstr>
      <vt:lpstr> FORMATTED CONSOLE-I/O FUNCTIONS-fscanf() function</vt:lpstr>
      <vt:lpstr>USAGE OF FORMAT SPECIFIER IN scanf() function</vt:lpstr>
      <vt:lpstr>USAGE OF FORMAT SPECIFIER IN scanf() function</vt:lpstr>
      <vt:lpstr>USAGE OF FORMAT SPECIFIER IN scanf() function</vt:lpstr>
      <vt:lpstr>UNFORMATTED FUNCTIONS </vt:lpstr>
      <vt:lpstr>UNFORMATTED FUNCTIONS </vt:lpstr>
      <vt:lpstr>UNFORMATTED FUNCTIONS </vt:lpstr>
      <vt:lpstr>UNFORMATTED FUNCTIONS </vt:lpstr>
      <vt:lpstr>UNFORMATTED FUNCTIONS </vt:lpstr>
      <vt:lpstr>MCQS</vt:lpstr>
      <vt:lpstr>MCQS</vt:lpstr>
      <vt:lpstr>MCQS</vt:lpstr>
      <vt:lpstr>MCQS</vt:lpstr>
      <vt:lpstr>MCQS</vt:lpstr>
      <vt:lpstr>MCQS</vt:lpstr>
      <vt:lpstr>PROBLEM 1</vt:lpstr>
      <vt:lpstr>PROBLEM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01-Overview of C</dc:title>
  <dc:creator>HDC1206010</dc:creator>
  <cp:lastModifiedBy>USER</cp:lastModifiedBy>
  <cp:revision>66</cp:revision>
  <dcterms:created xsi:type="dcterms:W3CDTF">2019-12-14T03:24:02Z</dcterms:created>
  <dcterms:modified xsi:type="dcterms:W3CDTF">2021-05-12T11:05:38Z</dcterms:modified>
</cp:coreProperties>
</file>