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334" r:id="rId4"/>
    <p:sldId id="335" r:id="rId5"/>
    <p:sldId id="337" r:id="rId6"/>
    <p:sldId id="338" r:id="rId7"/>
    <p:sldId id="331" r:id="rId8"/>
    <p:sldId id="357" r:id="rId9"/>
    <p:sldId id="340" r:id="rId10"/>
    <p:sldId id="342" r:id="rId11"/>
    <p:sldId id="344" r:id="rId12"/>
    <p:sldId id="345" r:id="rId13"/>
    <p:sldId id="259" r:id="rId14"/>
    <p:sldId id="346" r:id="rId15"/>
    <p:sldId id="260" r:id="rId16"/>
    <p:sldId id="297" r:id="rId17"/>
    <p:sldId id="347" r:id="rId18"/>
    <p:sldId id="348" r:id="rId19"/>
    <p:sldId id="354" r:id="rId20"/>
    <p:sldId id="352" r:id="rId21"/>
    <p:sldId id="353" r:id="rId22"/>
    <p:sldId id="299" r:id="rId23"/>
    <p:sldId id="355" r:id="rId24"/>
    <p:sldId id="300" r:id="rId25"/>
    <p:sldId id="301" r:id="rId26"/>
    <p:sldId id="356" r:id="rId27"/>
    <p:sldId id="302" r:id="rId28"/>
    <p:sldId id="303" r:id="rId29"/>
    <p:sldId id="304" r:id="rId30"/>
    <p:sldId id="305" r:id="rId31"/>
    <p:sldId id="307" r:id="rId32"/>
    <p:sldId id="309" r:id="rId33"/>
    <p:sldId id="310" r:id="rId34"/>
    <p:sldId id="311" r:id="rId35"/>
    <p:sldId id="313" r:id="rId36"/>
    <p:sldId id="314" r:id="rId37"/>
    <p:sldId id="315" r:id="rId38"/>
    <p:sldId id="332" r:id="rId39"/>
    <p:sldId id="316" r:id="rId40"/>
    <p:sldId id="333" r:id="rId41"/>
    <p:sldId id="358" r:id="rId42"/>
    <p:sldId id="317" r:id="rId43"/>
    <p:sldId id="318" r:id="rId44"/>
    <p:sldId id="319" r:id="rId45"/>
    <p:sldId id="320" r:id="rId46"/>
    <p:sldId id="321" r:id="rId47"/>
    <p:sldId id="322" r:id="rId48"/>
    <p:sldId id="323" r:id="rId49"/>
    <p:sldId id="324" r:id="rId50"/>
    <p:sldId id="325" r:id="rId51"/>
    <p:sldId id="326" r:id="rId52"/>
    <p:sldId id="327" r:id="rId53"/>
    <p:sldId id="359" r:id="rId54"/>
    <p:sldId id="360" r:id="rId55"/>
    <p:sldId id="361" r:id="rId56"/>
    <p:sldId id="362" r:id="rId57"/>
    <p:sldId id="363" r:id="rId58"/>
    <p:sldId id="364" r:id="rId59"/>
    <p:sldId id="365" r:id="rId60"/>
    <p:sldId id="366" r:id="rId61"/>
    <p:sldId id="367" r:id="rId62"/>
    <p:sldId id="369" r:id="rId63"/>
    <p:sldId id="370" r:id="rId64"/>
    <p:sldId id="371" r:id="rId65"/>
    <p:sldId id="372" r:id="rId66"/>
    <p:sldId id="329" r:id="rId67"/>
    <p:sldId id="330" r:id="rId6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521415D9-36F7-43E2-AB2F-B90AF26B5E84}">
      <p14:sectionLst xmlns:p14="http://schemas.microsoft.com/office/powerpoint/2010/main" xmlns="">
        <p14:section name="Default Section" id="{04C8D0D3-512E-41A6-AB4E-B3E9F6189A61}">
          <p14:sldIdLst>
            <p14:sldId id="256"/>
            <p14:sldId id="257"/>
            <p14:sldId id="258"/>
            <p14:sldId id="331"/>
            <p14:sldId id="259"/>
            <p14:sldId id="260"/>
            <p14:sldId id="295"/>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32"/>
            <p14:sldId id="316"/>
            <p14:sldId id="333"/>
            <p14:sldId id="317"/>
            <p14:sldId id="318"/>
            <p14:sldId id="319"/>
            <p14:sldId id="320"/>
            <p14:sldId id="321"/>
            <p14:sldId id="322"/>
            <p14:sldId id="323"/>
            <p14:sldId id="324"/>
            <p14:sldId id="325"/>
            <p14:sldId id="326"/>
            <p14:sldId id="327"/>
            <p14:sldId id="329"/>
            <p14:sldId id="33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23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5"/>
          <p:cNvSpPr>
            <a:spLocks/>
          </p:cNvSpPr>
          <p:nvPr/>
        </p:nvSpPr>
        <p:spPr bwMode="auto">
          <a:xfrm>
            <a:off x="0" y="4324350"/>
            <a:ext cx="1744663" cy="777875"/>
          </a:xfrm>
          <a:custGeom>
            <a:avLst/>
            <a:gdLst>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7902CD1-C55E-42C0-B962-A1D3930BE155}" type="datetimeFigureOut">
              <a:rPr lang="en-US"/>
              <a:pPr>
                <a:defRPr/>
              </a:pPr>
              <a:t>5/1/2021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4529138"/>
            <a:ext cx="779462" cy="365125"/>
          </a:xfrm>
        </p:spPr>
        <p:txBody>
          <a:bodyPr/>
          <a:lstStyle>
            <a:lvl1pPr>
              <a:defRPr/>
            </a:lvl1pPr>
          </a:lstStyle>
          <a:p>
            <a:pPr>
              <a:defRPr/>
            </a:pPr>
            <a:fld id="{7665D6B3-411F-4CD9-B353-625F10728F74}" type="slidenum">
              <a:rPr lang="en-US"/>
              <a:pPr>
                <a:defRPr/>
              </a:pPr>
              <a:t>‹#›</a:t>
            </a:fld>
            <a:endParaRPr lang="en-US"/>
          </a:p>
        </p:txBody>
      </p:sp>
    </p:spTree>
    <p:extLst>
      <p:ext uri="{BB962C8B-B14F-4D97-AF65-F5344CB8AC3E}">
        <p14:creationId xmlns:p14="http://schemas.microsoft.com/office/powerpoint/2010/main" xmlns="" val="96553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9AE1CAD-A470-4004-B4B8-0D86797CF3D0}" type="datetimeFigureOut">
              <a:rPr lang="en-US"/>
              <a:pPr>
                <a:defRPr/>
              </a:pPr>
              <a:t>5/1/2021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174873ED-6C95-48D1-B4A4-559CAB649291}" type="slidenum">
              <a:rPr lang="en-US"/>
              <a:pPr>
                <a:defRPr/>
              </a:pPr>
              <a:t>‹#›</a:t>
            </a:fld>
            <a:endParaRPr lang="en-US"/>
          </a:p>
        </p:txBody>
      </p:sp>
    </p:spTree>
    <p:extLst>
      <p:ext uri="{BB962C8B-B14F-4D97-AF65-F5344CB8AC3E}">
        <p14:creationId xmlns:p14="http://schemas.microsoft.com/office/powerpoint/2010/main" xmlns="" val="148484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 name="TextBox 36"/>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solidFill>
                  <a:schemeClr val="accent1"/>
                </a:solidFill>
                <a:latin typeface="Arial" panose="020B0604020202020204" pitchFamily="34" charset="0"/>
              </a:rPr>
              <a:t>“</a:t>
            </a:r>
          </a:p>
        </p:txBody>
      </p:sp>
      <p:sp>
        <p:nvSpPr>
          <p:cNvPr id="7" name="TextBox 37"/>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58B5AFA-756A-49A0-AF4D-DABDC2938D62}" type="datetimeFigureOut">
              <a:rPr lang="en-US"/>
              <a:pPr>
                <a:defRPr/>
              </a:pPr>
              <a:t>5/1/2021</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a:xfrm>
            <a:off x="531813" y="3244850"/>
            <a:ext cx="779462" cy="365125"/>
          </a:xfrm>
        </p:spPr>
        <p:txBody>
          <a:bodyPr/>
          <a:lstStyle>
            <a:lvl1pPr>
              <a:defRPr/>
            </a:lvl1pPr>
          </a:lstStyle>
          <a:p>
            <a:pPr>
              <a:defRPr/>
            </a:pPr>
            <a:fld id="{57D352D6-2424-4B3B-9453-D661E30278F8}" type="slidenum">
              <a:rPr lang="en-US"/>
              <a:pPr>
                <a:defRPr/>
              </a:pPr>
              <a:t>‹#›</a:t>
            </a:fld>
            <a:endParaRPr lang="en-US"/>
          </a:p>
        </p:txBody>
      </p:sp>
    </p:spTree>
    <p:extLst>
      <p:ext uri="{BB962C8B-B14F-4D97-AF65-F5344CB8AC3E}">
        <p14:creationId xmlns:p14="http://schemas.microsoft.com/office/powerpoint/2010/main" xmlns="" val="499991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1ED0BE3-9EDE-47CA-9D92-EE26704716A3}" type="datetimeFigureOut">
              <a:rPr lang="en-US"/>
              <a:pPr>
                <a:defRPr/>
              </a:pPr>
              <a:t>5/1/2021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A5887157-F700-4D33-B9C7-FA82E46FA065}" type="slidenum">
              <a:rPr lang="en-US"/>
              <a:pPr>
                <a:defRPr/>
              </a:pPr>
              <a:t>‹#›</a:t>
            </a:fld>
            <a:endParaRPr lang="en-US"/>
          </a:p>
        </p:txBody>
      </p:sp>
    </p:spTree>
    <p:extLst>
      <p:ext uri="{BB962C8B-B14F-4D97-AF65-F5344CB8AC3E}">
        <p14:creationId xmlns:p14="http://schemas.microsoft.com/office/powerpoint/2010/main" xmlns="" val="25027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 name="TextBox 36"/>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solidFill>
                  <a:schemeClr val="accent1"/>
                </a:solidFill>
                <a:latin typeface="Arial" panose="020B0604020202020204" pitchFamily="34" charset="0"/>
              </a:rPr>
              <a:t>“</a:t>
            </a:r>
          </a:p>
        </p:txBody>
      </p:sp>
      <p:sp>
        <p:nvSpPr>
          <p:cNvPr id="7" name="TextBox 37"/>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solidFill>
                  <a:schemeClr val="accent1"/>
                </a:solidFill>
                <a:latin typeface="Arial" panose="020B0604020202020204" pitchFamily="34" charset="0"/>
              </a:rPr>
              <a:t>”</a:t>
            </a: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E63BCCAA-C6E9-4A72-8525-8FFA92373306}" type="datetimeFigureOut">
              <a:rPr lang="en-US"/>
              <a:pPr>
                <a:defRPr/>
              </a:pPr>
              <a:t>5/1/2021</a:t>
            </a:fld>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531813" y="4983163"/>
            <a:ext cx="779462" cy="365125"/>
          </a:xfrm>
        </p:spPr>
        <p:txBody>
          <a:bodyPr/>
          <a:lstStyle>
            <a:lvl1pPr>
              <a:defRPr/>
            </a:lvl1pPr>
          </a:lstStyle>
          <a:p>
            <a:pPr>
              <a:defRPr/>
            </a:pPr>
            <a:fld id="{EF68B07F-1B31-4418-830B-217C97B24E4E}" type="slidenum">
              <a:rPr lang="en-US"/>
              <a:pPr>
                <a:defRPr/>
              </a:pPr>
              <a:t>‹#›</a:t>
            </a:fld>
            <a:endParaRPr lang="en-US"/>
          </a:p>
        </p:txBody>
      </p:sp>
    </p:spTree>
    <p:extLst>
      <p:ext uri="{BB962C8B-B14F-4D97-AF65-F5344CB8AC3E}">
        <p14:creationId xmlns:p14="http://schemas.microsoft.com/office/powerpoint/2010/main" xmlns="" val="398890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9035CA10-4B8A-445F-88F8-E55472953488}" type="datetimeFigureOut">
              <a:rPr lang="en-US"/>
              <a:pPr>
                <a:defRPr/>
              </a:pPr>
              <a:t>5/1/2021</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a:xfrm>
            <a:off x="531813" y="4983163"/>
            <a:ext cx="779462" cy="365125"/>
          </a:xfrm>
        </p:spPr>
        <p:txBody>
          <a:bodyPr/>
          <a:lstStyle>
            <a:lvl1pPr>
              <a:defRPr/>
            </a:lvl1pPr>
          </a:lstStyle>
          <a:p>
            <a:pPr>
              <a:defRPr/>
            </a:pPr>
            <a:fld id="{44C4575D-7F87-4A5C-AD6C-2E32EB94374F}" type="slidenum">
              <a:rPr lang="en-US"/>
              <a:pPr>
                <a:defRPr/>
              </a:pPr>
              <a:t>‹#›</a:t>
            </a:fld>
            <a:endParaRPr lang="en-US"/>
          </a:p>
        </p:txBody>
      </p:sp>
    </p:spTree>
    <p:extLst>
      <p:ext uri="{BB962C8B-B14F-4D97-AF65-F5344CB8AC3E}">
        <p14:creationId xmlns:p14="http://schemas.microsoft.com/office/powerpoint/2010/main" xmlns="" val="1336182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117CABF-8C89-42D2-8A6E-51E07B5206B0}" type="datetimeFigureOut">
              <a:rPr lang="en-US"/>
              <a:pPr>
                <a:defRPr/>
              </a:pPr>
              <a:t>5/1/2021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A37F3F0-FB27-4F1A-A95F-CFD6F590060A}" type="slidenum">
              <a:rPr lang="en-US"/>
              <a:pPr>
                <a:defRPr/>
              </a:pPr>
              <a:t>‹#›</a:t>
            </a:fld>
            <a:endParaRPr lang="en-US"/>
          </a:p>
        </p:txBody>
      </p:sp>
    </p:spTree>
    <p:extLst>
      <p:ext uri="{BB962C8B-B14F-4D97-AF65-F5344CB8AC3E}">
        <p14:creationId xmlns:p14="http://schemas.microsoft.com/office/powerpoint/2010/main" xmlns="" val="1359770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8988EDE-54A5-4C08-A7DA-B7A06BEC555F}" type="datetimeFigureOut">
              <a:rPr lang="en-US"/>
              <a:pPr>
                <a:defRPr/>
              </a:pPr>
              <a:t>5/1/2021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FAB37E-5DF2-43A5-A93C-2A0B1018C25A}" type="slidenum">
              <a:rPr lang="en-US"/>
              <a:pPr>
                <a:defRPr/>
              </a:pPr>
              <a:t>‹#›</a:t>
            </a:fld>
            <a:endParaRPr lang="en-US"/>
          </a:p>
        </p:txBody>
      </p:sp>
    </p:spTree>
    <p:extLst>
      <p:ext uri="{BB962C8B-B14F-4D97-AF65-F5344CB8AC3E}">
        <p14:creationId xmlns:p14="http://schemas.microsoft.com/office/powerpoint/2010/main" xmlns="" val="302040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56C377F-282F-4C22-9BDA-1BBDB6D474AA}" type="datetimeFigureOut">
              <a:rPr lang="en-US"/>
              <a:pPr>
                <a:defRPr/>
              </a:pPr>
              <a:t>5/1/2021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4F11387-081E-40FD-8337-E86FBFE9F039}" type="slidenum">
              <a:rPr lang="en-US"/>
              <a:pPr>
                <a:defRPr/>
              </a:pPr>
              <a:t>‹#›</a:t>
            </a:fld>
            <a:endParaRPr lang="en-US"/>
          </a:p>
        </p:txBody>
      </p:sp>
    </p:spTree>
    <p:extLst>
      <p:ext uri="{BB962C8B-B14F-4D97-AF65-F5344CB8AC3E}">
        <p14:creationId xmlns:p14="http://schemas.microsoft.com/office/powerpoint/2010/main" xmlns="" val="36507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7B4B32-6E5E-4780-B69A-480D05DBE9BC}" type="datetimeFigureOut">
              <a:rPr lang="en-US"/>
              <a:pPr>
                <a:defRPr/>
              </a:pPr>
              <a:t>5/1/2021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82415DC8-28E1-4656-AE2B-611343340D16}" type="slidenum">
              <a:rPr lang="en-US"/>
              <a:pPr>
                <a:defRPr/>
              </a:pPr>
              <a:t>‹#›</a:t>
            </a:fld>
            <a:endParaRPr lang="en-US"/>
          </a:p>
        </p:txBody>
      </p:sp>
    </p:spTree>
    <p:extLst>
      <p:ext uri="{BB962C8B-B14F-4D97-AF65-F5344CB8AC3E}">
        <p14:creationId xmlns:p14="http://schemas.microsoft.com/office/powerpoint/2010/main" xmlns="" val="160866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7BE3BFFD-4B2B-40BF-890E-14BEEB8CADB4}" type="datetimeFigureOut">
              <a:rPr lang="en-US"/>
              <a:pPr>
                <a:defRPr/>
              </a:pPr>
              <a:t>5/1/2021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DB3A274-DCD2-4A1A-B75A-970C737B90C5}" type="slidenum">
              <a:rPr lang="en-US"/>
              <a:pPr>
                <a:defRPr/>
              </a:pPr>
              <a:t>‹#›</a:t>
            </a:fld>
            <a:endParaRPr lang="en-US"/>
          </a:p>
        </p:txBody>
      </p:sp>
    </p:spTree>
    <p:extLst>
      <p:ext uri="{BB962C8B-B14F-4D97-AF65-F5344CB8AC3E}">
        <p14:creationId xmlns:p14="http://schemas.microsoft.com/office/powerpoint/2010/main" xmlns="" val="403741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35"/>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2664EBA9-2265-44F0-8959-634A3814A2B9}" type="datetimeFigureOut">
              <a:rPr lang="en-US"/>
              <a:pPr>
                <a:defRPr/>
              </a:pPr>
              <a:t>5/1/2021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0A695508-0013-4B7E-A7C7-1E62CAF06777}" type="slidenum">
              <a:rPr lang="en-US"/>
              <a:pPr>
                <a:defRPr/>
              </a:pPr>
              <a:t>‹#›</a:t>
            </a:fld>
            <a:endParaRPr lang="en-US"/>
          </a:p>
        </p:txBody>
      </p:sp>
    </p:spTree>
    <p:extLst>
      <p:ext uri="{BB962C8B-B14F-4D97-AF65-F5344CB8AC3E}">
        <p14:creationId xmlns:p14="http://schemas.microsoft.com/office/powerpoint/2010/main" xmlns="" val="348202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F1E70185-4D05-4F33-B3EC-AF2BCD15A102}" type="datetimeFigureOut">
              <a:rPr lang="en-US"/>
              <a:pPr>
                <a:defRPr/>
              </a:pPr>
              <a:t>5/1/2021</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261419C2-4BFA-4694-B3F7-26ACE70A6513}" type="slidenum">
              <a:rPr lang="en-US"/>
              <a:pPr>
                <a:defRPr/>
              </a:pPr>
              <a:t>‹#›</a:t>
            </a:fld>
            <a:endParaRPr lang="en-US"/>
          </a:p>
        </p:txBody>
      </p:sp>
    </p:spTree>
    <p:extLst>
      <p:ext uri="{BB962C8B-B14F-4D97-AF65-F5344CB8AC3E}">
        <p14:creationId xmlns:p14="http://schemas.microsoft.com/office/powerpoint/2010/main" xmlns="" val="188526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9F1A602E-01B7-4E04-9301-08341D1B0792}" type="datetimeFigureOut">
              <a:rPr lang="en-US"/>
              <a:pPr>
                <a:defRPr/>
              </a:pPr>
              <a:t>5/1/2021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D5EE0789-33BF-440F-A4F4-F77025080481}" type="slidenum">
              <a:rPr lang="en-US"/>
              <a:pPr>
                <a:defRPr/>
              </a:pPr>
              <a:t>‹#›</a:t>
            </a:fld>
            <a:endParaRPr lang="en-US"/>
          </a:p>
        </p:txBody>
      </p:sp>
    </p:spTree>
    <p:extLst>
      <p:ext uri="{BB962C8B-B14F-4D97-AF65-F5344CB8AC3E}">
        <p14:creationId xmlns:p14="http://schemas.microsoft.com/office/powerpoint/2010/main" xmlns="" val="100948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AA812A83-5FA0-4A7A-B1EC-EF5EC4C171E9}" type="datetimeFigureOut">
              <a:rPr lang="en-US"/>
              <a:pPr>
                <a:defRPr/>
              </a:pPr>
              <a:t>5/1/2021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7CBD60F7-BC6F-4FB8-9349-3B5BA674871D}" type="slidenum">
              <a:rPr lang="en-US"/>
              <a:pPr>
                <a:defRPr/>
              </a:pPr>
              <a:t>‹#›</a:t>
            </a:fld>
            <a:endParaRPr lang="en-US"/>
          </a:p>
        </p:txBody>
      </p:sp>
    </p:spTree>
    <p:extLst>
      <p:ext uri="{BB962C8B-B14F-4D97-AF65-F5344CB8AC3E}">
        <p14:creationId xmlns:p14="http://schemas.microsoft.com/office/powerpoint/2010/main" xmlns="" val="419675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30ADE84-83A6-456C-A26A-B992DB38165F}" type="datetimeFigureOut">
              <a:rPr lang="en-US"/>
              <a:pPr>
                <a:defRPr/>
              </a:pPr>
              <a:t>5/1/2021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E4201528-001A-4A33-B97E-64EEC232A8EF}" type="slidenum">
              <a:rPr lang="en-US"/>
              <a:pPr>
                <a:defRPr/>
              </a:pPr>
              <a:t>‹#›</a:t>
            </a:fld>
            <a:endParaRPr lang="en-US"/>
          </a:p>
        </p:txBody>
      </p:sp>
    </p:spTree>
    <p:extLst>
      <p:ext uri="{BB962C8B-B14F-4D97-AF65-F5344CB8AC3E}">
        <p14:creationId xmlns:p14="http://schemas.microsoft.com/office/powerpoint/2010/main" xmlns="" val="142718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0"/>
            <a:ext cx="2851150" cy="6638925"/>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027" name="Group 9"/>
          <p:cNvGrpSpPr>
            <a:grpSpLocks/>
          </p:cNvGrpSpPr>
          <p:nvPr/>
        </p:nvGrpSpPr>
        <p:grpSpPr bwMode="auto">
          <a:xfrm>
            <a:off x="26988" y="0"/>
            <a:ext cx="2357437" cy="6853238"/>
            <a:chOff x="6627813" y="194833"/>
            <a:chExt cx="1952625" cy="5678918"/>
          </a:xfrm>
        </p:grpSpPr>
        <p:sp>
          <p:nvSpPr>
            <p:cNvPr id="1034" name="Freeform 27"/>
            <p:cNvSpPr>
              <a:spLocks/>
            </p:cNvSpPr>
            <p:nvPr/>
          </p:nvSpPr>
          <p:spPr bwMode="auto">
            <a:xfrm>
              <a:off x="6627813" y="194833"/>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388" y="623888"/>
            <a:ext cx="8912225" cy="128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2589213" y="2133600"/>
            <a:ext cx="89154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B2771A48-2DA1-4F68-84FA-E8BAEE781098}" type="datetimeFigureOut">
              <a:rPr lang="en-US"/>
              <a:pPr>
                <a:defRPr/>
              </a:pPr>
              <a:t>5/1/2021</a:t>
            </a:fld>
            <a:endParaRPr lang="en-US"/>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bwMode="gray">
          <a:xfrm>
            <a:off x="531813" y="787400"/>
            <a:ext cx="779462" cy="365125"/>
          </a:xfrm>
          <a:prstGeom prst="rect">
            <a:avLst/>
          </a:prstGeom>
        </p:spPr>
        <p:txBody>
          <a:bodyPr vert="horz" lIns="91440" tIns="45720" rIns="91440" bIns="45720" rtlCol="0" anchor="ctr"/>
          <a:lstStyle>
            <a:lvl1pPr algn="r" eaLnBrk="1" fontAlgn="auto" hangingPunct="1">
              <a:spcBef>
                <a:spcPts val="0"/>
              </a:spcBef>
              <a:spcAft>
                <a:spcPts val="0"/>
              </a:spcAft>
              <a:defRPr sz="2000" smtClean="0">
                <a:solidFill>
                  <a:srgbClr val="FEFFFF"/>
                </a:solidFill>
                <a:latin typeface="+mn-lt"/>
              </a:defRPr>
            </a:lvl1pPr>
          </a:lstStyle>
          <a:p>
            <a:pPr>
              <a:defRPr/>
            </a:pPr>
            <a:fld id="{AA5E2A7E-958A-4215-88E3-FF1DA1B41D9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fontAlgn="base" hangingPunct="1">
        <a:spcBef>
          <a:spcPct val="0"/>
        </a:spcBef>
        <a:spcAft>
          <a:spcPct val="0"/>
        </a:spcAft>
        <a:defRPr sz="3600" kern="1200">
          <a:solidFill>
            <a:srgbClr val="262626"/>
          </a:solidFill>
          <a:latin typeface="+mj-lt"/>
          <a:ea typeface="+mj-ea"/>
          <a:cs typeface="+mj-cs"/>
        </a:defRPr>
      </a:lvl1pPr>
      <a:lvl2pPr algn="l" defTabSz="457200" rtl="0" eaLnBrk="1" fontAlgn="base" hangingPunct="1">
        <a:spcBef>
          <a:spcPct val="0"/>
        </a:spcBef>
        <a:spcAft>
          <a:spcPct val="0"/>
        </a:spcAft>
        <a:defRPr sz="3600">
          <a:solidFill>
            <a:srgbClr val="262626"/>
          </a:solidFill>
          <a:latin typeface="Century Gothic" panose="020B0502020202020204" pitchFamily="34" charset="0"/>
        </a:defRPr>
      </a:lvl2pPr>
      <a:lvl3pPr algn="l" defTabSz="457200" rtl="0" eaLnBrk="1" fontAlgn="base" hangingPunct="1">
        <a:spcBef>
          <a:spcPct val="0"/>
        </a:spcBef>
        <a:spcAft>
          <a:spcPct val="0"/>
        </a:spcAft>
        <a:defRPr sz="3600">
          <a:solidFill>
            <a:srgbClr val="262626"/>
          </a:solidFill>
          <a:latin typeface="Century Gothic" panose="020B0502020202020204" pitchFamily="34" charset="0"/>
        </a:defRPr>
      </a:lvl3pPr>
      <a:lvl4pPr algn="l" defTabSz="457200" rtl="0" eaLnBrk="1" fontAlgn="base" hangingPunct="1">
        <a:spcBef>
          <a:spcPct val="0"/>
        </a:spcBef>
        <a:spcAft>
          <a:spcPct val="0"/>
        </a:spcAft>
        <a:defRPr sz="3600">
          <a:solidFill>
            <a:srgbClr val="262626"/>
          </a:solidFill>
          <a:latin typeface="Century Gothic" panose="020B0502020202020204" pitchFamily="34" charset="0"/>
        </a:defRPr>
      </a:lvl4pPr>
      <a:lvl5pPr algn="l" defTabSz="457200" rtl="0" eaLnBrk="1" fontAlgn="base" hangingPunct="1">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1" fontAlgn="base" hangingPunct="1">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1" fontAlgn="base" hangingPunct="1">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3250" y="3357563"/>
            <a:ext cx="9264650" cy="2535237"/>
          </a:xfrm>
        </p:spPr>
        <p:txBody>
          <a:bodyPr rtlCol="0">
            <a:normAutofit/>
          </a:bodyPr>
          <a:lstStyle/>
          <a:p>
            <a:pPr fontAlgn="auto">
              <a:spcAft>
                <a:spcPts val="0"/>
              </a:spcAft>
              <a:defRPr/>
            </a:pPr>
            <a:r>
              <a:rPr lang="en-US" b="1" dirty="0" err="1" smtClean="0">
                <a:solidFill>
                  <a:srgbClr val="7030A0"/>
                </a:solidFill>
                <a:latin typeface="Times New Roman" panose="02020603050405020304" pitchFamily="18" charset="0"/>
                <a:cs typeface="Times New Roman" panose="02020603050405020304" pitchFamily="18" charset="0"/>
              </a:rPr>
              <a:t>Tokens,Variables</a:t>
            </a:r>
            <a:r>
              <a:rPr lang="en-US" b="1" dirty="0" smtClean="0">
                <a:solidFill>
                  <a:srgbClr val="7030A0"/>
                </a:solidFill>
                <a:latin typeface="Times New Roman" panose="02020603050405020304" pitchFamily="18" charset="0"/>
                <a:cs typeface="Times New Roman" panose="02020603050405020304" pitchFamily="18" charset="0"/>
              </a:rPr>
              <a:t> &amp; Datatypes</a:t>
            </a:r>
            <a:r>
              <a:rPr lang="en-US" b="1" dirty="0">
                <a:solidFill>
                  <a:srgbClr val="7030A0"/>
                </a:solidFill>
                <a:latin typeface="Times New Roman" panose="02020603050405020304" pitchFamily="18" charset="0"/>
                <a:cs typeface="Times New Roman" panose="02020603050405020304" pitchFamily="18" charset="0"/>
              </a:rPr>
              <a:t/>
            </a:r>
            <a:br>
              <a:rPr lang="en-US" b="1" dirty="0">
                <a:solidFill>
                  <a:srgbClr val="7030A0"/>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7030A0"/>
                </a:solidFill>
                <a:latin typeface="Times New Roman" pitchFamily="18" charset="0"/>
                <a:cs typeface="Times New Roman" pitchFamily="18" charset="0"/>
              </a:rPr>
              <a:t>Strings in C</a:t>
            </a:r>
            <a:endParaRPr lang="en-US" dirty="0">
              <a:solidFill>
                <a:srgbClr val="7030A0"/>
              </a:solidFill>
            </a:endParaRPr>
          </a:p>
        </p:txBody>
      </p:sp>
      <p:sp>
        <p:nvSpPr>
          <p:cNvPr id="4" name="Content Placeholder 2"/>
          <p:cNvSpPr>
            <a:spLocks noGrp="1"/>
          </p:cNvSpPr>
          <p:nvPr>
            <p:ph idx="1"/>
          </p:nvPr>
        </p:nvSpPr>
        <p:spPr>
          <a:xfrm>
            <a:off x="2589212" y="1810036"/>
            <a:ext cx="8915400" cy="3777622"/>
          </a:xfrm>
        </p:spPr>
        <p:txBody>
          <a:bodyPr>
            <a:normAutofit fontScale="92500" lnSpcReduction="20000"/>
          </a:bodyPr>
          <a:lstStyle/>
          <a:p>
            <a:pPr>
              <a:buFont typeface="Wingdings" pitchFamily="2" charset="2"/>
              <a:buChar char="Ø"/>
            </a:pPr>
            <a:r>
              <a:rPr lang="en-US" sz="2400" dirty="0" smtClean="0">
                <a:latin typeface="Times New Roman" pitchFamily="18" charset="0"/>
                <a:cs typeface="Times New Roman" pitchFamily="18" charset="0"/>
              </a:rPr>
              <a:t>Sequence of character.</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Strings in C are enclosed within </a:t>
            </a:r>
            <a:r>
              <a:rPr lang="en-US" sz="2400" b="1" dirty="0" smtClean="0">
                <a:solidFill>
                  <a:srgbClr val="FF0000"/>
                </a:solidFill>
                <a:latin typeface="Times New Roman" pitchFamily="18" charset="0"/>
                <a:cs typeface="Times New Roman" pitchFamily="18" charset="0"/>
              </a:rPr>
              <a:t>double quotes</a:t>
            </a:r>
            <a:r>
              <a:rPr lang="en-US" sz="2400" dirty="0" smtClean="0">
                <a:latin typeface="Times New Roman" pitchFamily="18" charset="0"/>
                <a:cs typeface="Times New Roman" pitchFamily="18" charset="0"/>
              </a:rPr>
              <a:t>, while </a:t>
            </a:r>
          </a:p>
          <a:p>
            <a:pPr>
              <a:buNone/>
            </a:pPr>
            <a:r>
              <a:rPr lang="en-US" sz="2400" dirty="0" smtClean="0">
                <a:latin typeface="Times New Roman" pitchFamily="18" charset="0"/>
                <a:cs typeface="Times New Roman" pitchFamily="18" charset="0"/>
              </a:rPr>
              <a:t>     characters are enclosed within </a:t>
            </a:r>
            <a:r>
              <a:rPr lang="en-US" sz="2400" b="1" dirty="0" smtClean="0">
                <a:solidFill>
                  <a:srgbClr val="FF0000"/>
                </a:solidFill>
                <a:latin typeface="Times New Roman" pitchFamily="18" charset="0"/>
                <a:cs typeface="Times New Roman" pitchFamily="18" charset="0"/>
              </a:rPr>
              <a:t>single characters</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pPr>
              <a:buNone/>
            </a:pPr>
            <a:r>
              <a:rPr lang="en-US" sz="2400" b="1" dirty="0" smtClean="0">
                <a:solidFill>
                  <a:srgbClr val="FF0000"/>
                </a:solidFill>
                <a:latin typeface="Times New Roman" pitchFamily="18" charset="0"/>
                <a:cs typeface="Times New Roman" pitchFamily="18" charset="0"/>
              </a:rPr>
              <a:t>Example:</a:t>
            </a:r>
          </a:p>
          <a:p>
            <a:pPr>
              <a:buNone/>
            </a:pPr>
            <a:r>
              <a:rPr lang="en-US" sz="2400" dirty="0" smtClean="0">
                <a:latin typeface="Times New Roman" pitchFamily="18" charset="0"/>
                <a:cs typeface="Times New Roman" pitchFamily="18" charset="0"/>
              </a:rPr>
              <a:t>	“Hello”</a:t>
            </a:r>
          </a:p>
          <a:p>
            <a:pPr>
              <a:buNone/>
            </a:pPr>
            <a:r>
              <a:rPr lang="en-US" sz="2400" dirty="0" smtClean="0">
                <a:latin typeface="Times New Roman" pitchFamily="18" charset="0"/>
                <a:cs typeface="Times New Roman" pitchFamily="18" charset="0"/>
              </a:rPr>
              <a:t>	‘A’</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plus(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plus(in)">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plus(in)">
                                      <p:cBhvr>
                                        <p:cTn id="17" dur="2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plus(in)">
                                      <p:cBhvr>
                                        <p:cTn id="22" dur="20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plus(in)">
                                      <p:cBhvr>
                                        <p:cTn id="27" dur="20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plus(in)">
                                      <p:cBhvr>
                                        <p:cTn id="32"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8542"/>
            <a:ext cx="10972800" cy="715962"/>
          </a:xfrm>
        </p:spPr>
        <p:txBody>
          <a:bodyPr>
            <a:normAutofit/>
          </a:bodyPr>
          <a:lstStyle/>
          <a:p>
            <a:pPr algn="ctr"/>
            <a:r>
              <a:rPr lang="en-US" b="1" dirty="0" smtClean="0">
                <a:solidFill>
                  <a:srgbClr val="7030A0"/>
                </a:solidFill>
                <a:latin typeface="Times New Roman" pitchFamily="18" charset="0"/>
                <a:cs typeface="Times New Roman" pitchFamily="18" charset="0"/>
              </a:rPr>
              <a:t>Operators in C</a:t>
            </a:r>
            <a:endParaRPr lang="en-US"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Symbol used to perform the operation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Example:</a:t>
            </a:r>
          </a:p>
          <a:p>
            <a:pPr>
              <a:buNone/>
            </a:pPr>
            <a:r>
              <a:rPr lang="en-US" sz="2400" dirty="0" smtClean="0">
                <a:latin typeface="Times New Roman" pitchFamily="18" charset="0"/>
                <a:cs typeface="Times New Roman" pitchFamily="18" charset="0"/>
              </a:rPr>
              <a:t>		+,-,/,*,%,++,--,&lt;&lt;,&gt;&gt;,&amp;&amp;,||,!</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normAutofit/>
          </a:bodyPr>
          <a:lstStyle/>
          <a:p>
            <a:pPr algn="ctr"/>
            <a:r>
              <a:rPr lang="en-US" b="1" dirty="0" smtClean="0">
                <a:solidFill>
                  <a:srgbClr val="7030A0"/>
                </a:solidFill>
                <a:latin typeface="Times New Roman" pitchFamily="18" charset="0"/>
                <a:cs typeface="Times New Roman" pitchFamily="18" charset="0"/>
              </a:rPr>
              <a:t>Special Symbols</a:t>
            </a:r>
            <a:endParaRPr lang="en-US" dirty="0">
              <a:solidFill>
                <a:srgbClr val="7030A0"/>
              </a:solidFill>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742950" y="1447800"/>
            <a:ext cx="10706100" cy="4648200"/>
          </a:xfrm>
          <a:prstGeom prst="rect">
            <a:avLst/>
          </a:prstGeom>
          <a:noFill/>
          <a:ln w="9525">
            <a:solidFill>
              <a:schemeClr val="accent4">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plus(in)">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58975" y="744538"/>
            <a:ext cx="8912225" cy="1281112"/>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CONSTANTS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21507" name="Content Placeholder 2"/>
          <p:cNvSpPr>
            <a:spLocks noGrp="1"/>
          </p:cNvSpPr>
          <p:nvPr>
            <p:ph idx="1"/>
          </p:nvPr>
        </p:nvSpPr>
        <p:spPr>
          <a:xfrm>
            <a:off x="1749425" y="1698625"/>
            <a:ext cx="8915400" cy="3778250"/>
          </a:xfrm>
        </p:spPr>
        <p:txBody>
          <a:bodyPr/>
          <a:lstStyle/>
          <a:p>
            <a:r>
              <a:rPr lang="en-US" altLang="en-US" sz="2400" smtClean="0">
                <a:solidFill>
                  <a:schemeClr val="tx1"/>
                </a:solidFill>
                <a:latin typeface="Times New Roman" panose="02020603050405020304" pitchFamily="18" charset="0"/>
                <a:cs typeface="Times New Roman" panose="02020603050405020304" pitchFamily="18" charset="0"/>
              </a:rPr>
              <a:t>A constant is an entity that doesn’t change its value.</a:t>
            </a:r>
          </a:p>
          <a:p>
            <a:r>
              <a:rPr lang="en-US" altLang="en-US" sz="2400" smtClean="0">
                <a:solidFill>
                  <a:schemeClr val="tx1"/>
                </a:solidFill>
                <a:latin typeface="Times New Roman" panose="02020603050405020304" pitchFamily="18" charset="0"/>
                <a:cs typeface="Times New Roman" panose="02020603050405020304" pitchFamily="18" charset="0"/>
              </a:rPr>
              <a:t>C constants can be divided into two major categories:</a:t>
            </a:r>
          </a:p>
          <a:p>
            <a:pPr lvl="1"/>
            <a:r>
              <a:rPr lang="en-US" altLang="en-US" sz="2200" smtClean="0">
                <a:solidFill>
                  <a:schemeClr val="tx1"/>
                </a:solidFill>
                <a:latin typeface="Times New Roman" panose="02020603050405020304" pitchFamily="18" charset="0"/>
                <a:cs typeface="Times New Roman" panose="02020603050405020304" pitchFamily="18" charset="0"/>
              </a:rPr>
              <a:t>Primary Constants</a:t>
            </a:r>
          </a:p>
          <a:p>
            <a:pPr lvl="1"/>
            <a:r>
              <a:rPr lang="en-US" altLang="en-US" sz="2200" smtClean="0">
                <a:solidFill>
                  <a:schemeClr val="tx1"/>
                </a:solidFill>
                <a:latin typeface="Times New Roman" panose="02020603050405020304" pitchFamily="18" charset="0"/>
                <a:cs typeface="Times New Roman" panose="02020603050405020304" pitchFamily="18" charset="0"/>
              </a:rPr>
              <a:t>Secondary Constants</a:t>
            </a:r>
          </a:p>
          <a:p>
            <a:endParaRPr lang="en-US" altLang="en-US" sz="2400" smtClean="0">
              <a:solidFill>
                <a:schemeClr val="tx1"/>
              </a:solidFill>
              <a:latin typeface="Times New Roman" panose="02020603050405020304" pitchFamily="18" charset="0"/>
              <a:cs typeface="Times New Roman" panose="02020603050405020304" pitchFamily="18" charset="0"/>
            </a:endParaRPr>
          </a:p>
        </p:txBody>
      </p:sp>
      <p:pic>
        <p:nvPicPr>
          <p:cNvPr id="2150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46763" y="2698750"/>
            <a:ext cx="5230812" cy="3852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smtClean="0">
                <a:solidFill>
                  <a:srgbClr val="7030A0"/>
                </a:solidFill>
                <a:latin typeface="Times New Roman" panose="02020603050405020304" pitchFamily="18" charset="0"/>
                <a:cs typeface="Times New Roman" panose="02020603050405020304" pitchFamily="18" charset="0"/>
              </a:rPr>
              <a:t>INTEGER CONSTANTS</a:t>
            </a:r>
            <a:endParaRPr lang="en-US"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3094893" y="2565400"/>
            <a:ext cx="7287064" cy="38213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578101" y="438944"/>
            <a:ext cx="8912225" cy="1281112"/>
          </a:xfrm>
        </p:spPr>
        <p:txBody>
          <a:bodyPr/>
          <a:lstStyle/>
          <a:p>
            <a:r>
              <a:rPr lang="en-US" altLang="en-US" b="1" dirty="0" smtClean="0">
                <a:solidFill>
                  <a:srgbClr val="7030A0"/>
                </a:solidFill>
                <a:latin typeface="Times New Roman" panose="02020603050405020304" pitchFamily="18" charset="0"/>
                <a:cs typeface="Times New Roman" panose="02020603050405020304" pitchFamily="18" charset="0"/>
              </a:rPr>
              <a:t>INTEGER CONSTANTS</a:t>
            </a:r>
            <a:endParaRPr lang="en-US" altLang="en-US" dirty="0"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7500" y="1079500"/>
            <a:ext cx="8915400" cy="5664200"/>
          </a:xfrm>
        </p:spPr>
        <p:txBody>
          <a:bodyPr rtlCol="0">
            <a:normAutofit lnSpcReduction="10000"/>
          </a:bodyPr>
          <a:lstStyle/>
          <a:p>
            <a:pPr marL="0" indent="0" fontAlgn="auto">
              <a:spcAft>
                <a:spcPts val="0"/>
              </a:spcAft>
              <a:buFont typeface="Wingdings 3" charset="2"/>
              <a:buNone/>
              <a:defRPr/>
            </a:pPr>
            <a:endParaRPr lang="en-US" dirty="0">
              <a:solidFill>
                <a:schemeClr val="tx1">
                  <a:lumMod val="75000"/>
                  <a:lumOff val="25000"/>
                </a:schemeClr>
              </a:solidFill>
            </a:endParaRP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C accepts integer constants in three numbering systems - decimal, octal and hexadecimal</a:t>
            </a:r>
            <a:r>
              <a:rPr lang="en-US" sz="2400" dirty="0" smtClean="0">
                <a:solidFill>
                  <a:schemeClr val="tx1"/>
                </a:solidFill>
                <a:latin typeface="Times New Roman" panose="02020603050405020304" pitchFamily="18" charset="0"/>
                <a:cs typeface="Times New Roman" panose="02020603050405020304" pitchFamily="18" charset="0"/>
              </a:rPr>
              <a:t>.</a:t>
            </a:r>
          </a:p>
          <a:p>
            <a:pPr algn="just" fontAlgn="auto">
              <a:spcAft>
                <a:spcPts val="0"/>
              </a:spcAft>
              <a:buFont typeface="Wingdings 3" charset="2"/>
              <a:buChar char=""/>
              <a:defRPr/>
            </a:pPr>
            <a:r>
              <a:rPr lang="en-US" sz="2400" b="1" dirty="0">
                <a:solidFill>
                  <a:srgbClr val="FF0000"/>
                </a:solidFill>
                <a:latin typeface="Times New Roman" panose="02020603050405020304" pitchFamily="18" charset="0"/>
                <a:cs typeface="Times New Roman" panose="02020603050405020304" pitchFamily="18" charset="0"/>
              </a:rPr>
              <a:t>Decimal Integer Constant</a:t>
            </a:r>
            <a:r>
              <a:rPr lang="en-US" sz="2400" dirty="0">
                <a:solidFill>
                  <a:schemeClr val="tx1"/>
                </a:solidFill>
                <a:latin typeface="Times New Roman" panose="02020603050405020304" pitchFamily="18" charset="0"/>
                <a:cs typeface="Times New Roman" panose="02020603050405020304" pitchFamily="18" charset="0"/>
              </a:rPr>
              <a:t>-Decimal integer constants can consist any combinations of </a:t>
            </a:r>
            <a:r>
              <a:rPr lang="en-US" sz="2400" dirty="0" smtClean="0">
                <a:solidFill>
                  <a:schemeClr val="tx1"/>
                </a:solidFill>
                <a:latin typeface="Times New Roman" panose="02020603050405020304" pitchFamily="18" charset="0"/>
                <a:cs typeface="Times New Roman" panose="02020603050405020304" pitchFamily="18" charset="0"/>
              </a:rPr>
              <a:t>digits from </a:t>
            </a:r>
            <a:r>
              <a:rPr lang="en-US" sz="2400" dirty="0">
                <a:solidFill>
                  <a:schemeClr val="tx1"/>
                </a:solidFill>
                <a:latin typeface="Times New Roman" panose="02020603050405020304" pitchFamily="18" charset="0"/>
                <a:cs typeface="Times New Roman" panose="02020603050405020304" pitchFamily="18" charset="0"/>
              </a:rPr>
              <a:t>0 to 9, preceded by an optional + or – </a:t>
            </a:r>
            <a:r>
              <a:rPr lang="en-US" sz="2400" dirty="0" smtClean="0">
                <a:solidFill>
                  <a:schemeClr val="tx1"/>
                </a:solidFill>
                <a:latin typeface="Times New Roman" panose="02020603050405020304" pitchFamily="18" charset="0"/>
                <a:cs typeface="Times New Roman" panose="02020603050405020304" pitchFamily="18" charset="0"/>
              </a:rPr>
              <a:t>sign.(</a:t>
            </a:r>
            <a:r>
              <a:rPr lang="en-US" sz="2400" dirty="0" err="1" smtClean="0">
                <a:solidFill>
                  <a:schemeClr val="tx1"/>
                </a:solidFill>
                <a:latin typeface="Times New Roman" panose="02020603050405020304" pitchFamily="18" charset="0"/>
                <a:cs typeface="Times New Roman" panose="02020603050405020304" pitchFamily="18" charset="0"/>
              </a:rPr>
              <a:t>Eg</a:t>
            </a:r>
            <a:r>
              <a:rPr lang="en-US" sz="2400" dirty="0" smtClean="0">
                <a:solidFill>
                  <a:schemeClr val="tx1"/>
                </a:solidFill>
                <a:latin typeface="Times New Roman" panose="02020603050405020304" pitchFamily="18" charset="0"/>
                <a:cs typeface="Times New Roman" panose="02020603050405020304" pitchFamily="18" charset="0"/>
              </a:rPr>
              <a:t>: 98, +47, -87)</a:t>
            </a:r>
          </a:p>
          <a:p>
            <a:pPr algn="just" fontAlgn="auto">
              <a:spcAft>
                <a:spcPts val="0"/>
              </a:spcAft>
              <a:buFont typeface="Wingdings 3" charset="2"/>
              <a:buChar char=""/>
              <a:defRPr/>
            </a:pPr>
            <a:r>
              <a:rPr lang="en-US" sz="2400" b="1" dirty="0" smtClean="0">
                <a:solidFill>
                  <a:srgbClr val="FF0000"/>
                </a:solidFill>
                <a:latin typeface="Times New Roman" panose="02020603050405020304" pitchFamily="18" charset="0"/>
                <a:cs typeface="Times New Roman" panose="02020603050405020304" pitchFamily="18" charset="0"/>
              </a:rPr>
              <a:t>Octal </a:t>
            </a:r>
            <a:r>
              <a:rPr lang="en-US" sz="2400" b="1" dirty="0">
                <a:solidFill>
                  <a:srgbClr val="FF0000"/>
                </a:solidFill>
                <a:latin typeface="Times New Roman" panose="02020603050405020304" pitchFamily="18" charset="0"/>
                <a:cs typeface="Times New Roman" panose="02020603050405020304" pitchFamily="18" charset="0"/>
              </a:rPr>
              <a:t>Integer Constant</a:t>
            </a:r>
            <a:r>
              <a:rPr lang="en-US" sz="2400" dirty="0">
                <a:solidFill>
                  <a:schemeClr val="tx1"/>
                </a:solidFill>
                <a:latin typeface="Times New Roman" panose="02020603050405020304" pitchFamily="18" charset="0"/>
                <a:cs typeface="Times New Roman" panose="02020603050405020304" pitchFamily="18" charset="0"/>
              </a:rPr>
              <a:t>-Octal integer constants can consist of any combinations of </a:t>
            </a:r>
            <a:r>
              <a:rPr lang="en-US" sz="2400" dirty="0" smtClean="0">
                <a:solidFill>
                  <a:schemeClr val="tx1"/>
                </a:solidFill>
                <a:latin typeface="Times New Roman" panose="02020603050405020304" pitchFamily="18" charset="0"/>
                <a:cs typeface="Times New Roman" panose="02020603050405020304" pitchFamily="18" charset="0"/>
              </a:rPr>
              <a:t>digits from </a:t>
            </a:r>
            <a:r>
              <a:rPr lang="en-US" sz="2400" dirty="0">
                <a:solidFill>
                  <a:schemeClr val="tx1"/>
                </a:solidFill>
                <a:latin typeface="Times New Roman" panose="02020603050405020304" pitchFamily="18" charset="0"/>
                <a:cs typeface="Times New Roman" panose="02020603050405020304" pitchFamily="18" charset="0"/>
              </a:rPr>
              <a:t>0 to 7.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 specifies that the </a:t>
            </a:r>
            <a:r>
              <a:rPr lang="en-US" sz="2400" dirty="0">
                <a:solidFill>
                  <a:srgbClr val="FF0000"/>
                </a:solidFill>
                <a:latin typeface="Times New Roman" panose="02020603050405020304" pitchFamily="18" charset="0"/>
                <a:cs typeface="Times New Roman" panose="02020603050405020304" pitchFamily="18" charset="0"/>
              </a:rPr>
              <a:t>octal integer </a:t>
            </a:r>
            <a:r>
              <a:rPr lang="en-US" sz="2400" dirty="0">
                <a:solidFill>
                  <a:schemeClr val="tx1"/>
                </a:solidFill>
                <a:latin typeface="Times New Roman" panose="02020603050405020304" pitchFamily="18" charset="0"/>
                <a:cs typeface="Times New Roman" panose="02020603050405020304" pitchFamily="18" charset="0"/>
              </a:rPr>
              <a:t>must be </a:t>
            </a:r>
            <a:r>
              <a:rPr lang="en-US" sz="2400" dirty="0">
                <a:solidFill>
                  <a:srgbClr val="FF0000"/>
                </a:solidFill>
                <a:latin typeface="Times New Roman" panose="02020603050405020304" pitchFamily="18" charset="0"/>
                <a:cs typeface="Times New Roman" panose="02020603050405020304" pitchFamily="18" charset="0"/>
              </a:rPr>
              <a:t>preceded</a:t>
            </a:r>
            <a:r>
              <a:rPr lang="en-US" sz="2400" dirty="0">
                <a:solidFill>
                  <a:schemeClr val="tx1"/>
                </a:solidFill>
                <a:latin typeface="Times New Roman" panose="02020603050405020304" pitchFamily="18" charset="0"/>
                <a:cs typeface="Times New Roman" panose="02020603050405020304" pitchFamily="18" charset="0"/>
              </a:rPr>
              <a:t> by a </a:t>
            </a:r>
            <a:r>
              <a:rPr lang="en-US" sz="2400" dirty="0" smtClean="0">
                <a:solidFill>
                  <a:srgbClr val="FF0000"/>
                </a:solidFill>
                <a:latin typeface="Times New Roman" panose="02020603050405020304" pitchFamily="18" charset="0"/>
                <a:cs typeface="Times New Roman" panose="02020603050405020304" pitchFamily="18" charset="0"/>
              </a:rPr>
              <a:t>0.</a:t>
            </a:r>
            <a:r>
              <a:rPr lang="en-US" sz="2400" dirty="0" smtClean="0">
                <a:solidFill>
                  <a:schemeClr val="tx1"/>
                </a:solidFill>
                <a:latin typeface="Times New Roman" panose="02020603050405020304" pitchFamily="18" charset="0"/>
                <a:cs typeface="Times New Roman" panose="02020603050405020304" pitchFamily="18" charset="0"/>
              </a:rPr>
              <a:t>(Eg:010, 07,0240)</a:t>
            </a:r>
          </a:p>
          <a:p>
            <a:pPr algn="just" fontAlgn="auto">
              <a:spcAft>
                <a:spcPts val="0"/>
              </a:spcAft>
              <a:buFont typeface="Wingdings 3" charset="2"/>
              <a:buChar char=""/>
              <a:defRPr/>
            </a:pPr>
            <a:r>
              <a:rPr lang="en-US" sz="2400" b="1" dirty="0">
                <a:solidFill>
                  <a:srgbClr val="FF0000"/>
                </a:solidFill>
                <a:latin typeface="Times New Roman" panose="02020603050405020304" pitchFamily="18" charset="0"/>
                <a:cs typeface="Times New Roman" panose="02020603050405020304" pitchFamily="18" charset="0"/>
              </a:rPr>
              <a:t>H</a:t>
            </a:r>
            <a:r>
              <a:rPr lang="en-US" sz="2400" b="1" dirty="0" smtClean="0">
                <a:solidFill>
                  <a:srgbClr val="FF0000"/>
                </a:solidFill>
                <a:latin typeface="Times New Roman" panose="02020603050405020304" pitchFamily="18" charset="0"/>
                <a:cs typeface="Times New Roman" panose="02020603050405020304" pitchFamily="18" charset="0"/>
              </a:rPr>
              <a:t>exadecimal </a:t>
            </a:r>
            <a:r>
              <a:rPr lang="en-US" sz="2400" b="1" dirty="0">
                <a:solidFill>
                  <a:srgbClr val="FF0000"/>
                </a:solidFill>
                <a:latin typeface="Times New Roman" panose="02020603050405020304" pitchFamily="18" charset="0"/>
                <a:cs typeface="Times New Roman" panose="02020603050405020304" pitchFamily="18" charset="0"/>
              </a:rPr>
              <a:t>Integer Constant</a:t>
            </a:r>
            <a:r>
              <a:rPr lang="en-US" sz="2400" dirty="0">
                <a:solidFill>
                  <a:schemeClr val="tx1"/>
                </a:solidFill>
                <a:latin typeface="Times New Roman" panose="02020603050405020304" pitchFamily="18" charset="0"/>
                <a:cs typeface="Times New Roman" panose="02020603050405020304" pitchFamily="18" charset="0"/>
              </a:rPr>
              <a:t>-Hexadecimal integer constants can consist of any combination </a:t>
            </a:r>
            <a:r>
              <a:rPr lang="en-US" sz="2400" dirty="0" smtClean="0">
                <a:solidFill>
                  <a:schemeClr val="tx1"/>
                </a:solidFill>
                <a:latin typeface="Times New Roman" panose="02020603050405020304" pitchFamily="18" charset="0"/>
                <a:cs typeface="Times New Roman" panose="02020603050405020304" pitchFamily="18" charset="0"/>
              </a:rPr>
              <a:t>of digits </a:t>
            </a:r>
            <a:r>
              <a:rPr lang="en-US" sz="2400" dirty="0">
                <a:solidFill>
                  <a:schemeClr val="tx1"/>
                </a:solidFill>
                <a:latin typeface="Times New Roman" panose="02020603050405020304" pitchFamily="18" charset="0"/>
                <a:cs typeface="Times New Roman" panose="02020603050405020304" pitchFamily="18" charset="0"/>
              </a:rPr>
              <a:t>from 0 to 9 and letters from A to F (either uppercase </a:t>
            </a:r>
            <a:r>
              <a:rPr lang="en-US" sz="2400" dirty="0" smtClean="0">
                <a:solidFill>
                  <a:schemeClr val="tx1"/>
                </a:solidFill>
                <a:latin typeface="Times New Roman" panose="02020603050405020304" pitchFamily="18" charset="0"/>
                <a:cs typeface="Times New Roman" panose="02020603050405020304" pitchFamily="18" charset="0"/>
              </a:rPr>
              <a:t>or lowercase </a:t>
            </a:r>
            <a:r>
              <a:rPr lang="en-US" sz="2400" dirty="0">
                <a:solidFill>
                  <a:schemeClr val="tx1"/>
                </a:solidFill>
                <a:latin typeface="Times New Roman" panose="02020603050405020304" pitchFamily="18" charset="0"/>
                <a:cs typeface="Times New Roman" panose="02020603050405020304" pitchFamily="18" charset="0"/>
              </a:rPr>
              <a:t>represents 10 </a:t>
            </a:r>
            <a:r>
              <a:rPr lang="en-US" sz="2400" dirty="0" smtClean="0">
                <a:solidFill>
                  <a:schemeClr val="tx1"/>
                </a:solidFill>
                <a:latin typeface="Times New Roman" panose="02020603050405020304" pitchFamily="18" charset="0"/>
                <a:cs typeface="Times New Roman" panose="02020603050405020304" pitchFamily="18" charset="0"/>
              </a:rPr>
              <a:t>to15)</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 hexadecimal integer constant must begin with either </a:t>
            </a:r>
            <a:r>
              <a:rPr lang="en-US" sz="2400" dirty="0">
                <a:solidFill>
                  <a:srgbClr val="FF0000"/>
                </a:solidFill>
                <a:latin typeface="Times New Roman" panose="02020603050405020304" pitchFamily="18" charset="0"/>
                <a:cs typeface="Times New Roman" panose="02020603050405020304" pitchFamily="18" charset="0"/>
              </a:rPr>
              <a:t>0x or </a:t>
            </a:r>
            <a:r>
              <a:rPr lang="en-US" sz="2400" dirty="0" smtClean="0">
                <a:solidFill>
                  <a:srgbClr val="FF0000"/>
                </a:solidFill>
                <a:latin typeface="Times New Roman" panose="02020603050405020304" pitchFamily="18" charset="0"/>
                <a:cs typeface="Times New Roman" panose="02020603050405020304" pitchFamily="18" charset="0"/>
              </a:rPr>
              <a:t>0X</a:t>
            </a:r>
            <a:r>
              <a:rPr lang="en-US" sz="2400" dirty="0" smtClean="0">
                <a:solidFill>
                  <a:schemeClr val="tx1"/>
                </a:solidFill>
                <a:latin typeface="Times New Roman" panose="02020603050405020304" pitchFamily="18" charset="0"/>
                <a:cs typeface="Times New Roman" panose="02020603050405020304" pitchFamily="18" charset="0"/>
              </a:rPr>
              <a:t>( Eg</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:0x2,0X2A,0Xab)</a:t>
            </a: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592388" y="623888"/>
            <a:ext cx="8912225" cy="1281112"/>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INTEGER CONSTANTS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393825"/>
            <a:ext cx="8915400" cy="5262563"/>
          </a:xfrm>
        </p:spPr>
        <p:txBody>
          <a:bodyPr rtlCol="0">
            <a:normAutofit lnSpcReduction="10000"/>
          </a:bodyPr>
          <a:lstStyle/>
          <a:p>
            <a:pPr marL="0" indent="0" fontAlgn="auto">
              <a:spcAft>
                <a:spcPts val="0"/>
              </a:spcAft>
              <a:buFont typeface="Wingdings 3" charset="2"/>
              <a:buNone/>
              <a:defRPr/>
            </a:pPr>
            <a:endParaRPr lang="en-US" dirty="0">
              <a:solidFill>
                <a:schemeClr val="tx1">
                  <a:lumMod val="75000"/>
                  <a:lumOff val="25000"/>
                </a:schemeClr>
              </a:solidFill>
            </a:endParaRPr>
          </a:p>
          <a:p>
            <a:pPr algn="just" fontAlgn="auto">
              <a:spcAft>
                <a:spcPts val="0"/>
              </a:spcAft>
              <a:buFont typeface="Wingdings 3" charset="2"/>
              <a:buChar char=""/>
              <a:defRPr/>
            </a:pPr>
            <a:r>
              <a:rPr lang="en-US" sz="2400" b="1" dirty="0">
                <a:solidFill>
                  <a:schemeClr val="tx1"/>
                </a:solidFill>
                <a:latin typeface="Times New Roman" panose="02020603050405020304" pitchFamily="18" charset="0"/>
                <a:cs typeface="Times New Roman" panose="02020603050405020304" pitchFamily="18" charset="0"/>
              </a:rPr>
              <a:t>Rules for Constructing Integer Constants</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An </a:t>
            </a:r>
            <a:r>
              <a:rPr lang="en-US" sz="2200" dirty="0">
                <a:solidFill>
                  <a:schemeClr val="tx1"/>
                </a:solidFill>
                <a:latin typeface="Times New Roman" panose="02020603050405020304" pitchFamily="18" charset="0"/>
                <a:cs typeface="Times New Roman" panose="02020603050405020304" pitchFamily="18" charset="0"/>
              </a:rPr>
              <a:t>integer constant must have at least one digit.</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It </a:t>
            </a:r>
            <a:r>
              <a:rPr lang="en-US" sz="2200" dirty="0">
                <a:solidFill>
                  <a:schemeClr val="tx1"/>
                </a:solidFill>
                <a:latin typeface="Times New Roman" panose="02020603050405020304" pitchFamily="18" charset="0"/>
                <a:cs typeface="Times New Roman" panose="02020603050405020304" pitchFamily="18" charset="0"/>
              </a:rPr>
              <a:t>must not have a decimal point.</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It </a:t>
            </a:r>
            <a:r>
              <a:rPr lang="en-US" sz="2200" dirty="0">
                <a:solidFill>
                  <a:schemeClr val="tx1"/>
                </a:solidFill>
                <a:latin typeface="Times New Roman" panose="02020603050405020304" pitchFamily="18" charset="0"/>
                <a:cs typeface="Times New Roman" panose="02020603050405020304" pitchFamily="18" charset="0"/>
              </a:rPr>
              <a:t>can be either positive or negative.</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If </a:t>
            </a:r>
            <a:r>
              <a:rPr lang="en-US" sz="2200" dirty="0">
                <a:solidFill>
                  <a:schemeClr val="tx1"/>
                </a:solidFill>
                <a:latin typeface="Times New Roman" panose="02020603050405020304" pitchFamily="18" charset="0"/>
                <a:cs typeface="Times New Roman" panose="02020603050405020304" pitchFamily="18" charset="0"/>
              </a:rPr>
              <a:t>no sign precedes an integer constant it is assumed to be positive.</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No </a:t>
            </a:r>
            <a:r>
              <a:rPr lang="en-US" sz="2200" dirty="0">
                <a:solidFill>
                  <a:schemeClr val="tx1"/>
                </a:solidFill>
                <a:latin typeface="Times New Roman" panose="02020603050405020304" pitchFamily="18" charset="0"/>
                <a:cs typeface="Times New Roman" panose="02020603050405020304" pitchFamily="18" charset="0"/>
              </a:rPr>
              <a:t>commas or blanks are allowed within an integer constant.</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allowable range for integer constants depends upon the compiler</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Ex.:	 426</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 	+782 </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-8000</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 -7605</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2032000" y="2066926"/>
            <a:ext cx="8534400" cy="2428875"/>
          </a:xfrm>
          <a:prstGeom prst="rect">
            <a:avLst/>
          </a:prstGeom>
          <a:noFill/>
          <a:ln w="9525">
            <a:solidFill>
              <a:schemeClr val="accent4">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752600" y="1676401"/>
            <a:ext cx="9220200" cy="2995613"/>
          </a:xfrm>
          <a:prstGeom prst="rect">
            <a:avLst/>
          </a:prstGeom>
          <a:noFill/>
          <a:ln w="9525">
            <a:solidFill>
              <a:schemeClr val="accent4">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plus(in)">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117600" y="1447800"/>
            <a:ext cx="10261600" cy="4038600"/>
          </a:xfrm>
          <a:prstGeom prst="rect">
            <a:avLst/>
          </a:prstGeom>
          <a:noFill/>
          <a:ln w="9525">
            <a:solidFill>
              <a:schemeClr val="accent4">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plus(in)">
                                      <p:cBhvr>
                                        <p:cTn id="7"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36688" y="1298575"/>
            <a:ext cx="9602787" cy="1049338"/>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TOPICS</a:t>
            </a:r>
          </a:p>
        </p:txBody>
      </p:sp>
      <p:sp>
        <p:nvSpPr>
          <p:cNvPr id="3" name="Content Placeholder 2"/>
          <p:cNvSpPr>
            <a:spLocks noGrp="1"/>
          </p:cNvSpPr>
          <p:nvPr>
            <p:ph idx="1"/>
          </p:nvPr>
        </p:nvSpPr>
        <p:spPr>
          <a:xfrm>
            <a:off x="1331913" y="2000250"/>
            <a:ext cx="9602787" cy="3451225"/>
          </a:xfrm>
        </p:spPr>
        <p:txBody>
          <a:bodyPr rtlCol="0">
            <a:normAutofit/>
          </a:bodyPr>
          <a:lstStyle/>
          <a:p>
            <a:pPr fontAlgn="auto">
              <a:spcAft>
                <a:spcPts val="0"/>
              </a:spcAft>
              <a:buFont typeface="Wingdings 3" charset="2"/>
              <a:buChar char=""/>
              <a:defRPr/>
            </a:pPr>
            <a:r>
              <a:rPr lang="en-US" sz="3400" b="1" dirty="0" smtClean="0">
                <a:solidFill>
                  <a:schemeClr val="tx1">
                    <a:lumMod val="75000"/>
                    <a:lumOff val="25000"/>
                  </a:schemeClr>
                </a:solidFill>
                <a:latin typeface="Times New Roman" panose="02020603050405020304" pitchFamily="18" charset="0"/>
                <a:cs typeface="Times New Roman" panose="02020603050405020304" pitchFamily="18" charset="0"/>
              </a:rPr>
              <a:t>CHARACTER SET</a:t>
            </a:r>
          </a:p>
          <a:p>
            <a:pPr fontAlgn="auto">
              <a:spcAft>
                <a:spcPts val="0"/>
              </a:spcAft>
              <a:buFont typeface="Wingdings 3" charset="2"/>
              <a:buChar char=""/>
              <a:defRPr/>
            </a:pPr>
            <a:r>
              <a:rPr lang="en-US" sz="3400" b="1" dirty="0" smtClean="0">
                <a:solidFill>
                  <a:schemeClr val="tx1">
                    <a:lumMod val="75000"/>
                    <a:lumOff val="25000"/>
                  </a:schemeClr>
                </a:solidFill>
                <a:latin typeface="Times New Roman" panose="02020603050405020304" pitchFamily="18" charset="0"/>
                <a:cs typeface="Times New Roman" panose="02020603050405020304" pitchFamily="18" charset="0"/>
              </a:rPr>
              <a:t>CONSTANTS</a:t>
            </a:r>
          </a:p>
          <a:p>
            <a:pPr fontAlgn="auto">
              <a:spcAft>
                <a:spcPts val="0"/>
              </a:spcAft>
              <a:buFont typeface="Wingdings 3" charset="2"/>
              <a:buChar char=""/>
              <a:defRPr/>
            </a:pPr>
            <a:r>
              <a:rPr lang="en-US" sz="3400" b="1" dirty="0" smtClean="0">
                <a:solidFill>
                  <a:schemeClr val="tx1">
                    <a:lumMod val="75000"/>
                    <a:lumOff val="25000"/>
                  </a:schemeClr>
                </a:solidFill>
                <a:latin typeface="Times New Roman" panose="02020603050405020304" pitchFamily="18" charset="0"/>
                <a:cs typeface="Times New Roman" panose="02020603050405020304" pitchFamily="18" charset="0"/>
              </a:rPr>
              <a:t>VARIABLES</a:t>
            </a:r>
          </a:p>
          <a:p>
            <a:pPr fontAlgn="auto">
              <a:spcAft>
                <a:spcPts val="0"/>
              </a:spcAft>
              <a:buFont typeface="Wingdings 3" charset="2"/>
              <a:buChar char=""/>
              <a:defRPr/>
            </a:pPr>
            <a:r>
              <a:rPr lang="en-US" sz="3400" b="1" dirty="0" smtClean="0">
                <a:solidFill>
                  <a:schemeClr val="tx1">
                    <a:lumMod val="75000"/>
                    <a:lumOff val="25000"/>
                  </a:schemeClr>
                </a:solidFill>
                <a:latin typeface="Times New Roman" panose="02020603050405020304" pitchFamily="18" charset="0"/>
                <a:cs typeface="Times New Roman" panose="02020603050405020304" pitchFamily="18" charset="0"/>
              </a:rPr>
              <a:t>DATATYPES(PRIMITIVE)</a:t>
            </a:r>
          </a:p>
          <a:p>
            <a:pPr fontAlgn="auto">
              <a:spcAft>
                <a:spcPts val="0"/>
              </a:spcAft>
              <a:buFont typeface="Wingdings 3" charset="2"/>
              <a:buChar char=""/>
              <a:defRPr/>
            </a:pPr>
            <a:r>
              <a:rPr lang="en-US" sz="3400" b="1" dirty="0" smtClean="0">
                <a:solidFill>
                  <a:schemeClr val="tx1">
                    <a:lumMod val="75000"/>
                    <a:lumOff val="25000"/>
                  </a:schemeClr>
                </a:solidFill>
                <a:latin typeface="Times New Roman" panose="02020603050405020304" pitchFamily="18" charset="0"/>
                <a:cs typeface="Times New Roman" panose="02020603050405020304" pitchFamily="18" charset="0"/>
              </a:rPr>
              <a:t>SAMPLE </a:t>
            </a:r>
            <a:r>
              <a:rPr lang="en-US" sz="3400" b="1" dirty="0" smtClean="0">
                <a:solidFill>
                  <a:schemeClr val="tx1">
                    <a:lumMod val="75000"/>
                    <a:lumOff val="25000"/>
                  </a:schemeClr>
                </a:solidFill>
                <a:latin typeface="Times New Roman" panose="02020603050405020304" pitchFamily="18" charset="0"/>
                <a:cs typeface="Times New Roman" panose="02020603050405020304" pitchFamily="18" charset="0"/>
              </a:rPr>
              <a:t>PROGRAMS &amp; MCQ</a:t>
            </a:r>
            <a:endParaRPr lang="en-US" sz="3400" dirty="0">
              <a:solidFill>
                <a:schemeClr val="tx1">
                  <a:lumMod val="75000"/>
                  <a:lumOff val="25000"/>
                </a:schemeClr>
              </a:solidFill>
              <a:latin typeface="Times New Roman" panose="02020603050405020304" pitchFamily="18" charset="0"/>
              <a:cs typeface="Times New Roman" panose="02020603050405020304" pitchFamily="18" charset="0"/>
            </a:endParaRPr>
          </a:p>
          <a:p>
            <a:pPr fontAlgn="auto">
              <a:spcAft>
                <a:spcPts val="0"/>
              </a:spcAft>
              <a:buFont typeface="Wingdings 3" charset="2"/>
              <a:buChar char=""/>
              <a:defRPr/>
            </a:pPr>
            <a:endParaRPr lang="en-US" sz="1600" dirty="0">
              <a:solidFill>
                <a:schemeClr val="tx1">
                  <a:lumMod val="75000"/>
                  <a:lumOff val="25000"/>
                </a:schemeClr>
              </a:solidFill>
            </a:endParaRPr>
          </a:p>
          <a:p>
            <a:pPr fontAlgn="auto">
              <a:spcAft>
                <a:spcPts val="0"/>
              </a:spcAft>
              <a:buFont typeface="Wingdings 3" charset="2"/>
              <a:buChar char=""/>
              <a:defRPr/>
            </a:pPr>
            <a:endParaRPr lang="en-US" b="1" u="sng" dirty="0" smtClean="0">
              <a:solidFill>
                <a:schemeClr val="tx1">
                  <a:lumMod val="75000"/>
                  <a:lumOff val="25000"/>
                </a:schemeClr>
              </a:solidFill>
            </a:endParaRPr>
          </a:p>
          <a:p>
            <a:pPr fontAlgn="auto">
              <a:spcAft>
                <a:spcPts val="0"/>
              </a:spcAft>
              <a:buFont typeface="Wingdings 3"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592388" y="623888"/>
            <a:ext cx="8912225" cy="1281112"/>
          </a:xfrm>
        </p:spPr>
        <p:txBody>
          <a:bodyPr/>
          <a:lstStyle/>
          <a:p>
            <a:r>
              <a:rPr lang="en-US" altLang="en-US" b="1" dirty="0" smtClean="0">
                <a:solidFill>
                  <a:srgbClr val="7030A0"/>
                </a:solidFill>
                <a:latin typeface="Times New Roman" panose="02020603050405020304" pitchFamily="18" charset="0"/>
                <a:cs typeface="Times New Roman" panose="02020603050405020304" pitchFamily="18" charset="0"/>
              </a:rPr>
              <a:t>INTEGER CONSTANTS-Example</a:t>
            </a:r>
            <a:endParaRPr lang="en-US" altLang="en-US" dirty="0"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393825"/>
            <a:ext cx="8915400" cy="5262563"/>
          </a:xfrm>
        </p:spPr>
        <p:txBody>
          <a:bodyPr rtlCol="0">
            <a:normAutofit/>
          </a:bodyPr>
          <a:lstStyle/>
          <a:p>
            <a:pPr marL="0" indent="0" fontAlgn="auto">
              <a:spcAft>
                <a:spcPts val="0"/>
              </a:spcAft>
              <a:buFont typeface="Wingdings 3" charset="2"/>
              <a:buNone/>
              <a:defRPr/>
            </a:pPr>
            <a:endParaRPr lang="en-US" dirty="0">
              <a:solidFill>
                <a:schemeClr val="tx1">
                  <a:lumMod val="75000"/>
                  <a:lumOff val="25000"/>
                </a:schemeClr>
              </a:solidFill>
            </a:endParaRPr>
          </a:p>
          <a:p>
            <a:pPr algn="just" fontAlgn="auto">
              <a:spcAft>
                <a:spcPts val="0"/>
              </a:spcAft>
              <a:buFont typeface="Wingdings 3" charset="2"/>
              <a:buChar char=""/>
              <a:defRPr/>
            </a:pPr>
            <a:r>
              <a:rPr lang="en-US" sz="2400" b="1" dirty="0">
                <a:solidFill>
                  <a:schemeClr val="tx1"/>
                </a:solidFill>
                <a:latin typeface="Times New Roman" panose="02020603050405020304" pitchFamily="18" charset="0"/>
                <a:cs typeface="Times New Roman" panose="02020603050405020304" pitchFamily="18" charset="0"/>
              </a:rPr>
              <a:t>Example: 1</a:t>
            </a:r>
          </a:p>
          <a:p>
            <a:pPr lvl="1" algn="just" fontAlgn="auto">
              <a:spcAft>
                <a:spcPts val="0"/>
              </a:spcAft>
              <a:buFont typeface="Wingdings 3" charset="2"/>
              <a:buChar char=""/>
              <a:defRPr/>
            </a:pPr>
            <a:r>
              <a:rPr lang="en-US" sz="2200" dirty="0" err="1">
                <a:solidFill>
                  <a:schemeClr val="tx1"/>
                </a:solidFill>
                <a:latin typeface="Times New Roman" panose="02020603050405020304" pitchFamily="18" charset="0"/>
                <a:cs typeface="Times New Roman" panose="02020603050405020304" pitchFamily="18" charset="0"/>
              </a:rPr>
              <a:t>printf</a:t>
            </a:r>
            <a:r>
              <a:rPr lang="en-US" sz="2200" dirty="0">
                <a:solidFill>
                  <a:schemeClr val="tx1"/>
                </a:solidFill>
                <a:latin typeface="Times New Roman" panose="02020603050405020304" pitchFamily="18" charset="0"/>
                <a:cs typeface="Times New Roman" panose="02020603050405020304" pitchFamily="18" charset="0"/>
              </a:rPr>
              <a:t> (“%d %d %d %d”, 45, 045, 0x45, 0X45);</a:t>
            </a:r>
          </a:p>
          <a:p>
            <a:pPr lvl="1" algn="just" fontAlgn="auto">
              <a:spcAft>
                <a:spcPts val="0"/>
              </a:spcAft>
              <a:buFont typeface="Wingdings 3" charset="2"/>
              <a:buChar char=""/>
              <a:defRPr/>
            </a:pPr>
            <a:r>
              <a:rPr lang="en-US" sz="2200" dirty="0" smtClean="0">
                <a:solidFill>
                  <a:srgbClr val="FF0000"/>
                </a:solidFill>
                <a:latin typeface="Times New Roman" panose="02020603050405020304" pitchFamily="18" charset="0"/>
                <a:cs typeface="Times New Roman" panose="02020603050405020304" pitchFamily="18" charset="0"/>
              </a:rPr>
              <a:t>What </a:t>
            </a:r>
            <a:r>
              <a:rPr lang="en-US" sz="2200" dirty="0">
                <a:solidFill>
                  <a:srgbClr val="FF0000"/>
                </a:solidFill>
                <a:latin typeface="Times New Roman" panose="02020603050405020304" pitchFamily="18" charset="0"/>
                <a:cs typeface="Times New Roman" panose="02020603050405020304" pitchFamily="18" charset="0"/>
              </a:rPr>
              <a:t>it will print?</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The decimal equivalent of all the constants will be printed.</a:t>
            </a:r>
          </a:p>
          <a:p>
            <a:pPr lvl="1" algn="just" fontAlgn="auto">
              <a:spcAft>
                <a:spcPts val="0"/>
              </a:spcAft>
              <a:buFont typeface="Wingdings 3" charset="2"/>
              <a:buChar char=""/>
              <a:defRPr/>
            </a:pPr>
            <a:r>
              <a:rPr lang="en-US" sz="2200" b="1" dirty="0" smtClean="0">
                <a:solidFill>
                  <a:srgbClr val="FF0000"/>
                </a:solidFill>
                <a:latin typeface="Times New Roman" panose="02020603050405020304" pitchFamily="18" charset="0"/>
                <a:cs typeface="Times New Roman" panose="02020603050405020304" pitchFamily="18" charset="0"/>
              </a:rPr>
              <a:t>45 </a:t>
            </a:r>
            <a:r>
              <a:rPr lang="en-US" sz="2200" b="1" dirty="0">
                <a:solidFill>
                  <a:srgbClr val="FF0000"/>
                </a:solidFill>
                <a:latin typeface="Times New Roman" panose="02020603050405020304" pitchFamily="18" charset="0"/>
                <a:cs typeface="Times New Roman" panose="02020603050405020304" pitchFamily="18" charset="0"/>
              </a:rPr>
              <a:t>33 65 65</a:t>
            </a:r>
          </a:p>
          <a:p>
            <a:pPr algn="just" fontAlgn="auto">
              <a:spcAft>
                <a:spcPts val="0"/>
              </a:spcAft>
              <a:buFont typeface="Wingdings 3" charset="2"/>
              <a:buChar char=""/>
              <a:defRPr/>
            </a:pPr>
            <a:r>
              <a:rPr lang="en-US" sz="2400" b="1" dirty="0" smtClean="0">
                <a:solidFill>
                  <a:schemeClr val="tx1"/>
                </a:solidFill>
                <a:latin typeface="Times New Roman" panose="02020603050405020304" pitchFamily="18" charset="0"/>
                <a:cs typeface="Times New Roman" panose="02020603050405020304" pitchFamily="18" charset="0"/>
              </a:rPr>
              <a:t>Example</a:t>
            </a:r>
            <a:r>
              <a:rPr lang="en-US" sz="2400" b="1" dirty="0">
                <a:solidFill>
                  <a:schemeClr val="tx1"/>
                </a:solidFill>
                <a:latin typeface="Times New Roman" panose="02020603050405020304" pitchFamily="18" charset="0"/>
                <a:cs typeface="Times New Roman" panose="02020603050405020304" pitchFamily="18" charset="0"/>
              </a:rPr>
              <a:t>: 2</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printf (“ </a:t>
            </a:r>
            <a:r>
              <a:rPr lang="en-US" sz="2200" dirty="0">
                <a:solidFill>
                  <a:schemeClr val="tx1"/>
                </a:solidFill>
                <a:latin typeface="Times New Roman" panose="02020603050405020304" pitchFamily="18" charset="0"/>
                <a:cs typeface="Times New Roman" panose="02020603050405020304" pitchFamily="18" charset="0"/>
              </a:rPr>
              <a:t>%o %x</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45, 45);</a:t>
            </a:r>
          </a:p>
          <a:p>
            <a:pPr lvl="1" algn="just" fontAlgn="auto">
              <a:spcAft>
                <a:spcPts val="0"/>
              </a:spcAft>
              <a:buFont typeface="Wingdings 3" charset="2"/>
              <a:buChar char=""/>
              <a:defRPr/>
            </a:pPr>
            <a:r>
              <a:rPr lang="en-US" sz="2200" dirty="0" smtClean="0">
                <a:solidFill>
                  <a:srgbClr val="FF0000"/>
                </a:solidFill>
                <a:latin typeface="Times New Roman" panose="02020603050405020304" pitchFamily="18" charset="0"/>
                <a:cs typeface="Times New Roman" panose="02020603050405020304" pitchFamily="18" charset="0"/>
              </a:rPr>
              <a:t>What </a:t>
            </a:r>
            <a:r>
              <a:rPr lang="en-US" sz="2200" dirty="0">
                <a:solidFill>
                  <a:srgbClr val="FF0000"/>
                </a:solidFill>
                <a:latin typeface="Times New Roman" panose="02020603050405020304" pitchFamily="18" charset="0"/>
                <a:cs typeface="Times New Roman" panose="02020603050405020304" pitchFamily="18" charset="0"/>
              </a:rPr>
              <a:t>it will print?</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octal and hexadecimal equivalent of 45 will be printed.</a:t>
            </a:r>
          </a:p>
          <a:p>
            <a:pPr lvl="1" algn="just" fontAlgn="auto">
              <a:spcAft>
                <a:spcPts val="0"/>
              </a:spcAft>
              <a:buFont typeface="Wingdings 3" charset="2"/>
              <a:buChar char=""/>
              <a:defRPr/>
            </a:pPr>
            <a:r>
              <a:rPr lang="en-US" sz="2200" b="1" dirty="0" smtClean="0">
                <a:solidFill>
                  <a:srgbClr val="FF0000"/>
                </a:solidFill>
                <a:latin typeface="Times New Roman" panose="02020603050405020304" pitchFamily="18" charset="0"/>
                <a:cs typeface="Times New Roman" panose="02020603050405020304" pitchFamily="18" charset="0"/>
              </a:rPr>
              <a:t>55 2D</a:t>
            </a:r>
            <a:endParaRPr lang="en-US" sz="22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592388" y="623888"/>
            <a:ext cx="8912225" cy="1281112"/>
          </a:xfrm>
        </p:spPr>
        <p:txBody>
          <a:bodyPr/>
          <a:lstStyle/>
          <a:p>
            <a:r>
              <a:rPr lang="en-US" altLang="en-US" b="1" dirty="0" smtClean="0">
                <a:solidFill>
                  <a:srgbClr val="7030A0"/>
                </a:solidFill>
                <a:latin typeface="Times New Roman" panose="02020603050405020304" pitchFamily="18" charset="0"/>
                <a:cs typeface="Times New Roman" panose="02020603050405020304" pitchFamily="18" charset="0"/>
              </a:rPr>
              <a:t>INTEGER CONSTANTS-MCQ</a:t>
            </a:r>
            <a:endParaRPr lang="en-US" altLang="en-US" dirty="0"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393825"/>
            <a:ext cx="8915400" cy="5262563"/>
          </a:xfrm>
        </p:spPr>
        <p:txBody>
          <a:bodyPr rtlCol="0">
            <a:normAutofit/>
          </a:bodyPr>
          <a:lstStyle/>
          <a:p>
            <a:pPr marL="0" indent="0" fontAlgn="auto">
              <a:spcAft>
                <a:spcPts val="0"/>
              </a:spcAft>
              <a:buFont typeface="Wingdings 3" charset="2"/>
              <a:buNone/>
              <a:defRPr/>
            </a:pPr>
            <a:endParaRPr lang="en-US" dirty="0">
              <a:solidFill>
                <a:schemeClr val="tx1">
                  <a:lumMod val="75000"/>
                  <a:lumOff val="25000"/>
                </a:schemeClr>
              </a:solidFill>
            </a:endParaRPr>
          </a:p>
          <a:p>
            <a:pPr algn="just" fontAlgn="auto">
              <a:spcAft>
                <a:spcPts val="0"/>
              </a:spcAft>
              <a:buFont typeface="Wingdings 3" charset="2"/>
              <a:buChar char=""/>
              <a:defRPr/>
            </a:pPr>
            <a:r>
              <a:rPr lang="en-US" sz="2400" b="1" dirty="0">
                <a:solidFill>
                  <a:schemeClr val="tx1"/>
                </a:solidFill>
                <a:latin typeface="Times New Roman" panose="02020603050405020304" pitchFamily="18" charset="0"/>
                <a:cs typeface="Times New Roman" panose="02020603050405020304" pitchFamily="18" charset="0"/>
              </a:rPr>
              <a:t>An integer constant in C must have:</a:t>
            </a:r>
          </a:p>
          <a:p>
            <a:pPr lvl="1" algn="just" fontAlgn="auto">
              <a:spcAft>
                <a:spcPts val="0"/>
              </a:spcAft>
              <a:buFont typeface="Wingdings 3" charset="2"/>
              <a:buChar char=""/>
              <a:defRPr/>
            </a:pPr>
            <a:r>
              <a:rPr lang="en-US" sz="2200" b="1" dirty="0">
                <a:solidFill>
                  <a:schemeClr val="tx1"/>
                </a:solidFill>
                <a:latin typeface="Times New Roman" panose="02020603050405020304" pitchFamily="18" charset="0"/>
                <a:cs typeface="Times New Roman" panose="02020603050405020304" pitchFamily="18" charset="0"/>
              </a:rPr>
              <a:t>(</a:t>
            </a:r>
            <a:r>
              <a:rPr lang="en-US" sz="2200" dirty="0">
                <a:solidFill>
                  <a:schemeClr val="tx1"/>
                </a:solidFill>
                <a:latin typeface="Times New Roman" panose="02020603050405020304" pitchFamily="18" charset="0"/>
                <a:cs typeface="Times New Roman" panose="02020603050405020304" pitchFamily="18" charset="0"/>
              </a:rPr>
              <a:t>1) At least one digit</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(2) At-least one decimal point</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(3) A comma along with digits</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(4) Digits separated by commas</a:t>
            </a:r>
          </a:p>
          <a:p>
            <a:pPr algn="just" fontAlgn="auto">
              <a:spcAft>
                <a:spcPts val="0"/>
              </a:spcAft>
              <a:buFont typeface="Wingdings 3" charset="2"/>
              <a:buChar char=""/>
              <a:defRPr/>
            </a:pPr>
            <a:endParaRPr lang="en-US" sz="2400" b="1"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b="1" dirty="0">
                <a:solidFill>
                  <a:schemeClr val="tx1"/>
                </a:solidFill>
                <a:latin typeface="Times New Roman" panose="02020603050405020304" pitchFamily="18" charset="0"/>
                <a:cs typeface="Times New Roman" panose="02020603050405020304" pitchFamily="18" charset="0"/>
              </a:rPr>
              <a:t>ANSWER:1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443163" y="414338"/>
            <a:ext cx="8912225" cy="1281112"/>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REAL CONSTANTS (FLOATINT POINT CONSTANTS)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484313"/>
            <a:ext cx="8915400" cy="5373687"/>
          </a:xfrm>
        </p:spPr>
        <p:txBody>
          <a:bodyPr rtlCol="0">
            <a:normAutofit fontScale="92500" lnSpcReduction="10000"/>
          </a:bodyPr>
          <a:lstStyle/>
          <a:p>
            <a:pPr marL="0" indent="0" fontAlgn="auto">
              <a:spcAft>
                <a:spcPts val="0"/>
              </a:spcAft>
              <a:buFont typeface="Wingdings 3" charset="2"/>
              <a:buNone/>
              <a:defRPr/>
            </a:pPr>
            <a:endParaRPr lang="en-US" dirty="0">
              <a:solidFill>
                <a:schemeClr val="tx1">
                  <a:lumMod val="75000"/>
                  <a:lumOff val="25000"/>
                </a:schemeClr>
              </a:solidFill>
            </a:endParaRP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Real constants are often called Floating Point constants. The real constants could be written in two forms—Fractional form and Exponential form. </a:t>
            </a:r>
            <a:endParaRPr lang="en-US" sz="2400" dirty="0" smtClean="0">
              <a:solidFill>
                <a:schemeClr val="tx1"/>
              </a:solidFill>
              <a:latin typeface="Times New Roman" panose="02020603050405020304" pitchFamily="18" charset="0"/>
              <a:cs typeface="Times New Roman" panose="02020603050405020304" pitchFamily="18" charset="0"/>
            </a:endParaRPr>
          </a:p>
          <a:p>
            <a:pPr lvl="1" algn="just" fontAlgn="auto">
              <a:spcAft>
                <a:spcPts val="0"/>
              </a:spcAft>
              <a:buFont typeface="Wingdings 3" charset="2"/>
              <a:buChar char=""/>
              <a:defRPr/>
            </a:pPr>
            <a:r>
              <a:rPr lang="en-US" sz="2200" b="1" dirty="0">
                <a:solidFill>
                  <a:schemeClr val="tx1"/>
                </a:solidFill>
                <a:latin typeface="Times New Roman" panose="02020603050405020304" pitchFamily="18" charset="0"/>
                <a:cs typeface="Times New Roman" panose="02020603050405020304" pitchFamily="18" charset="0"/>
              </a:rPr>
              <a:t>Real constants expressed in fractional form</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A </a:t>
            </a:r>
            <a:r>
              <a:rPr lang="en-US" sz="2200" dirty="0">
                <a:solidFill>
                  <a:schemeClr val="tx1"/>
                </a:solidFill>
                <a:latin typeface="Times New Roman" panose="02020603050405020304" pitchFamily="18" charset="0"/>
                <a:cs typeface="Times New Roman" panose="02020603050405020304" pitchFamily="18" charset="0"/>
              </a:rPr>
              <a:t>real constant must have at least one digit.</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It </a:t>
            </a:r>
            <a:r>
              <a:rPr lang="en-US" sz="2200" dirty="0">
                <a:solidFill>
                  <a:schemeClr val="tx1"/>
                </a:solidFill>
                <a:latin typeface="Times New Roman" panose="02020603050405020304" pitchFamily="18" charset="0"/>
                <a:cs typeface="Times New Roman" panose="02020603050405020304" pitchFamily="18" charset="0"/>
              </a:rPr>
              <a:t>must have a decimal point.</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It </a:t>
            </a:r>
            <a:r>
              <a:rPr lang="en-US" sz="2200" dirty="0">
                <a:solidFill>
                  <a:schemeClr val="tx1"/>
                </a:solidFill>
                <a:latin typeface="Times New Roman" panose="02020603050405020304" pitchFamily="18" charset="0"/>
                <a:cs typeface="Times New Roman" panose="02020603050405020304" pitchFamily="18" charset="0"/>
              </a:rPr>
              <a:t>could be either positive or negative.</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Default </a:t>
            </a:r>
            <a:r>
              <a:rPr lang="en-US" sz="2200" dirty="0">
                <a:solidFill>
                  <a:schemeClr val="tx1"/>
                </a:solidFill>
                <a:latin typeface="Times New Roman" panose="02020603050405020304" pitchFamily="18" charset="0"/>
                <a:cs typeface="Times New Roman" panose="02020603050405020304" pitchFamily="18" charset="0"/>
              </a:rPr>
              <a:t>sign is positive.</a:t>
            </a:r>
          </a:p>
          <a:p>
            <a:pPr marL="400050" lvl="1" indent="0" algn="just" fontAlgn="auto">
              <a:spcAft>
                <a:spcPts val="0"/>
              </a:spcAft>
              <a:buFont typeface="Wingdings 3" charset="2"/>
              <a:buNone/>
              <a:defRPr/>
            </a:pPr>
            <a:r>
              <a:rPr lang="en-US" sz="2200" dirty="0" smtClean="0">
                <a:solidFill>
                  <a:schemeClr val="tx1"/>
                </a:solidFill>
                <a:latin typeface="Times New Roman" panose="02020603050405020304" pitchFamily="18" charset="0"/>
                <a:cs typeface="Times New Roman" panose="02020603050405020304" pitchFamily="18" charset="0"/>
              </a:rPr>
              <a:t>No </a:t>
            </a:r>
            <a:r>
              <a:rPr lang="en-US" sz="2200" dirty="0">
                <a:solidFill>
                  <a:schemeClr val="tx1"/>
                </a:solidFill>
                <a:latin typeface="Times New Roman" panose="02020603050405020304" pitchFamily="18" charset="0"/>
                <a:cs typeface="Times New Roman" panose="02020603050405020304" pitchFamily="18" charset="0"/>
              </a:rPr>
              <a:t>commas or blanks are allowed within a real constant.</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Ex</a:t>
            </a:r>
            <a:r>
              <a:rPr lang="en-US" sz="2200" dirty="0">
                <a:solidFill>
                  <a:schemeClr val="tx1"/>
                </a:solidFill>
                <a:latin typeface="Times New Roman" panose="02020603050405020304" pitchFamily="18" charset="0"/>
                <a:cs typeface="Times New Roman" panose="02020603050405020304" pitchFamily="18" charset="0"/>
              </a:rPr>
              <a:t>.: 	+325.34</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	 		426.0</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	 		-32.76</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	 		-48.5792</a:t>
            </a: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320800" y="1295400"/>
            <a:ext cx="9652000" cy="4267200"/>
          </a:xfrm>
          <a:prstGeom prst="rect">
            <a:avLst/>
          </a:prstGeom>
          <a:noFill/>
          <a:ln w="9525">
            <a:solidFill>
              <a:schemeClr val="accent4">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800" decel="100000"/>
                                        <p:tgtEl>
                                          <p:spTgt spid="9218"/>
                                        </p:tgtEl>
                                      </p:cBhvr>
                                    </p:animEffect>
                                    <p:anim calcmode="lin" valueType="num">
                                      <p:cBhvr>
                                        <p:cTn id="8" dur="800" decel="100000" fill="hold"/>
                                        <p:tgtEl>
                                          <p:spTgt spid="9218"/>
                                        </p:tgtEl>
                                        <p:attrNameLst>
                                          <p:attrName>style.rotation</p:attrName>
                                        </p:attrNameLst>
                                      </p:cBhvr>
                                      <p:tavLst>
                                        <p:tav tm="0">
                                          <p:val>
                                            <p:fltVal val="-90"/>
                                          </p:val>
                                        </p:tav>
                                        <p:tav tm="100000">
                                          <p:val>
                                            <p:fltVal val="0"/>
                                          </p:val>
                                        </p:tav>
                                      </p:tavLst>
                                    </p:anim>
                                    <p:anim calcmode="lin" valueType="num">
                                      <p:cBhvr>
                                        <p:cTn id="9" dur="800" decel="100000" fill="hold"/>
                                        <p:tgtEl>
                                          <p:spTgt spid="9218"/>
                                        </p:tgtEl>
                                        <p:attrNameLst>
                                          <p:attrName>ppt_x</p:attrName>
                                        </p:attrNameLst>
                                      </p:cBhvr>
                                      <p:tavLst>
                                        <p:tav tm="0">
                                          <p:val>
                                            <p:strVal val="#ppt_x+0.4"/>
                                          </p:val>
                                        </p:tav>
                                        <p:tav tm="100000">
                                          <p:val>
                                            <p:strVal val="#ppt_x-0.05"/>
                                          </p:val>
                                        </p:tav>
                                      </p:tavLst>
                                    </p:anim>
                                    <p:anim calcmode="lin" valueType="num">
                                      <p:cBhvr>
                                        <p:cTn id="10" dur="800" decel="100000" fill="hold"/>
                                        <p:tgtEl>
                                          <p:spTgt spid="921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21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21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REAL CONSTANTS (FLOATINT POINT CONSTANTS)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484313"/>
            <a:ext cx="8915400" cy="5373687"/>
          </a:xfrm>
        </p:spPr>
        <p:txBody>
          <a:bodyPr rtlCol="0">
            <a:normAutofit/>
          </a:bodyPr>
          <a:lstStyle/>
          <a:p>
            <a:pPr marL="0" indent="0" fontAlgn="auto">
              <a:spcAft>
                <a:spcPts val="0"/>
              </a:spcAft>
              <a:buFont typeface="Wingdings 3" charset="2"/>
              <a:buNone/>
              <a:defRPr/>
            </a:pPr>
            <a:endParaRPr lang="en-US" dirty="0">
              <a:solidFill>
                <a:schemeClr val="tx1">
                  <a:lumMod val="75000"/>
                  <a:lumOff val="25000"/>
                </a:schemeClr>
              </a:solidFill>
            </a:endParaRP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Example: 1</a:t>
            </a:r>
          </a:p>
          <a:p>
            <a:pPr lvl="1" algn="just" fontAlgn="auto">
              <a:spcAft>
                <a:spcPts val="0"/>
              </a:spcAft>
              <a:buFont typeface="Wingdings 3" charset="2"/>
              <a:buChar char=""/>
              <a:defRPr/>
            </a:pPr>
            <a:endParaRPr lang="en-US" sz="2200" dirty="0" smtClean="0">
              <a:solidFill>
                <a:schemeClr val="tx1"/>
              </a:solidFill>
              <a:latin typeface="Times New Roman" panose="02020603050405020304" pitchFamily="18" charset="0"/>
              <a:cs typeface="Times New Roman" panose="02020603050405020304" pitchFamily="18" charset="0"/>
            </a:endParaRPr>
          </a:p>
          <a:p>
            <a:pPr lvl="1" algn="just" fontAlgn="auto">
              <a:spcAft>
                <a:spcPts val="0"/>
              </a:spcAft>
              <a:buFont typeface="Wingdings 3" charset="2"/>
              <a:buChar char=""/>
              <a:defRPr/>
            </a:pPr>
            <a:r>
              <a:rPr lang="en-US" sz="2200" dirty="0" err="1" smtClean="0">
                <a:solidFill>
                  <a:schemeClr val="tx1"/>
                </a:solidFill>
                <a:latin typeface="Times New Roman" panose="02020603050405020304" pitchFamily="18" charset="0"/>
                <a:cs typeface="Times New Roman" panose="02020603050405020304" pitchFamily="18" charset="0"/>
              </a:rPr>
              <a:t>printf</a:t>
            </a:r>
            <a:r>
              <a:rPr lang="en-US" sz="2200" dirty="0" smtClean="0">
                <a:solidFill>
                  <a:schemeClr val="tx1"/>
                </a:solidFill>
                <a:latin typeface="Times New Roman" panose="02020603050405020304" pitchFamily="18" charset="0"/>
                <a:cs typeface="Times New Roman" panose="02020603050405020304" pitchFamily="18" charset="0"/>
              </a:rPr>
              <a:t>("%</a:t>
            </a:r>
            <a:r>
              <a:rPr lang="en-US" sz="2200" dirty="0">
                <a:solidFill>
                  <a:schemeClr val="tx1"/>
                </a:solidFill>
                <a:latin typeface="Times New Roman" panose="02020603050405020304" pitchFamily="18" charset="0"/>
                <a:cs typeface="Times New Roman" panose="02020603050405020304" pitchFamily="18" charset="0"/>
              </a:rPr>
              <a:t>f %f",+456.67,-67.89);</a:t>
            </a:r>
          </a:p>
          <a:p>
            <a:pPr lvl="1" algn="just" fontAlgn="auto">
              <a:spcAft>
                <a:spcPts val="0"/>
              </a:spcAft>
              <a:buFont typeface="Wingdings 3" charset="2"/>
              <a:buChar char=""/>
              <a:defRPr/>
            </a:pPr>
            <a:endParaRPr lang="en-US" sz="2200" dirty="0" smtClean="0">
              <a:solidFill>
                <a:srgbClr val="FF0000"/>
              </a:solidFill>
              <a:latin typeface="Times New Roman" panose="02020603050405020304" pitchFamily="18" charset="0"/>
              <a:cs typeface="Times New Roman" panose="02020603050405020304" pitchFamily="18" charset="0"/>
            </a:endParaRPr>
          </a:p>
          <a:p>
            <a:pPr lvl="1" algn="just" fontAlgn="auto">
              <a:spcAft>
                <a:spcPts val="0"/>
              </a:spcAft>
              <a:buFont typeface="Wingdings 3" charset="2"/>
              <a:buChar char=""/>
              <a:defRPr/>
            </a:pPr>
            <a:r>
              <a:rPr lang="en-US" sz="2200" dirty="0" smtClean="0">
                <a:solidFill>
                  <a:srgbClr val="FF0000"/>
                </a:solidFill>
                <a:latin typeface="Times New Roman" panose="02020603050405020304" pitchFamily="18" charset="0"/>
                <a:cs typeface="Times New Roman" panose="02020603050405020304" pitchFamily="18" charset="0"/>
              </a:rPr>
              <a:t>What </a:t>
            </a:r>
            <a:r>
              <a:rPr lang="en-US" sz="2200" dirty="0">
                <a:solidFill>
                  <a:srgbClr val="FF0000"/>
                </a:solidFill>
                <a:latin typeface="Times New Roman" panose="02020603050405020304" pitchFamily="18" charset="0"/>
                <a:cs typeface="Times New Roman" panose="02020603050405020304" pitchFamily="18" charset="0"/>
              </a:rPr>
              <a:t>it will print?</a:t>
            </a:r>
          </a:p>
          <a:p>
            <a:pPr lvl="1" algn="just" fontAlgn="auto">
              <a:spcAft>
                <a:spcPts val="0"/>
              </a:spcAft>
              <a:buFont typeface="Wingdings 3" charset="2"/>
              <a:buChar char=""/>
              <a:defRPr/>
            </a:pPr>
            <a:endParaRPr lang="en-US" sz="2200" dirty="0" smtClean="0">
              <a:solidFill>
                <a:schemeClr val="tx1"/>
              </a:solidFill>
              <a:latin typeface="Times New Roman" panose="02020603050405020304" pitchFamily="18" charset="0"/>
              <a:cs typeface="Times New Roman" panose="02020603050405020304" pitchFamily="18" charset="0"/>
            </a:endParaRP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456.670000 </a:t>
            </a:r>
            <a:r>
              <a:rPr lang="en-US" sz="2200" dirty="0">
                <a:solidFill>
                  <a:schemeClr val="tx1"/>
                </a:solidFill>
                <a:latin typeface="Times New Roman" panose="02020603050405020304" pitchFamily="18" charset="0"/>
                <a:cs typeface="Times New Roman" panose="02020603050405020304" pitchFamily="18" charset="0"/>
              </a:rPr>
              <a:t>-67.890000</a:t>
            </a: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fontAlgn="auto">
              <a:spcAft>
                <a:spcPts val="0"/>
              </a:spcAft>
              <a:buFont typeface="Wingdings 3"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REAL CONSTANTS (FLOATINT POINT CONSTANTS)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274763"/>
            <a:ext cx="8915400" cy="5583237"/>
          </a:xfrm>
        </p:spPr>
        <p:txBody>
          <a:bodyPr rtlCol="0">
            <a:normAutofit lnSpcReduction="10000"/>
          </a:bodyPr>
          <a:lstStyle/>
          <a:p>
            <a:pPr marL="0" indent="0" fontAlgn="auto">
              <a:spcAft>
                <a:spcPts val="0"/>
              </a:spcAft>
              <a:buFont typeface="Wingdings 3" charset="2"/>
              <a:buNone/>
              <a:defRPr/>
            </a:pPr>
            <a:endParaRPr lang="en-US" dirty="0">
              <a:solidFill>
                <a:schemeClr val="tx1">
                  <a:lumMod val="75000"/>
                  <a:lumOff val="25000"/>
                </a:schemeClr>
              </a:solidFill>
            </a:endParaRPr>
          </a:p>
          <a:p>
            <a:pPr marL="0" indent="0" algn="just" fontAlgn="auto">
              <a:spcAft>
                <a:spcPts val="0"/>
              </a:spcAft>
              <a:buFont typeface="Wingdings 3" charset="2"/>
              <a:buNone/>
              <a:defRPr/>
            </a:pPr>
            <a:r>
              <a:rPr lang="en-US" sz="2400" b="1" dirty="0">
                <a:solidFill>
                  <a:schemeClr val="tx1"/>
                </a:solidFill>
                <a:latin typeface="Times New Roman" panose="02020603050405020304" pitchFamily="18" charset="0"/>
                <a:cs typeface="Times New Roman" panose="02020603050405020304" pitchFamily="18" charset="0"/>
              </a:rPr>
              <a:t>Real constants expressed in exponential form</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mantissa part and the exponential part should be separated by a letter e.</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mantissa part may have a positive or negative sign.</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Default </a:t>
            </a:r>
            <a:r>
              <a:rPr lang="en-US" sz="2200" dirty="0">
                <a:solidFill>
                  <a:schemeClr val="tx1"/>
                </a:solidFill>
                <a:latin typeface="Times New Roman" panose="02020603050405020304" pitchFamily="18" charset="0"/>
                <a:cs typeface="Times New Roman" panose="02020603050405020304" pitchFamily="18" charset="0"/>
              </a:rPr>
              <a:t>sign of mantissa part is positive.</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exponent must have at least one digit, which must be a positive or negative integer. Default sign is positive.</a:t>
            </a:r>
          </a:p>
          <a:p>
            <a:pPr lvl="1" algn="just" fontAlgn="auto">
              <a:spcAft>
                <a:spcPts val="0"/>
              </a:spcAft>
              <a:buFont typeface="Wingdings 3" charset="2"/>
              <a:buChar char=""/>
              <a:defRPr/>
            </a:pPr>
            <a:r>
              <a:rPr lang="en-US" sz="2200" dirty="0" smtClean="0">
                <a:solidFill>
                  <a:schemeClr val="tx1"/>
                </a:solidFill>
                <a:latin typeface="Times New Roman" panose="02020603050405020304" pitchFamily="18" charset="0"/>
                <a:cs typeface="Times New Roman" panose="02020603050405020304" pitchFamily="18" charset="0"/>
              </a:rPr>
              <a:t>Range </a:t>
            </a:r>
            <a:r>
              <a:rPr lang="en-US" sz="2200" dirty="0">
                <a:solidFill>
                  <a:schemeClr val="tx1"/>
                </a:solidFill>
                <a:latin typeface="Times New Roman" panose="02020603050405020304" pitchFamily="18" charset="0"/>
                <a:cs typeface="Times New Roman" panose="02020603050405020304" pitchFamily="18" charset="0"/>
              </a:rPr>
              <a:t>of real constants expressed in exponential form is -3.4e38 to 3.4e38.</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Ex.: 	+3.2e-5</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4.1e8</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-0.2e+3</a:t>
            </a:r>
          </a:p>
          <a:p>
            <a:pPr lvl="1" algn="just" fontAlgn="auto">
              <a:spcAft>
                <a:spcPts val="0"/>
              </a:spcAft>
              <a:buFont typeface="Wingdings 3" charset="2"/>
              <a:buChar char=""/>
              <a:defRPr/>
            </a:pPr>
            <a:r>
              <a:rPr lang="en-US" sz="2200" dirty="0">
                <a:solidFill>
                  <a:schemeClr val="tx1"/>
                </a:solidFill>
                <a:latin typeface="Times New Roman" panose="02020603050405020304" pitchFamily="18" charset="0"/>
                <a:cs typeface="Times New Roman" panose="02020603050405020304" pitchFamily="18" charset="0"/>
              </a:rPr>
              <a:t>-3.2e-5</a:t>
            </a: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fontAlgn="auto">
              <a:spcAft>
                <a:spcPts val="0"/>
              </a:spcAft>
              <a:buFont typeface="Wingdings 3"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219200" y="1371601"/>
            <a:ext cx="9855200" cy="4190999"/>
          </a:xfrm>
          <a:prstGeom prst="rect">
            <a:avLst/>
          </a:prstGeom>
          <a:noFill/>
          <a:ln w="9525">
            <a:solidFill>
              <a:schemeClr val="accent4">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800" decel="100000"/>
                                        <p:tgtEl>
                                          <p:spTgt spid="10242"/>
                                        </p:tgtEl>
                                      </p:cBhvr>
                                    </p:animEffect>
                                    <p:anim calcmode="lin" valueType="num">
                                      <p:cBhvr>
                                        <p:cTn id="8" dur="800" decel="100000" fill="hold"/>
                                        <p:tgtEl>
                                          <p:spTgt spid="10242"/>
                                        </p:tgtEl>
                                        <p:attrNameLst>
                                          <p:attrName>style.rotation</p:attrName>
                                        </p:attrNameLst>
                                      </p:cBhvr>
                                      <p:tavLst>
                                        <p:tav tm="0">
                                          <p:val>
                                            <p:fltVal val="-90"/>
                                          </p:val>
                                        </p:tav>
                                        <p:tav tm="100000">
                                          <p:val>
                                            <p:fltVal val="0"/>
                                          </p:val>
                                        </p:tav>
                                      </p:tavLst>
                                    </p:anim>
                                    <p:anim calcmode="lin" valueType="num">
                                      <p:cBhvr>
                                        <p:cTn id="9" dur="800" decel="100000" fill="hold"/>
                                        <p:tgtEl>
                                          <p:spTgt spid="10242"/>
                                        </p:tgtEl>
                                        <p:attrNameLst>
                                          <p:attrName>ppt_x</p:attrName>
                                        </p:attrNameLst>
                                      </p:cBhvr>
                                      <p:tavLst>
                                        <p:tav tm="0">
                                          <p:val>
                                            <p:strVal val="#ppt_x+0.4"/>
                                          </p:val>
                                        </p:tav>
                                        <p:tav tm="100000">
                                          <p:val>
                                            <p:strVal val="#ppt_x-0.05"/>
                                          </p:val>
                                        </p:tav>
                                      </p:tavLst>
                                    </p:anim>
                                    <p:anim calcmode="lin" valueType="num">
                                      <p:cBhvr>
                                        <p:cTn id="10" dur="800" decel="100000" fill="hold"/>
                                        <p:tgtEl>
                                          <p:spTgt spid="1024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24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24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REAL CONSTANTS (FLOATINT POINT CONSTANTS)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274763"/>
            <a:ext cx="8915400" cy="5583237"/>
          </a:xfrm>
        </p:spPr>
        <p:txBody>
          <a:bodyPr rtlCol="0">
            <a:normAutofit/>
          </a:bodyPr>
          <a:lstStyle/>
          <a:p>
            <a:pPr marL="0" indent="0" fontAlgn="auto">
              <a:spcAft>
                <a:spcPts val="0"/>
              </a:spcAft>
              <a:buFont typeface="Wingdings 3" charset="2"/>
              <a:buNone/>
              <a:defRPr/>
            </a:pPr>
            <a:endParaRPr lang="en-US" dirty="0">
              <a:solidFill>
                <a:schemeClr val="tx1">
                  <a:lumMod val="75000"/>
                  <a:lumOff val="25000"/>
                </a:schemeClr>
              </a:solidFill>
            </a:endParaRPr>
          </a:p>
          <a:p>
            <a:pPr marL="0" indent="0" algn="just" fontAlgn="auto">
              <a:spcAft>
                <a:spcPts val="0"/>
              </a:spcAft>
              <a:buFont typeface="Wingdings 3" charset="2"/>
              <a:buNone/>
              <a:defRPr/>
            </a:pPr>
            <a:r>
              <a:rPr lang="en-US" sz="2400" b="1" dirty="0" smtClean="0">
                <a:solidFill>
                  <a:schemeClr val="tx1"/>
                </a:solidFill>
                <a:latin typeface="Times New Roman" panose="02020603050405020304" pitchFamily="18" charset="0"/>
                <a:cs typeface="Times New Roman" panose="02020603050405020304" pitchFamily="18" charset="0"/>
              </a:rPr>
              <a:t>Example: 1</a:t>
            </a:r>
          </a:p>
          <a:p>
            <a:pPr marL="0" indent="0" algn="just" fontAlgn="auto">
              <a:spcAft>
                <a:spcPts val="0"/>
              </a:spcAft>
              <a:buFont typeface="Wingdings 3" charset="2"/>
              <a:buNone/>
              <a:defRPr/>
            </a:pPr>
            <a:r>
              <a:rPr lang="en-US" sz="2400" dirty="0" smtClean="0">
                <a:solidFill>
                  <a:schemeClr val="tx1"/>
                </a:solidFill>
                <a:latin typeface="Times New Roman" panose="02020603050405020304" pitchFamily="18" charset="0"/>
                <a:cs typeface="Times New Roman" panose="02020603050405020304" pitchFamily="18" charset="0"/>
              </a:rPr>
              <a:t>	</a:t>
            </a:r>
          </a:p>
          <a:p>
            <a:pPr marL="0" indent="0" algn="just" fontAlgn="auto">
              <a:spcAft>
                <a:spcPts val="0"/>
              </a:spcAft>
              <a:buFont typeface="Wingdings 3" charset="2"/>
              <a:buNone/>
              <a:defRPr/>
            </a:pPr>
            <a:r>
              <a:rPr lang="en-US" sz="2400" dirty="0" err="1" smtClean="0">
                <a:solidFill>
                  <a:schemeClr val="tx1"/>
                </a:solidFill>
                <a:latin typeface="Times New Roman" panose="02020603050405020304" pitchFamily="18" charset="0"/>
                <a:cs typeface="Times New Roman" panose="02020603050405020304" pitchFamily="18" charset="0"/>
              </a:rPr>
              <a:t>printf</a:t>
            </a:r>
            <a:r>
              <a:rPr lang="en-US" sz="2400" dirty="0" smtClean="0">
                <a:solidFill>
                  <a:schemeClr val="tx1"/>
                </a:solidFill>
                <a:latin typeface="Times New Roman" panose="02020603050405020304" pitchFamily="18" charset="0"/>
                <a:cs typeface="Times New Roman" panose="02020603050405020304" pitchFamily="18" charset="0"/>
              </a:rPr>
              <a:t> ("%f %f",4.1e8,-3.2e-5);</a:t>
            </a:r>
          </a:p>
          <a:p>
            <a:pPr marL="0" indent="0" algn="just" fontAlgn="auto">
              <a:spcAft>
                <a:spcPts val="0"/>
              </a:spcAft>
              <a:buFont typeface="Wingdings 3" charset="2"/>
              <a:buNone/>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fontAlgn="auto">
              <a:spcAft>
                <a:spcPts val="0"/>
              </a:spcAft>
              <a:buFont typeface="Wingdings 3" charset="2"/>
              <a:buNone/>
              <a:defRPr/>
            </a:pPr>
            <a:r>
              <a:rPr lang="en-US" sz="2400" b="1" dirty="0" smtClean="0">
                <a:solidFill>
                  <a:srgbClr val="FF0000"/>
                </a:solidFill>
                <a:latin typeface="Times New Roman" panose="02020603050405020304" pitchFamily="18" charset="0"/>
                <a:cs typeface="Times New Roman" panose="02020603050405020304" pitchFamily="18" charset="0"/>
              </a:rPr>
              <a:t>What it will print?</a:t>
            </a:r>
          </a:p>
          <a:p>
            <a:pPr marL="0" indent="0" algn="just" fontAlgn="auto">
              <a:spcAft>
                <a:spcPts val="0"/>
              </a:spcAft>
              <a:buFont typeface="Wingdings 3" charset="2"/>
              <a:buNone/>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fontAlgn="auto">
              <a:spcAft>
                <a:spcPts val="0"/>
              </a:spcAft>
              <a:buFont typeface="Wingdings 3" charset="2"/>
              <a:buNone/>
              <a:defRPr/>
            </a:pPr>
            <a:r>
              <a:rPr lang="en-US" sz="2400" dirty="0" smtClean="0">
                <a:solidFill>
                  <a:schemeClr val="tx1"/>
                </a:solidFill>
                <a:latin typeface="Times New Roman" panose="02020603050405020304" pitchFamily="18" charset="0"/>
                <a:cs typeface="Times New Roman" panose="02020603050405020304" pitchFamily="18" charset="0"/>
              </a:rPr>
              <a:t>410000000.000000 -.000032</a:t>
            </a: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fontAlgn="auto">
              <a:spcAft>
                <a:spcPts val="0"/>
              </a:spcAft>
              <a:buFont typeface="Wingdings 3"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CHARACTER CONSTANTS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471613"/>
            <a:ext cx="8915400" cy="5400675"/>
          </a:xfrm>
        </p:spPr>
        <p:txBody>
          <a:bodyPr rtlCol="0">
            <a:normAutofit/>
          </a:bodyPr>
          <a:lstStyle/>
          <a:p>
            <a:pPr marL="0" indent="0" fontAlgn="auto">
              <a:spcAft>
                <a:spcPts val="0"/>
              </a:spcAft>
              <a:buFont typeface="Wingdings 3" charset="2"/>
              <a:buNone/>
              <a:defRPr/>
            </a:pPr>
            <a:endParaRPr lang="en-US" dirty="0">
              <a:solidFill>
                <a:schemeClr val="tx1">
                  <a:lumMod val="75000"/>
                  <a:lumOff val="25000"/>
                </a:schemeClr>
              </a:solidFill>
            </a:endParaRPr>
          </a:p>
          <a:p>
            <a:pPr marL="0" indent="0" algn="just" fontAlgn="auto">
              <a:spcAft>
                <a:spcPts val="0"/>
              </a:spcAft>
              <a:buFont typeface="Wingdings 3" charset="2"/>
              <a:buNone/>
              <a:defRPr/>
            </a:pPr>
            <a:r>
              <a:rPr lang="en-US" sz="2400" b="1" dirty="0" smtClean="0">
                <a:solidFill>
                  <a:schemeClr val="tx1"/>
                </a:solidFill>
                <a:latin typeface="Times New Roman" panose="02020603050405020304" pitchFamily="18" charset="0"/>
                <a:cs typeface="Times New Roman" panose="02020603050405020304" pitchFamily="18" charset="0"/>
              </a:rPr>
              <a:t>Rules for Constructing Character Constants</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character constant is a single alphabet, a single digit or a single special symbol enclosed within single inverted </a:t>
            </a:r>
            <a:r>
              <a:rPr lang="en-US" sz="2400" dirty="0" smtClean="0">
                <a:solidFill>
                  <a:schemeClr val="tx1"/>
                </a:solidFill>
                <a:latin typeface="Times New Roman" panose="02020603050405020304" pitchFamily="18" charset="0"/>
                <a:cs typeface="Times New Roman" panose="02020603050405020304" pitchFamily="18" charset="0"/>
              </a:rPr>
              <a:t>commas.</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The maximum length of a character constant can be 1 character</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 Ex.: 	'A'</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'I</a:t>
            </a:r>
            <a:r>
              <a:rPr lang="en-US" sz="2400" dirty="0">
                <a:solidFill>
                  <a:schemeClr val="tx1"/>
                </a:solidFill>
                <a:latin typeface="Times New Roman" panose="02020603050405020304" pitchFamily="18" charset="0"/>
                <a:cs typeface="Times New Roman" panose="02020603050405020304" pitchFamily="18" charset="0"/>
              </a:rPr>
              <a:t>'</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'5</a:t>
            </a:r>
            <a:r>
              <a:rPr lang="en-US" sz="2400" dirty="0">
                <a:solidFill>
                  <a:schemeClr val="tx1"/>
                </a:solidFill>
                <a:latin typeface="Times New Roman" panose="02020603050405020304" pitchFamily="18" charset="0"/>
                <a:cs typeface="Times New Roman" panose="02020603050405020304" pitchFamily="18" charset="0"/>
              </a:rPr>
              <a:t>'</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fontAlgn="auto">
              <a:spcAft>
                <a:spcPts val="0"/>
              </a:spcAft>
              <a:buFont typeface="Wingdings 3"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633538" y="549275"/>
            <a:ext cx="8912225" cy="1281113"/>
          </a:xfrm>
        </p:spPr>
        <p:txBody>
          <a:bodyPr/>
          <a:lstStyle/>
          <a:p>
            <a:r>
              <a:rPr lang="en-US" altLang="en-US" b="1" dirty="0" smtClean="0">
                <a:solidFill>
                  <a:srgbClr val="7030A0"/>
                </a:solidFill>
                <a:latin typeface="Times New Roman" panose="02020603050405020304" pitchFamily="18" charset="0"/>
                <a:cs typeface="Times New Roman" panose="02020603050405020304" pitchFamily="18" charset="0"/>
              </a:rPr>
              <a:t>CHARACTER CONSTANTS-Example</a:t>
            </a:r>
            <a:endParaRPr lang="en-US" altLang="en-US" dirty="0"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5263" y="1304925"/>
            <a:ext cx="8915400" cy="4908550"/>
          </a:xfrm>
        </p:spPr>
        <p:txBody>
          <a:bodyPr rtlCol="0">
            <a:normAutofit/>
          </a:bodyPr>
          <a:lstStyle/>
          <a:p>
            <a:pPr marL="0" indent="0" fontAlgn="auto">
              <a:spcAft>
                <a:spcPts val="0"/>
              </a:spcAft>
              <a:buFont typeface="Wingdings 3" charset="2"/>
              <a:buNone/>
              <a:defRPr/>
            </a:pPr>
            <a:endParaRPr lang="en-US" dirty="0">
              <a:solidFill>
                <a:schemeClr val="tx1">
                  <a:lumMod val="75000"/>
                  <a:lumOff val="25000"/>
                </a:schemeClr>
              </a:solidFill>
            </a:endParaRP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Example: 1</a:t>
            </a: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 ("%c %c",'a','5');</a:t>
            </a: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 ("%d %d",'a','5');</a:t>
            </a:r>
          </a:p>
          <a:p>
            <a:pPr marL="0" indent="0" algn="just" fontAlgn="auto">
              <a:spcAft>
                <a:spcPts val="0"/>
              </a:spcAft>
              <a:buFont typeface="Wingdings 3" charset="2"/>
              <a:buNone/>
              <a:defRPr/>
            </a:pPr>
            <a:r>
              <a:rPr lang="en-US" sz="2400" b="1" dirty="0">
                <a:solidFill>
                  <a:srgbClr val="FF0000"/>
                </a:solidFill>
                <a:latin typeface="Times New Roman" panose="02020603050405020304" pitchFamily="18" charset="0"/>
                <a:cs typeface="Times New Roman" panose="02020603050405020304" pitchFamily="18" charset="0"/>
              </a:rPr>
              <a:t>What it will print?</a:t>
            </a: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		a 5	(%c will print the actual character as such)</a:t>
            </a: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		97 53	(%d will print the ASCII value of the character)</a:t>
            </a: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fontAlgn="auto">
              <a:spcAft>
                <a:spcPts val="0"/>
              </a:spcAft>
              <a:buFont typeface="Wingdings 3"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817" y="497498"/>
            <a:ext cx="8911687" cy="1280890"/>
          </a:xfrm>
        </p:spPr>
        <p:txBody>
          <a:bodyPr/>
          <a:lstStyle/>
          <a:p>
            <a:pPr algn="ctr"/>
            <a:r>
              <a:rPr lang="en-US" altLang="en-US" b="1" dirty="0" smtClean="0">
                <a:solidFill>
                  <a:srgbClr val="7030A0"/>
                </a:solidFill>
                <a:latin typeface="Times New Roman" panose="02020603050405020304" pitchFamily="18" charset="0"/>
                <a:cs typeface="Times New Roman" panose="02020603050405020304" pitchFamily="18" charset="0"/>
              </a:rPr>
              <a:t>CHARACTER SET</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2180492" y="1561514"/>
            <a:ext cx="8975188" cy="502216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633538" y="549275"/>
            <a:ext cx="8912225" cy="1281113"/>
          </a:xfrm>
        </p:spPr>
        <p:txBody>
          <a:bodyPr/>
          <a:lstStyle/>
          <a:p>
            <a:r>
              <a:rPr lang="en-US" altLang="en-US" b="1" dirty="0" smtClean="0">
                <a:solidFill>
                  <a:srgbClr val="7030A0"/>
                </a:solidFill>
                <a:latin typeface="Times New Roman" panose="02020603050405020304" pitchFamily="18" charset="0"/>
                <a:cs typeface="Times New Roman" panose="02020603050405020304" pitchFamily="18" charset="0"/>
              </a:rPr>
              <a:t>CHARACTER CONSTANTS-MCQ</a:t>
            </a:r>
            <a:endParaRPr lang="en-US" altLang="en-US" dirty="0"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5263" y="1304925"/>
            <a:ext cx="8915400" cy="4908550"/>
          </a:xfrm>
        </p:spPr>
        <p:txBody>
          <a:bodyPr/>
          <a:lstStyle/>
          <a:p>
            <a:pPr marL="0" indent="0">
              <a:buFont typeface="Wingdings 3" panose="05040102010807070707" pitchFamily="18" charset="2"/>
              <a:buNone/>
            </a:pPr>
            <a:endParaRPr lang="en-US" altLang="en-US" smtClean="0"/>
          </a:p>
          <a:p>
            <a:pPr marL="0" indent="0" algn="just">
              <a:buFont typeface="Wingdings 3" panose="05040102010807070707" pitchFamily="18" charset="2"/>
              <a:buNone/>
            </a:pPr>
            <a:r>
              <a:rPr lang="en-US" altLang="en-US" sz="2400" b="1" smtClean="0">
                <a:solidFill>
                  <a:schemeClr val="tx1"/>
                </a:solidFill>
                <a:latin typeface="Times New Roman" panose="02020603050405020304" pitchFamily="18" charset="0"/>
                <a:cs typeface="Times New Roman" panose="02020603050405020304" pitchFamily="18" charset="0"/>
              </a:rPr>
              <a:t>Example 2:</a:t>
            </a: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Which of the following is NOT a character constant</a:t>
            </a: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(1) ‘Thank You’</a:t>
            </a: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(2) ‘Enter values of P, N, R’</a:t>
            </a: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(3) ‘23.56E-03’</a:t>
            </a: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(4) All the above</a:t>
            </a:r>
          </a:p>
          <a:p>
            <a:pPr marL="0" indent="0" algn="just">
              <a:buFont typeface="Wingdings 3" panose="05040102010807070707" pitchFamily="18" charset="2"/>
              <a:buNone/>
            </a:pPr>
            <a:r>
              <a:rPr lang="en-US" altLang="en-US" sz="2400" b="1" smtClean="0">
                <a:solidFill>
                  <a:schemeClr val="tx1"/>
                </a:solidFill>
                <a:latin typeface="Times New Roman" panose="02020603050405020304" pitchFamily="18" charset="0"/>
                <a:cs typeface="Times New Roman" panose="02020603050405020304" pitchFamily="18" charset="0"/>
              </a:rPr>
              <a:t>ANSWER: 4</a:t>
            </a:r>
          </a:p>
          <a:p>
            <a:pPr marL="0" indent="0" algn="just">
              <a:buFont typeface="Wingdings 3" panose="05040102010807070707" pitchFamily="18" charset="2"/>
              <a:buNone/>
            </a:pPr>
            <a:endParaRPr lang="en-US" altLang="en-US" sz="240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VARIABLES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5263" y="1304925"/>
            <a:ext cx="8915400" cy="4908550"/>
          </a:xfrm>
        </p:spPr>
        <p:txBody>
          <a:bodyPr rtlCol="0">
            <a:normAutofit/>
          </a:bodyPr>
          <a:lstStyle/>
          <a:p>
            <a:pPr marL="0" indent="0" fontAlgn="auto">
              <a:spcAft>
                <a:spcPts val="0"/>
              </a:spcAft>
              <a:buFont typeface="Wingdings 3" charset="2"/>
              <a:buNone/>
              <a:defRPr/>
            </a:pPr>
            <a:endParaRPr lang="en-US" dirty="0">
              <a:solidFill>
                <a:schemeClr val="tx1">
                  <a:lumMod val="75000"/>
                  <a:lumOff val="25000"/>
                </a:schemeClr>
              </a:solidFill>
            </a:endParaRP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Variable is a  name used for storing a data value.</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 Its value may be changed during the program execution</a:t>
            </a:r>
            <a:r>
              <a:rPr lang="en-US" sz="2400" dirty="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Variable </a:t>
            </a:r>
            <a:r>
              <a:rPr lang="en-US" sz="2400" dirty="0">
                <a:solidFill>
                  <a:schemeClr val="tx1"/>
                </a:solidFill>
                <a:latin typeface="Times New Roman" panose="02020603050405020304" pitchFamily="18" charset="0"/>
                <a:cs typeface="Times New Roman" panose="02020603050405020304" pitchFamily="18" charset="0"/>
              </a:rPr>
              <a:t>names are names given to locations in memory</a:t>
            </a:r>
            <a:r>
              <a:rPr lang="en-US" sz="2400" dirty="0" smtClean="0">
                <a:solidFill>
                  <a:schemeClr val="tx1"/>
                </a:solidFill>
                <a:latin typeface="Times New Roman" panose="02020603050405020304" pitchFamily="18" charset="0"/>
                <a:cs typeface="Times New Roman" panose="02020603050405020304" pitchFamily="18" charset="0"/>
              </a:rPr>
              <a:t>.</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These locations can contain integer, real or character constants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fontAlgn="auto">
              <a:spcAft>
                <a:spcPts val="0"/>
              </a:spcAft>
              <a:buFont typeface="Wingdings 3" charset="2"/>
              <a:buChar char=""/>
              <a:defRPr/>
            </a:pPr>
            <a:r>
              <a:rPr lang="en-US" sz="2400" dirty="0" smtClean="0">
                <a:solidFill>
                  <a:srgbClr val="FF0000"/>
                </a:solidFill>
                <a:latin typeface="Times New Roman" pitchFamily="18" charset="0"/>
                <a:cs typeface="Times New Roman" pitchFamily="18" charset="0"/>
              </a:rPr>
              <a:t>Rules</a:t>
            </a:r>
            <a:r>
              <a:rPr lang="en-US" sz="2400" dirty="0" smtClean="0">
                <a:latin typeface="Times New Roman" pitchFamily="18" charset="0"/>
                <a:cs typeface="Times New Roman" pitchFamily="18" charset="0"/>
              </a:rPr>
              <a:t> for defining variables is same as Identifier.</a:t>
            </a: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VARIABLES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9713" y="1189038"/>
            <a:ext cx="8915400" cy="5668962"/>
          </a:xfrm>
        </p:spPr>
        <p:txBody>
          <a:bodyPr rtlCol="0">
            <a:normAutofit lnSpcReduction="10000"/>
          </a:bodyPr>
          <a:lstStyle/>
          <a:p>
            <a:pPr marL="0" indent="0" algn="just" fontAlgn="auto">
              <a:spcAft>
                <a:spcPts val="0"/>
              </a:spcAft>
              <a:buFont typeface="Wingdings 3" charset="2"/>
              <a:buNone/>
              <a:defRPr/>
            </a:pPr>
            <a:r>
              <a:rPr lang="en-US" sz="2400" b="1" dirty="0">
                <a:solidFill>
                  <a:schemeClr val="tx1"/>
                </a:solidFill>
                <a:latin typeface="Times New Roman" panose="02020603050405020304" pitchFamily="18" charset="0"/>
                <a:cs typeface="Times New Roman" panose="02020603050405020304" pitchFamily="18" charset="0"/>
              </a:rPr>
              <a:t>DECLARING A VARIABLE:</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The declaration of variables must be done before they are used in the program.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dirty="0">
                <a:solidFill>
                  <a:schemeClr val="tx1"/>
                </a:solidFill>
                <a:latin typeface="Times New Roman" panose="02020603050405020304" pitchFamily="18" charset="0"/>
                <a:cs typeface="Times New Roman" panose="02020603050405020304" pitchFamily="18" charset="0"/>
              </a:rPr>
              <a:t>tells the compiler what the variable name is and it specifies what type of data the variable will hold.</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A variable declaration consists of a data type name followed by </a:t>
            </a:r>
            <a:r>
              <a:rPr lang="en-US" sz="2400" dirty="0" smtClean="0">
                <a:solidFill>
                  <a:schemeClr val="tx1"/>
                </a:solidFill>
                <a:latin typeface="Times New Roman" panose="02020603050405020304" pitchFamily="18" charset="0"/>
                <a:cs typeface="Times New Roman" panose="02020603050405020304" pitchFamily="18" charset="0"/>
              </a:rPr>
              <a:t>a list </a:t>
            </a:r>
            <a:r>
              <a:rPr lang="en-US" sz="2400" dirty="0">
                <a:solidFill>
                  <a:schemeClr val="tx1"/>
                </a:solidFill>
                <a:latin typeface="Times New Roman" panose="02020603050405020304" pitchFamily="18" charset="0"/>
                <a:cs typeface="Times New Roman" panose="02020603050405020304" pitchFamily="18" charset="0"/>
              </a:rPr>
              <a:t>of one or more variables of that type separated by commas.</a:t>
            </a:r>
          </a:p>
          <a:p>
            <a:pPr marL="0" indent="0" algn="just" fontAlgn="auto">
              <a:spcAft>
                <a:spcPts val="0"/>
              </a:spcAft>
              <a:buFont typeface="Wingdings 3" charset="2"/>
              <a:buNone/>
              <a:defRPr/>
            </a:pPr>
            <a:r>
              <a:rPr lang="en-US" sz="2400" b="1" dirty="0">
                <a:solidFill>
                  <a:srgbClr val="FF0000"/>
                </a:solidFill>
                <a:latin typeface="Times New Roman" panose="02020603050405020304" pitchFamily="18" charset="0"/>
                <a:cs typeface="Times New Roman" panose="02020603050405020304" pitchFamily="18" charset="0"/>
              </a:rPr>
              <a:t>Syntax:</a:t>
            </a: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datatype var1, var2, . . . varN;// here var1,var2..varN are names of the variable</a:t>
            </a: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Eg: int sum;</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The variables will contain some garbage value when they are declared.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VARIABLES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7891" name="Content Placeholder 2"/>
          <p:cNvSpPr>
            <a:spLocks noGrp="1"/>
          </p:cNvSpPr>
          <p:nvPr>
            <p:ph idx="1"/>
          </p:nvPr>
        </p:nvSpPr>
        <p:spPr>
          <a:xfrm>
            <a:off x="1509713" y="1189038"/>
            <a:ext cx="8915400" cy="5668962"/>
          </a:xfrm>
        </p:spPr>
        <p:txBody>
          <a:bodyPr/>
          <a:lstStyle/>
          <a:p>
            <a:pPr marL="0" indent="0" algn="just">
              <a:buFont typeface="Wingdings 3" panose="05040102010807070707" pitchFamily="18" charset="2"/>
              <a:buNone/>
            </a:pPr>
            <a:r>
              <a:rPr lang="en-US" altLang="en-US" sz="2400" b="1" smtClean="0">
                <a:solidFill>
                  <a:schemeClr val="tx1"/>
                </a:solidFill>
                <a:latin typeface="Times New Roman" panose="02020603050405020304" pitchFamily="18" charset="0"/>
                <a:cs typeface="Times New Roman" panose="02020603050405020304" pitchFamily="18" charset="0"/>
              </a:rPr>
              <a:t>ASSIGNING VALUES TO VARIABLE: </a:t>
            </a:r>
          </a:p>
          <a:p>
            <a:pPr marL="0" indent="0" algn="just">
              <a:buFont typeface="Wingdings 3" panose="05040102010807070707" pitchFamily="18" charset="2"/>
              <a:buNone/>
            </a:pPr>
            <a:endParaRPr lang="en-US" altLang="en-US" sz="2400" smtClean="0">
              <a:solidFill>
                <a:schemeClr val="tx1"/>
              </a:solidFill>
              <a:latin typeface="Times New Roman" panose="02020603050405020304" pitchFamily="18" charset="0"/>
              <a:cs typeface="Times New Roman" panose="02020603050405020304" pitchFamily="18" charset="0"/>
            </a:endParaRP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Values can be assigned to variables using the assignment operator =.</a:t>
            </a:r>
          </a:p>
          <a:p>
            <a:pPr marL="0" indent="0" algn="just">
              <a:buFont typeface="Wingdings 3" panose="05040102010807070707" pitchFamily="18" charset="2"/>
              <a:buNone/>
            </a:pPr>
            <a:r>
              <a:rPr lang="en-US" altLang="en-US" sz="2400" b="1" smtClean="0">
                <a:solidFill>
                  <a:schemeClr val="tx1"/>
                </a:solidFill>
                <a:latin typeface="Times New Roman" panose="02020603050405020304" pitchFamily="18" charset="0"/>
                <a:cs typeface="Times New Roman" panose="02020603050405020304" pitchFamily="18" charset="0"/>
              </a:rPr>
              <a:t>Syntax:</a:t>
            </a: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	</a:t>
            </a:r>
            <a:r>
              <a:rPr lang="en-US" altLang="en-US" sz="2400" smtClean="0">
                <a:solidFill>
                  <a:srgbClr val="FF0000"/>
                </a:solidFill>
                <a:latin typeface="Times New Roman" panose="02020603050405020304" pitchFamily="18" charset="0"/>
                <a:cs typeface="Times New Roman" panose="02020603050405020304" pitchFamily="18" charset="0"/>
              </a:rPr>
              <a:t>variablename = value;</a:t>
            </a: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	int x;</a:t>
            </a:r>
          </a:p>
          <a:p>
            <a:pPr marL="0" indent="0" algn="just">
              <a:buFont typeface="Wingdings 3" panose="05040102010807070707" pitchFamily="18" charset="2"/>
              <a:buNone/>
            </a:pPr>
            <a:r>
              <a:rPr lang="en-US" altLang="en-US" sz="2400" smtClean="0">
                <a:solidFill>
                  <a:schemeClr val="tx1"/>
                </a:solidFill>
                <a:latin typeface="Times New Roman" panose="02020603050405020304" pitchFamily="18" charset="0"/>
                <a:cs typeface="Times New Roman" panose="02020603050405020304" pitchFamily="18" charset="0"/>
              </a:rPr>
              <a:t>	x=100;</a:t>
            </a:r>
          </a:p>
          <a:p>
            <a:pPr marL="0" indent="0" algn="just">
              <a:buFont typeface="Wingdings 3" panose="05040102010807070707" pitchFamily="18" charset="2"/>
              <a:buNone/>
            </a:pPr>
            <a:endParaRPr lang="en-US" altLang="en-US" sz="2400" b="1"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VARIABLES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9713" y="1189038"/>
            <a:ext cx="8915400" cy="5668962"/>
          </a:xfrm>
        </p:spPr>
        <p:txBody>
          <a:bodyPr rtlCol="0">
            <a:normAutofit/>
          </a:bodyPr>
          <a:lstStyle/>
          <a:p>
            <a:pPr marL="0" indent="0" algn="just" fontAlgn="auto">
              <a:spcAft>
                <a:spcPts val="0"/>
              </a:spcAft>
              <a:buFont typeface="Wingdings 3" charset="2"/>
              <a:buNone/>
              <a:defRPr/>
            </a:pPr>
            <a:r>
              <a:rPr lang="en-US" sz="2400" b="1" dirty="0">
                <a:solidFill>
                  <a:schemeClr val="tx1"/>
                </a:solidFill>
                <a:latin typeface="Times New Roman" panose="02020603050405020304" pitchFamily="18" charset="0"/>
                <a:cs typeface="Times New Roman" panose="02020603050405020304" pitchFamily="18" charset="0"/>
              </a:rPr>
              <a:t>INITIALIZING VALUE TO VARIABLE: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process of giving an initial value to variables is called initialization</a:t>
            </a:r>
            <a:r>
              <a:rPr lang="en-US" sz="2400" dirty="0" smtClean="0">
                <a:solidFill>
                  <a:schemeClr val="tx1"/>
                </a:solidFill>
                <a:latin typeface="Times New Roman" panose="02020603050405020304" pitchFamily="18" charset="0"/>
                <a:cs typeface="Times New Roman" panose="02020603050405020304" pitchFamily="18" charset="0"/>
              </a:rPr>
              <a:t>.</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 permits the initialization of more than one variable in one statement using multiple assignment operators.</a:t>
            </a:r>
          </a:p>
          <a:p>
            <a:pPr marL="400050" lvl="1" indent="0" algn="just" fontAlgn="auto">
              <a:spcAft>
                <a:spcPts val="0"/>
              </a:spcAft>
              <a:buFont typeface="Wingdings 3" charset="2"/>
              <a:buNone/>
              <a:defRPr/>
            </a:pPr>
            <a:r>
              <a:rPr lang="en-US" sz="2200" b="1" dirty="0">
                <a:solidFill>
                  <a:schemeClr val="tx1"/>
                </a:solidFill>
                <a:latin typeface="Times New Roman" panose="02020603050405020304" pitchFamily="18" charset="0"/>
                <a:cs typeface="Times New Roman" panose="02020603050405020304" pitchFamily="18" charset="0"/>
              </a:rPr>
              <a:t>Example:</a:t>
            </a:r>
          </a:p>
          <a:p>
            <a:pPr marL="400050" lvl="1" indent="0" algn="just" fontAlgn="auto">
              <a:spcAft>
                <a:spcPts val="0"/>
              </a:spcAft>
              <a:buFont typeface="Wingdings 3" charset="2"/>
              <a:buNone/>
              <a:defRPr/>
            </a:pPr>
            <a:r>
              <a:rPr lang="en-US" sz="2200" dirty="0">
                <a:solidFill>
                  <a:schemeClr val="tx1"/>
                </a:solidFill>
                <a:latin typeface="Times New Roman" panose="02020603050405020304" pitchFamily="18" charset="0"/>
                <a:cs typeface="Times New Roman" panose="02020603050405020304" pitchFamily="18" charset="0"/>
              </a:rPr>
              <a:t>int a = 0;</a:t>
            </a:r>
          </a:p>
          <a:p>
            <a:pPr marL="400050" lvl="1" indent="0" algn="just" fontAlgn="auto">
              <a:spcAft>
                <a:spcPts val="0"/>
              </a:spcAft>
              <a:buFont typeface="Wingdings 3" charset="2"/>
              <a:buNone/>
              <a:defRPr/>
            </a:pPr>
            <a:r>
              <a:rPr lang="en-US" sz="2200" dirty="0">
                <a:solidFill>
                  <a:schemeClr val="tx1"/>
                </a:solidFill>
                <a:latin typeface="Times New Roman" panose="02020603050405020304" pitchFamily="18" charset="0"/>
                <a:cs typeface="Times New Roman" panose="02020603050405020304" pitchFamily="18" charset="0"/>
              </a:rPr>
              <a:t>int </a:t>
            </a:r>
            <a:r>
              <a:rPr lang="en-US" sz="2200" dirty="0" err="1">
                <a:solidFill>
                  <a:schemeClr val="tx1"/>
                </a:solidFill>
                <a:latin typeface="Times New Roman" panose="02020603050405020304" pitchFamily="18" charset="0"/>
                <a:cs typeface="Times New Roman" panose="02020603050405020304" pitchFamily="18" charset="0"/>
              </a:rPr>
              <a:t>x,y,z</a:t>
            </a:r>
            <a:r>
              <a:rPr lang="en-US" sz="2200" dirty="0">
                <a:solidFill>
                  <a:schemeClr val="tx1"/>
                </a:solidFill>
                <a:latin typeface="Times New Roman" panose="02020603050405020304" pitchFamily="18" charset="0"/>
                <a:cs typeface="Times New Roman" panose="02020603050405020304" pitchFamily="18" charset="0"/>
              </a:rPr>
              <a:t>;</a:t>
            </a:r>
          </a:p>
          <a:p>
            <a:pPr marL="400050" lvl="1" indent="0" algn="just" fontAlgn="auto">
              <a:spcAft>
                <a:spcPts val="0"/>
              </a:spcAft>
              <a:buFont typeface="Wingdings 3" charset="2"/>
              <a:buNone/>
              <a:defRPr/>
            </a:pPr>
            <a:r>
              <a:rPr lang="en-US" sz="2200" dirty="0">
                <a:solidFill>
                  <a:schemeClr val="tx1"/>
                </a:solidFill>
                <a:latin typeface="Times New Roman" panose="02020603050405020304" pitchFamily="18" charset="0"/>
                <a:cs typeface="Times New Roman" panose="02020603050405020304" pitchFamily="18" charset="0"/>
              </a:rPr>
              <a:t> x = y = z = 1;</a:t>
            </a:r>
          </a:p>
          <a:p>
            <a:pPr marL="0" indent="0" algn="just" fontAlgn="auto">
              <a:spcAft>
                <a:spcPts val="0"/>
              </a:spcAft>
              <a:buFont typeface="Wingdings 3" charset="2"/>
              <a:buNone/>
              <a:defRPr/>
            </a:pPr>
            <a:endParaRPr lang="en-US"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DATA TYPES IN C</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40963" name="Content Placeholder 2"/>
          <p:cNvSpPr>
            <a:spLocks noGrp="1"/>
          </p:cNvSpPr>
          <p:nvPr>
            <p:ph idx="1"/>
          </p:nvPr>
        </p:nvSpPr>
        <p:spPr>
          <a:xfrm>
            <a:off x="1509713" y="1189038"/>
            <a:ext cx="8915400" cy="5668962"/>
          </a:xfrm>
        </p:spPr>
        <p:txBody>
          <a:bodyPr/>
          <a:lstStyle/>
          <a:p>
            <a:pPr algn="just"/>
            <a:r>
              <a:rPr lang="en-US" altLang="en-US" sz="2400" smtClean="0">
                <a:solidFill>
                  <a:schemeClr val="tx1"/>
                </a:solidFill>
                <a:latin typeface="Times New Roman" panose="02020603050405020304" pitchFamily="18" charset="0"/>
                <a:cs typeface="Times New Roman" panose="02020603050405020304" pitchFamily="18" charset="0"/>
              </a:rPr>
              <a:t>A data type specifies the type of data that a variable can store such as integer, floating, character, etc.. ANSI C provides three types of data types:</a:t>
            </a:r>
          </a:p>
        </p:txBody>
      </p:sp>
      <p:pic>
        <p:nvPicPr>
          <p:cNvPr id="40964" name="Picture 4"/>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98713" y="2324100"/>
            <a:ext cx="7569200" cy="427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PRIMARY (BUILT-IN) DATA TYPES: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5475" y="1066005"/>
            <a:ext cx="8915400" cy="5668962"/>
          </a:xfrm>
        </p:spPr>
        <p:txBody>
          <a:bodyPr rtlCol="0">
            <a:normAutofit/>
          </a:bodyPr>
          <a:lstStyle/>
          <a:p>
            <a:pPr marL="0" indent="0" algn="just" fontAlgn="auto">
              <a:spcAft>
                <a:spcPts val="0"/>
              </a:spcAft>
              <a:buFont typeface="Wingdings 3" charset="2"/>
              <a:buNone/>
              <a:defRPr/>
            </a:pPr>
            <a:r>
              <a:rPr lang="en-US" sz="2400" b="1" dirty="0">
                <a:solidFill>
                  <a:schemeClr val="tx1"/>
                </a:solidFill>
                <a:latin typeface="Times New Roman" panose="02020603050405020304" pitchFamily="18" charset="0"/>
                <a:cs typeface="Times New Roman" panose="02020603050405020304" pitchFamily="18" charset="0"/>
              </a:rPr>
              <a:t>char:</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The most basic data type in C. It stores a single character and requires a single byte of memory in almost all compilers.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TURBO C COMPILER</a:t>
            </a: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GCC COMPILER</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1995487" y="3352798"/>
            <a:ext cx="8715375" cy="1095375"/>
          </a:xfrm>
          <a:prstGeom prst="rect">
            <a:avLst/>
          </a:prstGeom>
        </p:spPr>
      </p:pic>
      <p:pic>
        <p:nvPicPr>
          <p:cNvPr id="4" name="Picture 3"/>
          <p:cNvPicPr>
            <a:picLocks noChangeAspect="1"/>
          </p:cNvPicPr>
          <p:nvPr/>
        </p:nvPicPr>
        <p:blipFill>
          <a:blip r:embed="rId3" cstate="print"/>
          <a:stretch>
            <a:fillRect/>
          </a:stretch>
        </p:blipFill>
        <p:spPr>
          <a:xfrm>
            <a:off x="1895475" y="4875208"/>
            <a:ext cx="8782050" cy="109537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PRIMARY (BUILT-IN) DATA TYPES: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9713" y="1189038"/>
            <a:ext cx="8915400" cy="5668962"/>
          </a:xfrm>
        </p:spPr>
        <p:txBody>
          <a:bodyPr rtlCol="0">
            <a:normAutofit/>
          </a:bodyPr>
          <a:lstStyle/>
          <a:p>
            <a:pPr marL="0" indent="0" algn="just" fontAlgn="auto">
              <a:spcAft>
                <a:spcPts val="0"/>
              </a:spcAft>
              <a:buFont typeface="Wingdings 3" charset="2"/>
              <a:buNone/>
              <a:defRPr/>
            </a:pPr>
            <a:r>
              <a:rPr lang="en-US" sz="2400" b="1" dirty="0">
                <a:solidFill>
                  <a:schemeClr val="tx1"/>
                </a:solidFill>
                <a:latin typeface="Times New Roman" panose="02020603050405020304" pitchFamily="18" charset="0"/>
                <a:cs typeface="Times New Roman" panose="02020603050405020304" pitchFamily="18" charset="0"/>
              </a:rPr>
              <a:t>int:</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int datatype is used to store whole numbers</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TURBO C COMPILER</a:t>
            </a: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1509713" y="3100388"/>
            <a:ext cx="8553450" cy="270033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PRIMARY (BUILT-IN) DATA TYPES: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9713" y="1189038"/>
            <a:ext cx="8915400" cy="5668962"/>
          </a:xfrm>
        </p:spPr>
        <p:txBody>
          <a:bodyPr rtlCol="0">
            <a:normAutofit/>
          </a:bodyPr>
          <a:lstStyle/>
          <a:p>
            <a:pPr marL="0" indent="0" algn="just" fontAlgn="auto">
              <a:spcAft>
                <a:spcPts val="0"/>
              </a:spcAft>
              <a:buFont typeface="Wingdings 3" charset="2"/>
              <a:buNone/>
              <a:defRPr/>
            </a:pPr>
            <a:r>
              <a:rPr lang="en-US" sz="2400" b="1" dirty="0">
                <a:solidFill>
                  <a:schemeClr val="tx1"/>
                </a:solidFill>
                <a:latin typeface="Times New Roman" panose="02020603050405020304" pitchFamily="18" charset="0"/>
                <a:cs typeface="Times New Roman" panose="02020603050405020304" pitchFamily="18" charset="0"/>
              </a:rPr>
              <a:t>int:</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int datatype is used to store whole numbers.</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GCC  COMPILER</a:t>
            </a: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1609725" y="2987278"/>
            <a:ext cx="8715375" cy="2713831"/>
          </a:xfrm>
          <a:prstGeom prst="rect">
            <a:avLst/>
          </a:prstGeom>
        </p:spPr>
      </p:pic>
    </p:spTree>
    <p:extLst>
      <p:ext uri="{BB962C8B-B14F-4D97-AF65-F5344CB8AC3E}">
        <p14:creationId xmlns:p14="http://schemas.microsoft.com/office/powerpoint/2010/main" xmlns="" val="27309188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PRIMARY (BUILT-IN) DATA TYPES: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189038"/>
            <a:ext cx="8915400" cy="5668962"/>
          </a:xfrm>
        </p:spPr>
        <p:txBody>
          <a:bodyPr rtlCol="0">
            <a:normAutofit/>
          </a:bodyPr>
          <a:lstStyle/>
          <a:p>
            <a:pPr marL="0" indent="0" algn="just" fontAlgn="auto">
              <a:spcAft>
                <a:spcPts val="0"/>
              </a:spcAft>
              <a:buFont typeface="Wingdings 3" charset="2"/>
              <a:buNone/>
              <a:defRPr/>
            </a:pPr>
            <a:r>
              <a:rPr lang="en-US" sz="2400" b="1" dirty="0">
                <a:solidFill>
                  <a:schemeClr val="tx1"/>
                </a:solidFill>
                <a:latin typeface="Times New Roman" panose="02020603050405020304" pitchFamily="18" charset="0"/>
                <a:cs typeface="Times New Roman" panose="02020603050405020304" pitchFamily="18" charset="0"/>
              </a:rPr>
              <a:t>float and double:</a:t>
            </a: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Floating types are used to store real numbers.</a:t>
            </a:r>
          </a:p>
          <a:p>
            <a:pPr marL="0" indent="0" algn="just" fontAlgn="auto">
              <a:spcAft>
                <a:spcPts val="0"/>
              </a:spcAft>
              <a:buFont typeface="Wingdings 3" charset="2"/>
              <a:buNone/>
              <a:defRPr/>
            </a:pPr>
            <a:r>
              <a:rPr lang="en-US" sz="2400" dirty="0" smtClean="0">
                <a:solidFill>
                  <a:schemeClr val="tx1"/>
                </a:solidFill>
                <a:latin typeface="Times New Roman" panose="02020603050405020304" pitchFamily="18" charset="0"/>
                <a:cs typeface="Times New Roman" panose="02020603050405020304" pitchFamily="18" charset="0"/>
              </a:rPr>
              <a:t>float: A </a:t>
            </a:r>
            <a:r>
              <a:rPr lang="en-US" sz="2400" dirty="0">
                <a:solidFill>
                  <a:schemeClr val="tx1"/>
                </a:solidFill>
                <a:latin typeface="Times New Roman" panose="02020603050405020304" pitchFamily="18" charset="0"/>
                <a:cs typeface="Times New Roman" panose="02020603050405020304" pitchFamily="18" charset="0"/>
              </a:rPr>
              <a:t>single-precision floating point value.</a:t>
            </a:r>
          </a:p>
          <a:p>
            <a:pPr marL="0" indent="0" algn="just" fontAlgn="auto">
              <a:spcAft>
                <a:spcPts val="0"/>
              </a:spcAft>
              <a:buFont typeface="Wingdings 3" charset="2"/>
              <a:buNone/>
              <a:defRPr/>
            </a:pPr>
            <a:r>
              <a:rPr lang="en-US" sz="2400" dirty="0" smtClean="0">
                <a:solidFill>
                  <a:schemeClr val="tx1"/>
                </a:solidFill>
                <a:latin typeface="Times New Roman" panose="02020603050405020304" pitchFamily="18" charset="0"/>
                <a:cs typeface="Times New Roman" panose="02020603050405020304" pitchFamily="18" charset="0"/>
              </a:rPr>
              <a:t>Double: A </a:t>
            </a:r>
            <a:r>
              <a:rPr lang="en-US" sz="2400" dirty="0">
                <a:solidFill>
                  <a:schemeClr val="tx1"/>
                </a:solidFill>
                <a:latin typeface="Times New Roman" panose="02020603050405020304" pitchFamily="18" charset="0"/>
                <a:cs typeface="Times New Roman" panose="02020603050405020304" pitchFamily="18" charset="0"/>
              </a:rPr>
              <a:t>double-precision floating point value</a:t>
            </a:r>
            <a:r>
              <a:rPr lang="en-US" sz="2400" dirty="0" smtClean="0">
                <a:solidFill>
                  <a:schemeClr val="tx1"/>
                </a:solidFill>
                <a:latin typeface="Times New Roman" panose="02020603050405020304" pitchFamily="18" charset="0"/>
                <a:cs typeface="Times New Roman" panose="02020603050405020304" pitchFamily="18" charset="0"/>
              </a:rPr>
              <a:t>.</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TURBO C COMPILER</a:t>
            </a: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1816100" y="3709986"/>
            <a:ext cx="9213850" cy="29765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754188" y="623888"/>
            <a:ext cx="9750425" cy="1281112"/>
          </a:xfrm>
        </p:spPr>
        <p:txBody>
          <a:bodyPr/>
          <a:lstStyle/>
          <a:p>
            <a:pPr algn="ctr"/>
            <a:r>
              <a:rPr lang="en-US" altLang="en-US" b="1" dirty="0" smtClean="0">
                <a:solidFill>
                  <a:srgbClr val="7030A0"/>
                </a:solidFill>
                <a:latin typeface="Times New Roman" panose="02020603050405020304" pitchFamily="18" charset="0"/>
                <a:cs typeface="Times New Roman" panose="02020603050405020304" pitchFamily="18" charset="0"/>
              </a:rPr>
              <a:t>SOURCE CHARACTER SET</a:t>
            </a:r>
            <a:endParaRPr lang="en-US" altLang="en-US" dirty="0" smtClean="0">
              <a:solidFill>
                <a:srgbClr val="7030A0"/>
              </a:solidFill>
              <a:latin typeface="Times New Roman" panose="02020603050405020304" pitchFamily="18" charset="0"/>
              <a:cs typeface="Times New Roman" panose="02020603050405020304" pitchFamily="18" charset="0"/>
            </a:endParaRPr>
          </a:p>
        </p:txBody>
      </p:sp>
      <p:sp>
        <p:nvSpPr>
          <p:cNvPr id="20483" name="Content Placeholder 2"/>
          <p:cNvSpPr>
            <a:spLocks noGrp="1"/>
          </p:cNvSpPr>
          <p:nvPr>
            <p:ph idx="1"/>
          </p:nvPr>
        </p:nvSpPr>
        <p:spPr>
          <a:xfrm>
            <a:off x="2589213" y="1333500"/>
            <a:ext cx="8915400" cy="4578350"/>
          </a:xfrm>
        </p:spPr>
        <p:txBody>
          <a:bodyPr/>
          <a:lstStyle/>
          <a:p>
            <a:pPr algn="just"/>
            <a:r>
              <a:rPr lang="en-US" sz="2000" dirty="0" smtClean="0">
                <a:latin typeface="Times New Roman" pitchFamily="18" charset="0"/>
                <a:cs typeface="Times New Roman" pitchFamily="18" charset="0"/>
              </a:rPr>
              <a:t>Used to construct the statements in the source program.</a:t>
            </a: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altLang="en-US" sz="2000" dirty="0" smtClean="0">
                <a:solidFill>
                  <a:schemeClr val="tx1"/>
                </a:solidFill>
                <a:latin typeface="Times New Roman" panose="02020603050405020304" pitchFamily="18" charset="0"/>
                <a:cs typeface="Times New Roman" panose="02020603050405020304" pitchFamily="18" charset="0"/>
              </a:rPr>
              <a:t>A character denotes any alphabet, digit or special symbol used to represent information. The following Figure shows the valid alphabets, numbers and special symbols allowed in C.</a:t>
            </a:r>
          </a:p>
          <a:p>
            <a:pPr algn="just"/>
            <a:r>
              <a:rPr lang="en-US" altLang="en-US" sz="2000" dirty="0" smtClean="0">
                <a:solidFill>
                  <a:schemeClr val="tx1"/>
                </a:solidFill>
                <a:latin typeface="Times New Roman" panose="02020603050405020304" pitchFamily="18" charset="0"/>
                <a:cs typeface="Times New Roman" panose="02020603050405020304" pitchFamily="18" charset="0"/>
              </a:rPr>
              <a:t>The alphabets, numbers and special symbols when properly combined form </a:t>
            </a:r>
            <a:r>
              <a:rPr lang="en-US" altLang="en-US" sz="2000" b="1" dirty="0" smtClean="0">
                <a:solidFill>
                  <a:srgbClr val="FF0000"/>
                </a:solidFill>
                <a:latin typeface="Times New Roman" panose="02020603050405020304" pitchFamily="18" charset="0"/>
                <a:cs typeface="Times New Roman" panose="02020603050405020304" pitchFamily="18" charset="0"/>
              </a:rPr>
              <a:t>tokens</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algn="just"/>
            <a:endParaRPr lang="en-US" altLang="en-US" sz="2400" dirty="0" smtClean="0">
              <a:solidFill>
                <a:schemeClr val="tx1"/>
              </a:solidFill>
              <a:latin typeface="Times New Roman" panose="02020603050405020304" pitchFamily="18" charset="0"/>
              <a:cs typeface="Times New Roman" panose="02020603050405020304" pitchFamily="18" charset="0"/>
            </a:endParaRPr>
          </a:p>
        </p:txBody>
      </p:sp>
      <p:pic>
        <p:nvPicPr>
          <p:cNvPr id="20484" name="Picture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89621" y="3713878"/>
            <a:ext cx="7045325" cy="3024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PRIMARY (BUILT-IN) DATA TYPES: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189038"/>
            <a:ext cx="8915400" cy="5668962"/>
          </a:xfrm>
        </p:spPr>
        <p:txBody>
          <a:bodyPr rtlCol="0">
            <a:normAutofit/>
          </a:bodyPr>
          <a:lstStyle/>
          <a:p>
            <a:pPr marL="0" indent="0" algn="just" fontAlgn="auto">
              <a:spcAft>
                <a:spcPts val="0"/>
              </a:spcAft>
              <a:buFont typeface="Wingdings 3" charset="2"/>
              <a:buNone/>
              <a:defRPr/>
            </a:pPr>
            <a:r>
              <a:rPr lang="en-US" sz="2400" b="1" dirty="0">
                <a:solidFill>
                  <a:schemeClr val="tx1"/>
                </a:solidFill>
                <a:latin typeface="Times New Roman" panose="02020603050405020304" pitchFamily="18" charset="0"/>
                <a:cs typeface="Times New Roman" panose="02020603050405020304" pitchFamily="18" charset="0"/>
              </a:rPr>
              <a:t>float and double:</a:t>
            </a:r>
          </a:p>
          <a:p>
            <a:pPr marL="0" indent="0" algn="just" fontAlgn="auto">
              <a:spcAft>
                <a:spcPts val="0"/>
              </a:spcAft>
              <a:buFont typeface="Wingdings 3" charset="2"/>
              <a:buNone/>
              <a:defRPr/>
            </a:pPr>
            <a:r>
              <a:rPr lang="en-US" sz="2400" dirty="0">
                <a:solidFill>
                  <a:schemeClr val="tx1"/>
                </a:solidFill>
                <a:latin typeface="Times New Roman" panose="02020603050405020304" pitchFamily="18" charset="0"/>
                <a:cs typeface="Times New Roman" panose="02020603050405020304" pitchFamily="18" charset="0"/>
              </a:rPr>
              <a:t>Floating types are used to store real numbers.</a:t>
            </a:r>
          </a:p>
          <a:p>
            <a:pPr marL="0" indent="0" algn="just" fontAlgn="auto">
              <a:spcAft>
                <a:spcPts val="0"/>
              </a:spcAft>
              <a:buFont typeface="Wingdings 3" charset="2"/>
              <a:buNone/>
              <a:defRPr/>
            </a:pPr>
            <a:r>
              <a:rPr lang="en-US" sz="2400" dirty="0" smtClean="0">
                <a:solidFill>
                  <a:schemeClr val="tx1"/>
                </a:solidFill>
                <a:latin typeface="Times New Roman" panose="02020603050405020304" pitchFamily="18" charset="0"/>
                <a:cs typeface="Times New Roman" panose="02020603050405020304" pitchFamily="18" charset="0"/>
              </a:rPr>
              <a:t>float: A </a:t>
            </a:r>
            <a:r>
              <a:rPr lang="en-US" sz="2400" dirty="0">
                <a:solidFill>
                  <a:schemeClr val="tx1"/>
                </a:solidFill>
                <a:latin typeface="Times New Roman" panose="02020603050405020304" pitchFamily="18" charset="0"/>
                <a:cs typeface="Times New Roman" panose="02020603050405020304" pitchFamily="18" charset="0"/>
              </a:rPr>
              <a:t>single-precision floating point value.</a:t>
            </a:r>
          </a:p>
          <a:p>
            <a:pPr marL="0" indent="0" algn="just" fontAlgn="auto">
              <a:spcAft>
                <a:spcPts val="0"/>
              </a:spcAft>
              <a:buFont typeface="Wingdings 3" charset="2"/>
              <a:buNone/>
              <a:defRPr/>
            </a:pPr>
            <a:r>
              <a:rPr lang="en-US" sz="2400" dirty="0" smtClean="0">
                <a:solidFill>
                  <a:schemeClr val="tx1"/>
                </a:solidFill>
                <a:latin typeface="Times New Roman" panose="02020603050405020304" pitchFamily="18" charset="0"/>
                <a:cs typeface="Times New Roman" panose="02020603050405020304" pitchFamily="18" charset="0"/>
              </a:rPr>
              <a:t>Double: A </a:t>
            </a:r>
            <a:r>
              <a:rPr lang="en-US" sz="2400" dirty="0">
                <a:solidFill>
                  <a:schemeClr val="tx1"/>
                </a:solidFill>
                <a:latin typeface="Times New Roman" panose="02020603050405020304" pitchFamily="18" charset="0"/>
                <a:cs typeface="Times New Roman" panose="02020603050405020304" pitchFamily="18" charset="0"/>
              </a:rPr>
              <a:t>double-precision floating point value</a:t>
            </a:r>
            <a:r>
              <a:rPr lang="en-US" sz="2400" dirty="0" smtClean="0">
                <a:solidFill>
                  <a:schemeClr val="tx1"/>
                </a:solidFill>
                <a:latin typeface="Times New Roman" panose="02020603050405020304" pitchFamily="18" charset="0"/>
                <a:cs typeface="Times New Roman" panose="02020603050405020304" pitchFamily="18" charset="0"/>
              </a:rPr>
              <a:t>.</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GCC COMPILER</a:t>
            </a:r>
          </a:p>
          <a:p>
            <a:pPr algn="just" fontAlgn="auto">
              <a:spcAft>
                <a:spcPts val="0"/>
              </a:spcAft>
              <a:buFont typeface="Wingdings 3" charset="2"/>
              <a:buChar char=""/>
              <a:defRPr/>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1711325" y="3671889"/>
            <a:ext cx="8753475" cy="2700336"/>
          </a:xfrm>
          <a:prstGeom prst="rect">
            <a:avLst/>
          </a:prstGeom>
        </p:spPr>
      </p:pic>
    </p:spTree>
    <p:extLst>
      <p:ext uri="{BB962C8B-B14F-4D97-AF65-F5344CB8AC3E}">
        <p14:creationId xmlns:p14="http://schemas.microsoft.com/office/powerpoint/2010/main" xmlns="" val="2302212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914400" y="381000"/>
            <a:ext cx="10363200" cy="6096000"/>
          </a:xfrm>
          <a:prstGeom prst="rect">
            <a:avLst/>
          </a:prstGeom>
          <a:noFill/>
          <a:ln w="9525">
            <a:solidFill>
              <a:schemeClr val="tx1">
                <a:lumMod val="95000"/>
                <a:lumOff val="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altLang="en-US" b="1" dirty="0" smtClean="0">
                <a:solidFill>
                  <a:srgbClr val="7030A0"/>
                </a:solidFill>
                <a:latin typeface="Times New Roman" panose="02020603050405020304" pitchFamily="18" charset="0"/>
                <a:cs typeface="Times New Roman" panose="02020603050405020304" pitchFamily="18" charset="0"/>
              </a:rPr>
              <a:t>CHARACTER DIAL</a:t>
            </a:r>
            <a:endParaRPr lang="en-US" altLang="en-US" dirty="0"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189038"/>
            <a:ext cx="5530291" cy="5668962"/>
          </a:xfrm>
        </p:spPr>
        <p:txBody>
          <a:bodyPr rtlCol="0">
            <a:normAutofit/>
          </a:bodyPr>
          <a:lstStyle/>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The range of the signed char datatype is -128 to 127.The range values is logically </a:t>
            </a:r>
            <a:r>
              <a:rPr lang="en-US" sz="2400" dirty="0" smtClean="0">
                <a:solidFill>
                  <a:schemeClr val="tx1"/>
                </a:solidFill>
                <a:latin typeface="Times New Roman" panose="02020603050405020304" pitchFamily="18" charset="0"/>
                <a:cs typeface="Times New Roman" panose="02020603050405020304" pitchFamily="18" charset="0"/>
              </a:rPr>
              <a:t>viewed </a:t>
            </a:r>
            <a:r>
              <a:rPr lang="en-US" sz="2400" dirty="0">
                <a:solidFill>
                  <a:schemeClr val="tx1"/>
                </a:solidFill>
                <a:latin typeface="Times New Roman" panose="02020603050405020304" pitchFamily="18" charset="0"/>
                <a:cs typeface="Times New Roman" panose="02020603050405020304" pitchFamily="18" charset="0"/>
              </a:rPr>
              <a:t>in the form of a </a:t>
            </a:r>
            <a:r>
              <a:rPr lang="en-US" sz="2400" dirty="0" smtClean="0">
                <a:solidFill>
                  <a:schemeClr val="tx1"/>
                </a:solidFill>
                <a:latin typeface="Times New Roman" panose="02020603050405020304" pitchFamily="18" charset="0"/>
                <a:cs typeface="Times New Roman" panose="02020603050405020304" pitchFamily="18" charset="0"/>
              </a:rPr>
              <a:t>dial.</a:t>
            </a:r>
          </a:p>
          <a:p>
            <a:pPr algn="just" fontAlgn="auto">
              <a:spcAft>
                <a:spcPts val="0"/>
              </a:spcAft>
              <a:buFont typeface="Wingdings 3" charset="2"/>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1630363" y="2470151"/>
            <a:ext cx="4906851" cy="4015297"/>
          </a:xfrm>
          <a:prstGeom prst="rect">
            <a:avLst/>
          </a:prstGeom>
        </p:spPr>
      </p:pic>
      <p:sp>
        <p:nvSpPr>
          <p:cNvPr id="4" name="Rectangle 3"/>
          <p:cNvSpPr/>
          <p:nvPr/>
        </p:nvSpPr>
        <p:spPr>
          <a:xfrm>
            <a:off x="7688687" y="2593643"/>
            <a:ext cx="3069466" cy="3046988"/>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#include &lt;</a:t>
            </a:r>
            <a:r>
              <a:rPr lang="en-US" sz="2400" dirty="0" err="1" smtClean="0">
                <a:latin typeface="Times New Roman" panose="02020603050405020304" pitchFamily="18" charset="0"/>
                <a:cs typeface="Times New Roman" panose="02020603050405020304" pitchFamily="18" charset="0"/>
              </a:rPr>
              <a:t>stdio.h</a:t>
            </a:r>
            <a:r>
              <a:rPr lang="en-US" sz="2400" dirty="0" smtClean="0">
                <a:latin typeface="Times New Roman" panose="02020603050405020304" pitchFamily="18" charset="0"/>
                <a:cs typeface="Times New Roman" panose="02020603050405020304" pitchFamily="18" charset="0"/>
              </a:rPr>
              <a:t>&gt;</a:t>
            </a:r>
          </a:p>
          <a:p>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main()</a:t>
            </a:r>
          </a:p>
          <a:p>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char a = 128;</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printf</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d",a</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	return 0;</a:t>
            </a:r>
          </a:p>
          <a:p>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OUTPUT:-128</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85090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a:solidFill>
                  <a:srgbClr val="7030A0"/>
                </a:solidFill>
                <a:latin typeface="Times New Roman" panose="02020603050405020304" pitchFamily="18" charset="0"/>
                <a:cs typeface="Times New Roman" panose="02020603050405020304" pitchFamily="18" charset="0"/>
              </a:rPr>
              <a:t>POINT OUT THE ERRORS, IF ANY, IN THE FOLLOWING C STATEMENTS: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2064802"/>
            <a:ext cx="8915400" cy="5668962"/>
          </a:xfrm>
        </p:spPr>
        <p:txBody>
          <a:bodyPr rtlCol="0">
            <a:normAutofit/>
          </a:bodyPr>
          <a:lstStyle/>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1.	</a:t>
            </a:r>
            <a:r>
              <a:rPr lang="en-US" sz="2400" dirty="0" err="1">
                <a:solidFill>
                  <a:schemeClr val="tx1"/>
                </a:solidFill>
                <a:latin typeface="Times New Roman" panose="02020603050405020304" pitchFamily="18" charset="0"/>
                <a:cs typeface="Times New Roman" panose="02020603050405020304" pitchFamily="18" charset="0"/>
              </a:rPr>
              <a:t>int</a:t>
            </a:r>
            <a:r>
              <a:rPr lang="en-US" sz="2400" dirty="0">
                <a:solidFill>
                  <a:schemeClr val="tx1"/>
                </a:solidFill>
                <a:latin typeface="Times New Roman" panose="02020603050405020304" pitchFamily="18" charset="0"/>
                <a:cs typeface="Times New Roman" panose="02020603050405020304" pitchFamily="18" charset="0"/>
              </a:rPr>
              <a:t> = 314.562 * 150 ;</a:t>
            </a:r>
          </a:p>
          <a:p>
            <a:pPr lvl="1" algn="just" fontAlgn="auto">
              <a:spcAft>
                <a:spcPts val="0"/>
              </a:spcAft>
              <a:buFont typeface="Wingdings 3" charset="2"/>
              <a:buChar char=""/>
              <a:defRPr/>
            </a:pPr>
            <a:r>
              <a:rPr lang="en-US" sz="2200" dirty="0">
                <a:solidFill>
                  <a:srgbClr val="FF0000"/>
                </a:solidFill>
                <a:latin typeface="Times New Roman" panose="02020603050405020304" pitchFamily="18" charset="0"/>
                <a:cs typeface="Times New Roman" panose="02020603050405020304" pitchFamily="18" charset="0"/>
              </a:rPr>
              <a:t>Error: variable name is missing/identifier is expected</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2.	name = ‘Ajay’ ;</a:t>
            </a:r>
          </a:p>
          <a:p>
            <a:pPr lvl="1" algn="just" fontAlgn="auto">
              <a:spcAft>
                <a:spcPts val="0"/>
              </a:spcAft>
              <a:buFont typeface="Wingdings 3" charset="2"/>
              <a:buChar char=""/>
              <a:defRPr/>
            </a:pPr>
            <a:r>
              <a:rPr lang="en-US" sz="2200" dirty="0">
                <a:solidFill>
                  <a:srgbClr val="FF0000"/>
                </a:solidFill>
                <a:latin typeface="Times New Roman" panose="02020603050405020304" pitchFamily="18" charset="0"/>
                <a:cs typeface="Times New Roman" panose="02020603050405020304" pitchFamily="18" charset="0"/>
              </a:rPr>
              <a:t>Error: datatype is missing/ name variable is undeclared</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3</a:t>
            </a:r>
            <a:r>
              <a:rPr lang="en-US" sz="2400" dirty="0">
                <a:solidFill>
                  <a:schemeClr val="tx1"/>
                </a:solidFill>
                <a:latin typeface="Times New Roman" panose="02020603050405020304" pitchFamily="18" charset="0"/>
                <a:cs typeface="Times New Roman" panose="02020603050405020304" pitchFamily="18" charset="0"/>
              </a:rPr>
              <a:t>.	varchar = ‘3’;</a:t>
            </a:r>
          </a:p>
          <a:p>
            <a:pPr lvl="1" algn="just" fontAlgn="auto">
              <a:spcAft>
                <a:spcPts val="0"/>
              </a:spcAft>
              <a:buFont typeface="Wingdings 3" charset="2"/>
              <a:buChar char=""/>
              <a:defRPr/>
            </a:pPr>
            <a:r>
              <a:rPr lang="en-US" sz="2200" dirty="0">
                <a:solidFill>
                  <a:srgbClr val="FF0000"/>
                </a:solidFill>
                <a:latin typeface="Times New Roman" panose="02020603050405020304" pitchFamily="18" charset="0"/>
                <a:cs typeface="Times New Roman" panose="02020603050405020304" pitchFamily="18" charset="0"/>
              </a:rPr>
              <a:t>Error: datatype is missing/ name variable is undeclared</a:t>
            </a:r>
          </a:p>
        </p:txBody>
      </p:sp>
    </p:spTree>
    <p:extLst>
      <p:ext uri="{BB962C8B-B14F-4D97-AF65-F5344CB8AC3E}">
        <p14:creationId xmlns:p14="http://schemas.microsoft.com/office/powerpoint/2010/main" xmlns="" val="16410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a:solidFill>
                  <a:srgbClr val="7030A0"/>
                </a:solidFill>
                <a:latin typeface="Times New Roman" panose="02020603050405020304" pitchFamily="18" charset="0"/>
                <a:cs typeface="Times New Roman" panose="02020603050405020304" pitchFamily="18" charset="0"/>
              </a:rPr>
              <a:t>POINT OUT THE ERRORS, IF ANY, IN THE FOLLOWING C STATEMENTS: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2064802"/>
            <a:ext cx="8915400" cy="5668962"/>
          </a:xfrm>
        </p:spPr>
        <p:txBody>
          <a:bodyPr rtlCol="0">
            <a:normAutofit/>
          </a:bodyPr>
          <a:lstStyle/>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1.	</a:t>
            </a:r>
            <a:r>
              <a:rPr lang="en-US" sz="2400" dirty="0" err="1">
                <a:solidFill>
                  <a:schemeClr val="tx1"/>
                </a:solidFill>
                <a:latin typeface="Times New Roman" panose="02020603050405020304" pitchFamily="18" charset="0"/>
                <a:cs typeface="Times New Roman" panose="02020603050405020304" pitchFamily="18" charset="0"/>
              </a:rPr>
              <a:t>int</a:t>
            </a:r>
            <a:r>
              <a:rPr lang="en-US" sz="2400" dirty="0">
                <a:solidFill>
                  <a:schemeClr val="tx1"/>
                </a:solidFill>
                <a:latin typeface="Times New Roman" panose="02020603050405020304" pitchFamily="18" charset="0"/>
                <a:cs typeface="Times New Roman" panose="02020603050405020304" pitchFamily="18" charset="0"/>
              </a:rPr>
              <a:t> = 314.562 * 150 ;</a:t>
            </a:r>
          </a:p>
          <a:p>
            <a:pPr lvl="1" algn="just" fontAlgn="auto">
              <a:spcAft>
                <a:spcPts val="0"/>
              </a:spcAft>
              <a:buFont typeface="Wingdings 3" charset="2"/>
              <a:buChar char=""/>
              <a:defRPr/>
            </a:pPr>
            <a:r>
              <a:rPr lang="en-US" sz="2200" dirty="0">
                <a:solidFill>
                  <a:srgbClr val="FF0000"/>
                </a:solidFill>
                <a:latin typeface="Times New Roman" panose="02020603050405020304" pitchFamily="18" charset="0"/>
                <a:cs typeface="Times New Roman" panose="02020603050405020304" pitchFamily="18" charset="0"/>
              </a:rPr>
              <a:t>Error: variable name is missing/identifier is expected</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2.	name = ‘Ajay’ ;</a:t>
            </a:r>
          </a:p>
          <a:p>
            <a:pPr lvl="1" algn="just" fontAlgn="auto">
              <a:spcAft>
                <a:spcPts val="0"/>
              </a:spcAft>
              <a:buFont typeface="Wingdings 3" charset="2"/>
              <a:buChar char=""/>
              <a:defRPr/>
            </a:pPr>
            <a:r>
              <a:rPr lang="en-US" sz="2200" dirty="0">
                <a:solidFill>
                  <a:srgbClr val="FF0000"/>
                </a:solidFill>
                <a:latin typeface="Times New Roman" panose="02020603050405020304" pitchFamily="18" charset="0"/>
                <a:cs typeface="Times New Roman" panose="02020603050405020304" pitchFamily="18" charset="0"/>
              </a:rPr>
              <a:t>Error: datatype is missing/ name variable is undeclared</a:t>
            </a: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3</a:t>
            </a:r>
            <a:r>
              <a:rPr lang="en-US" sz="2400" dirty="0">
                <a:solidFill>
                  <a:schemeClr val="tx1"/>
                </a:solidFill>
                <a:latin typeface="Times New Roman" panose="02020603050405020304" pitchFamily="18" charset="0"/>
                <a:cs typeface="Times New Roman" panose="02020603050405020304" pitchFamily="18" charset="0"/>
              </a:rPr>
              <a:t>.	varchar = ‘3’;</a:t>
            </a:r>
          </a:p>
          <a:p>
            <a:pPr lvl="1" algn="just" fontAlgn="auto">
              <a:spcAft>
                <a:spcPts val="0"/>
              </a:spcAft>
              <a:buFont typeface="Wingdings 3" charset="2"/>
              <a:buChar char=""/>
              <a:defRPr/>
            </a:pPr>
            <a:r>
              <a:rPr lang="en-US" sz="2200" dirty="0">
                <a:solidFill>
                  <a:srgbClr val="FF0000"/>
                </a:solidFill>
                <a:latin typeface="Times New Roman" panose="02020603050405020304" pitchFamily="18" charset="0"/>
                <a:cs typeface="Times New Roman" panose="02020603050405020304" pitchFamily="18" charset="0"/>
              </a:rPr>
              <a:t>Error: datatype is missing/ name variable is undeclared</a:t>
            </a:r>
          </a:p>
        </p:txBody>
      </p:sp>
    </p:spTree>
    <p:extLst>
      <p:ext uri="{BB962C8B-B14F-4D97-AF65-F5344CB8AC3E}">
        <p14:creationId xmlns:p14="http://schemas.microsoft.com/office/powerpoint/2010/main" xmlns="" val="257914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MULTIPLE CHOICE QUESTIONS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369342"/>
            <a:ext cx="8915400" cy="5668962"/>
          </a:xfrm>
        </p:spPr>
        <p:txBody>
          <a:bodyPr rtlCol="0">
            <a:normAutofit lnSpcReduction="10000"/>
          </a:bodyPr>
          <a:lstStyle/>
          <a:p>
            <a:pPr marL="0" indent="0" algn="just" fontAlgn="auto">
              <a:spcAft>
                <a:spcPts val="0"/>
              </a:spcAft>
              <a:buNone/>
              <a:defRPr/>
            </a:pPr>
            <a:r>
              <a:rPr lang="en-US" sz="2200" dirty="0" smtClean="0">
                <a:solidFill>
                  <a:srgbClr val="002060"/>
                </a:solidFill>
                <a:latin typeface="Times New Roman" panose="02020603050405020304" pitchFamily="18" charset="0"/>
                <a:cs typeface="Times New Roman" panose="02020603050405020304" pitchFamily="18" charset="0"/>
              </a:rPr>
              <a:t>What </a:t>
            </a:r>
            <a:r>
              <a:rPr lang="en-US" sz="2200" dirty="0">
                <a:solidFill>
                  <a:srgbClr val="002060"/>
                </a:solidFill>
                <a:latin typeface="Times New Roman" panose="02020603050405020304" pitchFamily="18" charset="0"/>
                <a:cs typeface="Times New Roman" panose="02020603050405020304" pitchFamily="18" charset="0"/>
              </a:rPr>
              <a:t>is the output of this C code?</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#include &lt;</a:t>
            </a:r>
            <a:r>
              <a:rPr lang="en-US" sz="2200" dirty="0" err="1">
                <a:solidFill>
                  <a:srgbClr val="002060"/>
                </a:solidFill>
                <a:latin typeface="Times New Roman" panose="02020603050405020304" pitchFamily="18" charset="0"/>
                <a:cs typeface="Times New Roman" panose="02020603050405020304" pitchFamily="18" charset="0"/>
              </a:rPr>
              <a:t>stdio.h</a:t>
            </a:r>
            <a:r>
              <a:rPr lang="en-US" sz="2200" dirty="0">
                <a:solidFill>
                  <a:srgbClr val="002060"/>
                </a:solidFill>
                <a:latin typeface="Times New Roman" panose="02020603050405020304" pitchFamily="18" charset="0"/>
                <a:cs typeface="Times New Roman" panose="02020603050405020304" pitchFamily="18" charset="0"/>
              </a:rPr>
              <a:t>&gt;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main()</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("Hello World! %d \n", x);</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return 0;</a:t>
            </a:r>
          </a:p>
          <a:p>
            <a:pPr marL="0" indent="0" algn="just" fontAlgn="auto">
              <a:spcAft>
                <a:spcPts val="0"/>
              </a:spcAft>
              <a:buNone/>
              <a:defRPr/>
            </a:pPr>
            <a:r>
              <a:rPr lang="en-US" sz="2200" dirty="0" smtClean="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smtClean="0">
                <a:solidFill>
                  <a:srgbClr val="002060"/>
                </a:solidFill>
                <a:latin typeface="Times New Roman" panose="02020603050405020304" pitchFamily="18" charset="0"/>
                <a:cs typeface="Times New Roman" panose="02020603050405020304" pitchFamily="18" charset="0"/>
              </a:rPr>
              <a:t>A</a:t>
            </a:r>
            <a:r>
              <a:rPr lang="en-US" sz="2200" dirty="0">
                <a:solidFill>
                  <a:srgbClr val="002060"/>
                </a:solidFill>
                <a:latin typeface="Times New Roman" panose="02020603050405020304" pitchFamily="18" charset="0"/>
                <a:cs typeface="Times New Roman" panose="02020603050405020304" pitchFamily="18" charset="0"/>
              </a:rPr>
              <a:t>.	Hello World! x;</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B.	Hello World! followed by a junk value</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C.	Compile time error</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D.	Hello World!</a:t>
            </a:r>
          </a:p>
          <a:p>
            <a:pPr algn="just" fontAlgn="auto">
              <a:spcAft>
                <a:spcPts val="0"/>
              </a:spcAft>
              <a:buFont typeface="Wingdings 3" charset="2"/>
              <a:buChar char=""/>
              <a:defRPr/>
            </a:pPr>
            <a:endParaRPr lang="en-US" sz="2200" dirty="0">
              <a:solidFill>
                <a:srgbClr val="002060"/>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200" dirty="0">
                <a:solidFill>
                  <a:srgbClr val="002060"/>
                </a:solidFill>
                <a:latin typeface="Times New Roman" panose="02020603050405020304" pitchFamily="18" charset="0"/>
                <a:cs typeface="Times New Roman" panose="02020603050405020304" pitchFamily="18" charset="0"/>
              </a:rPr>
              <a:t> ANSWER:C</a:t>
            </a:r>
          </a:p>
          <a:p>
            <a:pPr algn="just" fontAlgn="auto">
              <a:spcAft>
                <a:spcPts val="0"/>
              </a:spcAft>
              <a:buFont typeface="Wingdings 3" charset="2"/>
              <a:buChar char=""/>
              <a:defRPr/>
            </a:pPr>
            <a:endParaRPr lang="en-US"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1819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MULTIPLE CHOICE QUESTIONS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363" y="1369342"/>
            <a:ext cx="8915400" cy="5668962"/>
          </a:xfrm>
        </p:spPr>
        <p:txBody>
          <a:bodyPr rtlCol="0">
            <a:normAutofit fontScale="92500" lnSpcReduction="10000"/>
          </a:bodyPr>
          <a:lstStyle/>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#include &lt;</a:t>
            </a:r>
            <a:r>
              <a:rPr lang="en-US" sz="2200" dirty="0" err="1">
                <a:solidFill>
                  <a:srgbClr val="002060"/>
                </a:solidFill>
                <a:latin typeface="Times New Roman" panose="02020603050405020304" pitchFamily="18" charset="0"/>
                <a:cs typeface="Times New Roman" panose="02020603050405020304" pitchFamily="18" charset="0"/>
              </a:rPr>
              <a:t>stdio.h</a:t>
            </a:r>
            <a:r>
              <a:rPr lang="en-US" sz="2200" dirty="0">
                <a:solidFill>
                  <a:srgbClr val="002060"/>
                </a:solidFill>
                <a:latin typeface="Times New Roman" panose="02020603050405020304" pitchFamily="18" charset="0"/>
                <a:cs typeface="Times New Roman" panose="02020603050405020304" pitchFamily="18" charset="0"/>
              </a:rPr>
              <a:t>&gt;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main()</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main = 10;</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("%d", main);</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return 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 It will cause a compilation error</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B. It will cause a run-time error</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C. It will run without any error and prints 10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D. It will experience infinite looping</a:t>
            </a:r>
          </a:p>
          <a:p>
            <a:pPr algn="just" fontAlgn="auto">
              <a:spcAft>
                <a:spcPts val="0"/>
              </a:spcAft>
              <a:buFont typeface="Wingdings 3" charset="2"/>
              <a:buChar char=""/>
              <a:defRPr/>
            </a:pPr>
            <a:endParaRPr lang="en-US" sz="2200" dirty="0">
              <a:solidFill>
                <a:srgbClr val="002060"/>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200" b="1" dirty="0">
                <a:solidFill>
                  <a:srgbClr val="002060"/>
                </a:solidFill>
                <a:latin typeface="Times New Roman" panose="02020603050405020304" pitchFamily="18" charset="0"/>
                <a:cs typeface="Times New Roman" panose="02020603050405020304" pitchFamily="18" charset="0"/>
              </a:rPr>
              <a:t>ANSWER: C (It will run without any error and prints 10 as ‘main’ is not a keyword and can be used as a variable)</a:t>
            </a:r>
          </a:p>
          <a:p>
            <a:pPr algn="just" fontAlgn="auto">
              <a:spcAft>
                <a:spcPts val="0"/>
              </a:spcAft>
              <a:buFont typeface="Wingdings 3" charset="2"/>
              <a:buChar char=""/>
              <a:defRPr/>
            </a:pPr>
            <a:endParaRPr lang="en-US"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827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MULTIPLE CHOICE QUESTIONS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1189038"/>
            <a:ext cx="8915400" cy="5668962"/>
          </a:xfrm>
        </p:spPr>
        <p:txBody>
          <a:bodyPr rtlCol="0">
            <a:normAutofit fontScale="92500"/>
          </a:bodyPr>
          <a:lstStyle/>
          <a:p>
            <a:pPr marL="0" indent="0" algn="just" fontAlgn="auto">
              <a:spcAft>
                <a:spcPts val="0"/>
              </a:spcAft>
              <a:buNone/>
              <a:defRPr/>
            </a:pPr>
            <a:r>
              <a:rPr lang="en-US" sz="2200" dirty="0" smtClean="0">
                <a:solidFill>
                  <a:srgbClr val="002060"/>
                </a:solidFill>
                <a:latin typeface="Times New Roman" panose="02020603050405020304" pitchFamily="18" charset="0"/>
                <a:cs typeface="Times New Roman" panose="02020603050405020304" pitchFamily="18" charset="0"/>
              </a:rPr>
              <a:t>What </a:t>
            </a:r>
            <a:r>
              <a:rPr lang="en-US" sz="2200" dirty="0">
                <a:solidFill>
                  <a:srgbClr val="002060"/>
                </a:solidFill>
                <a:latin typeface="Times New Roman" panose="02020603050405020304" pitchFamily="18" charset="0"/>
                <a:cs typeface="Times New Roman" panose="02020603050405020304" pitchFamily="18" charset="0"/>
              </a:rPr>
              <a:t>will be the output of the following C code? [Assume it’s a 32-bit system]</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#include &lt;</a:t>
            </a:r>
            <a:r>
              <a:rPr lang="en-US" sz="2200" dirty="0" err="1">
                <a:solidFill>
                  <a:srgbClr val="002060"/>
                </a:solidFill>
                <a:latin typeface="Times New Roman" panose="02020603050405020304" pitchFamily="18" charset="0"/>
                <a:cs typeface="Times New Roman" panose="02020603050405020304" pitchFamily="18" charset="0"/>
              </a:rPr>
              <a:t>stdio.h</a:t>
            </a:r>
            <a:r>
              <a:rPr lang="en-US" sz="2200" dirty="0">
                <a:solidFill>
                  <a:srgbClr val="002060"/>
                </a:solidFill>
                <a:latin typeface="Times New Roman" panose="02020603050405020304" pitchFamily="18" charset="0"/>
                <a:cs typeface="Times New Roman" panose="02020603050405020304" pitchFamily="18" charset="0"/>
              </a:rPr>
              <a:t>&gt;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main()</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x = 70;</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("%c", x);</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return 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smtClean="0">
                <a:solidFill>
                  <a:srgbClr val="002060"/>
                </a:solidFill>
                <a:latin typeface="Times New Roman" panose="02020603050405020304" pitchFamily="18" charset="0"/>
                <a:cs typeface="Times New Roman" panose="02020603050405020304" pitchFamily="18" charset="0"/>
              </a:rPr>
              <a:t>A</a:t>
            </a:r>
            <a:r>
              <a:rPr lang="en-US" sz="2200" dirty="0">
                <a:solidFill>
                  <a:srgbClr val="002060"/>
                </a:solidFill>
                <a:latin typeface="Times New Roman" panose="02020603050405020304" pitchFamily="18" charset="0"/>
                <a:cs typeface="Times New Roman" panose="02020603050405020304" pitchFamily="18" charset="0"/>
              </a:rPr>
              <a:t>. 70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B. F</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C. 70.0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D. Compilation </a:t>
            </a:r>
            <a:r>
              <a:rPr lang="en-US" sz="2200" dirty="0" smtClean="0">
                <a:solidFill>
                  <a:srgbClr val="002060"/>
                </a:solidFill>
                <a:latin typeface="Times New Roman" panose="02020603050405020304" pitchFamily="18" charset="0"/>
                <a:cs typeface="Times New Roman" panose="02020603050405020304" pitchFamily="18" charset="0"/>
              </a:rPr>
              <a:t>error</a:t>
            </a:r>
          </a:p>
          <a:p>
            <a:pPr marL="0" indent="0" algn="just" fontAlgn="auto">
              <a:spcAft>
                <a:spcPts val="0"/>
              </a:spcAft>
              <a:buNone/>
              <a:defRPr/>
            </a:pPr>
            <a:r>
              <a:rPr lang="en-US" sz="2200" b="1" dirty="0" smtClean="0">
                <a:solidFill>
                  <a:srgbClr val="002060"/>
                </a:solidFill>
                <a:latin typeface="Times New Roman" panose="02020603050405020304" pitchFamily="18" charset="0"/>
                <a:cs typeface="Times New Roman" panose="02020603050405020304" pitchFamily="18" charset="0"/>
              </a:rPr>
              <a:t>ANSWER:B</a:t>
            </a:r>
            <a:endParaRPr lang="en-US" sz="2200" b="1" dirty="0">
              <a:solidFill>
                <a:srgbClr val="002060"/>
              </a:solidFill>
              <a:latin typeface="Times New Roman" panose="02020603050405020304" pitchFamily="18" charset="0"/>
              <a:cs typeface="Times New Roman" panose="02020603050405020304" pitchFamily="18" charset="0"/>
            </a:endParaRPr>
          </a:p>
          <a:p>
            <a:pPr marL="0" indent="0" algn="just" fontAlgn="auto">
              <a:spcAft>
                <a:spcPts val="0"/>
              </a:spcAft>
              <a:buNone/>
              <a:defRPr/>
            </a:pPr>
            <a:endParaRPr lang="en-US"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988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MULTIPLE CHOICE QUESTIONS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1189038"/>
            <a:ext cx="8915400" cy="5668962"/>
          </a:xfrm>
        </p:spPr>
        <p:txBody>
          <a:bodyPr rtlCol="0">
            <a:normAutofit/>
          </a:bodyPr>
          <a:lstStyle/>
          <a:p>
            <a:pPr marL="0" indent="0" algn="just" fontAlgn="auto">
              <a:spcAft>
                <a:spcPts val="0"/>
              </a:spcAft>
              <a:buNone/>
              <a:defRPr/>
            </a:pPr>
            <a:r>
              <a:rPr lang="en-US" sz="2200" dirty="0" smtClean="0">
                <a:solidFill>
                  <a:srgbClr val="002060"/>
                </a:solidFill>
                <a:latin typeface="Times New Roman" panose="02020603050405020304" pitchFamily="18" charset="0"/>
                <a:cs typeface="Times New Roman" panose="02020603050405020304" pitchFamily="18" charset="0"/>
              </a:rPr>
              <a:t>The </a:t>
            </a:r>
            <a:r>
              <a:rPr lang="en-US" sz="2200" dirty="0">
                <a:solidFill>
                  <a:srgbClr val="002060"/>
                </a:solidFill>
                <a:latin typeface="Times New Roman" panose="02020603050405020304" pitchFamily="18" charset="0"/>
                <a:cs typeface="Times New Roman" panose="02020603050405020304" pitchFamily="18" charset="0"/>
              </a:rPr>
              <a:t>statement char </a:t>
            </a:r>
            <a:r>
              <a:rPr lang="en-US" sz="2200" dirty="0" err="1">
                <a:solidFill>
                  <a:srgbClr val="002060"/>
                </a:solidFill>
                <a:latin typeface="Times New Roman" panose="02020603050405020304" pitchFamily="18" charset="0"/>
                <a:cs typeface="Times New Roman" panose="02020603050405020304" pitchFamily="18" charset="0"/>
              </a:rPr>
              <a:t>ch</a:t>
            </a:r>
            <a:r>
              <a:rPr lang="en-US" sz="2200" dirty="0">
                <a:solidFill>
                  <a:srgbClr val="002060"/>
                </a:solidFill>
                <a:latin typeface="Times New Roman" panose="02020603050405020304" pitchFamily="18" charset="0"/>
                <a:cs typeface="Times New Roman" panose="02020603050405020304" pitchFamily="18" charset="0"/>
              </a:rPr>
              <a:t> = ‘Z’ would store </a:t>
            </a:r>
            <a:r>
              <a:rPr lang="en-US" sz="2200" dirty="0" smtClean="0">
                <a:solidFill>
                  <a:srgbClr val="002060"/>
                </a:solidFill>
                <a:latin typeface="Times New Roman" panose="02020603050405020304" pitchFamily="18" charset="0"/>
                <a:cs typeface="Times New Roman" panose="02020603050405020304" pitchFamily="18" charset="0"/>
              </a:rPr>
              <a:t>what in </a:t>
            </a:r>
            <a:r>
              <a:rPr lang="en-US" sz="2200" dirty="0" err="1">
                <a:solidFill>
                  <a:srgbClr val="002060"/>
                </a:solidFill>
                <a:latin typeface="Times New Roman" panose="02020603050405020304" pitchFamily="18" charset="0"/>
                <a:cs typeface="Times New Roman" panose="02020603050405020304" pitchFamily="18" charset="0"/>
              </a:rPr>
              <a:t>ch</a:t>
            </a:r>
            <a:endParaRPr lang="en-US" sz="2200" dirty="0">
              <a:solidFill>
                <a:srgbClr val="002060"/>
              </a:solidFill>
              <a:latin typeface="Times New Roman" panose="02020603050405020304" pitchFamily="18" charset="0"/>
              <a:cs typeface="Times New Roman" panose="02020603050405020304" pitchFamily="18" charset="0"/>
            </a:endParaRP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a:t>
            </a:r>
            <a:r>
              <a:rPr lang="en-US" sz="2200" dirty="0">
                <a:solidFill>
                  <a:srgbClr val="002060"/>
                </a:solidFill>
                <a:latin typeface="Times New Roman" panose="02020603050405020304" pitchFamily="18" charset="0"/>
                <a:cs typeface="Times New Roman" panose="02020603050405020304" pitchFamily="18" charset="0"/>
              </a:rPr>
              <a:t>.	The character Z</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ii.	ASCII value of Z</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iii.	Z along with the single inverted commas</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iv.	Both (1) and (2)</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    </a:t>
            </a:r>
            <a:r>
              <a:rPr lang="en-US" sz="2200" b="1" dirty="0">
                <a:solidFill>
                  <a:srgbClr val="002060"/>
                </a:solidFill>
                <a:latin typeface="Times New Roman" panose="02020603050405020304" pitchFamily="18" charset="0"/>
                <a:cs typeface="Times New Roman" panose="02020603050405020304" pitchFamily="18" charset="0"/>
              </a:rPr>
              <a:t>ANSWER: B</a:t>
            </a:r>
          </a:p>
        </p:txBody>
      </p:sp>
    </p:spTree>
    <p:extLst>
      <p:ext uri="{BB962C8B-B14F-4D97-AF65-F5344CB8AC3E}">
        <p14:creationId xmlns:p14="http://schemas.microsoft.com/office/powerpoint/2010/main" xmlns="" val="242268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MULTIPLE CHOICE QUESTIONS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1189038"/>
            <a:ext cx="8915400" cy="5668962"/>
          </a:xfrm>
        </p:spPr>
        <p:txBody>
          <a:bodyPr rtlCol="0">
            <a:normAutofit/>
          </a:bodyPr>
          <a:lstStyle/>
          <a:p>
            <a:pPr marL="0" indent="0" algn="just" fontAlgn="auto">
              <a:spcAft>
                <a:spcPts val="0"/>
              </a:spcAft>
              <a:buNone/>
              <a:defRPr/>
            </a:pPr>
            <a:r>
              <a:rPr lang="en-US" sz="2200" dirty="0" smtClean="0">
                <a:solidFill>
                  <a:srgbClr val="002060"/>
                </a:solidFill>
                <a:latin typeface="Times New Roman" panose="02020603050405020304" pitchFamily="18" charset="0"/>
                <a:cs typeface="Times New Roman" panose="02020603050405020304" pitchFamily="18" charset="0"/>
              </a:rPr>
              <a:t>A </a:t>
            </a:r>
            <a:r>
              <a:rPr lang="en-US" sz="2200" dirty="0">
                <a:solidFill>
                  <a:srgbClr val="002060"/>
                </a:solidFill>
                <a:latin typeface="Times New Roman" panose="02020603050405020304" pitchFamily="18" charset="0"/>
                <a:cs typeface="Times New Roman" panose="02020603050405020304" pitchFamily="18" charset="0"/>
              </a:rPr>
              <a:t>C variable cannot start with</a:t>
            </a:r>
          </a:p>
          <a:p>
            <a:pPr marL="0" indent="0" algn="just" fontAlgn="auto">
              <a:spcAft>
                <a:spcPts val="0"/>
              </a:spcAft>
              <a:buNone/>
              <a:defRPr/>
            </a:pPr>
            <a:endParaRPr lang="en-US" sz="2200" dirty="0">
              <a:solidFill>
                <a:srgbClr val="002060"/>
              </a:solidFill>
              <a:latin typeface="Times New Roman" panose="02020603050405020304" pitchFamily="18" charset="0"/>
              <a:cs typeface="Times New Roman" panose="02020603050405020304" pitchFamily="18" charset="0"/>
            </a:endParaRP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	An alphabet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B.	A number</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C.	A special symbol other than underscore</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D.	Both (2) &amp; (3) above</a:t>
            </a:r>
          </a:p>
          <a:p>
            <a:pPr marL="0" indent="0" algn="just" fontAlgn="auto">
              <a:spcAft>
                <a:spcPts val="0"/>
              </a:spcAft>
              <a:buNone/>
              <a:defRPr/>
            </a:pPr>
            <a:r>
              <a:rPr lang="en-US" sz="2200" b="1" dirty="0">
                <a:solidFill>
                  <a:srgbClr val="002060"/>
                </a:solidFill>
                <a:latin typeface="Times New Roman" panose="02020603050405020304" pitchFamily="18" charset="0"/>
                <a:cs typeface="Times New Roman" panose="02020603050405020304" pitchFamily="18" charset="0"/>
              </a:rPr>
              <a:t>ANSWER:D</a:t>
            </a:r>
          </a:p>
        </p:txBody>
      </p:sp>
    </p:spTree>
    <p:extLst>
      <p:ext uri="{BB962C8B-B14F-4D97-AF65-F5344CB8AC3E}">
        <p14:creationId xmlns:p14="http://schemas.microsoft.com/office/powerpoint/2010/main" xmlns="" val="39383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smtClean="0">
                <a:solidFill>
                  <a:srgbClr val="7030A0"/>
                </a:solidFill>
                <a:latin typeface="Times New Roman" panose="02020603050405020304" pitchFamily="18" charset="0"/>
                <a:cs typeface="Times New Roman" panose="02020603050405020304" pitchFamily="18" charset="0"/>
              </a:rPr>
              <a:t>EXECUTION CHARACTER SET</a:t>
            </a:r>
            <a:endParaRPr lang="en-US" dirty="0"/>
          </a:p>
        </p:txBody>
      </p:sp>
      <p:sp>
        <p:nvSpPr>
          <p:cNvPr id="3" name="Content Placeholder 2"/>
          <p:cNvSpPr>
            <a:spLocks noGrp="1"/>
          </p:cNvSpPr>
          <p:nvPr>
            <p:ph sz="half" idx="1"/>
          </p:nvPr>
        </p:nvSpPr>
        <p:spPr>
          <a:xfrm>
            <a:off x="788508" y="1444268"/>
            <a:ext cx="4313864" cy="3777622"/>
          </a:xfrm>
        </p:spPr>
        <p:txBody>
          <a:bodyPr/>
          <a:lstStyle/>
          <a:p>
            <a:r>
              <a:rPr lang="en-US" sz="2000" dirty="0" smtClean="0">
                <a:latin typeface="Times New Roman" pitchFamily="18" charset="0"/>
                <a:cs typeface="Times New Roman" pitchFamily="18" charset="0"/>
              </a:rPr>
              <a:t>It  is also called as “</a:t>
            </a:r>
            <a:r>
              <a:rPr lang="en-US" sz="2000" b="1" dirty="0" smtClean="0">
                <a:solidFill>
                  <a:srgbClr val="FF0000"/>
                </a:solidFill>
                <a:latin typeface="Times New Roman" pitchFamily="18" charset="0"/>
                <a:cs typeface="Times New Roman" pitchFamily="18" charset="0"/>
              </a:rPr>
              <a:t>Escape sequences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set of characters are also called as non graphic characters because, </a:t>
            </a:r>
            <a:r>
              <a:rPr lang="en-US" sz="2000" dirty="0" smtClean="0">
                <a:solidFill>
                  <a:srgbClr val="FF0000"/>
                </a:solidFill>
                <a:latin typeface="Times New Roman" pitchFamily="18" charset="0"/>
                <a:cs typeface="Times New Roman" pitchFamily="18" charset="0"/>
              </a:rPr>
              <a:t>these characters are invisible and cannot be printed directly</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These characters will have effect only when the </a:t>
            </a:r>
            <a:r>
              <a:rPr lang="en-US" sz="2000" b="1" dirty="0" smtClean="0">
                <a:solidFill>
                  <a:srgbClr val="FF0000"/>
                </a:solidFill>
                <a:latin typeface="Times New Roman" pitchFamily="18" charset="0"/>
                <a:cs typeface="Times New Roman" pitchFamily="18" charset="0"/>
              </a:rPr>
              <a:t>program is executed</a:t>
            </a:r>
            <a:r>
              <a:rPr lang="en-US" sz="2000" dirty="0" smtClean="0">
                <a:latin typeface="Times New Roman" pitchFamily="18" charset="0"/>
                <a:cs typeface="Times New Roman" pitchFamily="18" charset="0"/>
              </a:rPr>
              <a:t>.</a:t>
            </a:r>
          </a:p>
          <a:p>
            <a:endParaRPr lang="en-US" sz="2000" dirty="0"/>
          </a:p>
        </p:txBody>
      </p:sp>
      <p:graphicFrame>
        <p:nvGraphicFramePr>
          <p:cNvPr id="8" name="Content Placeholder 7"/>
          <p:cNvGraphicFramePr>
            <a:graphicFrameLocks noGrp="1"/>
          </p:cNvGraphicFramePr>
          <p:nvPr>
            <p:ph sz="half" idx="2"/>
          </p:nvPr>
        </p:nvGraphicFramePr>
        <p:xfrm>
          <a:off x="5994400" y="1506538"/>
          <a:ext cx="5414498" cy="4937760"/>
        </p:xfrm>
        <a:graphic>
          <a:graphicData uri="http://schemas.openxmlformats.org/drawingml/2006/table">
            <a:tbl>
              <a:tblPr>
                <a:tableStyleId>{ED083AE6-46FA-4A59-8FB0-9F97EB10719F}</a:tableStyleId>
              </a:tblPr>
              <a:tblGrid>
                <a:gridCol w="911916"/>
                <a:gridCol w="4502582"/>
              </a:tblGrid>
              <a:tr h="343378">
                <a:tc>
                  <a:txBody>
                    <a:bodyPr/>
                    <a:lstStyle/>
                    <a:p>
                      <a:pPr marL="0" marR="0" algn="just">
                        <a:lnSpc>
                          <a:spcPct val="150000"/>
                        </a:lnSpc>
                        <a:spcBef>
                          <a:spcPts val="0"/>
                        </a:spcBef>
                        <a:spcAft>
                          <a:spcPts val="0"/>
                        </a:spcAft>
                      </a:pPr>
                      <a:r>
                        <a:rPr lang="en-US" sz="1800" u="sng" dirty="0">
                          <a:latin typeface="Times New Roman" pitchFamily="18" charset="0"/>
                          <a:cs typeface="Times New Roman" pitchFamily="18" charset="0"/>
                        </a:rPr>
                        <a:t>CODE</a:t>
                      </a:r>
                      <a:endParaRPr lang="en-US" sz="1800" dirty="0">
                        <a:latin typeface="Times New Roman" pitchFamily="18" charset="0"/>
                        <a:ea typeface="Times New Roman"/>
                        <a:cs typeface="Times New Roman" pitchFamily="18" charset="0"/>
                      </a:endParaRPr>
                    </a:p>
                  </a:txBody>
                  <a:tcPr marL="66374" marR="66374" marT="0" marB="0">
                    <a:solidFill>
                      <a:schemeClr val="accent6">
                        <a:lumMod val="20000"/>
                        <a:lumOff val="80000"/>
                      </a:schemeClr>
                    </a:solidFill>
                  </a:tcPr>
                </a:tc>
                <a:tc>
                  <a:txBody>
                    <a:bodyPr/>
                    <a:lstStyle/>
                    <a:p>
                      <a:pPr marL="0" marR="0" algn="just">
                        <a:lnSpc>
                          <a:spcPct val="150000"/>
                        </a:lnSpc>
                        <a:spcBef>
                          <a:spcPts val="0"/>
                        </a:spcBef>
                        <a:spcAft>
                          <a:spcPts val="0"/>
                        </a:spcAft>
                      </a:pPr>
                      <a:r>
                        <a:rPr lang="en-US" sz="1800" u="sng" dirty="0">
                          <a:latin typeface="Times New Roman" pitchFamily="18" charset="0"/>
                          <a:cs typeface="Times New Roman" pitchFamily="18" charset="0"/>
                        </a:rPr>
                        <a:t>MEANING</a:t>
                      </a:r>
                      <a:endParaRPr lang="en-US" sz="1800" dirty="0">
                        <a:latin typeface="Times New Roman" pitchFamily="18" charset="0"/>
                        <a:ea typeface="Times New Roman"/>
                        <a:cs typeface="Times New Roman" pitchFamily="18" charset="0"/>
                      </a:endParaRPr>
                    </a:p>
                  </a:txBody>
                  <a:tcPr marL="66374" marR="66374" marT="0" marB="0">
                    <a:solidFill>
                      <a:schemeClr val="accent6">
                        <a:lumMod val="20000"/>
                        <a:lumOff val="80000"/>
                      </a:schemeClr>
                    </a:solidFill>
                  </a:tcPr>
                </a:tc>
              </a:tr>
              <a:tr h="343378">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\b</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Backspace</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\f</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Form feed</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\n</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New line</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\r</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Carriage return</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\t</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Horizontal tab</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Double quote</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a:latin typeface="Times New Roman" pitchFamily="18" charset="0"/>
                          <a:cs typeface="Times New Roman" pitchFamily="18" charset="0"/>
                        </a:rPr>
                        <a:t>\̍</a:t>
                      </a:r>
                      <a:endParaRPr lang="en-US" sz="180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Single quote</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a:latin typeface="Times New Roman" pitchFamily="18" charset="0"/>
                          <a:cs typeface="Times New Roman" pitchFamily="18" charset="0"/>
                        </a:rPr>
                        <a:t>\0</a:t>
                      </a:r>
                      <a:endParaRPr lang="en-US" sz="180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Null</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a:latin typeface="Times New Roman" pitchFamily="18" charset="0"/>
                          <a:cs typeface="Times New Roman" pitchFamily="18" charset="0"/>
                        </a:rPr>
                        <a:t>\\</a:t>
                      </a:r>
                      <a:endParaRPr lang="en-US" sz="180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Backslash</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a:latin typeface="Times New Roman" pitchFamily="18" charset="0"/>
                          <a:cs typeface="Times New Roman" pitchFamily="18" charset="0"/>
                        </a:rPr>
                        <a:t>\v</a:t>
                      </a:r>
                      <a:endParaRPr lang="en-US" sz="180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Vertical Tab</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r h="343378">
                <a:tc>
                  <a:txBody>
                    <a:bodyPr/>
                    <a:lstStyle/>
                    <a:p>
                      <a:pPr marL="0" marR="0" algn="just">
                        <a:lnSpc>
                          <a:spcPct val="150000"/>
                        </a:lnSpc>
                        <a:spcBef>
                          <a:spcPts val="0"/>
                        </a:spcBef>
                        <a:spcAft>
                          <a:spcPts val="0"/>
                        </a:spcAft>
                      </a:pPr>
                      <a:r>
                        <a:rPr lang="en-US" sz="1800">
                          <a:latin typeface="Times New Roman" pitchFamily="18" charset="0"/>
                          <a:cs typeface="Times New Roman" pitchFamily="18" charset="0"/>
                        </a:rPr>
                        <a:t>\a</a:t>
                      </a:r>
                      <a:endParaRPr lang="en-US" sz="180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pitchFamily="18" charset="0"/>
                          <a:cs typeface="Times New Roman" pitchFamily="18" charset="0"/>
                        </a:rPr>
                        <a:t>Alert</a:t>
                      </a:r>
                      <a:endParaRPr lang="en-US" sz="1800" dirty="0">
                        <a:latin typeface="Times New Roman" pitchFamily="18" charset="0"/>
                        <a:ea typeface="Times New Roman"/>
                        <a:cs typeface="Times New Roman" pitchFamily="18" charset="0"/>
                      </a:endParaRPr>
                    </a:p>
                  </a:txBody>
                  <a:tcPr marL="66374" marR="66374" marT="0" marB="0">
                    <a:solidFill>
                      <a:schemeClr val="accent3">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WHAT WILL BE THE OUTPUT?</a:t>
            </a:r>
            <a:br>
              <a:rPr lang="en-US" b="1" dirty="0" smtClean="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1189038"/>
            <a:ext cx="8915400" cy="5668962"/>
          </a:xfrm>
        </p:spPr>
        <p:txBody>
          <a:bodyPr rtlCol="0">
            <a:normAutofit fontScale="85000" lnSpcReduction="20000"/>
          </a:bodyPr>
          <a:lstStyle/>
          <a:p>
            <a:pPr marL="0" indent="0" algn="just" fontAlgn="auto">
              <a:spcAft>
                <a:spcPts val="0"/>
              </a:spcAft>
              <a:buNone/>
              <a:defRPr/>
            </a:pPr>
            <a:r>
              <a:rPr lang="en-US" sz="2200" dirty="0" smtClean="0">
                <a:solidFill>
                  <a:srgbClr val="002060"/>
                </a:solidFill>
                <a:latin typeface="Times New Roman" panose="02020603050405020304" pitchFamily="18" charset="0"/>
                <a:cs typeface="Times New Roman" panose="02020603050405020304" pitchFamily="18" charset="0"/>
              </a:rPr>
              <a:t>#</a:t>
            </a:r>
            <a:r>
              <a:rPr lang="en-US" sz="2200" dirty="0">
                <a:solidFill>
                  <a:srgbClr val="002060"/>
                </a:solidFill>
                <a:latin typeface="Times New Roman" panose="02020603050405020304" pitchFamily="18" charset="0"/>
                <a:cs typeface="Times New Roman" panose="02020603050405020304" pitchFamily="18" charset="0"/>
              </a:rPr>
              <a:t>include &lt;</a:t>
            </a:r>
            <a:r>
              <a:rPr lang="en-US" sz="2200" dirty="0" err="1">
                <a:solidFill>
                  <a:srgbClr val="002060"/>
                </a:solidFill>
                <a:latin typeface="Times New Roman" panose="02020603050405020304" pitchFamily="18" charset="0"/>
                <a:cs typeface="Times New Roman" panose="02020603050405020304" pitchFamily="18" charset="0"/>
              </a:rPr>
              <a:t>stdio.h</a:t>
            </a:r>
            <a:r>
              <a:rPr lang="en-US" sz="2200" dirty="0">
                <a:solidFill>
                  <a:srgbClr val="002060"/>
                </a:solidFill>
                <a:latin typeface="Times New Roman" panose="02020603050405020304" pitchFamily="18" charset="0"/>
                <a:cs typeface="Times New Roman" panose="02020603050405020304" pitchFamily="18" charset="0"/>
              </a:rPr>
              <a:t>&gt;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main()</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char a;</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float b;</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c;</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("%d %d %d\n",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(char),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a:t>
            </a: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(float));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("%d %d %d\n",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(a),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(b),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(c));</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("%d %d %d ",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('7'),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(7), </a:t>
            </a:r>
            <a:r>
              <a:rPr lang="en-US" sz="2200" dirty="0" err="1">
                <a:solidFill>
                  <a:srgbClr val="002060"/>
                </a:solidFill>
                <a:latin typeface="Times New Roman" panose="02020603050405020304" pitchFamily="18" charset="0"/>
                <a:cs typeface="Times New Roman" panose="02020603050405020304" pitchFamily="18" charset="0"/>
              </a:rPr>
              <a:t>sizeof</a:t>
            </a:r>
            <a:r>
              <a:rPr lang="en-US" sz="2200" dirty="0">
                <a:solidFill>
                  <a:srgbClr val="002060"/>
                </a:solidFill>
                <a:latin typeface="Times New Roman" panose="02020603050405020304" pitchFamily="18" charset="0"/>
                <a:cs typeface="Times New Roman" panose="02020603050405020304" pitchFamily="18" charset="0"/>
              </a:rPr>
              <a:t>(7.0));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return 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b="1" dirty="0">
                <a:solidFill>
                  <a:srgbClr val="002060"/>
                </a:solidFill>
                <a:latin typeface="Times New Roman" panose="02020603050405020304" pitchFamily="18" charset="0"/>
                <a:cs typeface="Times New Roman" panose="02020603050405020304" pitchFamily="18" charset="0"/>
              </a:rPr>
              <a:t>OUTPUT:</a:t>
            </a:r>
          </a:p>
          <a:p>
            <a:pPr marL="0" indent="0" algn="just" fontAlgn="auto">
              <a:spcAft>
                <a:spcPts val="0"/>
              </a:spcAft>
              <a:buNone/>
              <a:defRPr/>
            </a:pPr>
            <a:r>
              <a:rPr lang="en-US" sz="2200" b="1" dirty="0">
                <a:solidFill>
                  <a:srgbClr val="002060"/>
                </a:solidFill>
                <a:latin typeface="Times New Roman" panose="02020603050405020304" pitchFamily="18" charset="0"/>
                <a:cs typeface="Times New Roman" panose="02020603050405020304" pitchFamily="18" charset="0"/>
              </a:rPr>
              <a:t>1 4 4</a:t>
            </a:r>
          </a:p>
          <a:p>
            <a:pPr marL="0" indent="0" algn="just" fontAlgn="auto">
              <a:spcAft>
                <a:spcPts val="0"/>
              </a:spcAft>
              <a:buNone/>
              <a:defRPr/>
            </a:pPr>
            <a:r>
              <a:rPr lang="en-US" sz="2200" b="1" dirty="0">
                <a:solidFill>
                  <a:srgbClr val="002060"/>
                </a:solidFill>
                <a:latin typeface="Times New Roman" panose="02020603050405020304" pitchFamily="18" charset="0"/>
                <a:cs typeface="Times New Roman" panose="02020603050405020304" pitchFamily="18" charset="0"/>
              </a:rPr>
              <a:t>1 4 4</a:t>
            </a:r>
          </a:p>
          <a:p>
            <a:pPr marL="0" indent="0" algn="just" fontAlgn="auto">
              <a:spcAft>
                <a:spcPts val="0"/>
              </a:spcAft>
              <a:buNone/>
              <a:defRPr/>
            </a:pPr>
            <a:r>
              <a:rPr lang="en-US" sz="2200" b="1" dirty="0">
                <a:solidFill>
                  <a:srgbClr val="002060"/>
                </a:solidFill>
                <a:latin typeface="Times New Roman" panose="02020603050405020304" pitchFamily="18" charset="0"/>
                <a:cs typeface="Times New Roman" panose="02020603050405020304" pitchFamily="18" charset="0"/>
              </a:rPr>
              <a:t>4 4 8</a:t>
            </a:r>
          </a:p>
        </p:txBody>
      </p:sp>
    </p:spTree>
    <p:extLst>
      <p:ext uri="{BB962C8B-B14F-4D97-AF65-F5344CB8AC3E}">
        <p14:creationId xmlns:p14="http://schemas.microsoft.com/office/powerpoint/2010/main" xmlns="" val="245929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WHAT WILL BE THE OUTPUT?</a:t>
            </a:r>
            <a:br>
              <a:rPr lang="en-US" b="1" dirty="0" smtClean="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1189038"/>
            <a:ext cx="8915400" cy="5668962"/>
          </a:xfrm>
        </p:spPr>
        <p:txBody>
          <a:bodyPr rtlCol="0">
            <a:normAutofit/>
          </a:bodyPr>
          <a:lstStyle/>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#include &lt;</a:t>
            </a:r>
            <a:r>
              <a:rPr lang="en-US" sz="2200" dirty="0" err="1">
                <a:solidFill>
                  <a:srgbClr val="002060"/>
                </a:solidFill>
                <a:latin typeface="Times New Roman" panose="02020603050405020304" pitchFamily="18" charset="0"/>
                <a:cs typeface="Times New Roman" panose="02020603050405020304" pitchFamily="18" charset="0"/>
              </a:rPr>
              <a:t>stdio.h</a:t>
            </a:r>
            <a:r>
              <a:rPr lang="en-US" sz="2200" dirty="0">
                <a:solidFill>
                  <a:srgbClr val="002060"/>
                </a:solidFill>
                <a:latin typeface="Times New Roman" panose="02020603050405020304" pitchFamily="18" charset="0"/>
                <a:cs typeface="Times New Roman" panose="02020603050405020304" pitchFamily="18" charset="0"/>
              </a:rPr>
              <a:t>&gt;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main()</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char </a:t>
            </a:r>
            <a:r>
              <a:rPr lang="en-US" sz="2200" dirty="0" err="1">
                <a:solidFill>
                  <a:srgbClr val="002060"/>
                </a:solidFill>
                <a:latin typeface="Times New Roman" panose="02020603050405020304" pitchFamily="18" charset="0"/>
                <a:cs typeface="Times New Roman" panose="02020603050405020304" pitchFamily="18" charset="0"/>
              </a:rPr>
              <a:t>ch</a:t>
            </a:r>
            <a:r>
              <a:rPr lang="en-US" sz="2200" dirty="0">
                <a:solidFill>
                  <a:srgbClr val="002060"/>
                </a:solidFill>
                <a:latin typeface="Times New Roman" panose="02020603050405020304" pitchFamily="18" charset="0"/>
                <a:cs typeface="Times New Roman" panose="02020603050405020304" pitchFamily="18" charset="0"/>
              </a:rPr>
              <a:t> = 291;</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("%d %d %c", 2147483648, </a:t>
            </a:r>
            <a:r>
              <a:rPr lang="en-US" sz="2200" dirty="0" err="1">
                <a:solidFill>
                  <a:srgbClr val="002060"/>
                </a:solidFill>
                <a:latin typeface="Times New Roman" panose="02020603050405020304" pitchFamily="18" charset="0"/>
                <a:cs typeface="Times New Roman" panose="02020603050405020304" pitchFamily="18" charset="0"/>
              </a:rPr>
              <a:t>ch</a:t>
            </a:r>
            <a:r>
              <a:rPr lang="en-US" sz="2200" dirty="0">
                <a:solidFill>
                  <a:srgbClr val="002060"/>
                </a:solidFill>
                <a:latin typeface="Times New Roman" panose="02020603050405020304" pitchFamily="18" charset="0"/>
                <a:cs typeface="Times New Roman" panose="02020603050405020304" pitchFamily="18" charset="0"/>
              </a:rPr>
              <a:t>, </a:t>
            </a:r>
            <a:r>
              <a:rPr lang="en-US" sz="2200" dirty="0" err="1">
                <a:solidFill>
                  <a:srgbClr val="002060"/>
                </a:solidFill>
                <a:latin typeface="Times New Roman" panose="02020603050405020304" pitchFamily="18" charset="0"/>
                <a:cs typeface="Times New Roman" panose="02020603050405020304" pitchFamily="18" charset="0"/>
              </a:rPr>
              <a:t>ch</a:t>
            </a: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return 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endParaRPr lang="en-US" sz="2200" dirty="0">
              <a:solidFill>
                <a:srgbClr val="002060"/>
              </a:solidFill>
              <a:latin typeface="Times New Roman" panose="02020603050405020304" pitchFamily="18" charset="0"/>
              <a:cs typeface="Times New Roman" panose="02020603050405020304" pitchFamily="18" charset="0"/>
            </a:endParaRP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OUTPUT: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-2147483648 35 #</a:t>
            </a:r>
          </a:p>
        </p:txBody>
      </p:sp>
    </p:spTree>
    <p:extLst>
      <p:ext uri="{BB962C8B-B14F-4D97-AF65-F5344CB8AC3E}">
        <p14:creationId xmlns:p14="http://schemas.microsoft.com/office/powerpoint/2010/main" xmlns="" val="12512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WHAT WILL BE THE OUTPUT?</a:t>
            </a:r>
            <a:br>
              <a:rPr lang="en-US" b="1" dirty="0" smtClean="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1189038"/>
            <a:ext cx="8915400" cy="5668962"/>
          </a:xfrm>
        </p:spPr>
        <p:txBody>
          <a:bodyPr rtlCol="0">
            <a:normAutofit fontScale="92500" lnSpcReduction="20000"/>
          </a:bodyPr>
          <a:lstStyle/>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#include &lt;</a:t>
            </a:r>
            <a:r>
              <a:rPr lang="en-US" sz="2200" dirty="0" err="1">
                <a:solidFill>
                  <a:srgbClr val="002060"/>
                </a:solidFill>
                <a:latin typeface="Times New Roman" panose="02020603050405020304" pitchFamily="18" charset="0"/>
                <a:cs typeface="Times New Roman" panose="02020603050405020304" pitchFamily="18" charset="0"/>
              </a:rPr>
              <a:t>stdio.h</a:t>
            </a:r>
            <a:r>
              <a:rPr lang="en-US" sz="2200" dirty="0">
                <a:solidFill>
                  <a:srgbClr val="002060"/>
                </a:solidFill>
                <a:latin typeface="Times New Roman" panose="02020603050405020304" pitchFamily="18" charset="0"/>
                <a:cs typeface="Times New Roman" panose="02020603050405020304" pitchFamily="18" charset="0"/>
              </a:rPr>
              <a:t>&gt;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int</a:t>
            </a:r>
            <a:r>
              <a:rPr lang="en-US" sz="2200" dirty="0">
                <a:solidFill>
                  <a:srgbClr val="002060"/>
                </a:solidFill>
                <a:latin typeface="Times New Roman" panose="02020603050405020304" pitchFamily="18" charset="0"/>
                <a:cs typeface="Times New Roman" panose="02020603050405020304" pitchFamily="18" charset="0"/>
              </a:rPr>
              <a:t> main()</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unsigned char c = 257;</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char a='1270';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char b='123a';</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("%c %d\n",</a:t>
            </a:r>
            <a:r>
              <a:rPr lang="en-US" sz="2200" dirty="0" err="1">
                <a:solidFill>
                  <a:srgbClr val="002060"/>
                </a:solidFill>
                <a:latin typeface="Times New Roman" panose="02020603050405020304" pitchFamily="18" charset="0"/>
                <a:cs typeface="Times New Roman" panose="02020603050405020304" pitchFamily="18" charset="0"/>
              </a:rPr>
              <a:t>a,a</a:t>
            </a: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("%c %d\n",</a:t>
            </a:r>
            <a:r>
              <a:rPr lang="en-US" sz="2200" dirty="0" err="1">
                <a:solidFill>
                  <a:srgbClr val="002060"/>
                </a:solidFill>
                <a:latin typeface="Times New Roman" panose="02020603050405020304" pitchFamily="18" charset="0"/>
                <a:cs typeface="Times New Roman" panose="02020603050405020304" pitchFamily="18" charset="0"/>
              </a:rPr>
              <a:t>b,b</a:t>
            </a: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err="1">
                <a:solidFill>
                  <a:srgbClr val="002060"/>
                </a:solidFill>
                <a:latin typeface="Times New Roman" panose="02020603050405020304" pitchFamily="18" charset="0"/>
                <a:cs typeface="Times New Roman" panose="02020603050405020304" pitchFamily="18" charset="0"/>
              </a:rPr>
              <a:t>printf</a:t>
            </a:r>
            <a:r>
              <a:rPr lang="en-US" sz="2200" dirty="0">
                <a:solidFill>
                  <a:srgbClr val="002060"/>
                </a:solidFill>
                <a:latin typeface="Times New Roman" panose="02020603050405020304" pitchFamily="18" charset="0"/>
                <a:cs typeface="Times New Roman" panose="02020603050405020304" pitchFamily="18" charset="0"/>
              </a:rPr>
              <a:t>("%d %d\n", c, c);</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return 0;</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OUTPUT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0 48</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 97</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1 1</a:t>
            </a:r>
          </a:p>
        </p:txBody>
      </p:sp>
    </p:spTree>
    <p:extLst>
      <p:ext uri="{BB962C8B-B14F-4D97-AF65-F5344CB8AC3E}">
        <p14:creationId xmlns:p14="http://schemas.microsoft.com/office/powerpoint/2010/main" xmlns="" val="284879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PROBLEM 1:</a:t>
            </a:r>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514007" y="1439055"/>
            <a:ext cx="9990605" cy="5096655"/>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If the mark obtained by a student is given for 3 subjects find out the aggregate mark and percentage obtained by the student. Assume that the maximum marks can be obtained by a student in each subject is 100.</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LOGIC:</a:t>
            </a:r>
          </a:p>
          <a:p>
            <a:pPr marL="0" indent="0">
              <a:buNone/>
            </a:pPr>
            <a:r>
              <a:rPr lang="en-US" sz="2400" dirty="0">
                <a:latin typeface="Times New Roman" panose="02020603050405020304" pitchFamily="18" charset="0"/>
                <a:cs typeface="Times New Roman" panose="02020603050405020304" pitchFamily="18" charset="0"/>
              </a:rPr>
              <a:t>AGGREGATION:ADDING THE MARKS</a:t>
            </a:r>
          </a:p>
          <a:p>
            <a:pPr marL="0" indent="0">
              <a:buNone/>
            </a:pPr>
            <a:r>
              <a:rPr lang="en-US" sz="2400" dirty="0">
                <a:latin typeface="Times New Roman" panose="02020603050405020304" pitchFamily="18" charset="0"/>
                <a:cs typeface="Times New Roman" panose="02020603050405020304" pitchFamily="18" charset="0"/>
              </a:rPr>
              <a:t>PERCENTAGE: SUM DIVISION  BY 3</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428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514007" y="1439055"/>
            <a:ext cx="9990605" cy="5418945"/>
          </a:xfrm>
        </p:spPr>
        <p:txBody>
          <a:bodyPr>
            <a:normAutofit fontScale="55000" lnSpcReduction="20000"/>
          </a:bodyPr>
          <a:lstStyle/>
          <a:p>
            <a:pPr marL="0" indent="0">
              <a:buNone/>
            </a:pPr>
            <a:r>
              <a:rPr lang="en-US" sz="3200" b="1" dirty="0">
                <a:latin typeface="Times New Roman" panose="02020603050405020304" pitchFamily="18" charset="0"/>
                <a:cs typeface="Times New Roman" panose="02020603050405020304" pitchFamily="18" charset="0"/>
              </a:rPr>
              <a:t>/* Program to find the sum and percentage of 3 subject marks*/</a:t>
            </a:r>
          </a:p>
          <a:p>
            <a:pPr marL="0" indent="0">
              <a:buNone/>
            </a:pPr>
            <a:r>
              <a:rPr lang="en-US" sz="3200" b="1" dirty="0">
                <a:latin typeface="Times New Roman" panose="02020603050405020304" pitchFamily="18" charset="0"/>
                <a:cs typeface="Times New Roman" panose="02020603050405020304" pitchFamily="18" charset="0"/>
              </a:rPr>
              <a:t>/* Assume maximum mark is 100*/</a:t>
            </a:r>
          </a:p>
          <a:p>
            <a:pPr marL="0" indent="0">
              <a:buNone/>
            </a:pPr>
            <a:r>
              <a:rPr lang="en-US" sz="3200" dirty="0">
                <a:latin typeface="Times New Roman" panose="02020603050405020304" pitchFamily="18" charset="0"/>
                <a:cs typeface="Times New Roman" panose="02020603050405020304" pitchFamily="18" charset="0"/>
              </a:rPr>
              <a:t>#include &lt;stdio.h&gt;</a:t>
            </a:r>
          </a:p>
          <a:p>
            <a:pPr marL="0" indent="0">
              <a:buNone/>
            </a:pPr>
            <a:r>
              <a:rPr lang="en-US" sz="3200" dirty="0">
                <a:latin typeface="Times New Roman" panose="02020603050405020304" pitchFamily="18" charset="0"/>
                <a:cs typeface="Times New Roman" panose="02020603050405020304" pitchFamily="18" charset="0"/>
              </a:rPr>
              <a:t>void main()</a:t>
            </a:r>
          </a:p>
          <a:p>
            <a:pPr marL="0" indent="0">
              <a:buNone/>
            </a:pPr>
            <a:r>
              <a:rPr lang="en-US" sz="3200" dirty="0">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    int mark1,mark2,mark3;</a:t>
            </a:r>
          </a:p>
          <a:p>
            <a:pPr marL="0" indent="0">
              <a:buNone/>
            </a:pPr>
            <a:r>
              <a:rPr lang="en-US" sz="3200" dirty="0">
                <a:latin typeface="Times New Roman" panose="02020603050405020304" pitchFamily="18" charset="0"/>
                <a:cs typeface="Times New Roman" panose="02020603050405020304" pitchFamily="18" charset="0"/>
              </a:rPr>
              <a:t>    int sum=0;</a:t>
            </a:r>
          </a:p>
          <a:p>
            <a:pPr marL="0" indent="0">
              <a:buNone/>
            </a:pPr>
            <a:r>
              <a:rPr lang="en-US" sz="3200" dirty="0">
                <a:latin typeface="Times New Roman" panose="02020603050405020304" pitchFamily="18" charset="0"/>
                <a:cs typeface="Times New Roman" panose="02020603050405020304" pitchFamily="18" charset="0"/>
              </a:rPr>
              <a:t>    float percent;</a:t>
            </a:r>
          </a:p>
          <a:p>
            <a:pPr marL="0" indent="0">
              <a:buNone/>
            </a:pPr>
            <a:r>
              <a:rPr lang="en-US" sz="3200" dirty="0">
                <a:latin typeface="Times New Roman" panose="02020603050405020304" pitchFamily="18" charset="0"/>
                <a:cs typeface="Times New Roman" panose="02020603050405020304" pitchFamily="18" charset="0"/>
              </a:rPr>
              <a:t>    printf("Enter the 3 subjects marks");</a:t>
            </a:r>
          </a:p>
          <a:p>
            <a:pPr marL="0" indent="0">
              <a:buNone/>
            </a:pPr>
            <a:r>
              <a:rPr lang="en-US" sz="3200" dirty="0">
                <a:latin typeface="Times New Roman" panose="02020603050405020304" pitchFamily="18" charset="0"/>
                <a:cs typeface="Times New Roman" panose="02020603050405020304" pitchFamily="18" charset="0"/>
              </a:rPr>
              <a:t>    scanf("%d %d %d",&amp;mark1,&amp;mark2,&amp;mark3);</a:t>
            </a:r>
          </a:p>
          <a:p>
            <a:pPr marL="0" indent="0">
              <a:buNone/>
            </a:pPr>
            <a:r>
              <a:rPr lang="en-US" sz="3200" dirty="0">
                <a:latin typeface="Times New Roman" panose="02020603050405020304" pitchFamily="18" charset="0"/>
                <a:cs typeface="Times New Roman" panose="02020603050405020304" pitchFamily="18" charset="0"/>
              </a:rPr>
              <a:t>    sum=mark1+mark2+mark3;</a:t>
            </a:r>
          </a:p>
          <a:p>
            <a:pPr marL="0" indent="0">
              <a:buNone/>
            </a:pPr>
            <a:r>
              <a:rPr lang="en-US" sz="3200" dirty="0">
                <a:latin typeface="Times New Roman" panose="02020603050405020304" pitchFamily="18" charset="0"/>
                <a:cs typeface="Times New Roman" panose="02020603050405020304" pitchFamily="18" charset="0"/>
              </a:rPr>
              <a:t>    percent=sum/3;</a:t>
            </a:r>
          </a:p>
          <a:p>
            <a:pPr marL="0" indent="0">
              <a:buNone/>
            </a:pPr>
            <a:r>
              <a:rPr lang="en-US" sz="3200" dirty="0">
                <a:latin typeface="Times New Roman" panose="02020603050405020304" pitchFamily="18" charset="0"/>
                <a:cs typeface="Times New Roman" panose="02020603050405020304" pitchFamily="18" charset="0"/>
              </a:rPr>
              <a:t>    printf("The sum is:%</a:t>
            </a:r>
            <a:r>
              <a:rPr lang="en-US" sz="3200" dirty="0" err="1">
                <a:latin typeface="Times New Roman" panose="02020603050405020304" pitchFamily="18" charset="0"/>
                <a:cs typeface="Times New Roman" panose="02020603050405020304" pitchFamily="18" charset="0"/>
              </a:rPr>
              <a:t>d",sum</a:t>
            </a:r>
            <a:r>
              <a:rPr lang="en-US" sz="3200" dirty="0">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    printf("\</a:t>
            </a:r>
            <a:r>
              <a:rPr lang="en-US" sz="3200" dirty="0" err="1">
                <a:latin typeface="Times New Roman" panose="02020603050405020304" pitchFamily="18" charset="0"/>
                <a:cs typeface="Times New Roman" panose="02020603050405020304" pitchFamily="18" charset="0"/>
              </a:rPr>
              <a:t>nThe</a:t>
            </a:r>
            <a:r>
              <a:rPr lang="en-US" sz="3200" dirty="0">
                <a:latin typeface="Times New Roman" panose="02020603050405020304" pitchFamily="18" charset="0"/>
                <a:cs typeface="Times New Roman" panose="02020603050405020304" pitchFamily="18" charset="0"/>
              </a:rPr>
              <a:t> percentage is:%</a:t>
            </a:r>
            <a:r>
              <a:rPr lang="en-US" sz="3200" dirty="0" err="1">
                <a:latin typeface="Times New Roman" panose="02020603050405020304" pitchFamily="18" charset="0"/>
                <a:cs typeface="Times New Roman" panose="02020603050405020304" pitchFamily="18" charset="0"/>
              </a:rPr>
              <a:t>f",percent</a:t>
            </a:r>
            <a:r>
              <a:rPr lang="en-US" sz="3200" dirty="0">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43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PROBLEM 2:</a:t>
            </a:r>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514007" y="1439055"/>
            <a:ext cx="9990605" cy="5096655"/>
          </a:xfrm>
        </p:spPr>
        <p:txBody>
          <a:bodyPr>
            <a:normAutofit lnSpcReduction="10000"/>
          </a:bodyPr>
          <a:lstStyle/>
          <a:p>
            <a:pPr marL="0" indent="0" algn="just">
              <a:buNone/>
            </a:pPr>
            <a:r>
              <a:rPr lang="en-US" sz="2800" dirty="0">
                <a:latin typeface="Times New Roman" panose="02020603050405020304" pitchFamily="18" charset="0"/>
                <a:cs typeface="Times New Roman" panose="02020603050405020304" pitchFamily="18" charset="0"/>
              </a:rPr>
              <a:t>A cashier has currency notes of denominations 10, 50 and 100. If the amount to be withdrawn is input through the keyboard in tens, find the total number of currency notes of each denomination the cashier will have to give to the withdrawer.</a:t>
            </a:r>
          </a:p>
          <a:p>
            <a:pPr marL="0" indent="0">
              <a:buNone/>
            </a:pPr>
            <a:r>
              <a:rPr lang="en-US" sz="2400" b="1" dirty="0">
                <a:latin typeface="Times New Roman" panose="02020603050405020304" pitchFamily="18" charset="0"/>
                <a:cs typeface="Times New Roman" panose="02020603050405020304" pitchFamily="18" charset="0"/>
              </a:rPr>
              <a:t>LOGIC:</a:t>
            </a:r>
          </a:p>
          <a:p>
            <a:pPr marL="0" indent="0">
              <a:buNone/>
            </a:pPr>
            <a:r>
              <a:rPr lang="en-US" sz="2400" dirty="0">
                <a:latin typeface="Times New Roman" panose="02020603050405020304" pitchFamily="18" charset="0"/>
                <a:cs typeface="Times New Roman" panose="02020603050405020304" pitchFamily="18" charset="0"/>
              </a:rPr>
              <a:t> DIVIDE GIVEN VALUE BY 100 </a:t>
            </a:r>
          </a:p>
          <a:p>
            <a:pPr marL="0" indent="0">
              <a:buNone/>
            </a:pPr>
            <a:r>
              <a:rPr lang="en-US" sz="2400" dirty="0">
                <a:latin typeface="Times New Roman" panose="02020603050405020304" pitchFamily="18" charset="0"/>
                <a:cs typeface="Times New Roman" panose="02020603050405020304" pitchFamily="18" charset="0"/>
              </a:rPr>
              <a:t> FIND REMAINDER BY DIVIDING GIVEN VALUE BY 100</a:t>
            </a:r>
          </a:p>
          <a:p>
            <a:pPr marL="0" indent="0">
              <a:buNone/>
            </a:pPr>
            <a:r>
              <a:rPr lang="en-US" sz="2400" dirty="0">
                <a:latin typeface="Times New Roman" panose="02020603050405020304" pitchFamily="18" charset="0"/>
                <a:cs typeface="Times New Roman" panose="02020603050405020304" pitchFamily="18" charset="0"/>
              </a:rPr>
              <a:t>DO THE SAME ABOVE TWO STEPS FOR THE REMAINDER WITH RESPECT TO 50 AS WELL AS 10</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70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337" y="209773"/>
            <a:ext cx="8469313" cy="6648227"/>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 Program to find the total number of currency notes given to the withdrawer by the cashier. Give input value in multiple of 10s */</a:t>
            </a:r>
          </a:p>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denom1=10,denom2=50,denom3=100;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w_input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temp=0;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("The input given by withdrawer is:");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("%d",&amp;</a:t>
            </a:r>
            <a:r>
              <a:rPr lang="en-US" dirty="0" err="1">
                <a:latin typeface="Times New Roman" panose="02020603050405020304" pitchFamily="18" charset="0"/>
                <a:cs typeface="Times New Roman" panose="02020603050405020304" pitchFamily="18" charset="0"/>
              </a:rPr>
              <a:t>w_input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("currency note count for </a:t>
            </a:r>
            <a:r>
              <a:rPr lang="en-US" dirty="0" err="1">
                <a:latin typeface="Times New Roman" panose="02020603050405020304" pitchFamily="18" charset="0"/>
                <a:cs typeface="Times New Roman" panose="02020603050405020304" pitchFamily="18" charset="0"/>
              </a:rPr>
              <a:t>Rs</a:t>
            </a:r>
            <a:r>
              <a:rPr lang="en-US" dirty="0">
                <a:latin typeface="Times New Roman" panose="02020603050405020304" pitchFamily="18" charset="0"/>
                <a:cs typeface="Times New Roman" panose="02020603050405020304" pitchFamily="18" charset="0"/>
              </a:rPr>
              <a:t> 100 is:%d",</a:t>
            </a:r>
            <a:r>
              <a:rPr lang="en-US" dirty="0" err="1">
                <a:latin typeface="Times New Roman" panose="02020603050405020304" pitchFamily="18" charset="0"/>
                <a:cs typeface="Times New Roman" panose="02020603050405020304" pitchFamily="18" charset="0"/>
              </a:rPr>
              <a:t>w_input</a:t>
            </a:r>
            <a:r>
              <a:rPr lang="en-US" dirty="0">
                <a:latin typeface="Times New Roman" panose="02020603050405020304" pitchFamily="18" charset="0"/>
                <a:cs typeface="Times New Roman" panose="02020603050405020304" pitchFamily="18" charset="0"/>
              </a:rPr>
              <a:t>/denom3);</a:t>
            </a:r>
          </a:p>
          <a:p>
            <a:pPr marL="0" indent="0">
              <a:buNone/>
            </a:pPr>
            <a:r>
              <a:rPr lang="en-US" dirty="0">
                <a:latin typeface="Times New Roman" panose="02020603050405020304" pitchFamily="18" charset="0"/>
                <a:cs typeface="Times New Roman" panose="02020603050405020304" pitchFamily="18" charset="0"/>
              </a:rPr>
              <a:t>    	 temp=w_input%denom3;</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ncurrency</a:t>
            </a:r>
            <a:r>
              <a:rPr lang="en-US" dirty="0">
                <a:latin typeface="Times New Roman" panose="02020603050405020304" pitchFamily="18" charset="0"/>
                <a:cs typeface="Times New Roman" panose="02020603050405020304" pitchFamily="18" charset="0"/>
              </a:rPr>
              <a:t> note count for </a:t>
            </a:r>
            <a:r>
              <a:rPr lang="en-US" dirty="0" err="1">
                <a:latin typeface="Times New Roman" panose="02020603050405020304" pitchFamily="18" charset="0"/>
                <a:cs typeface="Times New Roman" panose="02020603050405020304" pitchFamily="18" charset="0"/>
              </a:rPr>
              <a:t>Rs</a:t>
            </a:r>
            <a:r>
              <a:rPr lang="en-US" dirty="0">
                <a:latin typeface="Times New Roman" panose="02020603050405020304" pitchFamily="18" charset="0"/>
                <a:cs typeface="Times New Roman" panose="02020603050405020304" pitchFamily="18" charset="0"/>
              </a:rPr>
              <a:t> 50 is:%</a:t>
            </a:r>
            <a:r>
              <a:rPr lang="en-US" dirty="0" err="1">
                <a:latin typeface="Times New Roman" panose="02020603050405020304" pitchFamily="18" charset="0"/>
                <a:cs typeface="Times New Roman" panose="02020603050405020304" pitchFamily="18" charset="0"/>
              </a:rPr>
              <a:t>d",temp</a:t>
            </a:r>
            <a:r>
              <a:rPr lang="en-US" dirty="0">
                <a:latin typeface="Times New Roman" panose="02020603050405020304" pitchFamily="18" charset="0"/>
                <a:cs typeface="Times New Roman" panose="02020603050405020304" pitchFamily="18" charset="0"/>
              </a:rPr>
              <a:t>/denom2);</a:t>
            </a:r>
          </a:p>
          <a:p>
            <a:pPr marL="0" indent="0">
              <a:buNone/>
            </a:pPr>
            <a:r>
              <a:rPr lang="en-US" dirty="0">
                <a:latin typeface="Times New Roman" panose="02020603050405020304" pitchFamily="18" charset="0"/>
                <a:cs typeface="Times New Roman" panose="02020603050405020304" pitchFamily="18" charset="0"/>
              </a:rPr>
              <a:t>    	 temp=temp%denom2;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ncurrency</a:t>
            </a:r>
            <a:r>
              <a:rPr lang="en-US" dirty="0">
                <a:latin typeface="Times New Roman" panose="02020603050405020304" pitchFamily="18" charset="0"/>
                <a:cs typeface="Times New Roman" panose="02020603050405020304" pitchFamily="18" charset="0"/>
              </a:rPr>
              <a:t> note count for </a:t>
            </a:r>
            <a:r>
              <a:rPr lang="en-US" dirty="0" err="1">
                <a:latin typeface="Times New Roman" panose="02020603050405020304" pitchFamily="18" charset="0"/>
                <a:cs typeface="Times New Roman" panose="02020603050405020304" pitchFamily="18" charset="0"/>
              </a:rPr>
              <a:t>Rs</a:t>
            </a:r>
            <a:r>
              <a:rPr lang="en-US" dirty="0">
                <a:latin typeface="Times New Roman" panose="02020603050405020304" pitchFamily="18" charset="0"/>
                <a:cs typeface="Times New Roman" panose="02020603050405020304" pitchFamily="18" charset="0"/>
              </a:rPr>
              <a:t> 10 is:%</a:t>
            </a:r>
            <a:r>
              <a:rPr lang="en-US" dirty="0" err="1">
                <a:latin typeface="Times New Roman" panose="02020603050405020304" pitchFamily="18" charset="0"/>
                <a:cs typeface="Times New Roman" panose="02020603050405020304" pitchFamily="18" charset="0"/>
              </a:rPr>
              <a:t>d",temp</a:t>
            </a:r>
            <a:r>
              <a:rPr lang="en-US" dirty="0">
                <a:latin typeface="Times New Roman" panose="02020603050405020304" pitchFamily="18" charset="0"/>
                <a:cs typeface="Times New Roman" panose="02020603050405020304" pitchFamily="18" charset="0"/>
              </a:rPr>
              <a:t>/denom1);</a:t>
            </a: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3171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PROBLEM 3:</a:t>
            </a:r>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514007" y="1439055"/>
            <a:ext cx="9990605" cy="5096655"/>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In a town, the percentage of men is 52. The percentage of total literacy is 48. If total percentage of literate men is 35 of the total population, write a program to find the total number of illiterate men and women if the population of the town is 80,000.</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LOGIC:</a:t>
            </a:r>
          </a:p>
          <a:p>
            <a:pPr marL="0" indent="0">
              <a:buNone/>
            </a:pPr>
            <a:r>
              <a:rPr lang="en-US" sz="2400" dirty="0">
                <a:latin typeface="Times New Roman" panose="02020603050405020304" pitchFamily="18" charset="0"/>
                <a:cs typeface="Times New Roman" panose="02020603050405020304" pitchFamily="18" charset="0"/>
              </a:rPr>
              <a:t> FIND MEN,WOMEN COUNT IN 80,000 COUNT(52% MEN THEN 48% FOR WOMEN)</a:t>
            </a:r>
          </a:p>
          <a:p>
            <a:pPr marL="0" indent="0">
              <a:buNone/>
            </a:pPr>
            <a:r>
              <a:rPr lang="en-US" sz="2400" dirty="0">
                <a:latin typeface="Times New Roman" panose="02020603050405020304" pitchFamily="18" charset="0"/>
                <a:cs typeface="Times New Roman" panose="02020603050405020304" pitchFamily="18" charset="0"/>
              </a:rPr>
              <a:t>FIND LITERACY MEN THEN LITERACY WOMEN( WITH 35% MEN LITERATE AND OVERALL 48% LITERATE)</a:t>
            </a:r>
          </a:p>
          <a:p>
            <a:pPr marL="0" indent="0">
              <a:buNone/>
            </a:pPr>
            <a:r>
              <a:rPr lang="en-US" sz="2400" dirty="0">
                <a:latin typeface="Times New Roman" panose="02020603050405020304" pitchFamily="18" charset="0"/>
                <a:cs typeface="Times New Roman" panose="02020603050405020304" pitchFamily="18" charset="0"/>
              </a:rPr>
              <a:t>FIND ILLITERATE MEN AND WOMEN(SUBTRACT)</a:t>
            </a: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611058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1650" y="314324"/>
            <a:ext cx="10272713" cy="6272213"/>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 Program to find the total number of </a:t>
            </a:r>
            <a:r>
              <a:rPr lang="en-US" sz="2000" dirty="0" err="1">
                <a:latin typeface="Times New Roman" panose="02020603050405020304" pitchFamily="18" charset="0"/>
                <a:cs typeface="Times New Roman" panose="02020603050405020304" pitchFamily="18" charset="0"/>
              </a:rPr>
              <a:t>illeterate</a:t>
            </a:r>
            <a:r>
              <a:rPr lang="en-US" sz="2000" dirty="0">
                <a:latin typeface="Times New Roman" panose="02020603050405020304" pitchFamily="18" charset="0"/>
                <a:cs typeface="Times New Roman" panose="02020603050405020304" pitchFamily="18" charset="0"/>
              </a:rPr>
              <a:t> men and women fro the given population 80,000*/</a:t>
            </a:r>
          </a:p>
          <a:p>
            <a:pPr marL="0" indent="0">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a:latin typeface="Times New Roman" panose="02020603050405020304" pitchFamily="18" charset="0"/>
                <a:cs typeface="Times New Roman" panose="02020603050405020304" pitchFamily="18" charset="0"/>
              </a:rPr>
              <a:t>void main()</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t_pop</a:t>
            </a:r>
            <a:r>
              <a:rPr lang="en-US" sz="2000" dirty="0">
                <a:latin typeface="Times New Roman" panose="02020603050405020304" pitchFamily="18" charset="0"/>
                <a:cs typeface="Times New Roman" panose="02020603050405020304" pitchFamily="18" charset="0"/>
              </a:rPr>
              <a:t>=80000;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t_men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t_pop</a:t>
            </a:r>
            <a:r>
              <a:rPr lang="en-US" sz="2000" dirty="0">
                <a:latin typeface="Times New Roman" panose="02020603050405020304" pitchFamily="18" charset="0"/>
                <a:cs typeface="Times New Roman" panose="02020603050405020304" pitchFamily="18" charset="0"/>
              </a:rPr>
              <a:t>*52/100;     //total men percentage is 52</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t_women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t_pop-t_men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t_lit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t_pop</a:t>
            </a:r>
            <a:r>
              <a:rPr lang="en-US" sz="2000" dirty="0">
                <a:latin typeface="Times New Roman" panose="02020603050405020304" pitchFamily="18" charset="0"/>
                <a:cs typeface="Times New Roman" panose="02020603050405020304" pitchFamily="18" charset="0"/>
              </a:rPr>
              <a:t> *48/100;    //total literacy percentage is 48</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l_men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t_pop</a:t>
            </a:r>
            <a:r>
              <a:rPr lang="en-US" sz="2000" dirty="0">
                <a:latin typeface="Times New Roman" panose="02020603050405020304" pitchFamily="18" charset="0"/>
                <a:cs typeface="Times New Roman" panose="02020603050405020304" pitchFamily="18" charset="0"/>
              </a:rPr>
              <a:t>*35/100;     //total literacy men percentage is 35</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l_women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t_lit-l_men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il_men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t_men-l_men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il_women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t_women-l_women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("Total Illiteracy men is:%d",</a:t>
            </a:r>
            <a:r>
              <a:rPr lang="en-US" sz="2000" dirty="0" err="1">
                <a:latin typeface="Times New Roman" panose="02020603050405020304" pitchFamily="18" charset="0"/>
                <a:cs typeface="Times New Roman" panose="02020603050405020304" pitchFamily="18" charset="0"/>
              </a:rPr>
              <a:t>il_men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nTotal</a:t>
            </a:r>
            <a:r>
              <a:rPr lang="en-US" sz="2000" dirty="0">
                <a:latin typeface="Times New Roman" panose="02020603050405020304" pitchFamily="18" charset="0"/>
                <a:cs typeface="Times New Roman" panose="02020603050405020304" pitchFamily="18" charset="0"/>
              </a:rPr>
              <a:t> Illiteracy women is:%d",</a:t>
            </a:r>
            <a:r>
              <a:rPr lang="en-US" sz="2000" dirty="0" err="1">
                <a:latin typeface="Times New Roman" panose="02020603050405020304" pitchFamily="18" charset="0"/>
                <a:cs typeface="Times New Roman" panose="02020603050405020304" pitchFamily="18" charset="0"/>
              </a:rPr>
              <a:t>il_women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380698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dirty="0" smtClean="0">
                <a:solidFill>
                  <a:srgbClr val="7030A0"/>
                </a:solidFill>
                <a:latin typeface="Times New Roman" panose="02020603050405020304" pitchFamily="18" charset="0"/>
                <a:cs typeface="Times New Roman" panose="02020603050405020304" pitchFamily="18" charset="0"/>
              </a:rPr>
              <a:t>EXECUTION CHARACTER SET-Example Program</a:t>
            </a:r>
            <a:endParaRPr lang="en-US" sz="2400" dirty="0"/>
          </a:p>
        </p:txBody>
      </p:sp>
      <p:sp>
        <p:nvSpPr>
          <p:cNvPr id="3" name="Content Placeholder 2"/>
          <p:cNvSpPr>
            <a:spLocks noGrp="1"/>
          </p:cNvSpPr>
          <p:nvPr>
            <p:ph sz="half" idx="1"/>
          </p:nvPr>
        </p:nvSpPr>
        <p:spPr>
          <a:xfrm>
            <a:off x="1196480" y="1528676"/>
            <a:ext cx="4313864" cy="4801786"/>
          </a:xfrm>
        </p:spPr>
        <p:txBody>
          <a:bodyPr>
            <a:normAutofit/>
          </a:bodyPr>
          <a:lstStyle/>
          <a:p>
            <a:pPr>
              <a:buNone/>
            </a:pPr>
            <a:r>
              <a:rPr lang="en-US" sz="2000" dirty="0" smtClean="0">
                <a:latin typeface="Times New Roman" pitchFamily="18" charset="0"/>
                <a:cs typeface="Times New Roman" pitchFamily="18" charset="0"/>
              </a:rPr>
              <a:t>#include &lt;</a:t>
            </a:r>
            <a:r>
              <a:rPr lang="en-US" sz="2000" dirty="0" err="1" smtClean="0">
                <a:latin typeface="Times New Roman" pitchFamily="18" charset="0"/>
                <a:cs typeface="Times New Roman" pitchFamily="18" charset="0"/>
              </a:rPr>
              <a:t>stdio.h</a:t>
            </a:r>
            <a:r>
              <a:rPr lang="en-US" sz="2000" dirty="0" smtClean="0">
                <a:latin typeface="Times New Roman" pitchFamily="18" charset="0"/>
                <a:cs typeface="Times New Roman" pitchFamily="18" charset="0"/>
              </a:rPr>
              <a:t>&gt;</a:t>
            </a:r>
          </a:p>
          <a:p>
            <a:pPr>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main()</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a:t>
            </a:r>
            <a:r>
              <a:rPr lang="en-US" sz="2000" dirty="0" smtClean="0">
                <a:solidFill>
                  <a:srgbClr val="FF0000"/>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Hello World");    </a:t>
            </a:r>
          </a:p>
          <a:p>
            <a:pPr>
              <a:buNone/>
            </a:pPr>
            <a:r>
              <a:rPr lang="en-US" sz="2000" dirty="0" smtClean="0">
                <a:latin typeface="Times New Roman" pitchFamily="18" charset="0"/>
                <a:cs typeface="Times New Roman" pitchFamily="18" charset="0"/>
              </a:rPr>
              <a:t>	return 0;</a:t>
            </a:r>
          </a:p>
          <a:p>
            <a:pPr>
              <a:buNone/>
            </a:pP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b="1" dirty="0" smtClean="0">
                <a:solidFill>
                  <a:srgbClr val="FF0000"/>
                </a:solidFill>
                <a:latin typeface="Times New Roman" pitchFamily="18" charset="0"/>
                <a:cs typeface="Times New Roman" pitchFamily="18" charset="0"/>
              </a:rPr>
              <a:t>OUTPUT:</a:t>
            </a:r>
          </a:p>
          <a:p>
            <a:pPr>
              <a:buNone/>
            </a:pPr>
            <a:r>
              <a:rPr lang="en-US" sz="2000" dirty="0" smtClean="0">
                <a:latin typeface="Times New Roman" pitchFamily="18" charset="0"/>
                <a:cs typeface="Times New Roman" pitchFamily="18" charset="0"/>
              </a:rPr>
              <a:t>"Hello World</a:t>
            </a: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7120407" y="1493162"/>
            <a:ext cx="4313864" cy="3777622"/>
          </a:xfrm>
        </p:spPr>
        <p:txBody>
          <a:bodyPr>
            <a:noAutofit/>
          </a:bodyPr>
          <a:lstStyle/>
          <a:p>
            <a:pPr>
              <a:buNone/>
            </a:pPr>
            <a:r>
              <a:rPr lang="en-US" sz="2000" dirty="0" smtClean="0">
                <a:latin typeface="Times New Roman" pitchFamily="18" charset="0"/>
                <a:cs typeface="Times New Roman" pitchFamily="18" charset="0"/>
              </a:rPr>
              <a:t>#include &lt;</a:t>
            </a:r>
            <a:r>
              <a:rPr lang="en-US" sz="2000" dirty="0" err="1" smtClean="0">
                <a:latin typeface="Times New Roman" pitchFamily="18" charset="0"/>
                <a:cs typeface="Times New Roman" pitchFamily="18" charset="0"/>
              </a:rPr>
              <a:t>stdio.h</a:t>
            </a:r>
            <a:r>
              <a:rPr lang="en-US" sz="2000" dirty="0" smtClean="0">
                <a:latin typeface="Times New Roman" pitchFamily="18" charset="0"/>
                <a:cs typeface="Times New Roman" pitchFamily="18" charset="0"/>
              </a:rPr>
              <a:t>&gt;</a:t>
            </a:r>
          </a:p>
          <a:p>
            <a:pPr>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main()</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a:t>
            </a:r>
            <a:r>
              <a:rPr lang="en-US" sz="2000" dirty="0" smtClean="0">
                <a:solidFill>
                  <a:srgbClr val="FF0000"/>
                </a:solidFill>
                <a:latin typeface="Times New Roman" pitchFamily="18" charset="0"/>
                <a:cs typeface="Times New Roman" pitchFamily="18" charset="0"/>
              </a:rPr>
              <a:t>\'</a:t>
            </a:r>
            <a:r>
              <a:rPr lang="en-US" sz="2000" dirty="0" err="1" smtClean="0">
                <a:latin typeface="Times New Roman" pitchFamily="18" charset="0"/>
                <a:cs typeface="Times New Roman" pitchFamily="18" charset="0"/>
              </a:rPr>
              <a:t>Wel</a:t>
            </a:r>
            <a:r>
              <a:rPr lang="en-US" sz="2000" dirty="0" smtClean="0">
                <a:solidFill>
                  <a:srgbClr val="FF0000"/>
                </a:solidFill>
                <a:latin typeface="Times New Roman" pitchFamily="18" charset="0"/>
                <a:cs typeface="Times New Roman" pitchFamily="18" charset="0"/>
              </a:rPr>
              <a:t>\</a:t>
            </a:r>
            <a:r>
              <a:rPr lang="en-US" sz="2000" dirty="0" err="1" smtClean="0">
                <a:solidFill>
                  <a:srgbClr val="FF0000"/>
                </a:solidFill>
                <a:latin typeface="Times New Roman" pitchFamily="18" charset="0"/>
                <a:cs typeface="Times New Roman" pitchFamily="18" charset="0"/>
              </a:rPr>
              <a:t>t</a:t>
            </a:r>
            <a:r>
              <a:rPr lang="en-US" sz="2000" dirty="0" err="1" smtClean="0">
                <a:latin typeface="Times New Roman" pitchFamily="18" charset="0"/>
                <a:cs typeface="Times New Roman" pitchFamily="18" charset="0"/>
              </a:rPr>
              <a:t>come</a:t>
            </a:r>
            <a:r>
              <a:rPr lang="en-US" sz="2000" dirty="0" smtClean="0">
                <a:latin typeface="Times New Roman" pitchFamily="18" charset="0"/>
                <a:cs typeface="Times New Roman" pitchFamily="18" charset="0"/>
              </a:rPr>
              <a:t> to </a:t>
            </a:r>
            <a:r>
              <a:rPr lang="en-US" sz="2000" dirty="0" smtClean="0">
                <a:solidFill>
                  <a:srgbClr val="FF0000"/>
                </a:solidFill>
                <a:latin typeface="Times New Roman" pitchFamily="18" charset="0"/>
                <a:cs typeface="Times New Roman" pitchFamily="18" charset="0"/>
              </a:rPr>
              <a:t>\</a:t>
            </a:r>
            <a:r>
              <a:rPr lang="en-US" sz="2000" dirty="0" err="1" smtClean="0">
                <a:solidFill>
                  <a:srgbClr val="FF0000"/>
                </a:solidFill>
                <a:latin typeface="Times New Roman" pitchFamily="18" charset="0"/>
                <a:cs typeface="Times New Roman" pitchFamily="18" charset="0"/>
              </a:rPr>
              <a:t>n</a:t>
            </a:r>
            <a:r>
              <a:rPr lang="en-US" sz="2000" dirty="0" err="1" smtClean="0">
                <a:latin typeface="Times New Roman" pitchFamily="18" charset="0"/>
                <a:cs typeface="Times New Roman" pitchFamily="18" charset="0"/>
              </a:rPr>
              <a:t>REC</a:t>
            </a:r>
            <a:r>
              <a:rPr lang="en-US" sz="2000" dirty="0" smtClean="0">
                <a:solidFill>
                  <a:srgbClr val="FF0000"/>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    return 0;</a:t>
            </a:r>
          </a:p>
          <a:p>
            <a:pPr>
              <a:buNone/>
            </a:pP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b="1" dirty="0" smtClean="0">
                <a:solidFill>
                  <a:srgbClr val="FF0000"/>
                </a:solidFill>
                <a:latin typeface="Times New Roman" pitchFamily="18" charset="0"/>
                <a:cs typeface="Times New Roman" pitchFamily="18" charset="0"/>
              </a:rPr>
              <a:t>OUTPUT:</a:t>
            </a:r>
          </a:p>
          <a:p>
            <a:pPr>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Wel</a:t>
            </a:r>
            <a:r>
              <a:rPr lang="en-US" sz="2000" dirty="0" smtClean="0">
                <a:latin typeface="Times New Roman" pitchFamily="18" charset="0"/>
                <a:cs typeface="Times New Roman" pitchFamily="18" charset="0"/>
              </a:rPr>
              <a:t>    come to                                   </a:t>
            </a:r>
          </a:p>
          <a:p>
            <a:pPr>
              <a:buNone/>
            </a:pPr>
            <a:r>
              <a:rPr lang="en-US" sz="2000" dirty="0" smtClean="0">
                <a:latin typeface="Times New Roman" pitchFamily="18" charset="0"/>
                <a:cs typeface="Times New Roman" pitchFamily="18" charset="0"/>
              </a:rPr>
              <a:t>REC' </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 calcmode="lin" valueType="num">
                                      <p:cBhvr additive="base">
                                        <p:cTn id="2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PROBLEM 4:</a:t>
            </a:r>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514007" y="1439055"/>
            <a:ext cx="9990605" cy="5096655"/>
          </a:xfrm>
        </p:spPr>
        <p:txBody>
          <a:bodyPr>
            <a:normAutofit fontScale="92500" lnSpcReduction="10000"/>
          </a:bodyPr>
          <a:lstStyle/>
          <a:p>
            <a:pPr marL="0" indent="0" algn="just">
              <a:buNone/>
            </a:pPr>
            <a:r>
              <a:rPr lang="en-US" sz="2800" dirty="0">
                <a:latin typeface="Times New Roman" panose="02020603050405020304" pitchFamily="18" charset="0"/>
                <a:cs typeface="Times New Roman" panose="02020603050405020304" pitchFamily="18" charset="0"/>
              </a:rPr>
              <a:t>Ram is an employee in a departmental store where his manager wants to test his English skills so he gives him a task to find the previous and next alphabet of given alphabet. Help him out by giving him a program to find the same.</a:t>
            </a:r>
          </a:p>
          <a:p>
            <a:pPr marL="0" indent="0">
              <a:buNone/>
            </a:pPr>
            <a:r>
              <a:rPr lang="en-US" sz="2400" b="1" dirty="0">
                <a:latin typeface="Times New Roman" panose="02020603050405020304" pitchFamily="18" charset="0"/>
                <a:cs typeface="Times New Roman" panose="02020603050405020304" pitchFamily="18" charset="0"/>
              </a:rPr>
              <a:t>IMPORTANT POINT:</a:t>
            </a:r>
          </a:p>
          <a:p>
            <a:pPr marL="0" indent="0" algn="just">
              <a:buNone/>
            </a:pPr>
            <a:r>
              <a:rPr lang="en-US" sz="2400" dirty="0">
                <a:latin typeface="Times New Roman" panose="02020603050405020304" pitchFamily="18" charset="0"/>
                <a:cs typeface="Times New Roman" panose="02020603050405020304" pitchFamily="18" charset="0"/>
              </a:rPr>
              <a:t>In C programming, a character variable holds ASCII value (an integer number between 0 and 127) rather than that character itself. That value is known as it's ASCII value.</a:t>
            </a:r>
          </a:p>
          <a:p>
            <a:pPr marL="0" indent="0">
              <a:buNone/>
            </a:pPr>
            <a:r>
              <a:rPr lang="en-US" sz="2400" b="1" dirty="0">
                <a:latin typeface="Times New Roman" panose="02020603050405020304" pitchFamily="18" charset="0"/>
                <a:cs typeface="Times New Roman" panose="02020603050405020304" pitchFamily="18" charset="0"/>
              </a:rPr>
              <a:t>Eg:ASCII value of A is 65</a:t>
            </a:r>
          </a:p>
          <a:p>
            <a:pPr marL="0" indent="0">
              <a:buNone/>
            </a:pPr>
            <a:r>
              <a:rPr lang="en-US" sz="2400" dirty="0">
                <a:latin typeface="Times New Roman" panose="02020603050405020304" pitchFamily="18" charset="0"/>
                <a:cs typeface="Times New Roman" panose="02020603050405020304" pitchFamily="18" charset="0"/>
              </a:rPr>
              <a:t>If A is assigned to a character variable, the value 65 is only saved.</a:t>
            </a:r>
          </a:p>
          <a:p>
            <a:pPr marL="0" indent="0">
              <a:buNone/>
            </a:pPr>
            <a:r>
              <a:rPr lang="en-US" sz="2400" dirty="0">
                <a:latin typeface="Times New Roman" panose="02020603050405020304" pitchFamily="18" charset="0"/>
                <a:cs typeface="Times New Roman" panose="02020603050405020304" pitchFamily="18" charset="0"/>
              </a:rPr>
              <a:t>Hence we can perform all arithmetic operations over char.</a:t>
            </a:r>
          </a:p>
          <a:p>
            <a:pPr marL="0" indent="0">
              <a:buNone/>
            </a:pPr>
            <a:r>
              <a:rPr lang="en-US" sz="2400" dirty="0">
                <a:latin typeface="Times New Roman" panose="02020603050405020304" pitchFamily="18" charset="0"/>
                <a:cs typeface="Times New Roman" panose="02020603050405020304" pitchFamily="18" charset="0"/>
              </a:rPr>
              <a:t>If %c is used character will be printed if %d used then ASCII value will be printed </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4441294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637" y="442912"/>
            <a:ext cx="8915400" cy="618648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Program to find the previous and next alphabet of a given alphabet*/</a:t>
            </a:r>
          </a:p>
          <a:p>
            <a:pPr marL="0" indent="0">
              <a:buNone/>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void main()</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char alpha;</a:t>
            </a:r>
          </a:p>
          <a:p>
            <a:pPr marL="0" indent="0">
              <a:buNone/>
            </a:pPr>
            <a:r>
              <a:rPr lang="en-US" sz="2400" dirty="0">
                <a:latin typeface="Times New Roman" panose="02020603050405020304" pitchFamily="18" charset="0"/>
                <a:cs typeface="Times New Roman" panose="02020603050405020304" pitchFamily="18" charset="0"/>
              </a:rPr>
              <a:t>        char </a:t>
            </a:r>
            <a:r>
              <a:rPr lang="en-US" sz="2400" dirty="0" err="1">
                <a:latin typeface="Times New Roman" panose="02020603050405020304" pitchFamily="18" charset="0"/>
                <a:cs typeface="Times New Roman" panose="02020603050405020304" pitchFamily="18" charset="0"/>
              </a:rPr>
              <a:t>prev,next</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("Enter the alphabet:");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c",&amp;alpha</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=alpha-1;</a:t>
            </a:r>
          </a:p>
          <a:p>
            <a:pPr marL="0" indent="0">
              <a:buNone/>
            </a:pPr>
            <a:r>
              <a:rPr lang="en-US" sz="2400" dirty="0">
                <a:latin typeface="Times New Roman" panose="02020603050405020304" pitchFamily="18" charset="0"/>
                <a:cs typeface="Times New Roman" panose="02020603050405020304" pitchFamily="18" charset="0"/>
              </a:rPr>
              <a:t>        next=alpha+1;</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("The previous alphabet is:%c",</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nThe</a:t>
            </a:r>
            <a:r>
              <a:rPr lang="en-US" sz="2400" dirty="0">
                <a:latin typeface="Times New Roman" panose="02020603050405020304" pitchFamily="18" charset="0"/>
                <a:cs typeface="Times New Roman" panose="02020603050405020304" pitchFamily="18" charset="0"/>
              </a:rPr>
              <a:t> next alphabet is:%</a:t>
            </a:r>
            <a:r>
              <a:rPr lang="en-US" sz="2400" dirty="0" err="1">
                <a:latin typeface="Times New Roman" panose="02020603050405020304" pitchFamily="18" charset="0"/>
                <a:cs typeface="Times New Roman" panose="02020603050405020304" pitchFamily="18" charset="0"/>
              </a:rPr>
              <a:t>c",next</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8523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88" y="573993"/>
            <a:ext cx="8911687"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p>
        </p:txBody>
      </p:sp>
      <p:sp>
        <p:nvSpPr>
          <p:cNvPr id="3" name="Content Placeholder 2"/>
          <p:cNvSpPr>
            <a:spLocks noGrp="1"/>
          </p:cNvSpPr>
          <p:nvPr>
            <p:ph idx="1"/>
          </p:nvPr>
        </p:nvSpPr>
        <p:spPr>
          <a:xfrm>
            <a:off x="6515101" y="1595438"/>
            <a:ext cx="5343525" cy="4468184"/>
          </a:xfrm>
        </p:spPr>
        <p:txBody>
          <a:bodyPr>
            <a:normAutofit/>
          </a:bodyPr>
          <a:lstStyle/>
          <a:p>
            <a:pPr lvl="0"/>
            <a:r>
              <a:rPr lang="en-IN" sz="2400" dirty="0"/>
              <a:t>A</a:t>
            </a:r>
            <a:endParaRPr lang="en-US" sz="2400" dirty="0"/>
          </a:p>
          <a:p>
            <a:pPr lvl="0"/>
            <a:r>
              <a:rPr lang="en-IN" sz="2400" dirty="0"/>
              <a:t>66</a:t>
            </a:r>
            <a:endParaRPr lang="en-US" sz="2400" dirty="0"/>
          </a:p>
          <a:p>
            <a:pPr lvl="0"/>
            <a:r>
              <a:rPr lang="en-IN" sz="2400" dirty="0"/>
              <a:t>Compilation Error</a:t>
            </a:r>
            <a:endParaRPr lang="en-US" sz="2400" dirty="0"/>
          </a:p>
          <a:p>
            <a:pPr lvl="0"/>
            <a:r>
              <a:rPr lang="en-IN" sz="2400" dirty="0"/>
              <a:t>Run time Error</a:t>
            </a:r>
            <a:endParaRPr lang="en-US" sz="2400" dirty="0"/>
          </a:p>
          <a:p>
            <a:r>
              <a:rPr lang="en-IN" sz="2400" b="1" dirty="0"/>
              <a:t>ANSWER: B</a:t>
            </a:r>
            <a:endParaRPr lang="en-US" sz="2400" dirty="0"/>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566863" y="1595438"/>
            <a:ext cx="5343525" cy="44681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latin typeface="Times New Roman" panose="02020603050405020304" pitchFamily="18" charset="0"/>
                <a:cs typeface="Times New Roman" panose="02020603050405020304" pitchFamily="18" charset="0"/>
              </a:rPr>
              <a:t>What will be the output of the following program?</a:t>
            </a:r>
            <a:endParaRPr lang="en-US" sz="2400" b="1" dirty="0">
              <a:latin typeface="Times New Roman" panose="02020603050405020304" pitchFamily="18" charset="0"/>
              <a:cs typeface="Times New Roman" panose="02020603050405020304" pitchFamily="18" charset="0"/>
            </a:endParaRPr>
          </a:p>
          <a:p>
            <a:pPr marL="0" indent="0">
              <a:buFont typeface="Wingdings 3" charset="2"/>
              <a:buNone/>
            </a:pPr>
            <a:r>
              <a:rPr lang="en-IN" sz="2400" dirty="0">
                <a:latin typeface="Times New Roman" panose="02020603050405020304" pitchFamily="18" charset="0"/>
                <a:cs typeface="Times New Roman" panose="02020603050405020304" pitchFamily="18" charset="0"/>
              </a:rPr>
              <a:t>	#include&lt;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r>
              <a:rPr lang="en-IN" sz="2400" dirty="0">
                <a:latin typeface="Times New Roman" panose="02020603050405020304" pitchFamily="18" charset="0"/>
                <a:cs typeface="Times New Roman" panose="02020603050405020304" pitchFamily="18" charset="0"/>
              </a:rPr>
              <a:t>		char </a:t>
            </a:r>
            <a:r>
              <a:rPr lang="en-IN" sz="2400" dirty="0" err="1">
                <a:latin typeface="Times New Roman" panose="02020603050405020304" pitchFamily="18" charset="0"/>
                <a:cs typeface="Times New Roman" panose="02020603050405020304" pitchFamily="18" charset="0"/>
              </a:rPr>
              <a:t>ch</a:t>
            </a:r>
            <a:r>
              <a:rPr lang="en-I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("%d", ch+1);</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r>
              <a:rPr lang="en-IN" sz="2400" dirty="0">
                <a:latin typeface="Times New Roman" panose="02020603050405020304" pitchFamily="18" charset="0"/>
                <a:cs typeface="Times New Roman" panose="02020603050405020304" pitchFamily="18" charset="0"/>
              </a:rPr>
              <a:t>		return 0;</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5341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88" y="573993"/>
            <a:ext cx="8911687"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p>
        </p:txBody>
      </p:sp>
      <p:sp>
        <p:nvSpPr>
          <p:cNvPr id="3" name="Content Placeholder 2"/>
          <p:cNvSpPr>
            <a:spLocks noGrp="1"/>
          </p:cNvSpPr>
          <p:nvPr>
            <p:ph idx="1"/>
          </p:nvPr>
        </p:nvSpPr>
        <p:spPr>
          <a:xfrm>
            <a:off x="7179213" y="1564371"/>
            <a:ext cx="5343525" cy="4468184"/>
          </a:xfrm>
        </p:spPr>
        <p:txBody>
          <a:bodyPr>
            <a:normAutofit/>
          </a:bodyPr>
          <a:lstStyle/>
          <a:p>
            <a:pPr lvl="0"/>
            <a:r>
              <a:rPr lang="en-IN" sz="2400" dirty="0"/>
              <a:t>Error</a:t>
            </a:r>
            <a:endParaRPr lang="en-US" sz="2400" dirty="0"/>
          </a:p>
          <a:p>
            <a:pPr lvl="0"/>
            <a:r>
              <a:rPr lang="en-IN" sz="2400" dirty="0"/>
              <a:t>21 31.000000</a:t>
            </a:r>
            <a:endParaRPr lang="en-US" sz="2400" dirty="0"/>
          </a:p>
          <a:p>
            <a:pPr lvl="0"/>
            <a:r>
              <a:rPr lang="en-IN" sz="2400" dirty="0"/>
              <a:t>21 31.0</a:t>
            </a:r>
            <a:endParaRPr lang="en-US" sz="2400" dirty="0"/>
          </a:p>
          <a:p>
            <a:pPr lvl="0"/>
            <a:r>
              <a:rPr lang="en-US" sz="2400" dirty="0"/>
              <a:t>21 31</a:t>
            </a:r>
          </a:p>
          <a:p>
            <a:r>
              <a:rPr lang="en-IN" sz="2400" b="1" dirty="0"/>
              <a:t>ANSWER: B</a:t>
            </a: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566863" y="1595438"/>
            <a:ext cx="5343525" cy="446818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buNone/>
            </a:pPr>
            <a:r>
              <a:rPr lang="en-IN" sz="2400" dirty="0">
                <a:latin typeface="Times New Roman" panose="02020603050405020304" pitchFamily="18" charset="0"/>
                <a:cs typeface="Times New Roman" panose="02020603050405020304" pitchFamily="18" charset="0"/>
              </a:rPr>
              <a:t>What will be the output of the following program?(When 21 and 31 are entered)</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a;</a:t>
            </a:r>
          </a:p>
          <a:p>
            <a:pPr marL="0" indent="0">
              <a:buNone/>
            </a:pPr>
            <a:r>
              <a:rPr lang="en-IN" sz="2400" dirty="0">
                <a:latin typeface="Times New Roman" panose="02020603050405020304" pitchFamily="18" charset="0"/>
                <a:cs typeface="Times New Roman" panose="02020603050405020304" pitchFamily="18" charset="0"/>
              </a:rPr>
              <a:t>		float b;</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the numbers");</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%f", &amp;a, &amp;b);</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("%d %f", a, b);</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return 0;</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952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88" y="573993"/>
            <a:ext cx="8911687"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p>
        </p:txBody>
      </p:sp>
      <p:sp>
        <p:nvSpPr>
          <p:cNvPr id="3" name="Content Placeholder 2"/>
          <p:cNvSpPr>
            <a:spLocks noGrp="1"/>
          </p:cNvSpPr>
          <p:nvPr>
            <p:ph idx="1"/>
          </p:nvPr>
        </p:nvSpPr>
        <p:spPr>
          <a:xfrm>
            <a:off x="7179213" y="1564371"/>
            <a:ext cx="5343525" cy="4468184"/>
          </a:xfrm>
        </p:spPr>
        <p:txBody>
          <a:bodyPr>
            <a:normAutofit/>
          </a:bodyPr>
          <a:lstStyle/>
          <a:p>
            <a:pPr lvl="0"/>
            <a:r>
              <a:rPr lang="en-IN" sz="2400" dirty="0"/>
              <a:t>Error</a:t>
            </a:r>
            <a:endParaRPr lang="en-US" sz="2400" dirty="0"/>
          </a:p>
          <a:p>
            <a:pPr lvl="0"/>
            <a:r>
              <a:rPr lang="en-US" sz="2400" dirty="0"/>
              <a:t>56 55</a:t>
            </a:r>
          </a:p>
          <a:p>
            <a:pPr lvl="0"/>
            <a:r>
              <a:rPr lang="en-IN" sz="2400" dirty="0"/>
              <a:t>21 31</a:t>
            </a:r>
            <a:endParaRPr lang="en-US" sz="2400" dirty="0"/>
          </a:p>
          <a:p>
            <a:pPr lvl="0"/>
            <a:r>
              <a:rPr lang="en-US" sz="2400" dirty="0"/>
              <a:t>56 57</a:t>
            </a:r>
          </a:p>
          <a:p>
            <a:r>
              <a:rPr lang="en-IN" sz="2400" b="1" dirty="0"/>
              <a:t>ANSWER: D</a:t>
            </a: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566863" y="1595438"/>
            <a:ext cx="5343525" cy="44681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char </a:t>
            </a:r>
            <a:r>
              <a:rPr lang="en-IN" sz="2400" dirty="0" err="1">
                <a:latin typeface="Times New Roman" panose="02020603050405020304" pitchFamily="18" charset="0"/>
                <a:cs typeface="Times New Roman" panose="02020603050405020304" pitchFamily="18" charset="0"/>
              </a:rPr>
              <a:t>a,b</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the numbers\n");</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("%c %c", &amp;a, &amp;b);</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("%d %d", a, b);</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return 0;</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r>
              <a:rPr lang="en-US" sz="2400" dirty="0">
                <a:latin typeface="Times New Roman" panose="02020603050405020304" pitchFamily="18" charset="0"/>
                <a:cs typeface="Times New Roman" panose="02020603050405020304" pitchFamily="18" charset="0"/>
              </a:rPr>
              <a:t>(if numbers 8 9 is given)</a:t>
            </a:r>
          </a:p>
        </p:txBody>
      </p:sp>
    </p:spTree>
    <p:extLst>
      <p:ext uri="{BB962C8B-B14F-4D97-AF65-F5344CB8AC3E}">
        <p14:creationId xmlns="" xmlns:p14="http://schemas.microsoft.com/office/powerpoint/2010/main" val="415544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88" y="573993"/>
            <a:ext cx="8911687"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p>
        </p:txBody>
      </p:sp>
      <p:sp>
        <p:nvSpPr>
          <p:cNvPr id="3" name="Content Placeholder 2"/>
          <p:cNvSpPr>
            <a:spLocks noGrp="1"/>
          </p:cNvSpPr>
          <p:nvPr>
            <p:ph idx="1"/>
          </p:nvPr>
        </p:nvSpPr>
        <p:spPr>
          <a:xfrm>
            <a:off x="7179213" y="1564371"/>
            <a:ext cx="5343525" cy="4468184"/>
          </a:xfrm>
        </p:spPr>
        <p:txBody>
          <a:bodyPr>
            <a:normAutofit/>
          </a:bodyPr>
          <a:lstStyle/>
          <a:p>
            <a:pPr lvl="0"/>
            <a:r>
              <a:rPr lang="en-IN" sz="2400" dirty="0"/>
              <a:t>Error</a:t>
            </a:r>
            <a:endParaRPr lang="en-US" sz="2400" dirty="0"/>
          </a:p>
          <a:p>
            <a:pPr lvl="0"/>
            <a:r>
              <a:rPr lang="en-US" sz="2400" dirty="0"/>
              <a:t>-1</a:t>
            </a:r>
          </a:p>
          <a:p>
            <a:pPr lvl="0"/>
            <a:r>
              <a:rPr lang="en-US" sz="2400" dirty="0"/>
              <a:t>1</a:t>
            </a:r>
          </a:p>
          <a:p>
            <a:pPr lvl="0"/>
            <a:r>
              <a:rPr lang="en-US" sz="2400" dirty="0"/>
              <a:t>56 </a:t>
            </a:r>
          </a:p>
          <a:p>
            <a:pPr lvl="0"/>
            <a:r>
              <a:rPr lang="en-IN" sz="2400" b="1" dirty="0"/>
              <a:t>ANSWER: C</a:t>
            </a: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566863" y="1595438"/>
            <a:ext cx="5343525" cy="44681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char </a:t>
            </a:r>
            <a:r>
              <a:rPr lang="en-IN" sz="2400" dirty="0" err="1">
                <a:latin typeface="Times New Roman" panose="02020603050405020304" pitchFamily="18" charset="0"/>
                <a:cs typeface="Times New Roman" panose="02020603050405020304" pitchFamily="18" charset="0"/>
              </a:rPr>
              <a:t>a,b</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the numbers\n");</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("%c %c", &amp;a, &amp;b);</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("%d", b-a);</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return 0;</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r>
              <a:rPr lang="en-US" sz="2400" dirty="0">
                <a:latin typeface="Times New Roman" panose="02020603050405020304" pitchFamily="18" charset="0"/>
                <a:cs typeface="Times New Roman" panose="02020603050405020304" pitchFamily="18" charset="0"/>
              </a:rPr>
              <a:t>(if numbers 8 9 is given)</a:t>
            </a:r>
          </a:p>
        </p:txBody>
      </p:sp>
    </p:spTree>
    <p:extLst>
      <p:ext uri="{BB962C8B-B14F-4D97-AF65-F5344CB8AC3E}">
        <p14:creationId xmlns="" xmlns:p14="http://schemas.microsoft.com/office/powerpoint/2010/main" val="38396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Write the program</a:t>
            </a:r>
            <a:br>
              <a:rPr lang="en-US" b="1" dirty="0" smtClean="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1189038"/>
            <a:ext cx="8915400" cy="5668962"/>
          </a:xfrm>
        </p:spPr>
        <p:txBody>
          <a:bodyPr rtlCol="0">
            <a:normAutofit/>
          </a:bodyPr>
          <a:lstStyle/>
          <a:p>
            <a:pPr marL="0" indent="0" algn="just" fontAlgn="auto">
              <a:spcAft>
                <a:spcPts val="0"/>
              </a:spcAft>
              <a:buNone/>
              <a:defRPr/>
            </a:pPr>
            <a:endParaRPr lang="en-US" sz="2200" dirty="0">
              <a:solidFill>
                <a:srgbClr val="002060"/>
              </a:solidFill>
              <a:latin typeface="Times New Roman" panose="02020603050405020304" pitchFamily="18" charset="0"/>
              <a:cs typeface="Times New Roman" panose="02020603050405020304" pitchFamily="18" charset="0"/>
            </a:endParaRPr>
          </a:p>
          <a:p>
            <a:pPr marL="0" indent="0" algn="just" fontAlgn="auto">
              <a:spcAft>
                <a:spcPts val="0"/>
              </a:spcAft>
              <a:buNone/>
              <a:defRPr/>
            </a:pPr>
            <a:r>
              <a:rPr lang="en-US" sz="2200" b="1" dirty="0">
                <a:solidFill>
                  <a:srgbClr val="002060"/>
                </a:solidFill>
                <a:latin typeface="Times New Roman" panose="02020603050405020304" pitchFamily="18" charset="0"/>
                <a:cs typeface="Times New Roman" panose="02020603050405020304" pitchFamily="18" charset="0"/>
              </a:rPr>
              <a:t>PROGRAM 1: </a:t>
            </a:r>
          </a:p>
          <a:p>
            <a:pPr marL="0" indent="0" algn="just" fontAlgn="auto">
              <a:spcAft>
                <a:spcPts val="0"/>
              </a:spcAft>
              <a:buNone/>
              <a:defRPr/>
            </a:pPr>
            <a:endParaRPr lang="en-US" sz="2200" dirty="0">
              <a:solidFill>
                <a:srgbClr val="002060"/>
              </a:solidFill>
              <a:latin typeface="Times New Roman" panose="02020603050405020304" pitchFamily="18" charset="0"/>
              <a:cs typeface="Times New Roman" panose="02020603050405020304" pitchFamily="18" charset="0"/>
            </a:endParaRP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Alfred buys an old scooter for </a:t>
            </a:r>
            <a:r>
              <a:rPr lang="en-US" sz="2200" dirty="0" err="1">
                <a:solidFill>
                  <a:srgbClr val="002060"/>
                </a:solidFill>
                <a:latin typeface="Times New Roman" panose="02020603050405020304" pitchFamily="18" charset="0"/>
                <a:cs typeface="Times New Roman" panose="02020603050405020304" pitchFamily="18" charset="0"/>
              </a:rPr>
              <a:t>Rs</a:t>
            </a:r>
            <a:r>
              <a:rPr lang="en-US" sz="2200" dirty="0">
                <a:solidFill>
                  <a:srgbClr val="002060"/>
                </a:solidFill>
                <a:latin typeface="Times New Roman" panose="02020603050405020304" pitchFamily="18" charset="0"/>
                <a:cs typeface="Times New Roman" panose="02020603050405020304" pitchFamily="18" charset="0"/>
              </a:rPr>
              <a:t>. X and spends </a:t>
            </a:r>
            <a:r>
              <a:rPr lang="en-US" sz="2200" dirty="0" err="1">
                <a:solidFill>
                  <a:srgbClr val="002060"/>
                </a:solidFill>
                <a:latin typeface="Times New Roman" panose="02020603050405020304" pitchFamily="18" charset="0"/>
                <a:cs typeface="Times New Roman" panose="02020603050405020304" pitchFamily="18" charset="0"/>
              </a:rPr>
              <a:t>Rs</a:t>
            </a:r>
            <a:r>
              <a:rPr lang="en-US" sz="2200" dirty="0">
                <a:solidFill>
                  <a:srgbClr val="002060"/>
                </a:solidFill>
                <a:latin typeface="Times New Roman" panose="02020603050405020304" pitchFamily="18" charset="0"/>
                <a:cs typeface="Times New Roman" panose="02020603050405020304" pitchFamily="18" charset="0"/>
              </a:rPr>
              <a:t>. Y on its repairs. If he sells the scooter for </a:t>
            </a:r>
            <a:r>
              <a:rPr lang="en-US" sz="2200" dirty="0" err="1">
                <a:solidFill>
                  <a:srgbClr val="002060"/>
                </a:solidFill>
                <a:latin typeface="Times New Roman" panose="02020603050405020304" pitchFamily="18" charset="0"/>
                <a:cs typeface="Times New Roman" panose="02020603050405020304" pitchFamily="18" charset="0"/>
              </a:rPr>
              <a:t>Rs</a:t>
            </a:r>
            <a:r>
              <a:rPr lang="en-US" sz="2200" dirty="0">
                <a:solidFill>
                  <a:srgbClr val="002060"/>
                </a:solidFill>
                <a:latin typeface="Times New Roman" panose="02020603050405020304" pitchFamily="18" charset="0"/>
                <a:cs typeface="Times New Roman" panose="02020603050405020304" pitchFamily="18" charset="0"/>
              </a:rPr>
              <a:t>. Z (Z&gt;X+Y). Write a program to help Alfred to find his gain percent. Get all the above mentioned values through keyboard and find the gain percent.</a:t>
            </a:r>
          </a:p>
          <a:p>
            <a:pPr marL="0" indent="0" algn="just" fontAlgn="auto">
              <a:spcAft>
                <a:spcPts val="0"/>
              </a:spcAft>
              <a:buNone/>
              <a:defRPr/>
            </a:pPr>
            <a:endParaRPr lang="en-US"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66266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3538" y="549275"/>
            <a:ext cx="8912225" cy="1281113"/>
          </a:xfrm>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Write the program</a:t>
            </a:r>
            <a:br>
              <a:rPr lang="en-US" b="1" dirty="0" smtClean="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3538" y="1189038"/>
            <a:ext cx="8915400" cy="5668962"/>
          </a:xfrm>
        </p:spPr>
        <p:txBody>
          <a:bodyPr rtlCol="0">
            <a:normAutofit/>
          </a:bodyPr>
          <a:lstStyle/>
          <a:p>
            <a:pPr marL="0" indent="0" algn="just" fontAlgn="auto">
              <a:spcAft>
                <a:spcPts val="0"/>
              </a:spcAft>
              <a:buNone/>
              <a:defRPr/>
            </a:pPr>
            <a:endParaRPr lang="en-US" sz="2200" dirty="0">
              <a:solidFill>
                <a:srgbClr val="002060"/>
              </a:solidFill>
              <a:latin typeface="Times New Roman" panose="02020603050405020304" pitchFamily="18" charset="0"/>
              <a:cs typeface="Times New Roman" panose="02020603050405020304" pitchFamily="18" charset="0"/>
            </a:endParaRPr>
          </a:p>
          <a:p>
            <a:pPr marL="0" indent="0" algn="just" fontAlgn="auto">
              <a:spcAft>
                <a:spcPts val="0"/>
              </a:spcAft>
              <a:buNone/>
              <a:defRPr/>
            </a:pPr>
            <a:r>
              <a:rPr lang="en-US" sz="2200" b="1" dirty="0">
                <a:solidFill>
                  <a:srgbClr val="002060"/>
                </a:solidFill>
                <a:latin typeface="Times New Roman" panose="02020603050405020304" pitchFamily="18" charset="0"/>
                <a:cs typeface="Times New Roman" panose="02020603050405020304" pitchFamily="18" charset="0"/>
              </a:rPr>
              <a:t>PROGRAM 2:</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Ram was given the following task to understand how to work with constants and variables in C language. He should write a program to accomplish all the tasks.</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Task 1: He was given a series of 3 numbers and was asked to find its octal and hexadecimal equivalent.</a:t>
            </a:r>
          </a:p>
          <a:p>
            <a:pPr marL="0" indent="0" algn="just" fontAlgn="auto">
              <a:spcAft>
                <a:spcPts val="0"/>
              </a:spcAft>
              <a:buNone/>
              <a:defRPr/>
            </a:pPr>
            <a:r>
              <a:rPr lang="en-US" sz="2200" dirty="0">
                <a:solidFill>
                  <a:srgbClr val="002060"/>
                </a:solidFill>
                <a:latin typeface="Times New Roman" panose="02020603050405020304" pitchFamily="18" charset="0"/>
                <a:cs typeface="Times New Roman" panose="02020603050405020304" pitchFamily="18" charset="0"/>
              </a:rPr>
              <a:t>Task 2: He was asked to find the sum of the ASCII values of the Vowels both uppercase and lowercase</a:t>
            </a:r>
          </a:p>
        </p:txBody>
      </p:sp>
    </p:spTree>
    <p:extLst>
      <p:ext uri="{BB962C8B-B14F-4D97-AF65-F5344CB8AC3E}">
        <p14:creationId xmlns:p14="http://schemas.microsoft.com/office/powerpoint/2010/main" xmlns="" val="3503979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754188" y="623888"/>
            <a:ext cx="9750425" cy="1281112"/>
          </a:xfrm>
        </p:spPr>
        <p:txBody>
          <a:bodyPr/>
          <a:lstStyle/>
          <a:p>
            <a:pPr algn="ctr"/>
            <a:r>
              <a:rPr lang="en-US" altLang="en-US" b="1" dirty="0" smtClean="0">
                <a:solidFill>
                  <a:srgbClr val="7030A0"/>
                </a:solidFill>
                <a:latin typeface="Times New Roman" panose="02020603050405020304" pitchFamily="18" charset="0"/>
                <a:cs typeface="Times New Roman" panose="02020603050405020304" pitchFamily="18" charset="0"/>
              </a:rPr>
              <a:t>C TOKENS</a:t>
            </a:r>
            <a:endParaRPr lang="en-US" altLang="en-US" dirty="0" smtClean="0">
              <a:solidFill>
                <a:srgbClr val="7030A0"/>
              </a:solidFill>
              <a:latin typeface="Times New Roman" panose="02020603050405020304" pitchFamily="18" charset="0"/>
              <a:cs typeface="Times New Roman" panose="02020603050405020304" pitchFamily="18" charset="0"/>
            </a:endParaRPr>
          </a:p>
        </p:txBody>
      </p:sp>
      <p:sp>
        <p:nvSpPr>
          <p:cNvPr id="20483" name="Content Placeholder 2"/>
          <p:cNvSpPr>
            <a:spLocks noGrp="1"/>
          </p:cNvSpPr>
          <p:nvPr>
            <p:ph idx="1"/>
          </p:nvPr>
        </p:nvSpPr>
        <p:spPr>
          <a:xfrm>
            <a:off x="2589213" y="1333500"/>
            <a:ext cx="8915400" cy="4578350"/>
          </a:xfrm>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In C program, the smallest individual units are known as C tokens.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altLang="en-US" sz="2400" b="1" dirty="0" smtClean="0">
                <a:solidFill>
                  <a:srgbClr val="FF0000"/>
                </a:solidFill>
                <a:latin typeface="Times New Roman" panose="02020603050405020304" pitchFamily="18" charset="0"/>
                <a:cs typeface="Times New Roman" panose="02020603050405020304" pitchFamily="18" charset="0"/>
              </a:rPr>
              <a:t>Types of Tokens:</a:t>
            </a:r>
          </a:p>
          <a:p>
            <a:pPr algn="just"/>
            <a:endParaRPr lang="en-US" altLang="en-US" sz="2400" b="1" dirty="0" smtClean="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1228725" y="2457450"/>
            <a:ext cx="10701338" cy="3971925"/>
          </a:xfrm>
          <a:prstGeom prst="rect">
            <a:avLst/>
          </a:prstGeom>
        </p:spPr>
      </p:pic>
    </p:spTree>
    <p:extLst>
      <p:ext uri="{BB962C8B-B14F-4D97-AF65-F5344CB8AC3E}">
        <p14:creationId xmlns:p14="http://schemas.microsoft.com/office/powerpoint/2010/main" xmlns="" val="1198107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633538" y="549275"/>
            <a:ext cx="8912225" cy="1281113"/>
          </a:xfrm>
        </p:spPr>
        <p:txBody>
          <a:bodyPr/>
          <a:lstStyle/>
          <a:p>
            <a:r>
              <a:rPr lang="en-US" altLang="en-US" b="1" smtClean="0">
                <a:solidFill>
                  <a:srgbClr val="7030A0"/>
                </a:solidFill>
                <a:latin typeface="Times New Roman" panose="02020603050405020304" pitchFamily="18" charset="0"/>
                <a:cs typeface="Times New Roman" panose="02020603050405020304" pitchFamily="18" charset="0"/>
              </a:rPr>
              <a:t>	C KEYWORDS</a:t>
            </a:r>
            <a:endParaRPr lang="en-US" altLang="en-US"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9713" y="1189038"/>
            <a:ext cx="8915400" cy="5668962"/>
          </a:xfrm>
        </p:spPr>
        <p:txBody>
          <a:bodyPr rtlCol="0">
            <a:normAutofit/>
          </a:bodyPr>
          <a:lstStyle/>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Keywords are the words whose meaning has already been explained to the C compiler.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3" charset="2"/>
              <a:buChar char=""/>
              <a:defRPr/>
            </a:pP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keywords cannot be used as variable names </a:t>
            </a: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keywords are also called ‘Reserved words’.</a:t>
            </a:r>
          </a:p>
          <a:p>
            <a:pPr algn="just" fontAlgn="auto">
              <a:spcAft>
                <a:spcPts val="0"/>
              </a:spcAft>
              <a:buFont typeface="Wingdings 3" charset="2"/>
              <a:buChar char=""/>
              <a:defRPr/>
            </a:pPr>
            <a:r>
              <a:rPr lang="en-US" sz="2400" dirty="0">
                <a:solidFill>
                  <a:schemeClr val="tx1"/>
                </a:solidFill>
                <a:latin typeface="Times New Roman" panose="02020603050405020304" pitchFamily="18" charset="0"/>
                <a:cs typeface="Times New Roman" panose="02020603050405020304" pitchFamily="18" charset="0"/>
              </a:rPr>
              <a:t>There are only 32 keywords available in C. The following Figure gives a list of these keywords for your ready reference.</a:t>
            </a:r>
          </a:p>
          <a:p>
            <a:pPr marL="0" indent="0" algn="just" fontAlgn="auto">
              <a:spcAft>
                <a:spcPts val="0"/>
              </a:spcAft>
              <a:buFont typeface="Wingdings 3"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9940" name="Picture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33575" y="3821113"/>
            <a:ext cx="9024938" cy="292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3934"/>
            <a:ext cx="8911687" cy="543508"/>
          </a:xfrm>
        </p:spPr>
        <p:txBody>
          <a:bodyPr/>
          <a:lstStyle/>
          <a:p>
            <a:pPr algn="ctr"/>
            <a:r>
              <a:rPr lang="en-US" b="1" dirty="0" smtClean="0">
                <a:solidFill>
                  <a:srgbClr val="7030A0"/>
                </a:solidFill>
                <a:latin typeface="Times New Roman" pitchFamily="18" charset="0"/>
                <a:cs typeface="Times New Roman" pitchFamily="18" charset="0"/>
              </a:rPr>
              <a:t>Identifiers in C</a:t>
            </a:r>
            <a:endParaRPr lang="en-US" dirty="0">
              <a:solidFill>
                <a:srgbClr val="7030A0"/>
              </a:solidFill>
            </a:endParaRPr>
          </a:p>
        </p:txBody>
      </p:sp>
      <p:sp>
        <p:nvSpPr>
          <p:cNvPr id="3" name="Content Placeholder 2"/>
          <p:cNvSpPr>
            <a:spLocks noGrp="1"/>
          </p:cNvSpPr>
          <p:nvPr>
            <p:ph idx="1"/>
          </p:nvPr>
        </p:nvSpPr>
        <p:spPr>
          <a:xfrm>
            <a:off x="1885812" y="900316"/>
            <a:ext cx="8915400" cy="5303536"/>
          </a:xfrm>
        </p:spPr>
        <p:txBody>
          <a:bodyPr/>
          <a:lstStyle/>
          <a:p>
            <a:pPr>
              <a:buFont typeface="Wingdings" pitchFamily="2" charset="2"/>
              <a:buChar char="Ø"/>
            </a:pPr>
            <a:r>
              <a:rPr lang="en-US" dirty="0" smtClean="0">
                <a:latin typeface="Times New Roman" pitchFamily="18" charset="0"/>
                <a:cs typeface="Times New Roman" pitchFamily="18" charset="0"/>
              </a:rPr>
              <a:t>Used for naming variables, functions, arrays, structures, etc.</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Identifiers in C are the user-defined words.</a:t>
            </a:r>
          </a:p>
          <a:p>
            <a:pPr>
              <a:buFont typeface="Wingdings" pitchFamily="2" charset="2"/>
              <a:buChar char="Ø"/>
            </a:pPr>
            <a:endParaRPr lang="en-US" b="1" dirty="0" smtClean="0">
              <a:solidFill>
                <a:srgbClr val="FF0000"/>
              </a:solidFill>
              <a:latin typeface="Times New Roman" pitchFamily="18" charset="0"/>
              <a:cs typeface="Times New Roman" pitchFamily="18" charset="0"/>
            </a:endParaRPr>
          </a:p>
          <a:p>
            <a:pPr>
              <a:buFont typeface="Wingdings" pitchFamily="2" charset="2"/>
              <a:buChar char="Ø"/>
            </a:pPr>
            <a:r>
              <a:rPr lang="en-US" b="1" dirty="0" smtClean="0">
                <a:solidFill>
                  <a:srgbClr val="FF0000"/>
                </a:solidFill>
                <a:latin typeface="Times New Roman" pitchFamily="18" charset="0"/>
                <a:cs typeface="Times New Roman" pitchFamily="18" charset="0"/>
              </a:rPr>
              <a:t>Rules</a:t>
            </a:r>
            <a:r>
              <a:rPr lang="en-US" dirty="0" smtClean="0">
                <a:latin typeface="Times New Roman" pitchFamily="18" charset="0"/>
                <a:cs typeface="Times New Roman" pitchFamily="18" charset="0"/>
              </a:rPr>
              <a:t> for constructing identifiers in C </a:t>
            </a:r>
          </a:p>
          <a:p>
            <a:pPr lvl="1"/>
            <a:r>
              <a:rPr lang="en-US" sz="1800" dirty="0" smtClean="0">
                <a:latin typeface="Times New Roman" pitchFamily="18" charset="0"/>
                <a:cs typeface="Times New Roman" pitchFamily="18" charset="0"/>
              </a:rPr>
              <a:t>The first character of an identifier should be either an </a:t>
            </a:r>
            <a:r>
              <a:rPr lang="en-US" sz="1800" b="1" dirty="0" smtClean="0">
                <a:solidFill>
                  <a:srgbClr val="FF0000"/>
                </a:solidFill>
                <a:latin typeface="Times New Roman" pitchFamily="18" charset="0"/>
                <a:cs typeface="Times New Roman" pitchFamily="18" charset="0"/>
              </a:rPr>
              <a:t>alphabet</a:t>
            </a:r>
            <a:r>
              <a:rPr lang="en-US" sz="1800" dirty="0" smtClean="0">
                <a:latin typeface="Times New Roman" pitchFamily="18" charset="0"/>
                <a:cs typeface="Times New Roman" pitchFamily="18" charset="0"/>
              </a:rPr>
              <a:t> or an </a:t>
            </a:r>
            <a:r>
              <a:rPr lang="en-US" sz="1800" b="1" dirty="0" smtClean="0">
                <a:solidFill>
                  <a:srgbClr val="FF0000"/>
                </a:solidFill>
                <a:latin typeface="Times New Roman" pitchFamily="18" charset="0"/>
                <a:cs typeface="Times New Roman" pitchFamily="18" charset="0"/>
              </a:rPr>
              <a:t>underscore</a:t>
            </a:r>
            <a:r>
              <a:rPr lang="en-US" sz="1800" dirty="0" smtClean="0">
                <a:latin typeface="Times New Roman" pitchFamily="18" charset="0"/>
                <a:cs typeface="Times New Roman" pitchFamily="18" charset="0"/>
              </a:rPr>
              <a:t>, and then it can be followed by any of the character, digit, or underscore.</a:t>
            </a:r>
          </a:p>
          <a:p>
            <a:pPr lvl="1"/>
            <a:r>
              <a:rPr lang="en-US" sz="1800" dirty="0" smtClean="0">
                <a:latin typeface="Times New Roman" pitchFamily="18" charset="0"/>
                <a:cs typeface="Times New Roman" pitchFamily="18" charset="0"/>
              </a:rPr>
              <a:t>It should </a:t>
            </a:r>
            <a:r>
              <a:rPr lang="en-US" sz="1800" b="1" dirty="0" smtClean="0">
                <a:solidFill>
                  <a:srgbClr val="FF0000"/>
                </a:solidFill>
                <a:latin typeface="Times New Roman" pitchFamily="18" charset="0"/>
                <a:cs typeface="Times New Roman" pitchFamily="18" charset="0"/>
              </a:rPr>
              <a:t>not</a:t>
            </a:r>
            <a:r>
              <a:rPr lang="en-US" sz="1800" dirty="0" smtClean="0">
                <a:latin typeface="Times New Roman" pitchFamily="18" charset="0"/>
                <a:cs typeface="Times New Roman" pitchFamily="18" charset="0"/>
              </a:rPr>
              <a:t> begin with any </a:t>
            </a:r>
            <a:r>
              <a:rPr lang="en-US" sz="1800" b="1" dirty="0" smtClean="0">
                <a:solidFill>
                  <a:srgbClr val="FF0000"/>
                </a:solidFill>
                <a:latin typeface="Times New Roman" pitchFamily="18" charset="0"/>
                <a:cs typeface="Times New Roman" pitchFamily="18" charset="0"/>
              </a:rPr>
              <a:t>numerical</a:t>
            </a:r>
            <a:r>
              <a:rPr lang="en-US" sz="1800" dirty="0" smtClean="0">
                <a:latin typeface="Times New Roman" pitchFamily="18" charset="0"/>
                <a:cs typeface="Times New Roman" pitchFamily="18" charset="0"/>
              </a:rPr>
              <a:t> digit.</a:t>
            </a:r>
          </a:p>
          <a:p>
            <a:pPr lvl="1"/>
            <a:r>
              <a:rPr lang="en-US" sz="1800" dirty="0" smtClean="0">
                <a:latin typeface="Times New Roman" pitchFamily="18" charset="0"/>
                <a:cs typeface="Times New Roman" pitchFamily="18" charset="0"/>
              </a:rPr>
              <a:t>In identifiers, both uppercase and lowercase letters are distinct. Therefore, we can say that identifiers are case sensitive.</a:t>
            </a:r>
          </a:p>
          <a:p>
            <a:pPr lvl="1"/>
            <a:r>
              <a:rPr lang="en-US" sz="1800" b="1" dirty="0" smtClean="0">
                <a:solidFill>
                  <a:srgbClr val="FF0000"/>
                </a:solidFill>
                <a:latin typeface="Times New Roman" pitchFamily="18" charset="0"/>
                <a:cs typeface="Times New Roman" pitchFamily="18" charset="0"/>
              </a:rPr>
              <a:t>Commas or blank spaces cannot </a:t>
            </a:r>
            <a:r>
              <a:rPr lang="en-US" sz="1800" dirty="0" smtClean="0">
                <a:latin typeface="Times New Roman" pitchFamily="18" charset="0"/>
                <a:cs typeface="Times New Roman" pitchFamily="18" charset="0"/>
              </a:rPr>
              <a:t>be specified within an identifier.</a:t>
            </a:r>
          </a:p>
          <a:p>
            <a:pPr lvl="1"/>
            <a:r>
              <a:rPr lang="en-US" sz="1800" b="1" dirty="0" smtClean="0">
                <a:solidFill>
                  <a:srgbClr val="FF0000"/>
                </a:solidFill>
                <a:latin typeface="Times New Roman" pitchFamily="18" charset="0"/>
                <a:cs typeface="Times New Roman" pitchFamily="18" charset="0"/>
              </a:rPr>
              <a:t>Keywords cannot </a:t>
            </a:r>
            <a:r>
              <a:rPr lang="en-US" sz="1800" dirty="0" smtClean="0">
                <a:latin typeface="Times New Roman" pitchFamily="18" charset="0"/>
                <a:cs typeface="Times New Roman" pitchFamily="18" charset="0"/>
              </a:rPr>
              <a:t>be represented as an identifier.</a:t>
            </a:r>
          </a:p>
          <a:p>
            <a:pPr lvl="1"/>
            <a:r>
              <a:rPr lang="en-US" sz="1800" dirty="0" smtClean="0">
                <a:latin typeface="Times New Roman" pitchFamily="18" charset="0"/>
                <a:cs typeface="Times New Roman" pitchFamily="18" charset="0"/>
              </a:rPr>
              <a:t>The length of the identifiers should not be more than </a:t>
            </a:r>
            <a:r>
              <a:rPr lang="en-US" sz="1800" b="1" dirty="0" smtClean="0">
                <a:solidFill>
                  <a:srgbClr val="FF0000"/>
                </a:solidFill>
                <a:latin typeface="Times New Roman" pitchFamily="18" charset="0"/>
                <a:cs typeface="Times New Roman" pitchFamily="18" charset="0"/>
              </a:rPr>
              <a:t>31</a:t>
            </a:r>
            <a:r>
              <a:rPr lang="en-US" sz="1800" dirty="0" smtClean="0">
                <a:latin typeface="Times New Roman" pitchFamily="18" charset="0"/>
                <a:cs typeface="Times New Roman" pitchFamily="18" charset="0"/>
              </a:rPr>
              <a:t> characters.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PPT-Constants Variables [Compatibility Mode]" id="{5673E8FB-8C15-4056-B843-1F798A376C62}" vid="{03A31DE4-36BF-4BED-AC05-659F2B8D5359}"/>
    </a:ext>
  </a:extLst>
</a:theme>
</file>

<file path=docProps/app.xml><?xml version="1.0" encoding="utf-8"?>
<Properties xmlns="http://schemas.openxmlformats.org/officeDocument/2006/extended-properties" xmlns:vt="http://schemas.openxmlformats.org/officeDocument/2006/docPropsVTypes">
  <Template>PPT-Constants Variables</Template>
  <TotalTime>174</TotalTime>
  <Words>2781</Words>
  <Application>Microsoft Office PowerPoint</Application>
  <PresentationFormat>Custom</PresentationFormat>
  <Paragraphs>565</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Wisp</vt:lpstr>
      <vt:lpstr>Tokens,Variables &amp; Datatypes </vt:lpstr>
      <vt:lpstr>TOPICS</vt:lpstr>
      <vt:lpstr>CHARACTER SET</vt:lpstr>
      <vt:lpstr>SOURCE CHARACTER SET</vt:lpstr>
      <vt:lpstr>EXECUTION CHARACTER SET</vt:lpstr>
      <vt:lpstr>EXECUTION CHARACTER SET-Example Program</vt:lpstr>
      <vt:lpstr>C TOKENS</vt:lpstr>
      <vt:lpstr> C KEYWORDS</vt:lpstr>
      <vt:lpstr>Identifiers in C</vt:lpstr>
      <vt:lpstr>Strings in C</vt:lpstr>
      <vt:lpstr>Operators in C</vt:lpstr>
      <vt:lpstr>Special Symbols</vt:lpstr>
      <vt:lpstr>CONSTANTS</vt:lpstr>
      <vt:lpstr>INTEGER CONSTANTS</vt:lpstr>
      <vt:lpstr>INTEGER CONSTANTS</vt:lpstr>
      <vt:lpstr>INTEGER CONSTANTS</vt:lpstr>
      <vt:lpstr>Slide 17</vt:lpstr>
      <vt:lpstr>Slide 18</vt:lpstr>
      <vt:lpstr>Slide 19</vt:lpstr>
      <vt:lpstr>INTEGER CONSTANTS-Example</vt:lpstr>
      <vt:lpstr>INTEGER CONSTANTS-MCQ</vt:lpstr>
      <vt:lpstr>REAL CONSTANTS (FLOATINT POINT CONSTANTS)</vt:lpstr>
      <vt:lpstr>Slide 23</vt:lpstr>
      <vt:lpstr>REAL CONSTANTS (FLOATINT POINT CONSTANTS)</vt:lpstr>
      <vt:lpstr>REAL CONSTANTS (FLOATINT POINT CONSTANTS)</vt:lpstr>
      <vt:lpstr>Slide 26</vt:lpstr>
      <vt:lpstr>REAL CONSTANTS (FLOATINT POINT CONSTANTS)</vt:lpstr>
      <vt:lpstr>CHARACTER CONSTANTS</vt:lpstr>
      <vt:lpstr>CHARACTER CONSTANTS-Example</vt:lpstr>
      <vt:lpstr>CHARACTER CONSTANTS-MCQ</vt:lpstr>
      <vt:lpstr>VARIABLES</vt:lpstr>
      <vt:lpstr>VARIABLES</vt:lpstr>
      <vt:lpstr>VARIABLES</vt:lpstr>
      <vt:lpstr>VARIABLES</vt:lpstr>
      <vt:lpstr>DATA TYPES IN C</vt:lpstr>
      <vt:lpstr>PRIMARY (BUILT-IN) DATA TYPES:</vt:lpstr>
      <vt:lpstr>PRIMARY (BUILT-IN) DATA TYPES:</vt:lpstr>
      <vt:lpstr>PRIMARY (BUILT-IN) DATA TYPES:</vt:lpstr>
      <vt:lpstr>PRIMARY (BUILT-IN) DATA TYPES:</vt:lpstr>
      <vt:lpstr>PRIMARY (BUILT-IN) DATA TYPES:</vt:lpstr>
      <vt:lpstr>Slide 41</vt:lpstr>
      <vt:lpstr>CHARACTER DIAL</vt:lpstr>
      <vt:lpstr>POINT OUT THE ERRORS, IF ANY, IN THE FOLLOWING C STATEMENTS:</vt:lpstr>
      <vt:lpstr>POINT OUT THE ERRORS, IF ANY, IN THE FOLLOWING C STATEMENTS:</vt:lpstr>
      <vt:lpstr>MULTIPLE CHOICE QUESTIONS</vt:lpstr>
      <vt:lpstr>MULTIPLE CHOICE QUESTIONS</vt:lpstr>
      <vt:lpstr>MULTIPLE CHOICE QUESTIONS</vt:lpstr>
      <vt:lpstr>MULTIPLE CHOICE QUESTIONS</vt:lpstr>
      <vt:lpstr>MULTIPLE CHOICE QUESTIONS</vt:lpstr>
      <vt:lpstr>WHAT WILL BE THE OUTPUT? </vt:lpstr>
      <vt:lpstr>WHAT WILL BE THE OUTPUT? </vt:lpstr>
      <vt:lpstr>WHAT WILL BE THE OUTPUT? </vt:lpstr>
      <vt:lpstr>Slide 53</vt:lpstr>
      <vt:lpstr>PROBLEM 1: </vt:lpstr>
      <vt:lpstr>Slide 55</vt:lpstr>
      <vt:lpstr>PROBLEM 2: </vt:lpstr>
      <vt:lpstr>Slide 57</vt:lpstr>
      <vt:lpstr>PROBLEM 3: </vt:lpstr>
      <vt:lpstr>Slide 59</vt:lpstr>
      <vt:lpstr>PROBLEM 4: </vt:lpstr>
      <vt:lpstr>Slide 61</vt:lpstr>
      <vt:lpstr>MCQS</vt:lpstr>
      <vt:lpstr>MCQS</vt:lpstr>
      <vt:lpstr>MCQS</vt:lpstr>
      <vt:lpstr>MCQS</vt:lpstr>
      <vt:lpstr>Write the program </vt:lpstr>
      <vt:lpstr>Write the program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02- Constants variables keywords Datatypes</dc:title>
  <dc:creator>ADMIN</dc:creator>
  <cp:lastModifiedBy>Arun</cp:lastModifiedBy>
  <cp:revision>58</cp:revision>
  <dcterms:created xsi:type="dcterms:W3CDTF">2019-12-17T13:52:07Z</dcterms:created>
  <dcterms:modified xsi:type="dcterms:W3CDTF">2021-05-01T07:12:28Z</dcterms:modified>
</cp:coreProperties>
</file>