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85" r:id="rId8"/>
    <p:sldId id="280" r:id="rId9"/>
    <p:sldId id="281" r:id="rId10"/>
    <p:sldId id="282" r:id="rId11"/>
    <p:sldId id="260" r:id="rId12"/>
    <p:sldId id="261" r:id="rId13"/>
    <p:sldId id="262" r:id="rId14"/>
    <p:sldId id="263" r:id="rId15"/>
    <p:sldId id="264" r:id="rId16"/>
    <p:sldId id="286" r:id="rId17"/>
    <p:sldId id="287" r:id="rId18"/>
    <p:sldId id="265" r:id="rId19"/>
    <p:sldId id="288" r:id="rId20"/>
    <p:sldId id="289" r:id="rId21"/>
    <p:sldId id="290" r:id="rId22"/>
    <p:sldId id="291" r:id="rId23"/>
    <p:sldId id="292" r:id="rId24"/>
    <p:sldId id="279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1602-756B-3838-FFA8-AF2CBFAA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3CBBC-F74E-8398-6874-BAF123E8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DCD3-C48C-52D6-9867-6DCD2D97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C026-A54E-2F09-D7C1-911229DA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BA81-8B66-3CC6-B3EF-D06EF4F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9A3-4DD4-6A52-255A-F56DDB86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1501-681F-7CBE-381C-71DBDFE1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4AA7-069E-C8B8-6453-D057E838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D8B9-2094-571E-8603-E2D8F58D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0DA6-C006-BD78-6F1A-A965A9D6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58A99-865B-94B2-C958-EF5E068FD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69DE-D839-086E-F32F-5E18A65E0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F177-CC32-CE1A-EE68-4DF24DA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CB45-99DC-10D3-0482-A7534B41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02B1E-A88F-A1FC-C530-6E51E6CE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03EE-0D6C-E690-0897-C13FCD5E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747F-1EFF-D50A-40CC-1CB06034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AADB-4B82-F432-95B8-75FBF41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8D87-0339-4B49-21D2-32A9E632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96A3-1D63-45B0-174B-4351CCA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9DD6-4E8B-D097-5242-B13EBD6D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E524-1D98-5697-841A-525B28BF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A8B1-3319-2163-8E58-44AAEE35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004-25EF-2D26-5B7D-75590E9E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E734-1167-ED7E-7739-BBAC1E3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E1EB-9BDA-CB47-929C-793FC5D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3B82-5BCA-36D0-6C4A-0151CA1F2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D3C84-5AA4-3B33-291F-E15515DF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8FAE-B924-D49F-E7BD-FA87AD7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B42BB-144A-8F27-7416-05C6A9B7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6A40-36BD-12C9-F972-5C96B47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5F0-25D7-D376-E1BA-E1793EF8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3353-A741-E3E5-1EEE-F0049BE3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5B1-FEED-C6C9-875A-79697058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B1069-4D39-4011-8C54-4AA658CE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9BC56-ED84-B5D9-1789-053E405F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3D0EC-9A7D-3C41-E49C-B6CC1B8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2C453-AFF3-81CB-9E8B-50A26076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133B4-3B4D-BD87-58C2-5316DB24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7186-72CC-754D-6B9B-0A8722B3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EFCC5-4D62-02F8-9C57-6458EC12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776C8-3639-C891-E6E2-BF54CF64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526B-4837-A1F7-9E37-C9E7EAB0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964DC-2EA2-3862-6528-CC20B596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8445-86A6-3047-F54B-05EE96DE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E54A-30A1-5F24-01D9-55E34456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27EC-F8DF-53FF-9BEF-C635F94B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87CB-7870-B297-55C6-B16475BF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B13DC-7554-2AC4-1EF4-C0589A5CA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D9D1-C89C-B376-49E6-0FA8B76F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D292-D62A-0C0E-764B-F6B2EDCA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B19A-CBC5-B67F-CABB-7ED244C3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5DE9-80A3-03B4-8206-5E21E386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A6174-C5DA-1B96-5C8A-472F8F8EB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34C7F-C1F4-6E12-12EB-6EE108A03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6D79-BAE3-42A1-0C55-558B7AA5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4EEA-4738-7015-BD99-2FA5D0E3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EC2C-14BF-25DE-F258-D4BA864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D26DF-0D0F-4F13-6825-49C5BB0E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253F-A6C5-2E3E-B760-E29EC97E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9723-F2DA-9D55-6612-A6085F8B2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C9EF-FD11-417C-93A2-5F5E592CF74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E594-11F2-807C-EC99-6E3DFC349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5A95-7C99-00AC-2C4E-1F2FAFE1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52E2-424B-49E7-9F21-0E292DCC2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5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307-2D49-99B9-D979-A2551ABAC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6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9A25-BF9A-B29E-8924-7646CC71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Private method in interface</a:t>
            </a:r>
          </a:p>
          <a:p>
            <a:pPr marL="0" indent="0">
              <a:buNone/>
            </a:pPr>
            <a:r>
              <a:rPr lang="en-US" sz="2000" dirty="0"/>
              <a:t>Interface Inf1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private return type method name(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//statements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76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01F38-BA17-9A60-2127-A68B180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541" y="672860"/>
            <a:ext cx="7287642" cy="4840593"/>
          </a:xfrm>
        </p:spPr>
      </p:pic>
    </p:spTree>
    <p:extLst>
      <p:ext uri="{BB962C8B-B14F-4D97-AF65-F5344CB8AC3E}">
        <p14:creationId xmlns:p14="http://schemas.microsoft.com/office/powerpoint/2010/main" val="355947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C957B-7E9C-98DF-5898-3733E0BA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637" y="885346"/>
            <a:ext cx="7008704" cy="4351338"/>
          </a:xfrm>
        </p:spPr>
      </p:pic>
    </p:spTree>
    <p:extLst>
      <p:ext uri="{BB962C8B-B14F-4D97-AF65-F5344CB8AC3E}">
        <p14:creationId xmlns:p14="http://schemas.microsoft.com/office/powerpoint/2010/main" val="75308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F36B1-DF6B-8B6B-F5B4-9FAFC7F5F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81" y="962983"/>
            <a:ext cx="7162140" cy="4351338"/>
          </a:xfrm>
        </p:spPr>
      </p:pic>
    </p:spTree>
    <p:extLst>
      <p:ext uri="{BB962C8B-B14F-4D97-AF65-F5344CB8AC3E}">
        <p14:creationId xmlns:p14="http://schemas.microsoft.com/office/powerpoint/2010/main" val="5702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4246E-8852-0098-1373-EE7797C60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192" y="911225"/>
            <a:ext cx="5867593" cy="4351338"/>
          </a:xfrm>
        </p:spPr>
      </p:pic>
    </p:spTree>
    <p:extLst>
      <p:ext uri="{BB962C8B-B14F-4D97-AF65-F5344CB8AC3E}">
        <p14:creationId xmlns:p14="http://schemas.microsoft.com/office/powerpoint/2010/main" val="132019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3F131-EF38-7460-9A81-E68319363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12" y="885346"/>
            <a:ext cx="6952891" cy="4471658"/>
          </a:xfrm>
        </p:spPr>
      </p:pic>
    </p:spTree>
    <p:extLst>
      <p:ext uri="{BB962C8B-B14F-4D97-AF65-F5344CB8AC3E}">
        <p14:creationId xmlns:p14="http://schemas.microsoft.com/office/powerpoint/2010/main" val="76217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9C1-182A-68BB-F604-1AA496A1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AB1-6B3B-1EC8-8914-030C51C7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Will the following code compile successfully ?</a:t>
            </a:r>
          </a:p>
          <a:p>
            <a:pPr marL="0" indent="0">
              <a:buNone/>
            </a:pPr>
            <a:r>
              <a:rPr lang="en-IN" dirty="0"/>
              <a:t>interface I1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 int a=100;</a:t>
            </a:r>
          </a:p>
          <a:p>
            <a:pPr marL="0" indent="0">
              <a:buNone/>
            </a:pPr>
            <a:r>
              <a:rPr lang="en-IN" dirty="0"/>
              <a:t>protected void m1();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A1 implements I1 {</a:t>
            </a:r>
          </a:p>
          <a:p>
            <a:pPr marL="0" indent="0">
              <a:buNone/>
            </a:pPr>
            <a:r>
              <a:rPr lang="en-IN" dirty="0"/>
              <a:t>public void m1() 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(“In m1 method”);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80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357-5B10-0EA9-321B-91C15BA0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4C41-52A9-3196-F2C9-0491A14A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interface I1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static int a=100;</a:t>
            </a:r>
          </a:p>
          <a:p>
            <a:pPr marL="0" indent="0">
              <a:buNone/>
            </a:pPr>
            <a:r>
              <a:rPr lang="en-IN" dirty="0"/>
              <a:t>static void m1();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A1 implements I1 {</a:t>
            </a:r>
          </a:p>
          <a:p>
            <a:pPr marL="0" indent="0">
              <a:buNone/>
            </a:pPr>
            <a:r>
              <a:rPr lang="en-IN" dirty="0"/>
              <a:t>public void m1() 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(“In m1 method”);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5F34F-F410-FC40-278D-C59341EE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58" y="2725696"/>
            <a:ext cx="448690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7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DC82-A2CF-0B5A-EF81-B5BE01C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is similar to folders in your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505B-D87E-55DE-12A8-019C0CEB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People normally group their related data in various folders.</a:t>
            </a:r>
          </a:p>
          <a:p>
            <a:pPr marL="0" indent="0">
              <a:buNone/>
            </a:pPr>
            <a:r>
              <a:rPr lang="en-US" dirty="0"/>
              <a:t>▪ For example, a programmer may group his programs into the following folders.</a:t>
            </a:r>
          </a:p>
          <a:p>
            <a:pPr marL="0" indent="0">
              <a:buNone/>
            </a:pPr>
            <a:r>
              <a:rPr lang="en-US" dirty="0"/>
              <a:t>▪ </a:t>
            </a:r>
            <a:r>
              <a:rPr lang="en-US" dirty="0" err="1"/>
              <a:t>C_programs</a:t>
            </a:r>
            <a:r>
              <a:rPr lang="en-US" dirty="0"/>
              <a:t>, </a:t>
            </a:r>
            <a:r>
              <a:rPr lang="en-US" dirty="0" err="1"/>
              <a:t>CPP_programs</a:t>
            </a:r>
            <a:r>
              <a:rPr lang="en-US" dirty="0"/>
              <a:t>, </a:t>
            </a:r>
            <a:r>
              <a:rPr lang="en-US" dirty="0" err="1"/>
              <a:t>SQL_queries</a:t>
            </a:r>
            <a:r>
              <a:rPr lang="en-US" dirty="0"/>
              <a:t>, </a:t>
            </a:r>
            <a:r>
              <a:rPr lang="en-US" dirty="0" err="1"/>
              <a:t>PLSQL_programs</a:t>
            </a:r>
            <a:r>
              <a:rPr lang="en-US" dirty="0"/>
              <a:t>.. etc.</a:t>
            </a:r>
          </a:p>
          <a:p>
            <a:pPr marL="0" indent="0">
              <a:buNone/>
            </a:pPr>
            <a:r>
              <a:rPr lang="en-US" dirty="0"/>
              <a:t>▪ We also use sub-folders for organizing our data more conveniently.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▪ The advantage is we can easily locate the files if they are organized.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0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5F81B-49FD-E588-D67F-855C2E44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68" y="1895975"/>
            <a:ext cx="7621064" cy="4210638"/>
          </a:xfrm>
        </p:spPr>
      </p:pic>
    </p:spTree>
    <p:extLst>
      <p:ext uri="{BB962C8B-B14F-4D97-AF65-F5344CB8AC3E}">
        <p14:creationId xmlns:p14="http://schemas.microsoft.com/office/powerpoint/2010/main" val="341974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1F68-BF5B-3FA9-54AA-29B575DF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for packages</a:t>
            </a:r>
          </a:p>
          <a:p>
            <a:pPr marL="0" indent="0">
              <a:buNone/>
            </a:pPr>
            <a:r>
              <a:rPr lang="en-US" dirty="0"/>
              <a:t>Till now, you did not use any package since all your classes were stored in the default package. Imagine a situation where all the classes are stored in one package. </a:t>
            </a:r>
          </a:p>
          <a:p>
            <a:pPr marL="0" indent="0">
              <a:buNone/>
            </a:pPr>
            <a:r>
              <a:rPr lang="en-US" dirty="0"/>
              <a:t>It would lead to tremendous confusion as it may lead to classes with similar names that is not allowed by the language.</a:t>
            </a:r>
          </a:p>
          <a:p>
            <a:pPr marL="0" indent="0">
              <a:buNone/>
            </a:pPr>
            <a:r>
              <a:rPr lang="en-US" dirty="0"/>
              <a:t>This scenario is also referred to as a namespace collision.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1F68-BF5B-3FA9-54AA-29B575DF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for packages</a:t>
            </a:r>
          </a:p>
          <a:p>
            <a:pPr marL="0" indent="0">
              <a:buNone/>
            </a:pPr>
            <a:r>
              <a:rPr lang="en-US" dirty="0"/>
              <a:t>Packages are containers used to store the classes and interfaces into manageable units of code.</a:t>
            </a:r>
          </a:p>
          <a:p>
            <a:pPr marL="0" indent="0">
              <a:buNone/>
            </a:pPr>
            <a:r>
              <a:rPr lang="en-US" dirty="0"/>
              <a:t>Packages also help control the accessibility of your classes. This is also called as visibility control.</a:t>
            </a:r>
          </a:p>
          <a:p>
            <a:pPr marL="0" indent="0">
              <a:buNone/>
            </a:pPr>
            <a:r>
              <a:rPr lang="en-US" dirty="0"/>
              <a:t>▪ Example:</a:t>
            </a:r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MyPackage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{...}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YourClass</a:t>
            </a:r>
            <a:r>
              <a:rPr lang="en-US" dirty="0"/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90014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DA7B-BFFF-00F6-BFF8-A9DEDF3D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Protection using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0363-F724-4F32-E774-F7B52F2D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Packages facilitate access-control</a:t>
            </a:r>
          </a:p>
          <a:p>
            <a:pPr marL="0" indent="0">
              <a:buNone/>
            </a:pPr>
            <a:r>
              <a:rPr lang="en-US" dirty="0"/>
              <a:t>Once a class is packaged, its accessibility is controlled by its package</a:t>
            </a:r>
          </a:p>
          <a:p>
            <a:pPr marL="0" indent="0">
              <a:buNone/>
            </a:pPr>
            <a:r>
              <a:rPr lang="en-US" dirty="0"/>
              <a:t>That is, whether other classes can access the class in the package depends on the access specifiers used in its class declaration</a:t>
            </a:r>
          </a:p>
          <a:p>
            <a:pPr marL="0" indent="0">
              <a:buNone/>
            </a:pPr>
            <a:r>
              <a:rPr lang="en-US" dirty="0"/>
              <a:t>There are four visibility control mechanisms packages offer:</a:t>
            </a:r>
          </a:p>
          <a:p>
            <a:pPr marL="0" indent="0">
              <a:buNone/>
            </a:pPr>
            <a:r>
              <a:rPr lang="en-US" dirty="0"/>
              <a:t>▪ private</a:t>
            </a:r>
          </a:p>
          <a:p>
            <a:pPr marL="0" indent="0">
              <a:buNone/>
            </a:pPr>
            <a:r>
              <a:rPr lang="en-US" dirty="0"/>
              <a:t>▪ no-specifier (default access)</a:t>
            </a:r>
          </a:p>
          <a:p>
            <a:pPr marL="0" indent="0">
              <a:buNone/>
            </a:pPr>
            <a:r>
              <a:rPr lang="en-US" dirty="0"/>
              <a:t>▪ protected</a:t>
            </a:r>
          </a:p>
          <a:p>
            <a:pPr marL="0" indent="0">
              <a:buNone/>
            </a:pPr>
            <a:r>
              <a:rPr lang="en-US" dirty="0"/>
              <a:t>▪ 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19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DA7B-BFFF-00F6-BFF8-A9DEDF3D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Protection using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47F9E-A34F-85F1-335E-40B31DF4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614" y="1517640"/>
            <a:ext cx="5439534" cy="3362794"/>
          </a:xfrm>
        </p:spPr>
      </p:pic>
    </p:spTree>
    <p:extLst>
      <p:ext uri="{BB962C8B-B14F-4D97-AF65-F5344CB8AC3E}">
        <p14:creationId xmlns:p14="http://schemas.microsoft.com/office/powerpoint/2010/main" val="229744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6AEB-147B-4CA9-7894-5FFAAE5D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Packages are containers for classes.</a:t>
            </a:r>
          </a:p>
          <a:p>
            <a:endParaRPr lang="en-US"/>
          </a:p>
          <a:p>
            <a:r>
              <a:rPr lang="en-US"/>
              <a:t>They are used to keep the class name space</a:t>
            </a:r>
          </a:p>
          <a:p>
            <a:r>
              <a:rPr lang="en-US"/>
              <a:t>compartmentalized.</a:t>
            </a:r>
          </a:p>
          <a:p>
            <a:endParaRPr lang="en-US"/>
          </a:p>
          <a:p>
            <a:r>
              <a:rPr lang="en-US"/>
              <a:t>Packages are stored in a hierarchical manner and are</a:t>
            </a:r>
          </a:p>
          <a:p>
            <a:r>
              <a:rPr lang="en-US"/>
              <a:t>explicitly imported into new class definitions.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23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9CAE7-9B2A-C811-C476-75DD1E6FF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89" y="1312451"/>
            <a:ext cx="7316221" cy="3962953"/>
          </a:xfrm>
        </p:spPr>
      </p:pic>
    </p:spTree>
    <p:extLst>
      <p:ext uri="{BB962C8B-B14F-4D97-AF65-F5344CB8AC3E}">
        <p14:creationId xmlns:p14="http://schemas.microsoft.com/office/powerpoint/2010/main" val="20219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036A8-E32B-6CD9-F6AB-9F553551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604443"/>
            <a:ext cx="740195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C8874-1F58-5E93-5428-0564308E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490127"/>
            <a:ext cx="7830643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7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E4A4C-9C9F-F36B-B380-80A48B6C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628259"/>
            <a:ext cx="763059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B9CD4-0CD4-65EB-A207-1C6892D0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1085523"/>
            <a:ext cx="754485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8DABE-4B7C-9B1F-E98F-BDAD3D97D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02" y="914400"/>
            <a:ext cx="8238226" cy="5262563"/>
          </a:xfrm>
        </p:spPr>
      </p:pic>
    </p:spTree>
    <p:extLst>
      <p:ext uri="{BB962C8B-B14F-4D97-AF65-F5344CB8AC3E}">
        <p14:creationId xmlns:p14="http://schemas.microsoft.com/office/powerpoint/2010/main" val="153236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F3448-4FC3-189E-650F-C91B0259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901" y="1144138"/>
            <a:ext cx="5710176" cy="4351338"/>
          </a:xfrm>
        </p:spPr>
      </p:pic>
    </p:spTree>
    <p:extLst>
      <p:ext uri="{BB962C8B-B14F-4D97-AF65-F5344CB8AC3E}">
        <p14:creationId xmlns:p14="http://schemas.microsoft.com/office/powerpoint/2010/main" val="327300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C286B-C050-DFB3-CFDB-65D463E1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62" y="1049248"/>
            <a:ext cx="6126324" cy="4351338"/>
          </a:xfrm>
        </p:spPr>
      </p:pic>
    </p:spTree>
    <p:extLst>
      <p:ext uri="{BB962C8B-B14F-4D97-AF65-F5344CB8AC3E}">
        <p14:creationId xmlns:p14="http://schemas.microsoft.com/office/powerpoint/2010/main" val="932344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5524E-562E-FF23-AD2C-ED7627DA6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903" y="1411557"/>
            <a:ext cx="6810411" cy="4351338"/>
          </a:xfrm>
        </p:spPr>
      </p:pic>
    </p:spTree>
    <p:extLst>
      <p:ext uri="{BB962C8B-B14F-4D97-AF65-F5344CB8AC3E}">
        <p14:creationId xmlns:p14="http://schemas.microsoft.com/office/powerpoint/2010/main" val="389730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B783C-4287-BF09-9184-939F87BB4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790" y="1253331"/>
            <a:ext cx="6178419" cy="4351338"/>
          </a:xfrm>
        </p:spPr>
      </p:pic>
    </p:spTree>
    <p:extLst>
      <p:ext uri="{BB962C8B-B14F-4D97-AF65-F5344CB8AC3E}">
        <p14:creationId xmlns:p14="http://schemas.microsoft.com/office/powerpoint/2010/main" val="94898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72178-6551-39FA-51F5-15C13CCF0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973" y="1147224"/>
            <a:ext cx="6108756" cy="4351338"/>
          </a:xfrm>
        </p:spPr>
      </p:pic>
    </p:spTree>
    <p:extLst>
      <p:ext uri="{BB962C8B-B14F-4D97-AF65-F5344CB8AC3E}">
        <p14:creationId xmlns:p14="http://schemas.microsoft.com/office/powerpoint/2010/main" val="180864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D27EF-92EC-D7CD-C7C3-AB991DC04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984" y="1031995"/>
            <a:ext cx="6372184" cy="4351338"/>
          </a:xfrm>
        </p:spPr>
      </p:pic>
    </p:spTree>
    <p:extLst>
      <p:ext uri="{BB962C8B-B14F-4D97-AF65-F5344CB8AC3E}">
        <p14:creationId xmlns:p14="http://schemas.microsoft.com/office/powerpoint/2010/main" val="1727409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5EEB7-E00F-A998-CD8A-D1CF4AA2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694" y="1483743"/>
            <a:ext cx="6547495" cy="4693220"/>
          </a:xfrm>
        </p:spPr>
      </p:pic>
    </p:spTree>
    <p:extLst>
      <p:ext uri="{BB962C8B-B14F-4D97-AF65-F5344CB8AC3E}">
        <p14:creationId xmlns:p14="http://schemas.microsoft.com/office/powerpoint/2010/main" val="27842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56BB-FCED-8239-DCD1-AB5748EF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E9A-890B-B5B1-3598-9666C30C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Which is not a correct inbuilt java package?</a:t>
            </a:r>
          </a:p>
          <a:p>
            <a:pPr marL="0" indent="0">
              <a:buNone/>
            </a:pPr>
            <a:r>
              <a:rPr lang="en-IN" dirty="0"/>
              <a:t>A) java.io</a:t>
            </a:r>
          </a:p>
          <a:p>
            <a:pPr marL="0" indent="0">
              <a:buNone/>
            </a:pPr>
            <a:r>
              <a:rPr lang="en-IN" dirty="0"/>
              <a:t>B) </a:t>
            </a:r>
            <a:r>
              <a:rPr lang="en-IN" dirty="0" err="1"/>
              <a:t>java.sql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C) </a:t>
            </a:r>
            <a:r>
              <a:rPr lang="en-IN" dirty="0" err="1"/>
              <a:t>java.dbms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D) java.net</a:t>
            </a:r>
          </a:p>
        </p:txBody>
      </p:sp>
    </p:spTree>
    <p:extLst>
      <p:ext uri="{BB962C8B-B14F-4D97-AF65-F5344CB8AC3E}">
        <p14:creationId xmlns:p14="http://schemas.microsoft.com/office/powerpoint/2010/main" val="2883995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56BB-FCED-8239-DCD1-AB5748EF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E9A-890B-B5B1-3598-9666C30C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Which is a correct inbuilt java package?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java.text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</a:t>
            </a:r>
            <a:r>
              <a:rPr lang="en-IN" dirty="0" err="1"/>
              <a:t>java.errors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C) </a:t>
            </a:r>
            <a:r>
              <a:rPr lang="en-IN" dirty="0" err="1"/>
              <a:t>java.dbms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C) </a:t>
            </a:r>
            <a:r>
              <a:rPr lang="en-IN" dirty="0" err="1"/>
              <a:t>java.network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2456-2F48-1B60-1675-B0EBBE10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interfaces are required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0F77-6D95-6F7C-FA10-2C7EF843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Interfaces allow you to implement common behaviors in different classes that are not</a:t>
            </a:r>
          </a:p>
          <a:p>
            <a:pPr marL="0" indent="0">
              <a:buNone/>
            </a:pPr>
            <a:r>
              <a:rPr lang="en-US" dirty="0"/>
              <a:t>related to each other</a:t>
            </a:r>
          </a:p>
          <a:p>
            <a:endParaRPr lang="en-US" dirty="0"/>
          </a:p>
          <a:p>
            <a:r>
              <a:rPr lang="en-US" dirty="0"/>
              <a:t>Interfaces are used to describe behaviors that are not specific to any particular kind of</a:t>
            </a:r>
          </a:p>
          <a:p>
            <a:pPr marL="0" indent="0">
              <a:buNone/>
            </a:pPr>
            <a:r>
              <a:rPr lang="en-US" dirty="0"/>
              <a:t>object, but common to several kind of objects</a:t>
            </a:r>
          </a:p>
          <a:p>
            <a:endParaRPr lang="en-US" dirty="0"/>
          </a:p>
          <a:p>
            <a:r>
              <a:rPr lang="en-US" dirty="0"/>
              <a:t>Defining an interface has the advantage that an interface definition stands apart from any class or class hierarchy</a:t>
            </a:r>
          </a:p>
          <a:p>
            <a:endParaRPr lang="en-US" dirty="0"/>
          </a:p>
          <a:p>
            <a:r>
              <a:rPr lang="en-US" dirty="0"/>
              <a:t>This makes it possible for any number of independent classes to implement the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2456-2F48-1B60-1675-B0EBBE10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interfaces are required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0F77-6D95-6F7C-FA10-2C7EF843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Thus, an interface is a means of specifying a consistent specification, the implementation of which can be different across many independent and unrelated classes to suit the respective needs of such classes</a:t>
            </a:r>
          </a:p>
          <a:p>
            <a:r>
              <a:rPr lang="en-US" dirty="0"/>
              <a:t>Interfaces reduce coupling between components in your software</a:t>
            </a:r>
          </a:p>
          <a:p>
            <a:r>
              <a:rPr lang="en-US" dirty="0"/>
              <a:t>Java does not support multiple inheritance</a:t>
            </a:r>
          </a:p>
          <a:p>
            <a:r>
              <a:rPr lang="en-US" dirty="0"/>
              <a:t>This is a constraint in class design, as a class cannot achieve the functionality of two or more classes at a time</a:t>
            </a:r>
          </a:p>
          <a:p>
            <a:r>
              <a:rPr lang="en-US" dirty="0"/>
              <a:t>Interfaces help us make up for this loss as a class can implement more than one interface at a time </a:t>
            </a:r>
          </a:p>
          <a:p>
            <a:r>
              <a:rPr lang="en-US" dirty="0"/>
              <a:t>Thus, interfaces enable you to create richer classes and at the same time the classes need not be related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50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C854D-99B0-6C37-108D-EB1CC48D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78" y="261674"/>
            <a:ext cx="7687748" cy="3562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1FE7D-F63E-1035-A399-A5B0EE3A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28" y="3824521"/>
            <a:ext cx="597300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79AA-DDAE-8FF6-A6DD-B466435A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Interface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9192-2042-1090-8798-AF0082D9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methods that are declared within an interface are always, by default, public and abstract</a:t>
            </a:r>
          </a:p>
          <a:p>
            <a:r>
              <a:rPr lang="en-US" dirty="0"/>
              <a:t>Any variable declared within. an interface is always, by default, public static and final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3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C697-CF50-59DC-D588-EAC6D7F0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Method in Interface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Inf1{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return type method name(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7794-7363-0BD5-0AF9-A533444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in Interface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Inf1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return type method name(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731</Words>
  <Application>Microsoft Office PowerPoint</Application>
  <PresentationFormat>Widescreen</PresentationFormat>
  <Paragraphs>121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INTERFACES </vt:lpstr>
      <vt:lpstr>PowerPoint Presentation</vt:lpstr>
      <vt:lpstr>PowerPoint Presentation</vt:lpstr>
      <vt:lpstr>Why interfaces are required ?</vt:lpstr>
      <vt:lpstr>Why interfaces are required ?</vt:lpstr>
      <vt:lpstr>PowerPoint Presentation</vt:lpstr>
      <vt:lpstr>Interface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PowerPoint Presentation</vt:lpstr>
      <vt:lpstr>Package is similar to folders in your Disk</vt:lpstr>
      <vt:lpstr>PowerPoint Presentation</vt:lpstr>
      <vt:lpstr>PowerPoint Presentation</vt:lpstr>
      <vt:lpstr>Access Protection using Packages</vt:lpstr>
      <vt:lpstr>Access Protection using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</dc:title>
  <dc:creator>Ponmani s</dc:creator>
  <cp:lastModifiedBy>Ponmani s</cp:lastModifiedBy>
  <cp:revision>3</cp:revision>
  <dcterms:created xsi:type="dcterms:W3CDTF">2022-09-19T15:41:55Z</dcterms:created>
  <dcterms:modified xsi:type="dcterms:W3CDTF">2022-09-19T17:08:20Z</dcterms:modified>
</cp:coreProperties>
</file>