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Garamond"/>
      <p:regular r:id="rId43"/>
      <p:bold r:id="rId44"/>
      <p:italic r:id="rId45"/>
      <p:boldItalic r:id="rId46"/>
    </p:embeddedFont>
    <p:embeddedFont>
      <p:font typeface="Century Gothic"/>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51" roundtripDataSignature="AMtx7mi92bFi1TsMSDTZmQjMfnjsGaPh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Garamond-bold.fntdata"/><Relationship Id="rId43" Type="http://schemas.openxmlformats.org/officeDocument/2006/relationships/font" Target="fonts/Garamond-regular.fntdata"/><Relationship Id="rId46" Type="http://schemas.openxmlformats.org/officeDocument/2006/relationships/font" Target="fonts/Garamond-boldItalic.fntdata"/><Relationship Id="rId45" Type="http://schemas.openxmlformats.org/officeDocument/2006/relationships/font" Target="fonts/Garamon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bold.fntdata"/><Relationship Id="rId47" Type="http://schemas.openxmlformats.org/officeDocument/2006/relationships/font" Target="fonts/CenturyGothic-regular.fntdata"/><Relationship Id="rId49"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font" Target="fonts/CenturyGothic-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39"/>
          <p:cNvSpPr txBox="1"/>
          <p:nvPr>
            <p:ph type="ctrTitle"/>
          </p:nvPr>
        </p:nvSpPr>
        <p:spPr>
          <a:xfrm>
            <a:off x="601670" y="3335275"/>
            <a:ext cx="7940660" cy="76352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ctr">
              <a:spcBef>
                <a:spcPts val="0"/>
              </a:spcBef>
              <a:spcAft>
                <a:spcPts val="0"/>
              </a:spcAft>
              <a:buClr>
                <a:srgbClr val="C00000"/>
              </a:buClr>
              <a:buSzPts val="3600"/>
              <a:buFont typeface="Calibri"/>
              <a:buNone/>
              <a:defRPr sz="360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9"/>
          <p:cNvSpPr txBox="1"/>
          <p:nvPr>
            <p:ph idx="1" type="subTitle"/>
          </p:nvPr>
        </p:nvSpPr>
        <p:spPr>
          <a:xfrm>
            <a:off x="601670" y="4098800"/>
            <a:ext cx="7940660" cy="763525"/>
          </a:xfrm>
          <a:prstGeom prst="rect">
            <a:avLst/>
          </a:prstGeom>
          <a:noFill/>
          <a:ln>
            <a:noFill/>
          </a:ln>
        </p:spPr>
        <p:txBody>
          <a:bodyPr anchorCtr="0" anchor="t" bIns="45700" lIns="91425" spcFirstLastPara="1" rIns="91425" wrap="square" tIns="45700">
            <a:normAutofit/>
          </a:bodyPr>
          <a:lstStyle>
            <a:lvl1pPr lvl="0" algn="ctr">
              <a:spcBef>
                <a:spcPts val="560"/>
              </a:spcBef>
              <a:spcAft>
                <a:spcPts val="0"/>
              </a:spcAft>
              <a:buClr>
                <a:srgbClr val="1D3A00"/>
              </a:buClr>
              <a:buSzPts val="2800"/>
              <a:buNone/>
              <a:defRPr b="0" i="0" sz="2800">
                <a:solidFill>
                  <a:srgbClr val="1D3A0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3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48"/>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8"/>
          <p:cNvSpPr/>
          <p:nvPr>
            <p:ph idx="2" type="pic"/>
          </p:nvPr>
        </p:nvSpPr>
        <p:spPr>
          <a:xfrm>
            <a:off x="1792288" y="459581"/>
            <a:ext cx="5486400" cy="3086100"/>
          </a:xfrm>
          <a:prstGeom prst="rect">
            <a:avLst/>
          </a:prstGeom>
          <a:noFill/>
          <a:ln>
            <a:noFill/>
          </a:ln>
        </p:spPr>
      </p:sp>
      <p:sp>
        <p:nvSpPr>
          <p:cNvPr id="75" name="Google Shape;75;p48"/>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4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49"/>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49"/>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4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50"/>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50"/>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5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E:\websites\free-power-point-templates\2012\logos.png" id="91" name="Google Shape;91;p50"/>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40"/>
          <p:cNvSpPr txBox="1"/>
          <p:nvPr>
            <p:ph type="title"/>
          </p:nvPr>
        </p:nvSpPr>
        <p:spPr>
          <a:xfrm>
            <a:off x="2586835" y="433880"/>
            <a:ext cx="6108199" cy="57264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C00000"/>
              </a:buClr>
              <a:buSzPts val="3600"/>
              <a:buFont typeface="Calibri"/>
              <a:buNone/>
              <a:defRPr sz="360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0"/>
          <p:cNvSpPr txBox="1"/>
          <p:nvPr>
            <p:ph idx="1" type="body"/>
          </p:nvPr>
        </p:nvSpPr>
        <p:spPr>
          <a:xfrm>
            <a:off x="2586835" y="1044700"/>
            <a:ext cx="6108199" cy="351106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1D3A00"/>
              </a:buClr>
              <a:buSzPts val="2800"/>
              <a:buChar char="•"/>
              <a:defRPr sz="2800">
                <a:solidFill>
                  <a:srgbClr val="1D3A00"/>
                </a:solidFill>
              </a:defRPr>
            </a:lvl1pPr>
            <a:lvl2pPr indent="-406400" lvl="1" marL="914400" algn="l">
              <a:spcBef>
                <a:spcPts val="560"/>
              </a:spcBef>
              <a:spcAft>
                <a:spcPts val="0"/>
              </a:spcAft>
              <a:buClr>
                <a:srgbClr val="1D3A00"/>
              </a:buClr>
              <a:buSzPts val="2800"/>
              <a:buChar char="–"/>
              <a:defRPr>
                <a:solidFill>
                  <a:srgbClr val="1D3A00"/>
                </a:solidFill>
              </a:defRPr>
            </a:lvl2pPr>
            <a:lvl3pPr indent="-381000" lvl="2" marL="1371600" algn="l">
              <a:spcBef>
                <a:spcPts val="480"/>
              </a:spcBef>
              <a:spcAft>
                <a:spcPts val="0"/>
              </a:spcAft>
              <a:buClr>
                <a:srgbClr val="1D3A00"/>
              </a:buClr>
              <a:buSzPts val="2400"/>
              <a:buChar char="•"/>
              <a:defRPr>
                <a:solidFill>
                  <a:srgbClr val="1D3A00"/>
                </a:solidFill>
              </a:defRPr>
            </a:lvl3pPr>
            <a:lvl4pPr indent="-355600" lvl="3" marL="1828800" algn="l">
              <a:spcBef>
                <a:spcPts val="400"/>
              </a:spcBef>
              <a:spcAft>
                <a:spcPts val="0"/>
              </a:spcAft>
              <a:buClr>
                <a:srgbClr val="1D3A00"/>
              </a:buClr>
              <a:buSzPts val="2000"/>
              <a:buChar char="–"/>
              <a:defRPr>
                <a:solidFill>
                  <a:srgbClr val="1D3A00"/>
                </a:solidFill>
              </a:defRPr>
            </a:lvl4pPr>
            <a:lvl5pPr indent="-355600" lvl="4" marL="2286000" algn="l">
              <a:spcBef>
                <a:spcPts val="400"/>
              </a:spcBef>
              <a:spcAft>
                <a:spcPts val="0"/>
              </a:spcAft>
              <a:buClr>
                <a:srgbClr val="1D3A00"/>
              </a:buClr>
              <a:buSzPts val="2000"/>
              <a:buChar char="»"/>
              <a:defRPr>
                <a:solidFill>
                  <a:srgbClr val="1D3A0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4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 name="Shape 28"/>
        <p:cNvGrpSpPr/>
        <p:nvPr/>
      </p:nvGrpSpPr>
      <p:grpSpPr>
        <a:xfrm>
          <a:off x="0" y="0"/>
          <a:ext cx="0" cy="0"/>
          <a:chOff x="0" y="0"/>
          <a:chExt cx="0" cy="0"/>
        </a:xfrm>
      </p:grpSpPr>
      <p:sp>
        <p:nvSpPr>
          <p:cNvPr id="29" name="Google Shape;29;p41"/>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C00000"/>
              </a:buClr>
              <a:buSzPts val="3600"/>
              <a:buFont typeface="Calibri"/>
              <a:buNone/>
              <a:defRPr sz="360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1"/>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a:bodyPr>
          <a:lstStyle>
            <a:lvl1pPr indent="-406400" lvl="0" marL="457200" algn="ctr">
              <a:spcBef>
                <a:spcPts val="560"/>
              </a:spcBef>
              <a:spcAft>
                <a:spcPts val="0"/>
              </a:spcAft>
              <a:buClr>
                <a:srgbClr val="1D3A00"/>
              </a:buClr>
              <a:buSzPts val="2800"/>
              <a:buChar char="•"/>
              <a:defRPr sz="2800">
                <a:solidFill>
                  <a:srgbClr val="1D3A00"/>
                </a:solidFill>
              </a:defRPr>
            </a:lvl1pPr>
            <a:lvl2pPr indent="-406400" lvl="1" marL="914400" algn="ctr">
              <a:spcBef>
                <a:spcPts val="560"/>
              </a:spcBef>
              <a:spcAft>
                <a:spcPts val="0"/>
              </a:spcAft>
              <a:buClr>
                <a:srgbClr val="1D3A00"/>
              </a:buClr>
              <a:buSzPts val="2800"/>
              <a:buChar char="–"/>
              <a:defRPr>
                <a:solidFill>
                  <a:srgbClr val="1D3A00"/>
                </a:solidFill>
              </a:defRPr>
            </a:lvl2pPr>
            <a:lvl3pPr indent="-381000" lvl="2" marL="1371600" algn="ctr">
              <a:spcBef>
                <a:spcPts val="480"/>
              </a:spcBef>
              <a:spcAft>
                <a:spcPts val="0"/>
              </a:spcAft>
              <a:buClr>
                <a:srgbClr val="1D3A00"/>
              </a:buClr>
              <a:buSzPts val="2400"/>
              <a:buChar char="•"/>
              <a:defRPr>
                <a:solidFill>
                  <a:srgbClr val="1D3A00"/>
                </a:solidFill>
              </a:defRPr>
            </a:lvl3pPr>
            <a:lvl4pPr indent="-355600" lvl="3" marL="1828800" algn="ctr">
              <a:spcBef>
                <a:spcPts val="400"/>
              </a:spcBef>
              <a:spcAft>
                <a:spcPts val="0"/>
              </a:spcAft>
              <a:buClr>
                <a:srgbClr val="1D3A00"/>
              </a:buClr>
              <a:buSzPts val="2000"/>
              <a:buChar char="–"/>
              <a:defRPr>
                <a:solidFill>
                  <a:srgbClr val="1D3A00"/>
                </a:solidFill>
              </a:defRPr>
            </a:lvl4pPr>
            <a:lvl5pPr indent="-355600" lvl="4" marL="2286000" algn="ctr">
              <a:spcBef>
                <a:spcPts val="400"/>
              </a:spcBef>
              <a:spcAft>
                <a:spcPts val="0"/>
              </a:spcAft>
              <a:buClr>
                <a:srgbClr val="1D3A00"/>
              </a:buClr>
              <a:buSzPts val="2000"/>
              <a:buChar char="»"/>
              <a:defRPr>
                <a:solidFill>
                  <a:srgbClr val="1D3A0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4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4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43"/>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43"/>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1" name="Google Shape;41;p4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4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4"/>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7" name="Google Shape;47;p44"/>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8" name="Google Shape;48;p4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45"/>
          <p:cNvSpPr txBox="1"/>
          <p:nvPr>
            <p:ph type="title"/>
          </p:nvPr>
        </p:nvSpPr>
        <p:spPr>
          <a:xfrm>
            <a:off x="601670" y="1044700"/>
            <a:ext cx="7940660" cy="7635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C00000"/>
              </a:buClr>
              <a:buSzPts val="3600"/>
              <a:buFont typeface="Calibri"/>
              <a:buNone/>
              <a:defRPr sz="360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5"/>
          <p:cNvSpPr txBox="1"/>
          <p:nvPr>
            <p:ph idx="1" type="body"/>
          </p:nvPr>
        </p:nvSpPr>
        <p:spPr>
          <a:xfrm>
            <a:off x="536879" y="1808225"/>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1D3A00"/>
              </a:buClr>
              <a:buSzPts val="2400"/>
              <a:buNone/>
              <a:defRPr b="1" sz="2400">
                <a:solidFill>
                  <a:srgbClr val="1D3A0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45"/>
          <p:cNvSpPr txBox="1"/>
          <p:nvPr>
            <p:ph idx="2" type="body"/>
          </p:nvPr>
        </p:nvSpPr>
        <p:spPr>
          <a:xfrm>
            <a:off x="536879" y="2280622"/>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1D3A00"/>
              </a:buClr>
              <a:buSzPts val="2400"/>
              <a:buChar char="•"/>
              <a:defRPr sz="2400">
                <a:solidFill>
                  <a:srgbClr val="1D3A00"/>
                </a:solidFill>
              </a:defRPr>
            </a:lvl1pPr>
            <a:lvl2pPr indent="-355600" lvl="1" marL="914400" algn="ctr">
              <a:spcBef>
                <a:spcPts val="400"/>
              </a:spcBef>
              <a:spcAft>
                <a:spcPts val="0"/>
              </a:spcAft>
              <a:buClr>
                <a:srgbClr val="1D3A00"/>
              </a:buClr>
              <a:buSzPts val="2000"/>
              <a:buChar char="–"/>
              <a:defRPr sz="2000">
                <a:solidFill>
                  <a:srgbClr val="1D3A00"/>
                </a:solidFill>
              </a:defRPr>
            </a:lvl2pPr>
            <a:lvl3pPr indent="-342900" lvl="2" marL="1371600" algn="ctr">
              <a:spcBef>
                <a:spcPts val="360"/>
              </a:spcBef>
              <a:spcAft>
                <a:spcPts val="0"/>
              </a:spcAft>
              <a:buClr>
                <a:srgbClr val="1D3A00"/>
              </a:buClr>
              <a:buSzPts val="1800"/>
              <a:buChar char="•"/>
              <a:defRPr sz="1800">
                <a:solidFill>
                  <a:srgbClr val="1D3A00"/>
                </a:solidFill>
              </a:defRPr>
            </a:lvl3pPr>
            <a:lvl4pPr indent="-330200" lvl="3" marL="1828800" algn="ctr">
              <a:spcBef>
                <a:spcPts val="320"/>
              </a:spcBef>
              <a:spcAft>
                <a:spcPts val="0"/>
              </a:spcAft>
              <a:buClr>
                <a:srgbClr val="1D3A00"/>
              </a:buClr>
              <a:buSzPts val="1600"/>
              <a:buChar char="–"/>
              <a:defRPr sz="1600">
                <a:solidFill>
                  <a:srgbClr val="1D3A00"/>
                </a:solidFill>
              </a:defRPr>
            </a:lvl4pPr>
            <a:lvl5pPr indent="-330200" lvl="4" marL="2286000" algn="ctr">
              <a:spcBef>
                <a:spcPts val="320"/>
              </a:spcBef>
              <a:spcAft>
                <a:spcPts val="0"/>
              </a:spcAft>
              <a:buClr>
                <a:srgbClr val="1D3A00"/>
              </a:buClr>
              <a:buSzPts val="1600"/>
              <a:buChar char="»"/>
              <a:defRPr sz="1600">
                <a:solidFill>
                  <a:srgbClr val="1D3A0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45"/>
          <p:cNvSpPr txBox="1"/>
          <p:nvPr>
            <p:ph idx="3" type="body"/>
          </p:nvPr>
        </p:nvSpPr>
        <p:spPr>
          <a:xfrm>
            <a:off x="4572000" y="1808225"/>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1D3A00"/>
              </a:buClr>
              <a:buSzPts val="2400"/>
              <a:buNone/>
              <a:defRPr b="1" sz="2400">
                <a:solidFill>
                  <a:srgbClr val="1D3A0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45"/>
          <p:cNvSpPr txBox="1"/>
          <p:nvPr>
            <p:ph idx="4" type="body"/>
          </p:nvPr>
        </p:nvSpPr>
        <p:spPr>
          <a:xfrm>
            <a:off x="4572000" y="2280622"/>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1D3A00"/>
              </a:buClr>
              <a:buSzPts val="2400"/>
              <a:buChar char="•"/>
              <a:defRPr sz="2400">
                <a:solidFill>
                  <a:srgbClr val="1D3A00"/>
                </a:solidFill>
              </a:defRPr>
            </a:lvl1pPr>
            <a:lvl2pPr indent="-355600" lvl="1" marL="914400" algn="ctr">
              <a:spcBef>
                <a:spcPts val="400"/>
              </a:spcBef>
              <a:spcAft>
                <a:spcPts val="0"/>
              </a:spcAft>
              <a:buClr>
                <a:srgbClr val="1D3A00"/>
              </a:buClr>
              <a:buSzPts val="2000"/>
              <a:buChar char="–"/>
              <a:defRPr sz="2000">
                <a:solidFill>
                  <a:srgbClr val="1D3A00"/>
                </a:solidFill>
              </a:defRPr>
            </a:lvl2pPr>
            <a:lvl3pPr indent="-342900" lvl="2" marL="1371600" algn="ctr">
              <a:spcBef>
                <a:spcPts val="360"/>
              </a:spcBef>
              <a:spcAft>
                <a:spcPts val="0"/>
              </a:spcAft>
              <a:buClr>
                <a:srgbClr val="1D3A00"/>
              </a:buClr>
              <a:buSzPts val="1800"/>
              <a:buChar char="•"/>
              <a:defRPr sz="1800">
                <a:solidFill>
                  <a:srgbClr val="1D3A00"/>
                </a:solidFill>
              </a:defRPr>
            </a:lvl3pPr>
            <a:lvl4pPr indent="-330200" lvl="3" marL="1828800" algn="ctr">
              <a:spcBef>
                <a:spcPts val="320"/>
              </a:spcBef>
              <a:spcAft>
                <a:spcPts val="0"/>
              </a:spcAft>
              <a:buClr>
                <a:srgbClr val="1D3A00"/>
              </a:buClr>
              <a:buSzPts val="1600"/>
              <a:buChar char="–"/>
              <a:defRPr sz="1600">
                <a:solidFill>
                  <a:srgbClr val="1D3A00"/>
                </a:solidFill>
              </a:defRPr>
            </a:lvl4pPr>
            <a:lvl5pPr indent="-330200" lvl="4" marL="2286000" algn="ctr">
              <a:spcBef>
                <a:spcPts val="320"/>
              </a:spcBef>
              <a:spcAft>
                <a:spcPts val="0"/>
              </a:spcAft>
              <a:buClr>
                <a:srgbClr val="1D3A00"/>
              </a:buClr>
              <a:buSzPts val="1600"/>
              <a:buChar char="»"/>
              <a:defRPr sz="1600">
                <a:solidFill>
                  <a:srgbClr val="1D3A0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7" name="Google Shape;57;p4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4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4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47"/>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7"/>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47"/>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8"/>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38"/>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US"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5.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2.png"/><Relationship Id="rId4" Type="http://schemas.openxmlformats.org/officeDocument/2006/relationships/image" Target="../media/image23.png"/><Relationship Id="rId5" Type="http://schemas.openxmlformats.org/officeDocument/2006/relationships/image" Target="../media/image34.png"/><Relationship Id="rId6"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jpg"/><Relationship Id="rId4" Type="http://schemas.openxmlformats.org/officeDocument/2006/relationships/image" Target="../media/image27.jpg"/><Relationship Id="rId5" Type="http://schemas.openxmlformats.org/officeDocument/2006/relationships/image" Target="../media/image1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0.jp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6.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4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8.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754375" y="3398103"/>
            <a:ext cx="7940660" cy="122164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Calibri"/>
              <a:buNone/>
            </a:pPr>
            <a:r>
              <a:rPr b="1" lang="en-US"/>
              <a:t>OPEN ELECTIVE</a:t>
            </a:r>
            <a:br>
              <a:rPr b="1" lang="en-US"/>
            </a:br>
            <a:r>
              <a:rPr b="1" lang="en-US"/>
              <a:t>OCS1903-PROGRAMMING USING PYTHON</a:t>
            </a:r>
            <a:br>
              <a:rPr b="1" lang="en-US"/>
            </a:br>
            <a:r>
              <a:rPr b="1" lang="en-US"/>
              <a:t>WEEK 2</a:t>
            </a:r>
            <a:endParaRPr/>
          </a:p>
        </p:txBody>
      </p:sp>
      <p:sp>
        <p:nvSpPr>
          <p:cNvPr id="97" name="Google Shape;97;p1"/>
          <p:cNvSpPr txBox="1"/>
          <p:nvPr>
            <p:ph idx="1" type="subTitle"/>
          </p:nvPr>
        </p:nvSpPr>
        <p:spPr>
          <a:xfrm>
            <a:off x="-161855" y="4709620"/>
            <a:ext cx="1832460" cy="61082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D3A00"/>
              </a:buClr>
              <a:buSzPts val="2800"/>
              <a:buNone/>
            </a:pPr>
            <a:r>
              <a:t/>
            </a:r>
            <a:endParaRPr b="1"/>
          </a:p>
        </p:txBody>
      </p:sp>
      <p:sp>
        <p:nvSpPr>
          <p:cNvPr id="98" name="Google Shape;98;p1"/>
          <p:cNvSpPr txBox="1"/>
          <p:nvPr/>
        </p:nvSpPr>
        <p:spPr>
          <a:xfrm>
            <a:off x="7532847" y="4619743"/>
            <a:ext cx="2018966" cy="610821"/>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1D3A00"/>
              </a:buClr>
              <a:buSzPts val="2800"/>
              <a:buFont typeface="Arial"/>
              <a:buNone/>
            </a:pPr>
            <a:r>
              <a:t/>
            </a:r>
            <a:endParaRPr b="1" i="0" sz="2800">
              <a:solidFill>
                <a:srgbClr val="1D3A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800"/>
              <a:buFont typeface="Garamond"/>
              <a:buNone/>
            </a:pPr>
            <a:r>
              <a:rPr b="1" lang="en-US" sz="2800">
                <a:latin typeface="Garamond"/>
                <a:ea typeface="Garamond"/>
                <a:cs typeface="Garamond"/>
                <a:sym typeface="Garamond"/>
              </a:rPr>
              <a:t>Built-in functions</a:t>
            </a:r>
            <a:endParaRPr/>
          </a:p>
        </p:txBody>
      </p:sp>
      <p:sp>
        <p:nvSpPr>
          <p:cNvPr id="182" name="Google Shape;182;p10"/>
          <p:cNvSpPr txBox="1"/>
          <p:nvPr/>
        </p:nvSpPr>
        <p:spPr>
          <a:xfrm>
            <a:off x="42365" y="2266340"/>
            <a:ext cx="4994455" cy="1477328"/>
          </a:xfrm>
          <a:prstGeom prst="rect">
            <a:avLst/>
          </a:prstGeom>
          <a:no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Garamond"/>
                <a:ea typeface="Garamond"/>
                <a:cs typeface="Garamond"/>
                <a:sym typeface="Garamond"/>
              </a:rPr>
              <a:t>int()-returns a integer number</a:t>
            </a:r>
            <a:endParaRPr/>
          </a:p>
          <a:p>
            <a:pPr indent="0" lvl="0" marL="0" marR="0" rtl="0" algn="l">
              <a:spcBef>
                <a:spcPts val="0"/>
              </a:spcBef>
              <a:spcAft>
                <a:spcPts val="0"/>
              </a:spcAft>
              <a:buNone/>
            </a:pPr>
            <a:r>
              <a:rPr b="1" lang="en-US" sz="1800">
                <a:solidFill>
                  <a:srgbClr val="990099"/>
                </a:solidFill>
                <a:latin typeface="Garamond"/>
                <a:ea typeface="Garamond"/>
                <a:cs typeface="Garamond"/>
                <a:sym typeface="Garamond"/>
              </a:rPr>
              <a:t>float()-returns a decimal/floating point number</a:t>
            </a:r>
            <a:endParaRPr/>
          </a:p>
          <a:p>
            <a:pPr indent="0" lvl="0" marL="0" marR="0" rtl="0" algn="l">
              <a:spcBef>
                <a:spcPts val="0"/>
              </a:spcBef>
              <a:spcAft>
                <a:spcPts val="0"/>
              </a:spcAft>
              <a:buNone/>
            </a:pPr>
            <a:r>
              <a:rPr b="1" lang="en-US" sz="1800">
                <a:solidFill>
                  <a:schemeClr val="dk1"/>
                </a:solidFill>
                <a:latin typeface="Garamond"/>
                <a:ea typeface="Garamond"/>
                <a:cs typeface="Garamond"/>
                <a:sym typeface="Garamond"/>
              </a:rPr>
              <a:t>bool()-returns a Boolean value</a:t>
            </a:r>
            <a:endParaRPr/>
          </a:p>
          <a:p>
            <a:pPr indent="0" lvl="0" marL="0" marR="0" rtl="0" algn="l">
              <a:spcBef>
                <a:spcPts val="0"/>
              </a:spcBef>
              <a:spcAft>
                <a:spcPts val="0"/>
              </a:spcAft>
              <a:buNone/>
            </a:pPr>
            <a:r>
              <a:rPr b="1" lang="en-US" sz="1800">
                <a:solidFill>
                  <a:srgbClr val="990099"/>
                </a:solidFill>
                <a:latin typeface="Garamond"/>
                <a:ea typeface="Garamond"/>
                <a:cs typeface="Garamond"/>
                <a:sym typeface="Garamond"/>
              </a:rPr>
              <a:t>complex()-returns a complex number</a:t>
            </a:r>
            <a:endParaRPr/>
          </a:p>
          <a:p>
            <a:pPr indent="0" lvl="0" marL="0" marR="0" rtl="0" algn="l">
              <a:spcBef>
                <a:spcPts val="0"/>
              </a:spcBef>
              <a:spcAft>
                <a:spcPts val="0"/>
              </a:spcAft>
              <a:buNone/>
            </a:pPr>
            <a:r>
              <a:rPr b="1" lang="en-US" sz="1800">
                <a:solidFill>
                  <a:schemeClr val="dk1"/>
                </a:solidFill>
                <a:latin typeface="Garamond"/>
                <a:ea typeface="Garamond"/>
                <a:cs typeface="Garamond"/>
                <a:sym typeface="Garamond"/>
              </a:rPr>
              <a:t>str()-returns a string</a:t>
            </a:r>
            <a:endParaRPr/>
          </a:p>
        </p:txBody>
      </p:sp>
      <p:sp>
        <p:nvSpPr>
          <p:cNvPr id="183" name="Google Shape;183;p10"/>
          <p:cNvSpPr txBox="1"/>
          <p:nvPr/>
        </p:nvSpPr>
        <p:spPr>
          <a:xfrm>
            <a:off x="2739540" y="1808225"/>
            <a:ext cx="3970330" cy="369332"/>
          </a:xfrm>
          <a:prstGeom prst="rect">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Garamond"/>
                <a:ea typeface="Garamond"/>
                <a:cs typeface="Garamond"/>
                <a:sym typeface="Garamond"/>
              </a:rPr>
              <a:t>For handling different types of user inputs</a:t>
            </a:r>
            <a:endParaRPr/>
          </a:p>
        </p:txBody>
      </p:sp>
      <p:pic>
        <p:nvPicPr>
          <p:cNvPr id="184" name="Google Shape;184;p10"/>
          <p:cNvPicPr preferRelativeResize="0"/>
          <p:nvPr/>
        </p:nvPicPr>
        <p:blipFill rotWithShape="1">
          <a:blip r:embed="rId3">
            <a:alphaModFix/>
          </a:blip>
          <a:srcRect b="0" l="0" r="0" t="0"/>
          <a:stretch/>
        </p:blipFill>
        <p:spPr>
          <a:xfrm>
            <a:off x="3527915" y="3832451"/>
            <a:ext cx="5162550" cy="1209675"/>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800"/>
              <a:buFont typeface="Garamond"/>
              <a:buNone/>
            </a:pPr>
            <a:r>
              <a:rPr b="1" lang="en-US" sz="2800">
                <a:latin typeface="Garamond"/>
                <a:ea typeface="Garamond"/>
                <a:cs typeface="Garamond"/>
                <a:sym typeface="Garamond"/>
              </a:rPr>
              <a:t>Simple Python codes</a:t>
            </a:r>
            <a:endParaRPr/>
          </a:p>
        </p:txBody>
      </p:sp>
      <p:pic>
        <p:nvPicPr>
          <p:cNvPr id="190" name="Google Shape;190;p11"/>
          <p:cNvPicPr preferRelativeResize="0"/>
          <p:nvPr/>
        </p:nvPicPr>
        <p:blipFill rotWithShape="1">
          <a:blip r:embed="rId3">
            <a:alphaModFix/>
          </a:blip>
          <a:srcRect b="0" l="0" r="0" t="0"/>
          <a:stretch/>
        </p:blipFill>
        <p:spPr>
          <a:xfrm>
            <a:off x="454145" y="1808225"/>
            <a:ext cx="5895975" cy="885825"/>
          </a:xfrm>
          <a:prstGeom prst="rect">
            <a:avLst/>
          </a:prstGeom>
          <a:noFill/>
          <a:ln>
            <a:noFill/>
          </a:ln>
          <a:effectLst>
            <a:outerShdw blurRad="292100" rotWithShape="0" algn="tl" dir="2700000" dist="139700">
              <a:srgbClr val="333333">
                <a:alpha val="64705"/>
              </a:srgbClr>
            </a:outerShdw>
          </a:effectLst>
        </p:spPr>
      </p:pic>
      <p:pic>
        <p:nvPicPr>
          <p:cNvPr id="191" name="Google Shape;191;p11"/>
          <p:cNvPicPr preferRelativeResize="0"/>
          <p:nvPr/>
        </p:nvPicPr>
        <p:blipFill rotWithShape="1">
          <a:blip r:embed="rId4">
            <a:alphaModFix/>
          </a:blip>
          <a:srcRect b="0" l="0" r="0" t="0"/>
          <a:stretch/>
        </p:blipFill>
        <p:spPr>
          <a:xfrm>
            <a:off x="2892245" y="3182570"/>
            <a:ext cx="5391150" cy="1323975"/>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type="title"/>
          </p:nvPr>
        </p:nvSpPr>
        <p:spPr>
          <a:xfrm>
            <a:off x="644340" y="885275"/>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800"/>
              <a:buFont typeface="Garamond"/>
              <a:buNone/>
            </a:pPr>
            <a:r>
              <a:rPr b="1" lang="en-US" sz="2800">
                <a:latin typeface="Garamond"/>
                <a:ea typeface="Garamond"/>
                <a:cs typeface="Garamond"/>
                <a:sym typeface="Garamond"/>
              </a:rPr>
              <a:t>Operators</a:t>
            </a:r>
            <a:endParaRPr/>
          </a:p>
        </p:txBody>
      </p:sp>
      <p:pic>
        <p:nvPicPr>
          <p:cNvPr id="197" name="Google Shape;197;p12"/>
          <p:cNvPicPr preferRelativeResize="0"/>
          <p:nvPr/>
        </p:nvPicPr>
        <p:blipFill rotWithShape="1">
          <a:blip r:embed="rId3">
            <a:alphaModFix/>
          </a:blip>
          <a:srcRect b="0" l="0" r="0" t="0"/>
          <a:stretch/>
        </p:blipFill>
        <p:spPr>
          <a:xfrm>
            <a:off x="1336087" y="1502815"/>
            <a:ext cx="6862575" cy="33471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3"/>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Garamond"/>
              <a:buNone/>
            </a:pPr>
            <a:r>
              <a:rPr b="1" lang="en-US" sz="3600">
                <a:latin typeface="Garamond"/>
                <a:ea typeface="Garamond"/>
                <a:cs typeface="Garamond"/>
                <a:sym typeface="Garamond"/>
              </a:rPr>
              <a:t>Arithmetic Operators</a:t>
            </a:r>
            <a:endParaRPr/>
          </a:p>
        </p:txBody>
      </p:sp>
      <p:sp>
        <p:nvSpPr>
          <p:cNvPr id="203" name="Google Shape;203;p13"/>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1D3A00"/>
              </a:buClr>
              <a:buSzPts val="2400"/>
              <a:buChar char="•"/>
            </a:pPr>
            <a:r>
              <a:rPr lang="en-US" sz="2400"/>
              <a:t>An arithmetic operator is a mathematical operator that takes two operands and performs a calculation on them. They are used for simple arithmetic.</a:t>
            </a:r>
            <a:endParaRPr/>
          </a:p>
          <a:p>
            <a:pPr indent="0" lvl="0" marL="0" rtl="0" algn="just">
              <a:spcBef>
                <a:spcPts val="480"/>
              </a:spcBef>
              <a:spcAft>
                <a:spcPts val="0"/>
              </a:spcAft>
              <a:buClr>
                <a:srgbClr val="1D3A00"/>
              </a:buClr>
              <a:buSzPts val="2400"/>
              <a:buNone/>
            </a:pPr>
            <a:r>
              <a:t/>
            </a:r>
            <a:endParaRPr sz="2400"/>
          </a:p>
          <a:p>
            <a:pPr indent="0" lvl="0" marL="0" rtl="0" algn="just">
              <a:spcBef>
                <a:spcPts val="480"/>
              </a:spcBef>
              <a:spcAft>
                <a:spcPts val="0"/>
              </a:spcAft>
              <a:buClr>
                <a:srgbClr val="1D3A00"/>
              </a:buClr>
              <a:buSzPts val="2400"/>
              <a:buNone/>
            </a:pPr>
            <a:r>
              <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4"/>
          <p:cNvSpPr txBox="1"/>
          <p:nvPr>
            <p:ph type="title"/>
          </p:nvPr>
        </p:nvSpPr>
        <p:spPr>
          <a:xfrm>
            <a:off x="75437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800"/>
              <a:buFont typeface="Garamond"/>
              <a:buNone/>
            </a:pPr>
            <a:r>
              <a:rPr b="1" lang="en-US" sz="2800">
                <a:latin typeface="Garamond"/>
                <a:ea typeface="Garamond"/>
                <a:cs typeface="Garamond"/>
                <a:sym typeface="Garamond"/>
              </a:rPr>
              <a:t>Arithmetic Operators</a:t>
            </a:r>
            <a:endParaRPr/>
          </a:p>
        </p:txBody>
      </p:sp>
      <p:pic>
        <p:nvPicPr>
          <p:cNvPr id="209" name="Google Shape;209;p14"/>
          <p:cNvPicPr preferRelativeResize="0"/>
          <p:nvPr/>
        </p:nvPicPr>
        <p:blipFill rotWithShape="1">
          <a:blip r:embed="rId3">
            <a:alphaModFix/>
          </a:blip>
          <a:srcRect b="0" l="0" r="0" t="0"/>
          <a:stretch/>
        </p:blipFill>
        <p:spPr>
          <a:xfrm>
            <a:off x="1374345" y="1655520"/>
            <a:ext cx="6395310" cy="31650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5"/>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t/>
            </a:r>
            <a:endParaRPr/>
          </a:p>
        </p:txBody>
      </p:sp>
      <p:sp>
        <p:nvSpPr>
          <p:cNvPr id="215" name="Google Shape;215;p15"/>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just">
              <a:spcBef>
                <a:spcPts val="0"/>
              </a:spcBef>
              <a:spcAft>
                <a:spcPts val="0"/>
              </a:spcAft>
              <a:buClr>
                <a:srgbClr val="1D3A00"/>
              </a:buClr>
              <a:buSzPct val="100000"/>
              <a:buNone/>
            </a:pPr>
            <a:r>
              <a:rPr b="1" lang="en-US" sz="2800"/>
              <a:t>#Demo Program to test Arithmetic Operators</a:t>
            </a:r>
            <a:endParaRPr/>
          </a:p>
          <a:p>
            <a:pPr indent="0" lvl="0" marL="0" rtl="0" algn="just">
              <a:spcBef>
                <a:spcPts val="350"/>
              </a:spcBef>
              <a:spcAft>
                <a:spcPts val="0"/>
              </a:spcAft>
              <a:buClr>
                <a:srgbClr val="1D3A00"/>
              </a:buClr>
              <a:buSzPct val="100000"/>
              <a:buNone/>
            </a:pPr>
            <a:r>
              <a:rPr b="1" lang="en-US" sz="2800"/>
              <a:t>a=100</a:t>
            </a:r>
            <a:endParaRPr/>
          </a:p>
          <a:p>
            <a:pPr indent="0" lvl="0" marL="0" rtl="0" algn="just">
              <a:spcBef>
                <a:spcPts val="350"/>
              </a:spcBef>
              <a:spcAft>
                <a:spcPts val="0"/>
              </a:spcAft>
              <a:buClr>
                <a:srgbClr val="1D3A00"/>
              </a:buClr>
              <a:buSzPct val="100000"/>
              <a:buNone/>
            </a:pPr>
            <a:r>
              <a:rPr b="1" lang="en-US" sz="2800"/>
              <a:t>b=10</a:t>
            </a:r>
            <a:endParaRPr/>
          </a:p>
          <a:p>
            <a:pPr indent="0" lvl="0" marL="0" rtl="0" algn="just">
              <a:spcBef>
                <a:spcPts val="350"/>
              </a:spcBef>
              <a:spcAft>
                <a:spcPts val="0"/>
              </a:spcAft>
              <a:buClr>
                <a:srgbClr val="1D3A00"/>
              </a:buClr>
              <a:buSzPct val="100000"/>
              <a:buNone/>
            </a:pPr>
            <a:r>
              <a:rPr b="1" lang="en-US" sz="2800"/>
              <a:t>print ("The Sum = ",a+b)</a:t>
            </a:r>
            <a:endParaRPr/>
          </a:p>
          <a:p>
            <a:pPr indent="0" lvl="0" marL="0" rtl="0" algn="just">
              <a:spcBef>
                <a:spcPts val="350"/>
              </a:spcBef>
              <a:spcAft>
                <a:spcPts val="0"/>
              </a:spcAft>
              <a:buClr>
                <a:srgbClr val="1D3A00"/>
              </a:buClr>
              <a:buSzPct val="100000"/>
              <a:buNone/>
            </a:pPr>
            <a:r>
              <a:rPr b="1" lang="en-US" sz="2800"/>
              <a:t>print ("The Difference = ",a-b)</a:t>
            </a:r>
            <a:endParaRPr/>
          </a:p>
          <a:p>
            <a:pPr indent="0" lvl="0" marL="0" rtl="0" algn="just">
              <a:spcBef>
                <a:spcPts val="350"/>
              </a:spcBef>
              <a:spcAft>
                <a:spcPts val="0"/>
              </a:spcAft>
              <a:buClr>
                <a:srgbClr val="1D3A00"/>
              </a:buClr>
              <a:buSzPct val="100000"/>
              <a:buNone/>
            </a:pPr>
            <a:r>
              <a:rPr b="1" lang="en-US" sz="2800"/>
              <a:t>print ("The Product = ",a*b)</a:t>
            </a:r>
            <a:endParaRPr/>
          </a:p>
          <a:p>
            <a:pPr indent="0" lvl="0" marL="0" rtl="0" algn="just">
              <a:spcBef>
                <a:spcPts val="350"/>
              </a:spcBef>
              <a:spcAft>
                <a:spcPts val="0"/>
              </a:spcAft>
              <a:buClr>
                <a:srgbClr val="1D3A00"/>
              </a:buClr>
              <a:buSzPct val="100000"/>
              <a:buNone/>
            </a:pPr>
            <a:r>
              <a:rPr b="1" lang="en-US" sz="2800"/>
              <a:t>print ("The Quotient = ",a/b)</a:t>
            </a:r>
            <a:endParaRPr/>
          </a:p>
          <a:p>
            <a:pPr indent="0" lvl="0" marL="0" rtl="0" algn="just">
              <a:spcBef>
                <a:spcPts val="350"/>
              </a:spcBef>
              <a:spcAft>
                <a:spcPts val="0"/>
              </a:spcAft>
              <a:buClr>
                <a:srgbClr val="1D3A00"/>
              </a:buClr>
              <a:buSzPct val="100000"/>
              <a:buNone/>
            </a:pPr>
            <a:r>
              <a:rPr b="1" lang="en-US" sz="2800"/>
              <a:t>print ("The Remainder = ",a%30)</a:t>
            </a:r>
            <a:endParaRPr/>
          </a:p>
          <a:p>
            <a:pPr indent="0" lvl="0" marL="0" rtl="0" algn="just">
              <a:spcBef>
                <a:spcPts val="350"/>
              </a:spcBef>
              <a:spcAft>
                <a:spcPts val="0"/>
              </a:spcAft>
              <a:buClr>
                <a:srgbClr val="1D3A00"/>
              </a:buClr>
              <a:buSzPct val="100000"/>
              <a:buNone/>
            </a:pPr>
            <a:r>
              <a:rPr b="1" lang="en-US" sz="2800"/>
              <a:t>print ("The Exponent = ",a**2)</a:t>
            </a:r>
            <a:endParaRPr/>
          </a:p>
          <a:p>
            <a:pPr indent="0" lvl="0" marL="0" rtl="0" algn="just">
              <a:spcBef>
                <a:spcPts val="350"/>
              </a:spcBef>
              <a:spcAft>
                <a:spcPts val="0"/>
              </a:spcAft>
              <a:buClr>
                <a:srgbClr val="1D3A00"/>
              </a:buClr>
              <a:buSzPct val="100000"/>
              <a:buNone/>
            </a:pPr>
            <a:r>
              <a:rPr b="1" lang="en-US" sz="2800"/>
              <a:t>print ("The Floor Division =",a//30)</a:t>
            </a:r>
            <a:endParaRPr/>
          </a:p>
          <a:p>
            <a:pPr indent="0" lvl="0" marL="0" rtl="0" algn="just">
              <a:spcBef>
                <a:spcPts val="350"/>
              </a:spcBef>
              <a:spcAft>
                <a:spcPts val="0"/>
              </a:spcAft>
              <a:buClr>
                <a:srgbClr val="1D3A00"/>
              </a:buClr>
              <a:buSzPct val="100000"/>
              <a:buNone/>
            </a:pPr>
            <a:r>
              <a:rPr b="1" lang="en-US" sz="2800"/>
              <a:t>#Program End</a:t>
            </a:r>
            <a:endParaRPr/>
          </a:p>
          <a:p>
            <a:pPr indent="-231775" lvl="0" marL="342900" rtl="0" algn="ctr">
              <a:spcBef>
                <a:spcPts val="350"/>
              </a:spcBef>
              <a:spcAft>
                <a:spcPts val="0"/>
              </a:spcAft>
              <a:buClr>
                <a:srgbClr val="1D3A00"/>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t/>
            </a:r>
            <a:endParaRPr/>
          </a:p>
        </p:txBody>
      </p:sp>
      <p:sp>
        <p:nvSpPr>
          <p:cNvPr id="221" name="Google Shape;221;p16"/>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spcBef>
                <a:spcPts val="0"/>
              </a:spcBef>
              <a:spcAft>
                <a:spcPts val="0"/>
              </a:spcAft>
              <a:buClr>
                <a:srgbClr val="1D3A00"/>
              </a:buClr>
              <a:buSzPct val="100000"/>
              <a:buNone/>
            </a:pPr>
            <a:r>
              <a:rPr lang="en-US" sz="2800"/>
              <a:t>Output:</a:t>
            </a:r>
            <a:endParaRPr/>
          </a:p>
          <a:p>
            <a:pPr indent="0" lvl="0" marL="0" rtl="0" algn="just">
              <a:spcBef>
                <a:spcPts val="476"/>
              </a:spcBef>
              <a:spcAft>
                <a:spcPts val="0"/>
              </a:spcAft>
              <a:buClr>
                <a:srgbClr val="1D3A00"/>
              </a:buClr>
              <a:buSzPct val="100000"/>
              <a:buNone/>
            </a:pPr>
            <a:r>
              <a:rPr lang="en-US" sz="2800"/>
              <a:t>The Sum = 110</a:t>
            </a:r>
            <a:endParaRPr/>
          </a:p>
          <a:p>
            <a:pPr indent="0" lvl="0" marL="0" rtl="0" algn="just">
              <a:spcBef>
                <a:spcPts val="476"/>
              </a:spcBef>
              <a:spcAft>
                <a:spcPts val="0"/>
              </a:spcAft>
              <a:buClr>
                <a:srgbClr val="1D3A00"/>
              </a:buClr>
              <a:buSzPct val="100000"/>
              <a:buNone/>
            </a:pPr>
            <a:r>
              <a:rPr lang="en-US" sz="2800"/>
              <a:t>The Difference = 90</a:t>
            </a:r>
            <a:endParaRPr/>
          </a:p>
          <a:p>
            <a:pPr indent="0" lvl="0" marL="0" rtl="0" algn="just">
              <a:spcBef>
                <a:spcPts val="476"/>
              </a:spcBef>
              <a:spcAft>
                <a:spcPts val="0"/>
              </a:spcAft>
              <a:buClr>
                <a:srgbClr val="1D3A00"/>
              </a:buClr>
              <a:buSzPct val="100000"/>
              <a:buNone/>
            </a:pPr>
            <a:r>
              <a:rPr lang="en-US" sz="2800"/>
              <a:t>The Product = 1000</a:t>
            </a:r>
            <a:endParaRPr/>
          </a:p>
          <a:p>
            <a:pPr indent="0" lvl="0" marL="0" rtl="0" algn="just">
              <a:spcBef>
                <a:spcPts val="476"/>
              </a:spcBef>
              <a:spcAft>
                <a:spcPts val="0"/>
              </a:spcAft>
              <a:buClr>
                <a:srgbClr val="1D3A00"/>
              </a:buClr>
              <a:buSzPct val="100000"/>
              <a:buNone/>
            </a:pPr>
            <a:r>
              <a:rPr lang="en-US" sz="2800"/>
              <a:t>The Quotient = 10.0</a:t>
            </a:r>
            <a:endParaRPr/>
          </a:p>
          <a:p>
            <a:pPr indent="0" lvl="0" marL="0" rtl="0" algn="just">
              <a:spcBef>
                <a:spcPts val="476"/>
              </a:spcBef>
              <a:spcAft>
                <a:spcPts val="0"/>
              </a:spcAft>
              <a:buClr>
                <a:srgbClr val="1D3A00"/>
              </a:buClr>
              <a:buSzPct val="100000"/>
              <a:buNone/>
            </a:pPr>
            <a:r>
              <a:rPr lang="en-US" sz="2800"/>
              <a:t>The Remainder = 10</a:t>
            </a:r>
            <a:endParaRPr/>
          </a:p>
          <a:p>
            <a:pPr indent="0" lvl="0" marL="0" rtl="0" algn="just">
              <a:spcBef>
                <a:spcPts val="476"/>
              </a:spcBef>
              <a:spcAft>
                <a:spcPts val="0"/>
              </a:spcAft>
              <a:buClr>
                <a:srgbClr val="1D3A00"/>
              </a:buClr>
              <a:buSzPct val="100000"/>
              <a:buNone/>
            </a:pPr>
            <a:r>
              <a:rPr lang="en-US" sz="2800"/>
              <a:t>The Exponent = 10000</a:t>
            </a:r>
            <a:endParaRPr/>
          </a:p>
          <a:p>
            <a:pPr indent="0" lvl="0" marL="0" rtl="0" algn="just">
              <a:spcBef>
                <a:spcPts val="476"/>
              </a:spcBef>
              <a:spcAft>
                <a:spcPts val="0"/>
              </a:spcAft>
              <a:buClr>
                <a:srgbClr val="1D3A00"/>
              </a:buClr>
              <a:buSzPct val="100000"/>
              <a:buNone/>
            </a:pPr>
            <a:r>
              <a:rPr lang="en-US" sz="2800"/>
              <a:t>The Floor Division = 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7"/>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rPr lang="en-US"/>
              <a:t>Relational or Comparative operators</a:t>
            </a:r>
            <a:endParaRPr/>
          </a:p>
        </p:txBody>
      </p:sp>
      <p:sp>
        <p:nvSpPr>
          <p:cNvPr id="227" name="Google Shape;227;p17"/>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1D3A00"/>
              </a:buClr>
              <a:buSzPts val="2400"/>
              <a:buChar char="•"/>
            </a:pPr>
            <a:r>
              <a:rPr lang="en-US" sz="2400">
                <a:latin typeface="Times New Roman"/>
                <a:ea typeface="Times New Roman"/>
                <a:cs typeface="Times New Roman"/>
                <a:sym typeface="Times New Roman"/>
              </a:rPr>
              <a:t>A Relational operator is also called as Comparative operator which checks the relationship between two operands. If the relation is true, it returns True; otherwise it returns False</a:t>
            </a:r>
            <a:endParaRPr sz="2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txBox="1"/>
          <p:nvPr>
            <p:ph type="title"/>
          </p:nvPr>
        </p:nvSpPr>
        <p:spPr>
          <a:xfrm>
            <a:off x="75437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800"/>
              <a:buFont typeface="Garamond"/>
              <a:buNone/>
            </a:pPr>
            <a:r>
              <a:rPr b="1" lang="en-US" sz="2800">
                <a:latin typeface="Garamond"/>
                <a:ea typeface="Garamond"/>
                <a:cs typeface="Garamond"/>
                <a:sym typeface="Garamond"/>
              </a:rPr>
              <a:t>Relational Operators</a:t>
            </a:r>
            <a:endParaRPr/>
          </a:p>
        </p:txBody>
      </p:sp>
      <p:pic>
        <p:nvPicPr>
          <p:cNvPr id="233" name="Google Shape;233;p18"/>
          <p:cNvPicPr preferRelativeResize="0"/>
          <p:nvPr/>
        </p:nvPicPr>
        <p:blipFill rotWithShape="1">
          <a:blip r:embed="rId3">
            <a:alphaModFix/>
          </a:blip>
          <a:srcRect b="0" l="0" r="0" t="0"/>
          <a:stretch/>
        </p:blipFill>
        <p:spPr>
          <a:xfrm>
            <a:off x="2586835" y="1875435"/>
            <a:ext cx="4733855" cy="27002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t/>
            </a:r>
            <a:endParaRPr/>
          </a:p>
        </p:txBody>
      </p:sp>
      <p:sp>
        <p:nvSpPr>
          <p:cNvPr id="239" name="Google Shape;239;p19"/>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rgbClr val="1D3A00"/>
              </a:buClr>
              <a:buSzPct val="100000"/>
              <a:buNone/>
            </a:pPr>
            <a:r>
              <a:rPr lang="en-US"/>
              <a:t>#Demo Program to test Relational Operators</a:t>
            </a:r>
            <a:endParaRPr/>
          </a:p>
          <a:p>
            <a:pPr indent="0" lvl="0" marL="0" rtl="0" algn="l">
              <a:spcBef>
                <a:spcPts val="350"/>
              </a:spcBef>
              <a:spcAft>
                <a:spcPts val="0"/>
              </a:spcAft>
              <a:buClr>
                <a:srgbClr val="1D3A00"/>
              </a:buClr>
              <a:buSzPct val="100000"/>
              <a:buNone/>
            </a:pPr>
            <a:r>
              <a:rPr lang="en-US"/>
              <a:t>a=int (input("Enter a Value for A:"))</a:t>
            </a:r>
            <a:endParaRPr/>
          </a:p>
          <a:p>
            <a:pPr indent="0" lvl="0" marL="0" rtl="0" algn="l">
              <a:spcBef>
                <a:spcPts val="350"/>
              </a:spcBef>
              <a:spcAft>
                <a:spcPts val="0"/>
              </a:spcAft>
              <a:buClr>
                <a:srgbClr val="1D3A00"/>
              </a:buClr>
              <a:buSzPct val="100000"/>
              <a:buNone/>
            </a:pPr>
            <a:r>
              <a:rPr lang="en-US"/>
              <a:t>b=int (input("Enter a Value for B:"))</a:t>
            </a:r>
            <a:endParaRPr/>
          </a:p>
          <a:p>
            <a:pPr indent="0" lvl="0" marL="0" rtl="0" algn="l">
              <a:spcBef>
                <a:spcPts val="350"/>
              </a:spcBef>
              <a:spcAft>
                <a:spcPts val="0"/>
              </a:spcAft>
              <a:buClr>
                <a:srgbClr val="1D3A00"/>
              </a:buClr>
              <a:buSzPct val="100000"/>
              <a:buNone/>
            </a:pPr>
            <a:r>
              <a:rPr lang="en-US"/>
              <a:t>print ("A = ",a," and B = ",b)</a:t>
            </a:r>
            <a:endParaRPr/>
          </a:p>
          <a:p>
            <a:pPr indent="0" lvl="0" marL="0" rtl="0" algn="l">
              <a:spcBef>
                <a:spcPts val="350"/>
              </a:spcBef>
              <a:spcAft>
                <a:spcPts val="0"/>
              </a:spcAft>
              <a:buClr>
                <a:srgbClr val="1D3A00"/>
              </a:buClr>
              <a:buSzPct val="100000"/>
              <a:buNone/>
            </a:pPr>
            <a:r>
              <a:rPr lang="en-US"/>
              <a:t>print ("The a==b = ",a==b)</a:t>
            </a:r>
            <a:endParaRPr/>
          </a:p>
          <a:p>
            <a:pPr indent="0" lvl="0" marL="0" rtl="0" algn="l">
              <a:spcBef>
                <a:spcPts val="350"/>
              </a:spcBef>
              <a:spcAft>
                <a:spcPts val="0"/>
              </a:spcAft>
              <a:buClr>
                <a:srgbClr val="1D3A00"/>
              </a:buClr>
              <a:buSzPct val="100000"/>
              <a:buNone/>
            </a:pPr>
            <a:r>
              <a:rPr lang="en-US"/>
              <a:t>print ("The a &gt; b = ",a&gt;b)</a:t>
            </a:r>
            <a:endParaRPr/>
          </a:p>
          <a:p>
            <a:pPr indent="0" lvl="0" marL="0" rtl="0" algn="l">
              <a:spcBef>
                <a:spcPts val="350"/>
              </a:spcBef>
              <a:spcAft>
                <a:spcPts val="0"/>
              </a:spcAft>
              <a:buClr>
                <a:srgbClr val="1D3A00"/>
              </a:buClr>
              <a:buSzPct val="100000"/>
              <a:buNone/>
            </a:pPr>
            <a:r>
              <a:rPr lang="en-US"/>
              <a:t>print ("The a &lt; b = ",a&lt;b)</a:t>
            </a:r>
            <a:endParaRPr/>
          </a:p>
          <a:p>
            <a:pPr indent="0" lvl="0" marL="0" rtl="0" algn="l">
              <a:spcBef>
                <a:spcPts val="350"/>
              </a:spcBef>
              <a:spcAft>
                <a:spcPts val="0"/>
              </a:spcAft>
              <a:buClr>
                <a:srgbClr val="1D3A00"/>
              </a:buClr>
              <a:buSzPct val="100000"/>
              <a:buNone/>
            </a:pPr>
            <a:r>
              <a:rPr lang="en-US"/>
              <a:t>print ("The a &gt;= b = ",a&gt;=b)</a:t>
            </a:r>
            <a:endParaRPr/>
          </a:p>
          <a:p>
            <a:pPr indent="0" lvl="0" marL="0" rtl="0" algn="l">
              <a:spcBef>
                <a:spcPts val="350"/>
              </a:spcBef>
              <a:spcAft>
                <a:spcPts val="0"/>
              </a:spcAft>
              <a:buClr>
                <a:srgbClr val="1D3A00"/>
              </a:buClr>
              <a:buSzPct val="100000"/>
              <a:buNone/>
            </a:pPr>
            <a:r>
              <a:rPr lang="en-US"/>
              <a:t>print ("The a &lt;= b = ",a&lt;=0)</a:t>
            </a:r>
            <a:endParaRPr/>
          </a:p>
          <a:p>
            <a:pPr indent="0" lvl="0" marL="0" rtl="0" algn="l">
              <a:spcBef>
                <a:spcPts val="350"/>
              </a:spcBef>
              <a:spcAft>
                <a:spcPts val="0"/>
              </a:spcAft>
              <a:buClr>
                <a:srgbClr val="1D3A00"/>
              </a:buClr>
              <a:buSzPct val="100000"/>
              <a:buNone/>
            </a:pPr>
            <a:r>
              <a:rPr lang="en-US"/>
              <a:t>print ("The a != b = ",a!=b)</a:t>
            </a:r>
            <a:endParaRPr/>
          </a:p>
          <a:p>
            <a:pPr indent="0" lvl="0" marL="0" rtl="0" algn="l">
              <a:spcBef>
                <a:spcPts val="350"/>
              </a:spcBef>
              <a:spcAft>
                <a:spcPts val="0"/>
              </a:spcAft>
              <a:buClr>
                <a:srgbClr val="1D3A00"/>
              </a:buClr>
              <a:buSzPct val="100000"/>
              <a:buNone/>
            </a:pPr>
            <a:r>
              <a:rPr lang="en-US"/>
              <a:t>#Program End</a:t>
            </a:r>
            <a:endParaRPr/>
          </a:p>
          <a:p>
            <a:pPr indent="0" lvl="0" marL="0" rtl="0" algn="l">
              <a:spcBef>
                <a:spcPts val="350"/>
              </a:spcBef>
              <a:spcAft>
                <a:spcPts val="0"/>
              </a:spcAft>
              <a:buClr>
                <a:srgbClr val="1D3A00"/>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1976015" y="128470"/>
            <a:ext cx="8093365" cy="72534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3600"/>
              <a:buFont typeface="Garamond"/>
              <a:buNone/>
            </a:pPr>
            <a:r>
              <a:rPr b="1" lang="en-US">
                <a:latin typeface="Garamond"/>
                <a:ea typeface="Garamond"/>
                <a:cs typeface="Garamond"/>
                <a:sym typeface="Garamond"/>
              </a:rPr>
              <a:t>CONTENTS</a:t>
            </a:r>
            <a:endParaRPr/>
          </a:p>
        </p:txBody>
      </p:sp>
      <p:sp>
        <p:nvSpPr>
          <p:cNvPr id="104" name="Google Shape;104;p2"/>
          <p:cNvSpPr txBox="1"/>
          <p:nvPr>
            <p:ph idx="1" type="body"/>
          </p:nvPr>
        </p:nvSpPr>
        <p:spPr>
          <a:xfrm>
            <a:off x="2892245" y="1632440"/>
            <a:ext cx="5039265" cy="231365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D3A00"/>
              </a:buClr>
              <a:buSzPts val="1800"/>
              <a:buChar char="•"/>
            </a:pPr>
            <a:r>
              <a:rPr lang="en-US" sz="1800">
                <a:latin typeface="Garamond"/>
                <a:ea typeface="Garamond"/>
                <a:cs typeface="Garamond"/>
                <a:sym typeface="Garamond"/>
              </a:rPr>
              <a:t>Python Basics</a:t>
            </a:r>
            <a:endParaRPr/>
          </a:p>
          <a:p>
            <a:pPr indent="-285750" lvl="1" marL="742950" rtl="0" algn="l">
              <a:spcBef>
                <a:spcPts val="360"/>
              </a:spcBef>
              <a:spcAft>
                <a:spcPts val="0"/>
              </a:spcAft>
              <a:buClr>
                <a:srgbClr val="1D3A00"/>
              </a:buClr>
              <a:buSzPts val="1800"/>
              <a:buChar char="–"/>
            </a:pPr>
            <a:r>
              <a:rPr lang="en-US" sz="1800">
                <a:latin typeface="Garamond"/>
                <a:ea typeface="Garamond"/>
                <a:cs typeface="Garamond"/>
                <a:sym typeface="Garamond"/>
              </a:rPr>
              <a:t>Comments</a:t>
            </a:r>
            <a:endParaRPr/>
          </a:p>
          <a:p>
            <a:pPr indent="-285750" lvl="1" marL="742950" rtl="0" algn="l">
              <a:spcBef>
                <a:spcPts val="360"/>
              </a:spcBef>
              <a:spcAft>
                <a:spcPts val="0"/>
              </a:spcAft>
              <a:buClr>
                <a:srgbClr val="1D3A00"/>
              </a:buClr>
              <a:buSzPts val="1800"/>
              <a:buChar char="–"/>
            </a:pPr>
            <a:r>
              <a:rPr lang="en-US" sz="1800">
                <a:latin typeface="Garamond"/>
                <a:ea typeface="Garamond"/>
                <a:cs typeface="Garamond"/>
                <a:sym typeface="Garamond"/>
              </a:rPr>
              <a:t>Print</a:t>
            </a:r>
            <a:endParaRPr/>
          </a:p>
          <a:p>
            <a:pPr indent="-285750" lvl="1" marL="742950" rtl="0" algn="l">
              <a:spcBef>
                <a:spcPts val="360"/>
              </a:spcBef>
              <a:spcAft>
                <a:spcPts val="0"/>
              </a:spcAft>
              <a:buClr>
                <a:srgbClr val="1D3A00"/>
              </a:buClr>
              <a:buSzPts val="1800"/>
              <a:buChar char="–"/>
            </a:pPr>
            <a:r>
              <a:rPr lang="en-US" sz="1800">
                <a:latin typeface="Garamond"/>
                <a:ea typeface="Garamond"/>
                <a:cs typeface="Garamond"/>
                <a:sym typeface="Garamond"/>
              </a:rPr>
              <a:t>User Input</a:t>
            </a:r>
            <a:endParaRPr/>
          </a:p>
          <a:p>
            <a:pPr indent="-285750" lvl="1" marL="742950" rtl="0" algn="l">
              <a:spcBef>
                <a:spcPts val="360"/>
              </a:spcBef>
              <a:spcAft>
                <a:spcPts val="0"/>
              </a:spcAft>
              <a:buClr>
                <a:srgbClr val="1D3A00"/>
              </a:buClr>
              <a:buSzPts val="1800"/>
              <a:buChar char="–"/>
            </a:pPr>
            <a:r>
              <a:rPr lang="en-US" sz="1800">
                <a:latin typeface="Garamond"/>
                <a:ea typeface="Garamond"/>
                <a:cs typeface="Garamond"/>
                <a:sym typeface="Garamond"/>
              </a:rPr>
              <a:t>Variables</a:t>
            </a:r>
            <a:endParaRPr/>
          </a:p>
          <a:p>
            <a:pPr indent="-285750" lvl="1" marL="742950" rtl="0" algn="l">
              <a:spcBef>
                <a:spcPts val="360"/>
              </a:spcBef>
              <a:spcAft>
                <a:spcPts val="0"/>
              </a:spcAft>
              <a:buClr>
                <a:srgbClr val="1D3A00"/>
              </a:buClr>
              <a:buSzPts val="1800"/>
              <a:buChar char="–"/>
            </a:pPr>
            <a:r>
              <a:rPr lang="en-US" sz="1800">
                <a:latin typeface="Garamond"/>
                <a:ea typeface="Garamond"/>
                <a:cs typeface="Garamond"/>
                <a:sym typeface="Garamond"/>
              </a:rPr>
              <a:t>Datatypes</a:t>
            </a:r>
            <a:endParaRPr/>
          </a:p>
          <a:p>
            <a:pPr indent="-285750" lvl="1" marL="742950" rtl="0" algn="l">
              <a:spcBef>
                <a:spcPts val="360"/>
              </a:spcBef>
              <a:spcAft>
                <a:spcPts val="0"/>
              </a:spcAft>
              <a:buClr>
                <a:srgbClr val="1D3A00"/>
              </a:buClr>
              <a:buSzPts val="1800"/>
              <a:buChar char="–"/>
            </a:pPr>
            <a:r>
              <a:rPr lang="en-US" sz="1800">
                <a:latin typeface="Garamond"/>
                <a:ea typeface="Garamond"/>
                <a:cs typeface="Garamond"/>
                <a:sym typeface="Garamond"/>
              </a:rPr>
              <a:t>Operators</a:t>
            </a:r>
            <a:endParaRPr/>
          </a:p>
          <a:p>
            <a:pPr indent="0" lvl="1" marL="457200" rtl="0" algn="l">
              <a:spcBef>
                <a:spcPts val="360"/>
              </a:spcBef>
              <a:spcAft>
                <a:spcPts val="0"/>
              </a:spcAft>
              <a:buClr>
                <a:srgbClr val="1D3A00"/>
              </a:buClr>
              <a:buSzPts val="1800"/>
              <a:buNone/>
            </a:pPr>
            <a:r>
              <a:t/>
            </a:r>
            <a:endParaRPr sz="1800">
              <a:latin typeface="Garamond"/>
              <a:ea typeface="Garamond"/>
              <a:cs typeface="Garamond"/>
              <a:sym typeface="Garamond"/>
            </a:endParaRPr>
          </a:p>
          <a:p>
            <a:pPr indent="-228600" lvl="0" marL="342900" rtl="0" algn="l">
              <a:spcBef>
                <a:spcPts val="360"/>
              </a:spcBef>
              <a:spcAft>
                <a:spcPts val="0"/>
              </a:spcAft>
              <a:buClr>
                <a:srgbClr val="1D3A00"/>
              </a:buClr>
              <a:buSzPts val="1800"/>
              <a:buNone/>
            </a:pPr>
            <a:r>
              <a:t/>
            </a:r>
            <a:endParaRPr sz="1800">
              <a:latin typeface="Garamond"/>
              <a:ea typeface="Garamond"/>
              <a:cs typeface="Garamond"/>
              <a:sym typeface="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t/>
            </a:r>
            <a:endParaRPr/>
          </a:p>
        </p:txBody>
      </p:sp>
      <p:sp>
        <p:nvSpPr>
          <p:cNvPr id="245" name="Google Shape;245;p20"/>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rgbClr val="1D3A00"/>
              </a:buClr>
              <a:buSzPct val="100000"/>
              <a:buNone/>
            </a:pPr>
            <a:r>
              <a:rPr lang="en-US"/>
              <a:t>Output:</a:t>
            </a:r>
            <a:endParaRPr/>
          </a:p>
          <a:p>
            <a:pPr indent="0" lvl="0" marL="0" rtl="0" algn="l">
              <a:spcBef>
                <a:spcPts val="350"/>
              </a:spcBef>
              <a:spcAft>
                <a:spcPts val="0"/>
              </a:spcAft>
              <a:buClr>
                <a:srgbClr val="1D3A00"/>
              </a:buClr>
              <a:buSzPct val="100000"/>
              <a:buNone/>
            </a:pPr>
            <a:r>
              <a:rPr lang="en-US"/>
              <a:t>Enter a Value for A:35</a:t>
            </a:r>
            <a:endParaRPr/>
          </a:p>
          <a:p>
            <a:pPr indent="0" lvl="0" marL="0" rtl="0" algn="l">
              <a:spcBef>
                <a:spcPts val="350"/>
              </a:spcBef>
              <a:spcAft>
                <a:spcPts val="0"/>
              </a:spcAft>
              <a:buClr>
                <a:srgbClr val="1D3A00"/>
              </a:buClr>
              <a:buSzPct val="100000"/>
              <a:buNone/>
            </a:pPr>
            <a:r>
              <a:rPr lang="en-US"/>
              <a:t>Enter a Value for B:56</a:t>
            </a:r>
            <a:endParaRPr/>
          </a:p>
          <a:p>
            <a:pPr indent="0" lvl="0" marL="0" rtl="0" algn="l">
              <a:spcBef>
                <a:spcPts val="350"/>
              </a:spcBef>
              <a:spcAft>
                <a:spcPts val="0"/>
              </a:spcAft>
              <a:buClr>
                <a:srgbClr val="1D3A00"/>
              </a:buClr>
              <a:buSzPct val="100000"/>
              <a:buNone/>
            </a:pPr>
            <a:r>
              <a:rPr lang="en-US"/>
              <a:t>A = 35 and B = 56</a:t>
            </a:r>
            <a:endParaRPr/>
          </a:p>
          <a:p>
            <a:pPr indent="0" lvl="0" marL="0" rtl="0" algn="l">
              <a:spcBef>
                <a:spcPts val="350"/>
              </a:spcBef>
              <a:spcAft>
                <a:spcPts val="0"/>
              </a:spcAft>
              <a:buClr>
                <a:srgbClr val="1D3A00"/>
              </a:buClr>
              <a:buSzPct val="100000"/>
              <a:buNone/>
            </a:pPr>
            <a:r>
              <a:rPr lang="en-US"/>
              <a:t>The a==b = False</a:t>
            </a:r>
            <a:endParaRPr/>
          </a:p>
          <a:p>
            <a:pPr indent="0" lvl="0" marL="0" rtl="0" algn="l">
              <a:spcBef>
                <a:spcPts val="350"/>
              </a:spcBef>
              <a:spcAft>
                <a:spcPts val="0"/>
              </a:spcAft>
              <a:buClr>
                <a:srgbClr val="1D3A00"/>
              </a:buClr>
              <a:buSzPct val="100000"/>
              <a:buNone/>
            </a:pPr>
            <a:r>
              <a:rPr lang="en-US"/>
              <a:t>The a &gt; b = False</a:t>
            </a:r>
            <a:endParaRPr/>
          </a:p>
          <a:p>
            <a:pPr indent="0" lvl="0" marL="0" rtl="0" algn="l">
              <a:spcBef>
                <a:spcPts val="350"/>
              </a:spcBef>
              <a:spcAft>
                <a:spcPts val="0"/>
              </a:spcAft>
              <a:buClr>
                <a:srgbClr val="1D3A00"/>
              </a:buClr>
              <a:buSzPct val="100000"/>
              <a:buNone/>
            </a:pPr>
            <a:r>
              <a:rPr lang="en-US"/>
              <a:t>The a &lt; b = True</a:t>
            </a:r>
            <a:endParaRPr/>
          </a:p>
          <a:p>
            <a:pPr indent="0" lvl="0" marL="0" rtl="0" algn="l">
              <a:spcBef>
                <a:spcPts val="350"/>
              </a:spcBef>
              <a:spcAft>
                <a:spcPts val="0"/>
              </a:spcAft>
              <a:buClr>
                <a:srgbClr val="1D3A00"/>
              </a:buClr>
              <a:buSzPct val="100000"/>
              <a:buNone/>
            </a:pPr>
            <a:r>
              <a:rPr lang="en-US"/>
              <a:t>The a &gt;= b = False</a:t>
            </a:r>
            <a:endParaRPr/>
          </a:p>
          <a:p>
            <a:pPr indent="0" lvl="0" marL="0" rtl="0" algn="l">
              <a:spcBef>
                <a:spcPts val="350"/>
              </a:spcBef>
              <a:spcAft>
                <a:spcPts val="0"/>
              </a:spcAft>
              <a:buClr>
                <a:srgbClr val="1D3A00"/>
              </a:buClr>
              <a:buSzPct val="100000"/>
              <a:buNone/>
            </a:pPr>
            <a:r>
              <a:rPr lang="en-US"/>
              <a:t>The a &lt;= b = False</a:t>
            </a:r>
            <a:endParaRPr/>
          </a:p>
          <a:p>
            <a:pPr indent="0" lvl="0" marL="0" rtl="0" algn="l">
              <a:spcBef>
                <a:spcPts val="350"/>
              </a:spcBef>
              <a:spcAft>
                <a:spcPts val="0"/>
              </a:spcAft>
              <a:buClr>
                <a:srgbClr val="1D3A00"/>
              </a:buClr>
              <a:buSzPct val="100000"/>
              <a:buNone/>
            </a:pPr>
            <a:r>
              <a:rPr lang="en-US"/>
              <a:t>The a != b = True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rPr lang="en-US"/>
              <a:t>Logical operators</a:t>
            </a:r>
            <a:endParaRPr/>
          </a:p>
        </p:txBody>
      </p:sp>
      <p:sp>
        <p:nvSpPr>
          <p:cNvPr id="251" name="Google Shape;251;p21"/>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1D3A00"/>
              </a:buClr>
              <a:buSzPts val="2800"/>
              <a:buChar char="•"/>
            </a:pPr>
            <a:r>
              <a:rPr lang="en-US"/>
              <a:t>In python, Logical operators are used to perform logical operations on the given relational expressions. There are three logical operators they are and, or and not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2"/>
          <p:cNvSpPr txBox="1"/>
          <p:nvPr>
            <p:ph type="title"/>
          </p:nvPr>
        </p:nvSpPr>
        <p:spPr>
          <a:xfrm>
            <a:off x="448965" y="885275"/>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800"/>
              <a:buFont typeface="Garamond"/>
              <a:buNone/>
            </a:pPr>
            <a:r>
              <a:rPr b="1" lang="en-US" sz="2800">
                <a:latin typeface="Garamond"/>
                <a:ea typeface="Garamond"/>
                <a:cs typeface="Garamond"/>
                <a:sym typeface="Garamond"/>
              </a:rPr>
              <a:t>Logical Operators</a:t>
            </a:r>
            <a:endParaRPr/>
          </a:p>
        </p:txBody>
      </p:sp>
      <p:pic>
        <p:nvPicPr>
          <p:cNvPr id="257" name="Google Shape;257;p22"/>
          <p:cNvPicPr preferRelativeResize="0"/>
          <p:nvPr/>
        </p:nvPicPr>
        <p:blipFill rotWithShape="1">
          <a:blip r:embed="rId3">
            <a:alphaModFix/>
          </a:blip>
          <a:srcRect b="0" l="0" r="0" t="0"/>
          <a:stretch/>
        </p:blipFill>
        <p:spPr>
          <a:xfrm>
            <a:off x="529892" y="1529716"/>
            <a:ext cx="5030115" cy="1380617"/>
          </a:xfrm>
          <a:prstGeom prst="rect">
            <a:avLst/>
          </a:prstGeom>
          <a:noFill/>
          <a:ln>
            <a:noFill/>
          </a:ln>
        </p:spPr>
      </p:pic>
      <p:sp>
        <p:nvSpPr>
          <p:cNvPr id="258" name="Google Shape;258;p22"/>
          <p:cNvSpPr txBox="1"/>
          <p:nvPr/>
        </p:nvSpPr>
        <p:spPr>
          <a:xfrm>
            <a:off x="5946345" y="1910234"/>
            <a:ext cx="3054100" cy="369332"/>
          </a:xfrm>
          <a:prstGeom prst="rect">
            <a:avLst/>
          </a:prstGeom>
          <a:solidFill>
            <a:schemeClr val="accent2"/>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Garamond"/>
                <a:ea typeface="Garamond"/>
                <a:cs typeface="Garamond"/>
                <a:sym typeface="Garamond"/>
              </a:rPr>
              <a:t>If A=(m&gt;200), B=(m&gt;300)</a:t>
            </a:r>
            <a:endParaRPr/>
          </a:p>
        </p:txBody>
      </p:sp>
      <p:pic>
        <p:nvPicPr>
          <p:cNvPr id="259" name="Google Shape;259;p22"/>
          <p:cNvPicPr preferRelativeResize="0"/>
          <p:nvPr/>
        </p:nvPicPr>
        <p:blipFill rotWithShape="1">
          <a:blip r:embed="rId4">
            <a:alphaModFix/>
          </a:blip>
          <a:srcRect b="0" l="0" r="0" t="0"/>
          <a:stretch/>
        </p:blipFill>
        <p:spPr>
          <a:xfrm>
            <a:off x="274464" y="3214531"/>
            <a:ext cx="2732081" cy="1663333"/>
          </a:xfrm>
          <a:prstGeom prst="rect">
            <a:avLst/>
          </a:prstGeom>
          <a:noFill/>
          <a:ln>
            <a:noFill/>
          </a:ln>
          <a:effectLst>
            <a:outerShdw blurRad="292100" rotWithShape="0" algn="tl" dir="2700000" dist="139700">
              <a:srgbClr val="333333">
                <a:alpha val="64705"/>
              </a:srgbClr>
            </a:outerShdw>
          </a:effectLst>
        </p:spPr>
      </p:pic>
      <p:pic>
        <p:nvPicPr>
          <p:cNvPr id="260" name="Google Shape;260;p22"/>
          <p:cNvPicPr preferRelativeResize="0"/>
          <p:nvPr/>
        </p:nvPicPr>
        <p:blipFill rotWithShape="1">
          <a:blip r:embed="rId5">
            <a:alphaModFix/>
          </a:blip>
          <a:srcRect b="0" l="0" r="0" t="0"/>
          <a:stretch/>
        </p:blipFill>
        <p:spPr>
          <a:xfrm>
            <a:off x="3350360" y="3214531"/>
            <a:ext cx="2595985" cy="1637241"/>
          </a:xfrm>
          <a:prstGeom prst="rect">
            <a:avLst/>
          </a:prstGeom>
          <a:noFill/>
          <a:ln>
            <a:noFill/>
          </a:ln>
          <a:effectLst>
            <a:outerShdw blurRad="292100" rotWithShape="0" algn="tl" dir="2700000" dist="139700">
              <a:srgbClr val="333333">
                <a:alpha val="64705"/>
              </a:srgbClr>
            </a:outerShdw>
          </a:effectLst>
        </p:spPr>
      </p:pic>
      <p:pic>
        <p:nvPicPr>
          <p:cNvPr id="261" name="Google Shape;261;p22"/>
          <p:cNvPicPr preferRelativeResize="0"/>
          <p:nvPr/>
        </p:nvPicPr>
        <p:blipFill rotWithShape="1">
          <a:blip r:embed="rId6">
            <a:alphaModFix/>
          </a:blip>
          <a:srcRect b="0" l="0" r="0" t="0"/>
          <a:stretch/>
        </p:blipFill>
        <p:spPr>
          <a:xfrm>
            <a:off x="6195670" y="3440296"/>
            <a:ext cx="2901395" cy="1059365"/>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t/>
            </a:r>
            <a:endParaRPr/>
          </a:p>
        </p:txBody>
      </p:sp>
      <p:sp>
        <p:nvSpPr>
          <p:cNvPr id="267" name="Google Shape;267;p23"/>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1D3A00"/>
              </a:buClr>
              <a:buSzPct val="100000"/>
              <a:buNone/>
            </a:pPr>
            <a:r>
              <a:rPr lang="en-US"/>
              <a:t>#Demo Program to test Logical Operators</a:t>
            </a:r>
            <a:endParaRPr/>
          </a:p>
          <a:p>
            <a:pPr indent="0" lvl="0" marL="0" rtl="0" algn="l">
              <a:spcBef>
                <a:spcPts val="476"/>
              </a:spcBef>
              <a:spcAft>
                <a:spcPts val="0"/>
              </a:spcAft>
              <a:buClr>
                <a:srgbClr val="1D3A00"/>
              </a:buClr>
              <a:buSzPct val="100000"/>
              <a:buNone/>
            </a:pPr>
            <a:r>
              <a:rPr lang="en-US"/>
              <a:t>a=int (input("Enter a Value for A:"))</a:t>
            </a:r>
            <a:endParaRPr/>
          </a:p>
          <a:p>
            <a:pPr indent="0" lvl="0" marL="0" rtl="0" algn="l">
              <a:spcBef>
                <a:spcPts val="476"/>
              </a:spcBef>
              <a:spcAft>
                <a:spcPts val="0"/>
              </a:spcAft>
              <a:buClr>
                <a:srgbClr val="1D3A00"/>
              </a:buClr>
              <a:buSzPct val="100000"/>
              <a:buNone/>
            </a:pPr>
            <a:r>
              <a:rPr lang="en-US"/>
              <a:t>b=int (input("Enter a Value for B:"))</a:t>
            </a:r>
            <a:endParaRPr/>
          </a:p>
          <a:p>
            <a:pPr indent="0" lvl="0" marL="0" rtl="0" algn="l">
              <a:spcBef>
                <a:spcPts val="476"/>
              </a:spcBef>
              <a:spcAft>
                <a:spcPts val="0"/>
              </a:spcAft>
              <a:buClr>
                <a:srgbClr val="1D3A00"/>
              </a:buClr>
              <a:buSzPct val="100000"/>
              <a:buNone/>
            </a:pPr>
            <a:r>
              <a:rPr lang="en-US"/>
              <a:t>print ("A = ",a, " and b = ",b)</a:t>
            </a:r>
            <a:endParaRPr/>
          </a:p>
          <a:p>
            <a:pPr indent="0" lvl="0" marL="0" rtl="0" algn="l">
              <a:spcBef>
                <a:spcPts val="476"/>
              </a:spcBef>
              <a:spcAft>
                <a:spcPts val="0"/>
              </a:spcAft>
              <a:buClr>
                <a:srgbClr val="1D3A00"/>
              </a:buClr>
              <a:buSzPct val="100000"/>
              <a:buNone/>
            </a:pPr>
            <a:r>
              <a:rPr lang="en-US"/>
              <a:t>print ("The a &gt; b or a == b = ",a&gt;b or a==b)</a:t>
            </a:r>
            <a:endParaRPr/>
          </a:p>
          <a:p>
            <a:pPr indent="0" lvl="0" marL="0" rtl="0" algn="l">
              <a:spcBef>
                <a:spcPts val="476"/>
              </a:spcBef>
              <a:spcAft>
                <a:spcPts val="0"/>
              </a:spcAft>
              <a:buClr>
                <a:srgbClr val="1D3A00"/>
              </a:buClr>
              <a:buSzPct val="100000"/>
              <a:buNone/>
            </a:pPr>
            <a:r>
              <a:rPr lang="en-US"/>
              <a:t>print ("The a &gt; b and a == b = ",a&gt;b and a==b)</a:t>
            </a:r>
            <a:endParaRPr/>
          </a:p>
          <a:p>
            <a:pPr indent="0" lvl="0" marL="0" rtl="0" algn="l">
              <a:spcBef>
                <a:spcPts val="476"/>
              </a:spcBef>
              <a:spcAft>
                <a:spcPts val="0"/>
              </a:spcAft>
              <a:buClr>
                <a:srgbClr val="1D3A00"/>
              </a:buClr>
              <a:buSzPct val="100000"/>
              <a:buNone/>
            </a:pPr>
            <a:r>
              <a:rPr lang="en-US"/>
              <a:t>print ("The not a &gt; b = ",not a&gt;b)</a:t>
            </a:r>
            <a:endParaRPr/>
          </a:p>
          <a:p>
            <a:pPr indent="0" lvl="0" marL="0" rtl="0" algn="l">
              <a:spcBef>
                <a:spcPts val="476"/>
              </a:spcBef>
              <a:spcAft>
                <a:spcPts val="0"/>
              </a:spcAft>
              <a:buClr>
                <a:srgbClr val="1D3A00"/>
              </a:buClr>
              <a:buSzPct val="100000"/>
              <a:buNone/>
            </a:pPr>
            <a:r>
              <a:rPr lang="en-US"/>
              <a:t>#Program End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4"/>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t/>
            </a:r>
            <a:endParaRPr/>
          </a:p>
        </p:txBody>
      </p:sp>
      <p:sp>
        <p:nvSpPr>
          <p:cNvPr id="273" name="Google Shape;273;p24"/>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rgbClr val="1D3A00"/>
              </a:buClr>
              <a:buSzPts val="2800"/>
              <a:buNone/>
            </a:pPr>
            <a:r>
              <a:rPr lang="en-US"/>
              <a:t>Enter a Value for A:50</a:t>
            </a:r>
            <a:endParaRPr/>
          </a:p>
          <a:p>
            <a:pPr indent="0" lvl="0" marL="0" rtl="0" algn="l">
              <a:spcBef>
                <a:spcPts val="560"/>
              </a:spcBef>
              <a:spcAft>
                <a:spcPts val="0"/>
              </a:spcAft>
              <a:buClr>
                <a:srgbClr val="1D3A00"/>
              </a:buClr>
              <a:buSzPts val="2800"/>
              <a:buNone/>
            </a:pPr>
            <a:r>
              <a:rPr lang="en-US"/>
              <a:t>Enter a Value for B:40</a:t>
            </a:r>
            <a:endParaRPr/>
          </a:p>
          <a:p>
            <a:pPr indent="0" lvl="0" marL="0" rtl="0" algn="l">
              <a:spcBef>
                <a:spcPts val="560"/>
              </a:spcBef>
              <a:spcAft>
                <a:spcPts val="0"/>
              </a:spcAft>
              <a:buClr>
                <a:srgbClr val="1D3A00"/>
              </a:buClr>
              <a:buSzPts val="2800"/>
              <a:buNone/>
            </a:pPr>
            <a:r>
              <a:rPr lang="en-US"/>
              <a:t>A = 50 and b = 40</a:t>
            </a:r>
            <a:endParaRPr/>
          </a:p>
          <a:p>
            <a:pPr indent="0" lvl="0" marL="0" rtl="0" algn="l">
              <a:spcBef>
                <a:spcPts val="560"/>
              </a:spcBef>
              <a:spcAft>
                <a:spcPts val="0"/>
              </a:spcAft>
              <a:buClr>
                <a:srgbClr val="1D3A00"/>
              </a:buClr>
              <a:buSzPts val="2800"/>
              <a:buNone/>
            </a:pPr>
            <a:r>
              <a:rPr lang="en-US"/>
              <a:t>The a &gt; b or a == b = True</a:t>
            </a:r>
            <a:endParaRPr/>
          </a:p>
          <a:p>
            <a:pPr indent="0" lvl="0" marL="0" rtl="0" algn="l">
              <a:spcBef>
                <a:spcPts val="560"/>
              </a:spcBef>
              <a:spcAft>
                <a:spcPts val="0"/>
              </a:spcAft>
              <a:buClr>
                <a:srgbClr val="1D3A00"/>
              </a:buClr>
              <a:buSzPts val="2800"/>
              <a:buNone/>
            </a:pPr>
            <a:r>
              <a:rPr lang="en-US"/>
              <a:t>The a &gt; b and a == b = False</a:t>
            </a:r>
            <a:endParaRPr/>
          </a:p>
          <a:p>
            <a:pPr indent="0" lvl="0" marL="0" rtl="0" algn="l">
              <a:spcBef>
                <a:spcPts val="560"/>
              </a:spcBef>
              <a:spcAft>
                <a:spcPts val="0"/>
              </a:spcAft>
              <a:buClr>
                <a:srgbClr val="1D3A00"/>
              </a:buClr>
              <a:buSzPts val="2800"/>
              <a:buNone/>
            </a:pPr>
            <a:r>
              <a:rPr lang="en-US"/>
              <a:t>The not a &gt; b = False</a:t>
            </a:r>
            <a:endParaRPr/>
          </a:p>
          <a:p>
            <a:pPr indent="0" lvl="0" marL="0" rtl="0" algn="l">
              <a:spcBef>
                <a:spcPts val="560"/>
              </a:spcBef>
              <a:spcAft>
                <a:spcPts val="0"/>
              </a:spcAft>
              <a:buClr>
                <a:srgbClr val="1D3A00"/>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5"/>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rPr lang="en-US"/>
              <a:t>ASSIGNMENT OPERATORS</a:t>
            </a:r>
            <a:endParaRPr/>
          </a:p>
        </p:txBody>
      </p:sp>
      <p:sp>
        <p:nvSpPr>
          <p:cNvPr id="279" name="Google Shape;279;p25"/>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fontScale="92500"/>
          </a:bodyPr>
          <a:lstStyle/>
          <a:p>
            <a:pPr indent="-342900" lvl="0" marL="342900" rtl="0" algn="just">
              <a:spcBef>
                <a:spcPts val="0"/>
              </a:spcBef>
              <a:spcAft>
                <a:spcPts val="0"/>
              </a:spcAft>
              <a:buClr>
                <a:srgbClr val="1D3A00"/>
              </a:buClr>
              <a:buSzPct val="100000"/>
              <a:buChar char="•"/>
            </a:pPr>
            <a:r>
              <a:rPr lang="en-US"/>
              <a:t>In Python, = is a simple assignment operator to assign values to variable. Let a = 5 and b = 10 assigns the value 5 to a and 10 to b these two assignment statement can also be given as a,b=5,10 that assigns the value 5 and 10 on the right to the variables a and b respectively.</a:t>
            </a:r>
            <a:endParaRPr/>
          </a:p>
          <a:p>
            <a:pPr indent="-342900" lvl="0" marL="342900" rtl="0" algn="just">
              <a:spcBef>
                <a:spcPts val="518"/>
              </a:spcBef>
              <a:spcAft>
                <a:spcPts val="0"/>
              </a:spcAft>
              <a:buClr>
                <a:srgbClr val="1D3A00"/>
              </a:buClr>
              <a:buSzPct val="100000"/>
              <a:buChar char="•"/>
            </a:pPr>
            <a:r>
              <a:rPr lang="en-US"/>
              <a:t> There are various compound operators in Python like +=, -=, *=, /=, %=, **= and //= are also available.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type="title"/>
          </p:nvPr>
        </p:nvSpPr>
        <p:spPr>
          <a:xfrm>
            <a:off x="75437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800"/>
              <a:buFont typeface="Garamond"/>
              <a:buNone/>
            </a:pPr>
            <a:r>
              <a:rPr b="1" lang="en-US" sz="2800">
                <a:latin typeface="Garamond"/>
                <a:ea typeface="Garamond"/>
                <a:cs typeface="Garamond"/>
                <a:sym typeface="Garamond"/>
              </a:rPr>
              <a:t>Assignment Operators</a:t>
            </a:r>
            <a:endParaRPr/>
          </a:p>
        </p:txBody>
      </p:sp>
      <p:pic>
        <p:nvPicPr>
          <p:cNvPr id="285" name="Google Shape;285;p26"/>
          <p:cNvPicPr preferRelativeResize="0"/>
          <p:nvPr/>
        </p:nvPicPr>
        <p:blipFill rotWithShape="1">
          <a:blip r:embed="rId3">
            <a:alphaModFix/>
          </a:blip>
          <a:srcRect b="0" l="0" r="0" t="0"/>
          <a:stretch/>
        </p:blipFill>
        <p:spPr>
          <a:xfrm>
            <a:off x="1517899" y="1808225"/>
            <a:ext cx="6959137" cy="274869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7"/>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t/>
            </a:r>
            <a:endParaRPr/>
          </a:p>
        </p:txBody>
      </p:sp>
      <p:sp>
        <p:nvSpPr>
          <p:cNvPr id="291" name="Google Shape;291;p27"/>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1D3A00"/>
              </a:buClr>
              <a:buSzPts val="1800"/>
              <a:buNone/>
            </a:pPr>
            <a:r>
              <a:rPr lang="en-US" sz="1800"/>
              <a:t>#Demo Program to test Assignment Operators</a:t>
            </a:r>
            <a:endParaRPr/>
          </a:p>
          <a:p>
            <a:pPr indent="0" lvl="0" marL="0" rtl="0" algn="l">
              <a:spcBef>
                <a:spcPts val="360"/>
              </a:spcBef>
              <a:spcAft>
                <a:spcPts val="0"/>
              </a:spcAft>
              <a:buClr>
                <a:srgbClr val="1D3A00"/>
              </a:buClr>
              <a:buSzPts val="1800"/>
              <a:buNone/>
            </a:pPr>
            <a:r>
              <a:rPr lang="en-US" sz="1800"/>
              <a:t>x=int (input("Type a Value for X : "))</a:t>
            </a:r>
            <a:endParaRPr/>
          </a:p>
          <a:p>
            <a:pPr indent="0" lvl="0" marL="0" rtl="0" algn="l">
              <a:spcBef>
                <a:spcPts val="360"/>
              </a:spcBef>
              <a:spcAft>
                <a:spcPts val="0"/>
              </a:spcAft>
              <a:buClr>
                <a:srgbClr val="1D3A00"/>
              </a:buClr>
              <a:buSzPts val="1800"/>
              <a:buNone/>
            </a:pPr>
            <a:r>
              <a:rPr lang="en-US" sz="1800"/>
              <a:t>print ("X = ",x)</a:t>
            </a:r>
            <a:endParaRPr/>
          </a:p>
          <a:p>
            <a:pPr indent="0" lvl="0" marL="0" rtl="0" algn="l">
              <a:spcBef>
                <a:spcPts val="360"/>
              </a:spcBef>
              <a:spcAft>
                <a:spcPts val="0"/>
              </a:spcAft>
              <a:buClr>
                <a:srgbClr val="1D3A00"/>
              </a:buClr>
              <a:buSzPts val="1800"/>
              <a:buNone/>
            </a:pPr>
            <a:r>
              <a:rPr lang="en-US" sz="1800"/>
              <a:t>print ("The x is =",x)</a:t>
            </a:r>
            <a:endParaRPr/>
          </a:p>
          <a:p>
            <a:pPr indent="0" lvl="0" marL="0" rtl="0" algn="l">
              <a:spcBef>
                <a:spcPts val="360"/>
              </a:spcBef>
              <a:spcAft>
                <a:spcPts val="0"/>
              </a:spcAft>
              <a:buClr>
                <a:srgbClr val="1D3A00"/>
              </a:buClr>
              <a:buSzPts val="1800"/>
              <a:buNone/>
            </a:pPr>
            <a:r>
              <a:rPr lang="en-US" sz="1800"/>
              <a:t>x+=20</a:t>
            </a:r>
            <a:endParaRPr/>
          </a:p>
          <a:p>
            <a:pPr indent="0" lvl="0" marL="0" rtl="0" algn="l">
              <a:spcBef>
                <a:spcPts val="360"/>
              </a:spcBef>
              <a:spcAft>
                <a:spcPts val="0"/>
              </a:spcAft>
              <a:buClr>
                <a:srgbClr val="1D3A00"/>
              </a:buClr>
              <a:buSzPts val="1800"/>
              <a:buNone/>
            </a:pPr>
            <a:r>
              <a:rPr lang="en-US" sz="1800"/>
              <a:t>print ("The x += 20 is =",x)</a:t>
            </a:r>
            <a:endParaRPr/>
          </a:p>
          <a:p>
            <a:pPr indent="0" lvl="0" marL="0" rtl="0" algn="l">
              <a:spcBef>
                <a:spcPts val="360"/>
              </a:spcBef>
              <a:spcAft>
                <a:spcPts val="0"/>
              </a:spcAft>
              <a:buClr>
                <a:srgbClr val="1D3A00"/>
              </a:buClr>
              <a:buSzPts val="1800"/>
              <a:buNone/>
            </a:pPr>
            <a:r>
              <a:rPr lang="en-US" sz="1800"/>
              <a:t>x-=5</a:t>
            </a:r>
            <a:endParaRPr/>
          </a:p>
          <a:p>
            <a:pPr indent="0" lvl="0" marL="0" rtl="0" algn="l">
              <a:spcBef>
                <a:spcPts val="360"/>
              </a:spcBef>
              <a:spcAft>
                <a:spcPts val="0"/>
              </a:spcAft>
              <a:buClr>
                <a:srgbClr val="1D3A00"/>
              </a:buClr>
              <a:buSzPts val="1800"/>
              <a:buNone/>
            </a:pPr>
            <a:r>
              <a:rPr lang="en-US" sz="1800"/>
              <a:t>print ("The x -= 5 is = ",x)</a:t>
            </a:r>
            <a:endParaRPr/>
          </a:p>
          <a:p>
            <a:pPr indent="0" lvl="0" marL="0" rtl="0" algn="l">
              <a:spcBef>
                <a:spcPts val="360"/>
              </a:spcBef>
              <a:spcAft>
                <a:spcPts val="0"/>
              </a:spcAft>
              <a:buClr>
                <a:srgbClr val="1D3A00"/>
              </a:buClr>
              <a:buSzPts val="1800"/>
              <a:buNone/>
            </a:pPr>
            <a:r>
              <a:rPr lang="en-US" sz="1800"/>
              <a:t>x*=5</a:t>
            </a:r>
            <a:endParaRPr/>
          </a:p>
          <a:p>
            <a:pPr indent="0" lvl="0" marL="0" rtl="0" algn="l">
              <a:spcBef>
                <a:spcPts val="360"/>
              </a:spcBef>
              <a:spcAft>
                <a:spcPts val="0"/>
              </a:spcAft>
              <a:buClr>
                <a:srgbClr val="1D3A00"/>
              </a:buClr>
              <a:buSzPts val="1800"/>
              <a:buNone/>
            </a:pPr>
            <a:r>
              <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8"/>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t/>
            </a:r>
            <a:endParaRPr/>
          </a:p>
        </p:txBody>
      </p:sp>
      <p:sp>
        <p:nvSpPr>
          <p:cNvPr id="297" name="Google Shape;297;p28"/>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rgbClr val="1D3A00"/>
              </a:buClr>
              <a:buSzPct val="100000"/>
              <a:buNone/>
            </a:pPr>
            <a:r>
              <a:rPr lang="en-US" sz="2800"/>
              <a:t>print ("The x *= 5 is = ",x)</a:t>
            </a:r>
            <a:endParaRPr/>
          </a:p>
          <a:p>
            <a:pPr indent="0" lvl="0" marL="0" rtl="0" algn="l">
              <a:spcBef>
                <a:spcPts val="350"/>
              </a:spcBef>
              <a:spcAft>
                <a:spcPts val="0"/>
              </a:spcAft>
              <a:buClr>
                <a:srgbClr val="1D3A00"/>
              </a:buClr>
              <a:buSzPct val="100000"/>
              <a:buNone/>
            </a:pPr>
            <a:r>
              <a:rPr lang="en-US" sz="2800"/>
              <a:t>x/=2</a:t>
            </a:r>
            <a:endParaRPr/>
          </a:p>
          <a:p>
            <a:pPr indent="0" lvl="0" marL="0" rtl="0" algn="l">
              <a:spcBef>
                <a:spcPts val="350"/>
              </a:spcBef>
              <a:spcAft>
                <a:spcPts val="0"/>
              </a:spcAft>
              <a:buClr>
                <a:srgbClr val="1D3A00"/>
              </a:buClr>
              <a:buSzPct val="100000"/>
              <a:buNone/>
            </a:pPr>
            <a:r>
              <a:rPr lang="en-US" sz="2800"/>
              <a:t>print ("The x /= 2 is = ",x)</a:t>
            </a:r>
            <a:endParaRPr/>
          </a:p>
          <a:p>
            <a:pPr indent="0" lvl="0" marL="0" rtl="0" algn="l">
              <a:spcBef>
                <a:spcPts val="350"/>
              </a:spcBef>
              <a:spcAft>
                <a:spcPts val="0"/>
              </a:spcAft>
              <a:buClr>
                <a:srgbClr val="1D3A00"/>
              </a:buClr>
              <a:buSzPct val="100000"/>
              <a:buNone/>
            </a:pPr>
            <a:r>
              <a:rPr lang="en-US" sz="2800"/>
              <a:t>x%=3</a:t>
            </a:r>
            <a:endParaRPr/>
          </a:p>
          <a:p>
            <a:pPr indent="0" lvl="0" marL="0" rtl="0" algn="l">
              <a:spcBef>
                <a:spcPts val="350"/>
              </a:spcBef>
              <a:spcAft>
                <a:spcPts val="0"/>
              </a:spcAft>
              <a:buClr>
                <a:srgbClr val="1D3A00"/>
              </a:buClr>
              <a:buSzPct val="100000"/>
              <a:buNone/>
            </a:pPr>
            <a:r>
              <a:rPr lang="en-US" sz="2800"/>
              <a:t>print ("The x %= 3 is = ",x)</a:t>
            </a:r>
            <a:endParaRPr/>
          </a:p>
          <a:p>
            <a:pPr indent="0" lvl="0" marL="0" rtl="0" algn="l">
              <a:spcBef>
                <a:spcPts val="350"/>
              </a:spcBef>
              <a:spcAft>
                <a:spcPts val="0"/>
              </a:spcAft>
              <a:buClr>
                <a:srgbClr val="1D3A00"/>
              </a:buClr>
              <a:buSzPct val="100000"/>
              <a:buNone/>
            </a:pPr>
            <a:r>
              <a:rPr lang="en-US" sz="2800"/>
              <a:t>x**=2</a:t>
            </a:r>
            <a:endParaRPr/>
          </a:p>
          <a:p>
            <a:pPr indent="0" lvl="0" marL="0" rtl="0" algn="l">
              <a:spcBef>
                <a:spcPts val="350"/>
              </a:spcBef>
              <a:spcAft>
                <a:spcPts val="0"/>
              </a:spcAft>
              <a:buClr>
                <a:srgbClr val="1D3A00"/>
              </a:buClr>
              <a:buSzPct val="100000"/>
              <a:buNone/>
            </a:pPr>
            <a:r>
              <a:rPr lang="en-US" sz="2800"/>
              <a:t>print ("The x **= 2 is = ",x)</a:t>
            </a:r>
            <a:endParaRPr/>
          </a:p>
          <a:p>
            <a:pPr indent="0" lvl="0" marL="0" rtl="0" algn="l">
              <a:spcBef>
                <a:spcPts val="350"/>
              </a:spcBef>
              <a:spcAft>
                <a:spcPts val="0"/>
              </a:spcAft>
              <a:buClr>
                <a:srgbClr val="1D3A00"/>
              </a:buClr>
              <a:buSzPct val="100000"/>
              <a:buNone/>
            </a:pPr>
            <a:r>
              <a:rPr lang="en-US" sz="2800"/>
              <a:t>x//=3</a:t>
            </a:r>
            <a:endParaRPr/>
          </a:p>
          <a:p>
            <a:pPr indent="0" lvl="0" marL="0" rtl="0" algn="l">
              <a:spcBef>
                <a:spcPts val="350"/>
              </a:spcBef>
              <a:spcAft>
                <a:spcPts val="0"/>
              </a:spcAft>
              <a:buClr>
                <a:srgbClr val="1D3A00"/>
              </a:buClr>
              <a:buSzPct val="100000"/>
              <a:buNone/>
            </a:pPr>
            <a:r>
              <a:rPr lang="en-US" sz="2800"/>
              <a:t>print ("The x //= 3 is = ",x)</a:t>
            </a:r>
            <a:endParaRPr/>
          </a:p>
          <a:p>
            <a:pPr indent="0" lvl="0" marL="0" rtl="0" algn="l">
              <a:spcBef>
                <a:spcPts val="350"/>
              </a:spcBef>
              <a:spcAft>
                <a:spcPts val="0"/>
              </a:spcAft>
              <a:buClr>
                <a:srgbClr val="1D3A00"/>
              </a:buClr>
              <a:buSzPct val="100000"/>
              <a:buNone/>
            </a:pPr>
            <a:r>
              <a:rPr lang="en-US" sz="2800"/>
              <a:t>#Program End</a:t>
            </a:r>
            <a:endParaRPr/>
          </a:p>
          <a:p>
            <a:pPr indent="0" lvl="0" marL="0" rtl="0" algn="l">
              <a:spcBef>
                <a:spcPts val="350"/>
              </a:spcBef>
              <a:spcAft>
                <a:spcPts val="0"/>
              </a:spcAft>
              <a:buClr>
                <a:srgbClr val="1D3A00"/>
              </a:buClr>
              <a:buSzPct val="10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9"/>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t/>
            </a:r>
            <a:endParaRPr/>
          </a:p>
        </p:txBody>
      </p:sp>
      <p:sp>
        <p:nvSpPr>
          <p:cNvPr id="303" name="Google Shape;303;p29"/>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rgbClr val="1D3A00"/>
              </a:buClr>
              <a:buSzPct val="100000"/>
              <a:buNone/>
            </a:pPr>
            <a:r>
              <a:rPr lang="en-US"/>
              <a:t>Type a Value for X : 10</a:t>
            </a:r>
            <a:endParaRPr/>
          </a:p>
          <a:p>
            <a:pPr indent="0" lvl="0" marL="0" rtl="0" algn="l">
              <a:spcBef>
                <a:spcPts val="350"/>
              </a:spcBef>
              <a:spcAft>
                <a:spcPts val="0"/>
              </a:spcAft>
              <a:buClr>
                <a:srgbClr val="1D3A00"/>
              </a:buClr>
              <a:buSzPct val="100000"/>
              <a:buNone/>
            </a:pPr>
            <a:r>
              <a:rPr lang="en-US"/>
              <a:t>X = 10</a:t>
            </a:r>
            <a:endParaRPr/>
          </a:p>
          <a:p>
            <a:pPr indent="0" lvl="0" marL="0" rtl="0" algn="l">
              <a:spcBef>
                <a:spcPts val="350"/>
              </a:spcBef>
              <a:spcAft>
                <a:spcPts val="0"/>
              </a:spcAft>
              <a:buClr>
                <a:srgbClr val="1D3A00"/>
              </a:buClr>
              <a:buSzPct val="100000"/>
              <a:buNone/>
            </a:pPr>
            <a:r>
              <a:rPr lang="en-US"/>
              <a:t>The x is = 10</a:t>
            </a:r>
            <a:endParaRPr/>
          </a:p>
          <a:p>
            <a:pPr indent="0" lvl="0" marL="0" rtl="0" algn="l">
              <a:spcBef>
                <a:spcPts val="350"/>
              </a:spcBef>
              <a:spcAft>
                <a:spcPts val="0"/>
              </a:spcAft>
              <a:buClr>
                <a:srgbClr val="1D3A00"/>
              </a:buClr>
              <a:buSzPct val="100000"/>
              <a:buNone/>
            </a:pPr>
            <a:r>
              <a:rPr lang="en-US"/>
              <a:t>The x += 20 is = 30</a:t>
            </a:r>
            <a:endParaRPr/>
          </a:p>
          <a:p>
            <a:pPr indent="0" lvl="0" marL="0" rtl="0" algn="l">
              <a:spcBef>
                <a:spcPts val="350"/>
              </a:spcBef>
              <a:spcAft>
                <a:spcPts val="0"/>
              </a:spcAft>
              <a:buClr>
                <a:srgbClr val="1D3A00"/>
              </a:buClr>
              <a:buSzPct val="100000"/>
              <a:buNone/>
            </a:pPr>
            <a:r>
              <a:rPr lang="en-US"/>
              <a:t>The x -= 5 is = 25</a:t>
            </a:r>
            <a:endParaRPr/>
          </a:p>
          <a:p>
            <a:pPr indent="0" lvl="0" marL="0" rtl="0" algn="l">
              <a:spcBef>
                <a:spcPts val="350"/>
              </a:spcBef>
              <a:spcAft>
                <a:spcPts val="0"/>
              </a:spcAft>
              <a:buClr>
                <a:srgbClr val="1D3A00"/>
              </a:buClr>
              <a:buSzPct val="100000"/>
              <a:buNone/>
            </a:pPr>
            <a:r>
              <a:rPr lang="en-US"/>
              <a:t>The x *= 5 is = 125</a:t>
            </a:r>
            <a:endParaRPr/>
          </a:p>
          <a:p>
            <a:pPr indent="0" lvl="0" marL="0" rtl="0" algn="l">
              <a:spcBef>
                <a:spcPts val="350"/>
              </a:spcBef>
              <a:spcAft>
                <a:spcPts val="0"/>
              </a:spcAft>
              <a:buClr>
                <a:srgbClr val="1D3A00"/>
              </a:buClr>
              <a:buSzPct val="100000"/>
              <a:buNone/>
            </a:pPr>
            <a:r>
              <a:rPr lang="en-US"/>
              <a:t>The x /= 2 is = 62.5</a:t>
            </a:r>
            <a:endParaRPr/>
          </a:p>
          <a:p>
            <a:pPr indent="0" lvl="0" marL="0" rtl="0" algn="l">
              <a:spcBef>
                <a:spcPts val="350"/>
              </a:spcBef>
              <a:spcAft>
                <a:spcPts val="0"/>
              </a:spcAft>
              <a:buClr>
                <a:srgbClr val="1D3A00"/>
              </a:buClr>
              <a:buSzPct val="100000"/>
              <a:buNone/>
            </a:pPr>
            <a:r>
              <a:rPr lang="en-US"/>
              <a:t>The x %= 3 is = 2.5</a:t>
            </a:r>
            <a:endParaRPr/>
          </a:p>
          <a:p>
            <a:pPr indent="0" lvl="0" marL="0" rtl="0" algn="l">
              <a:spcBef>
                <a:spcPts val="350"/>
              </a:spcBef>
              <a:spcAft>
                <a:spcPts val="0"/>
              </a:spcAft>
              <a:buClr>
                <a:srgbClr val="1D3A00"/>
              </a:buClr>
              <a:buSzPct val="100000"/>
              <a:buNone/>
            </a:pPr>
            <a:r>
              <a:rPr lang="en-US"/>
              <a:t>The x **= 2 is = 6.25</a:t>
            </a:r>
            <a:endParaRPr/>
          </a:p>
          <a:p>
            <a:pPr indent="0" lvl="0" marL="0" rtl="0" algn="l">
              <a:spcBef>
                <a:spcPts val="350"/>
              </a:spcBef>
              <a:spcAft>
                <a:spcPts val="0"/>
              </a:spcAft>
              <a:buClr>
                <a:srgbClr val="1D3A00"/>
              </a:buClr>
              <a:buSzPct val="100000"/>
              <a:buNone/>
            </a:pPr>
            <a:r>
              <a:rPr lang="en-US"/>
              <a:t>The x //= 3 is = 2.0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US" sz="3600">
                <a:solidFill>
                  <a:srgbClr val="C00000"/>
                </a:solidFill>
                <a:latin typeface="Garamond"/>
                <a:ea typeface="Garamond"/>
                <a:cs typeface="Garamond"/>
                <a:sym typeface="Garamond"/>
              </a:rPr>
              <a:t>Python Basics-Comments</a:t>
            </a:r>
            <a:endParaRPr/>
          </a:p>
        </p:txBody>
      </p:sp>
      <p:sp>
        <p:nvSpPr>
          <p:cNvPr id="110" name="Google Shape;110;p3"/>
          <p:cNvSpPr txBox="1"/>
          <p:nvPr/>
        </p:nvSpPr>
        <p:spPr>
          <a:xfrm>
            <a:off x="754375" y="3029865"/>
            <a:ext cx="3970330" cy="1754326"/>
          </a:xfrm>
          <a:prstGeom prst="rect">
            <a:avLst/>
          </a:prstGeom>
          <a:solidFill>
            <a:srgbClr val="E5DFE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Garamond"/>
                <a:ea typeface="Garamond"/>
                <a:cs typeface="Garamond"/>
                <a:sym typeface="Garamond"/>
              </a:rPr>
              <a:t>Single Line Comment:</a:t>
            </a:r>
            <a:endParaRPr/>
          </a:p>
          <a:p>
            <a:pPr indent="0" lvl="0" marL="0" marR="0" rtl="0" algn="l">
              <a:spcBef>
                <a:spcPts val="0"/>
              </a:spcBef>
              <a:spcAft>
                <a:spcPts val="0"/>
              </a:spcAft>
              <a:buNone/>
            </a:pPr>
            <a:r>
              <a:rPr b="1" lang="en-US" sz="1800">
                <a:solidFill>
                  <a:srgbClr val="FF0000"/>
                </a:solidFill>
                <a:latin typeface="Garamond"/>
                <a:ea typeface="Garamond"/>
                <a:cs typeface="Garamond"/>
                <a:sym typeface="Garamond"/>
              </a:rPr>
              <a:t>	#</a:t>
            </a:r>
            <a:r>
              <a:rPr lang="en-US" sz="1800">
                <a:solidFill>
                  <a:schemeClr val="dk1"/>
                </a:solidFill>
                <a:latin typeface="Garamond"/>
                <a:ea typeface="Garamond"/>
                <a:cs typeface="Garamond"/>
                <a:sym typeface="Garamond"/>
              </a:rPr>
              <a:t>This is a single line comment</a:t>
            </a:r>
            <a:endParaRPr/>
          </a:p>
          <a:p>
            <a:pPr indent="0" lvl="0" marL="0" marR="0" rtl="0" algn="l">
              <a:spcBef>
                <a:spcPts val="0"/>
              </a:spcBef>
              <a:spcAft>
                <a:spcPts val="0"/>
              </a:spcAft>
              <a:buNone/>
            </a:pPr>
            <a:r>
              <a:t/>
            </a:r>
            <a:endParaRPr sz="1800">
              <a:solidFill>
                <a:schemeClr val="dk1"/>
              </a:solidFill>
              <a:latin typeface="Garamond"/>
              <a:ea typeface="Garamond"/>
              <a:cs typeface="Garamond"/>
              <a:sym typeface="Garamond"/>
            </a:endParaRPr>
          </a:p>
          <a:p>
            <a:pPr indent="0" lvl="0" marL="0" marR="0" rtl="0" algn="l">
              <a:spcBef>
                <a:spcPts val="0"/>
              </a:spcBef>
              <a:spcAft>
                <a:spcPts val="0"/>
              </a:spcAft>
              <a:buNone/>
            </a:pPr>
            <a:r>
              <a:rPr b="1" lang="en-US" sz="1800">
                <a:solidFill>
                  <a:srgbClr val="FF0000"/>
                </a:solidFill>
                <a:latin typeface="Garamond"/>
                <a:ea typeface="Garamond"/>
                <a:cs typeface="Garamond"/>
                <a:sym typeface="Garamond"/>
              </a:rPr>
              <a:t>Multi-line Comment:</a:t>
            </a:r>
            <a:endParaRPr/>
          </a:p>
          <a:p>
            <a:pPr indent="0" lvl="0" marL="0" marR="0" rtl="0" algn="l">
              <a:spcBef>
                <a:spcPts val="0"/>
              </a:spcBef>
              <a:spcAft>
                <a:spcPts val="0"/>
              </a:spcAft>
              <a:buNone/>
            </a:pPr>
            <a:r>
              <a:rPr b="1" lang="en-US" sz="1800">
                <a:solidFill>
                  <a:srgbClr val="002060"/>
                </a:solidFill>
                <a:latin typeface="Garamond"/>
                <a:ea typeface="Garamond"/>
                <a:cs typeface="Garamond"/>
                <a:sym typeface="Garamond"/>
              </a:rPr>
              <a:t>              </a:t>
            </a:r>
            <a:r>
              <a:rPr b="1" lang="en-US" sz="1800">
                <a:solidFill>
                  <a:srgbClr val="FF0000"/>
                </a:solidFill>
                <a:latin typeface="Garamond"/>
                <a:ea typeface="Garamond"/>
                <a:cs typeface="Garamond"/>
                <a:sym typeface="Garamond"/>
              </a:rPr>
              <a:t>“”” </a:t>
            </a:r>
            <a:r>
              <a:rPr lang="en-US" sz="1800">
                <a:solidFill>
                  <a:schemeClr val="dk1"/>
                </a:solidFill>
                <a:latin typeface="Garamond"/>
                <a:ea typeface="Garamond"/>
                <a:cs typeface="Garamond"/>
                <a:sym typeface="Garamond"/>
              </a:rPr>
              <a:t>This is multiple </a:t>
            </a:r>
            <a:r>
              <a:rPr b="1" lang="en-US" sz="1800">
                <a:solidFill>
                  <a:srgbClr val="FF0000"/>
                </a:solidFill>
                <a:latin typeface="Garamond"/>
                <a:ea typeface="Garamond"/>
                <a:cs typeface="Garamond"/>
                <a:sym typeface="Garamond"/>
              </a:rPr>
              <a:t>”””</a:t>
            </a:r>
            <a:endParaRPr/>
          </a:p>
          <a:p>
            <a:pPr indent="0" lvl="0" marL="0" marR="0" rtl="0" algn="l">
              <a:spcBef>
                <a:spcPts val="0"/>
              </a:spcBef>
              <a:spcAft>
                <a:spcPts val="0"/>
              </a:spcAft>
              <a:buNone/>
            </a:pPr>
            <a:r>
              <a:t/>
            </a:r>
            <a:endParaRPr b="1" sz="1800">
              <a:solidFill>
                <a:srgbClr val="FF0000"/>
              </a:solidFill>
              <a:latin typeface="Garamond"/>
              <a:ea typeface="Garamond"/>
              <a:cs typeface="Garamond"/>
              <a:sym typeface="Garamond"/>
            </a:endParaRPr>
          </a:p>
        </p:txBody>
      </p:sp>
      <p:sp>
        <p:nvSpPr>
          <p:cNvPr id="111" name="Google Shape;111;p3"/>
          <p:cNvSpPr txBox="1"/>
          <p:nvPr/>
        </p:nvSpPr>
        <p:spPr>
          <a:xfrm>
            <a:off x="813101" y="1848913"/>
            <a:ext cx="8398775" cy="64633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Garamond"/>
                <a:ea typeface="Garamond"/>
                <a:cs typeface="Garamond"/>
                <a:sym typeface="Garamond"/>
              </a:rPr>
              <a:t>Comments are used for documenting the code . </a:t>
            </a:r>
            <a:endParaRPr/>
          </a:p>
          <a:p>
            <a:pPr indent="-342900" lvl="0" marL="342900" marR="0" rtl="0" algn="l">
              <a:spcBef>
                <a:spcPts val="0"/>
              </a:spcBef>
              <a:spcAft>
                <a:spcPts val="0"/>
              </a:spcAft>
              <a:buClr>
                <a:schemeClr val="dk1"/>
              </a:buClr>
              <a:buSzPts val="1800"/>
              <a:buFont typeface="Calibri"/>
              <a:buAutoNum type="arabicPeriod"/>
            </a:pPr>
            <a:r>
              <a:rPr lang="en-US" sz="1800">
                <a:solidFill>
                  <a:schemeClr val="dk1"/>
                </a:solidFill>
                <a:latin typeface="Garamond"/>
                <a:ea typeface="Garamond"/>
                <a:cs typeface="Garamond"/>
                <a:sym typeface="Garamond"/>
              </a:rPr>
              <a:t>Comment lines will not be executed by the python interpreter.</a:t>
            </a:r>
            <a:endParaRPr/>
          </a:p>
        </p:txBody>
      </p:sp>
      <p:sp>
        <p:nvSpPr>
          <p:cNvPr id="112" name="Google Shape;112;p3"/>
          <p:cNvSpPr txBox="1"/>
          <p:nvPr/>
        </p:nvSpPr>
        <p:spPr>
          <a:xfrm>
            <a:off x="4877410" y="2610913"/>
            <a:ext cx="4123340" cy="2308324"/>
          </a:xfrm>
          <a:prstGeom prst="rect">
            <a:avLst/>
          </a:prstGeom>
          <a:solidFill>
            <a:srgbClr val="E5DFE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FF0000"/>
                </a:solidFill>
                <a:latin typeface="Garamond"/>
                <a:ea typeface="Garamond"/>
                <a:cs typeface="Garamond"/>
                <a:sym typeface="Garamond"/>
              </a:rPr>
              <a:t>Multiline statements:</a:t>
            </a:r>
            <a:endParaRPr/>
          </a:p>
          <a:p>
            <a:pPr indent="0" lvl="1" marL="457200" marR="0" rtl="0" algn="l">
              <a:spcBef>
                <a:spcPts val="0"/>
              </a:spcBef>
              <a:spcAft>
                <a:spcPts val="0"/>
              </a:spcAft>
              <a:buNone/>
            </a:pPr>
            <a:r>
              <a:rPr b="0" i="0" lang="en-US" sz="1800" u="none" cap="none" strike="noStrike">
                <a:solidFill>
                  <a:schemeClr val="dk1"/>
                </a:solidFill>
                <a:latin typeface="Garamond"/>
                <a:ea typeface="Garamond"/>
                <a:cs typeface="Garamond"/>
                <a:sym typeface="Garamond"/>
              </a:rPr>
              <a:t>result=(2*5)+</a:t>
            </a:r>
            <a:endParaRPr/>
          </a:p>
          <a:p>
            <a:pPr indent="0" lvl="1" marL="457200" marR="0" rtl="0" algn="l">
              <a:spcBef>
                <a:spcPts val="0"/>
              </a:spcBef>
              <a:spcAft>
                <a:spcPts val="0"/>
              </a:spcAft>
              <a:buNone/>
            </a:pPr>
            <a:r>
              <a:rPr b="0" i="0" lang="en-US" sz="1800" u="none" cap="none" strike="noStrike">
                <a:solidFill>
                  <a:schemeClr val="dk1"/>
                </a:solidFill>
                <a:latin typeface="Garamond"/>
                <a:ea typeface="Garamond"/>
                <a:cs typeface="Garamond"/>
                <a:sym typeface="Garamond"/>
              </a:rPr>
              <a:t>              9</a:t>
            </a:r>
            <a:endParaRPr/>
          </a:p>
          <a:p>
            <a:pPr indent="0" lvl="1" marL="457200" marR="0" rtl="0" algn="l">
              <a:spcBef>
                <a:spcPts val="0"/>
              </a:spcBef>
              <a:spcAft>
                <a:spcPts val="0"/>
              </a:spcAft>
              <a:buNone/>
            </a:pPr>
            <a:r>
              <a:rPr b="0" i="0" lang="en-US" sz="1800" u="none" cap="none" strike="noStrike">
                <a:solidFill>
                  <a:schemeClr val="dk1"/>
                </a:solidFill>
                <a:latin typeface="Garamond"/>
                <a:ea typeface="Garamond"/>
                <a:cs typeface="Garamond"/>
                <a:sym typeface="Garamond"/>
              </a:rPr>
              <a:t>result=(2+3)*(7+8)</a:t>
            </a:r>
            <a:r>
              <a:rPr b="1" i="0" lang="en-US" sz="1800" u="none" cap="none" strike="noStrike">
                <a:solidFill>
                  <a:srgbClr val="FF0000"/>
                </a:solidFill>
                <a:latin typeface="Garamond"/>
                <a:ea typeface="Garamond"/>
                <a:cs typeface="Garamond"/>
                <a:sym typeface="Garamond"/>
              </a:rPr>
              <a:t>\</a:t>
            </a:r>
            <a:endParaRPr/>
          </a:p>
          <a:p>
            <a:pPr indent="0" lvl="1" marL="457200" marR="0" rtl="0" algn="l">
              <a:spcBef>
                <a:spcPts val="0"/>
              </a:spcBef>
              <a:spcAft>
                <a:spcPts val="0"/>
              </a:spcAft>
              <a:buNone/>
            </a:pPr>
            <a:r>
              <a:rPr b="0" i="0" lang="en-US" sz="1800" u="none" cap="none" strike="noStrike">
                <a:solidFill>
                  <a:schemeClr val="dk1"/>
                </a:solidFill>
                <a:latin typeface="Garamond"/>
                <a:ea typeface="Garamond"/>
                <a:cs typeface="Garamond"/>
                <a:sym typeface="Garamond"/>
              </a:rPr>
              <a:t>   *(9+10)</a:t>
            </a:r>
            <a:endParaRPr/>
          </a:p>
          <a:p>
            <a:pPr indent="0" lvl="1" marL="457200" marR="0" rtl="0" algn="l">
              <a:spcBef>
                <a:spcPts val="0"/>
              </a:spcBef>
              <a:spcAft>
                <a:spcPts val="0"/>
              </a:spcAft>
              <a:buNone/>
            </a:pPr>
            <a:r>
              <a:rPr b="0" i="0" lang="en-US" sz="1800" u="none" cap="none" strike="noStrike">
                <a:solidFill>
                  <a:schemeClr val="dk1"/>
                </a:solidFill>
                <a:latin typeface="Garamond"/>
                <a:ea typeface="Garamond"/>
                <a:cs typeface="Garamond"/>
                <a:sym typeface="Garamond"/>
              </a:rPr>
              <a:t>  result=(2*4*</a:t>
            </a:r>
            <a:endParaRPr/>
          </a:p>
          <a:p>
            <a:pPr indent="0" lvl="1" marL="457200" marR="0" rtl="0" algn="l">
              <a:spcBef>
                <a:spcPts val="0"/>
              </a:spcBef>
              <a:spcAft>
                <a:spcPts val="0"/>
              </a:spcAft>
              <a:buNone/>
            </a:pPr>
            <a:r>
              <a:rPr b="0" i="0" lang="en-US" sz="1800" u="none" cap="none" strike="noStrike">
                <a:solidFill>
                  <a:schemeClr val="dk1"/>
                </a:solidFill>
                <a:latin typeface="Garamond"/>
                <a:ea typeface="Garamond"/>
                <a:cs typeface="Garamond"/>
                <a:sym typeface="Garamond"/>
              </a:rPr>
              <a:t>       4)</a:t>
            </a:r>
            <a:endParaRPr/>
          </a:p>
          <a:p>
            <a:pPr indent="0" lvl="1" marL="457200" marR="0" rtl="0" algn="l">
              <a:spcBef>
                <a:spcPts val="0"/>
              </a:spcBef>
              <a:spcAft>
                <a:spcPts val="0"/>
              </a:spcAft>
              <a:buNone/>
            </a:pPr>
            <a:r>
              <a:rPr b="0" i="0" lang="en-US" sz="1800" u="none" cap="none" strike="noStrike">
                <a:solidFill>
                  <a:schemeClr val="dk1"/>
                </a:solidFill>
                <a:latin typeface="Garamond"/>
                <a:ea typeface="Garamond"/>
                <a:cs typeface="Garamond"/>
                <a:sym typeface="Garamond"/>
              </a:rPr>
              <a:t>  (Acceptable for all kinds of brackets)</a:t>
            </a:r>
            <a:endParaRPr b="1" i="0" sz="1800" u="none" cap="none" strike="noStrike">
              <a:solidFill>
                <a:srgbClr val="FF0000"/>
              </a:solidFill>
              <a:latin typeface="Garamond"/>
              <a:ea typeface="Garamond"/>
              <a:cs typeface="Garamond"/>
              <a:sym typeface="Garamond"/>
            </a:endParaRPr>
          </a:p>
        </p:txBody>
      </p:sp>
      <p:pic>
        <p:nvPicPr>
          <p:cNvPr descr="Can native speakers be wrong about Chinese grammar and pronunciation? |  Hacking Chinese" id="113" name="Google Shape;113;p3"/>
          <p:cNvPicPr preferRelativeResize="0"/>
          <p:nvPr/>
        </p:nvPicPr>
        <p:blipFill rotWithShape="1">
          <a:blip r:embed="rId3">
            <a:alphaModFix/>
          </a:blip>
          <a:srcRect b="0" l="0" r="0" t="0"/>
          <a:stretch/>
        </p:blipFill>
        <p:spPr>
          <a:xfrm>
            <a:off x="7776419" y="3488285"/>
            <a:ext cx="456079" cy="458115"/>
          </a:xfrm>
          <a:prstGeom prst="rect">
            <a:avLst/>
          </a:prstGeom>
          <a:noFill/>
          <a:ln>
            <a:noFill/>
          </a:ln>
        </p:spPr>
      </p:pic>
      <p:pic>
        <p:nvPicPr>
          <p:cNvPr descr="Can native speakers be wrong about Chinese grammar and pronunciation? |  Hacking Chinese" id="114" name="Google Shape;114;p3"/>
          <p:cNvPicPr preferRelativeResize="0"/>
          <p:nvPr/>
        </p:nvPicPr>
        <p:blipFill rotWithShape="1">
          <a:blip r:embed="rId4">
            <a:alphaModFix/>
          </a:blip>
          <a:srcRect b="0" l="0" r="0" t="0"/>
          <a:stretch/>
        </p:blipFill>
        <p:spPr>
          <a:xfrm>
            <a:off x="10516090" y="5205430"/>
            <a:ext cx="124715" cy="125271"/>
          </a:xfrm>
          <a:prstGeom prst="rect">
            <a:avLst/>
          </a:prstGeom>
          <a:noFill/>
          <a:ln>
            <a:noFill/>
          </a:ln>
        </p:spPr>
      </p:pic>
      <p:pic>
        <p:nvPicPr>
          <p:cNvPr descr="Don't Break The Chain - Correct And Wrong Sign - Free Transparent PNG  Clipart Images Download" id="115" name="Google Shape;115;p3"/>
          <p:cNvPicPr preferRelativeResize="0"/>
          <p:nvPr/>
        </p:nvPicPr>
        <p:blipFill rotWithShape="1">
          <a:blip r:embed="rId5">
            <a:alphaModFix/>
          </a:blip>
          <a:srcRect b="0" l="0" r="0" t="0"/>
          <a:stretch/>
        </p:blipFill>
        <p:spPr>
          <a:xfrm>
            <a:off x="7165599" y="2921143"/>
            <a:ext cx="828263" cy="414132"/>
          </a:xfrm>
          <a:prstGeom prst="rect">
            <a:avLst/>
          </a:prstGeom>
          <a:noFill/>
          <a:ln>
            <a:noFill/>
          </a:ln>
        </p:spPr>
      </p:pic>
      <p:pic>
        <p:nvPicPr>
          <p:cNvPr descr="Can native speakers be wrong about Chinese grammar and pronunciation? |  Hacking Chinese" id="116" name="Google Shape;116;p3"/>
          <p:cNvPicPr preferRelativeResize="0"/>
          <p:nvPr/>
        </p:nvPicPr>
        <p:blipFill rotWithShape="1">
          <a:blip r:embed="rId3">
            <a:alphaModFix/>
          </a:blip>
          <a:srcRect b="0" l="0" r="0" t="0"/>
          <a:stretch/>
        </p:blipFill>
        <p:spPr>
          <a:xfrm>
            <a:off x="6711040" y="4098800"/>
            <a:ext cx="456079" cy="4581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0"/>
          <p:cNvSpPr txBox="1"/>
          <p:nvPr>
            <p:ph type="title"/>
          </p:nvPr>
        </p:nvSpPr>
        <p:spPr>
          <a:xfrm>
            <a:off x="75437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800"/>
              <a:buFont typeface="Garamond"/>
              <a:buNone/>
            </a:pPr>
            <a:r>
              <a:rPr b="1" lang="en-US" sz="2800">
                <a:latin typeface="Garamond"/>
                <a:ea typeface="Garamond"/>
                <a:cs typeface="Garamond"/>
                <a:sym typeface="Garamond"/>
              </a:rPr>
              <a:t>Bitwise Operators</a:t>
            </a:r>
            <a:endParaRPr/>
          </a:p>
        </p:txBody>
      </p:sp>
      <p:pic>
        <p:nvPicPr>
          <p:cNvPr id="309" name="Google Shape;309;p30"/>
          <p:cNvPicPr preferRelativeResize="0"/>
          <p:nvPr/>
        </p:nvPicPr>
        <p:blipFill rotWithShape="1">
          <a:blip r:embed="rId3">
            <a:alphaModFix/>
          </a:blip>
          <a:srcRect b="0" l="0" r="0" t="0"/>
          <a:stretch/>
        </p:blipFill>
        <p:spPr>
          <a:xfrm>
            <a:off x="827830" y="1679056"/>
            <a:ext cx="6557165" cy="331244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rPr lang="en-US"/>
              <a:t>Shifts </a:t>
            </a:r>
            <a:endParaRPr/>
          </a:p>
        </p:txBody>
      </p:sp>
      <p:pic>
        <p:nvPicPr>
          <p:cNvPr descr="Image result for SHIFT OPERATORS IN c" id="315" name="Google Shape;315;p31"/>
          <p:cNvPicPr preferRelativeResize="0"/>
          <p:nvPr/>
        </p:nvPicPr>
        <p:blipFill rotWithShape="1">
          <a:blip r:embed="rId3">
            <a:alphaModFix/>
          </a:blip>
          <a:srcRect b="0" l="0" r="0" t="0"/>
          <a:stretch/>
        </p:blipFill>
        <p:spPr>
          <a:xfrm>
            <a:off x="601670" y="1808225"/>
            <a:ext cx="3692095" cy="2382102"/>
          </a:xfrm>
          <a:prstGeom prst="rect">
            <a:avLst/>
          </a:prstGeom>
          <a:noFill/>
          <a:ln>
            <a:noFill/>
          </a:ln>
        </p:spPr>
      </p:pic>
      <p:sp>
        <p:nvSpPr>
          <p:cNvPr id="316" name="Google Shape;316;p31"/>
          <p:cNvSpPr txBox="1"/>
          <p:nvPr/>
        </p:nvSpPr>
        <p:spPr>
          <a:xfrm>
            <a:off x="476394" y="4251505"/>
            <a:ext cx="369209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lang="en-US" sz="1400">
                <a:solidFill>
                  <a:schemeClr val="dk1"/>
                </a:solidFill>
                <a:latin typeface="Times New Roman"/>
                <a:ea typeface="Times New Roman"/>
                <a:cs typeface="Times New Roman"/>
                <a:sym typeface="Times New Roman"/>
              </a:rPr>
              <a:t>We can also use a formula to find the answer,</a:t>
            </a:r>
            <a:endParaRPr sz="1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rgbClr val="FF0000"/>
              </a:buClr>
              <a:buSzPts val="1400"/>
              <a:buFont typeface="Noto Sans Symbols"/>
              <a:buNone/>
            </a:pPr>
            <a:r>
              <a:rPr b="1" lang="en-US" sz="1400">
                <a:solidFill>
                  <a:srgbClr val="FF0000"/>
                </a:solidFill>
                <a:latin typeface="Times New Roman"/>
                <a:ea typeface="Times New Roman"/>
                <a:cs typeface="Times New Roman"/>
                <a:sym typeface="Times New Roman"/>
              </a:rPr>
              <a:t>x&lt;&lt;y=x*2</a:t>
            </a:r>
            <a:r>
              <a:rPr b="1" baseline="30000" lang="en-US" sz="1400">
                <a:solidFill>
                  <a:srgbClr val="FF0000"/>
                </a:solidFill>
                <a:latin typeface="Times New Roman"/>
                <a:ea typeface="Times New Roman"/>
                <a:cs typeface="Times New Roman"/>
                <a:sym typeface="Times New Roman"/>
              </a:rPr>
              <a:t>y</a:t>
            </a:r>
            <a:endParaRPr sz="1400">
              <a:solidFill>
                <a:srgbClr val="FF0000"/>
              </a:solidFill>
              <a:latin typeface="Century Gothic"/>
              <a:ea typeface="Century Gothic"/>
              <a:cs typeface="Century Gothic"/>
              <a:sym typeface="Century Gothic"/>
            </a:endParaRPr>
          </a:p>
        </p:txBody>
      </p:sp>
      <p:pic>
        <p:nvPicPr>
          <p:cNvPr id="317" name="Google Shape;317;p31"/>
          <p:cNvPicPr preferRelativeResize="0"/>
          <p:nvPr>
            <p:ph idx="1" type="body"/>
          </p:nvPr>
        </p:nvPicPr>
        <p:blipFill rotWithShape="1">
          <a:blip r:embed="rId4">
            <a:alphaModFix/>
          </a:blip>
          <a:srcRect b="0" l="0" r="0" t="0"/>
          <a:stretch/>
        </p:blipFill>
        <p:spPr>
          <a:xfrm>
            <a:off x="4701387" y="1816019"/>
            <a:ext cx="3692095" cy="2382102"/>
          </a:xfrm>
          <a:prstGeom prst="rect">
            <a:avLst/>
          </a:prstGeom>
          <a:noFill/>
          <a:ln>
            <a:noFill/>
          </a:ln>
        </p:spPr>
      </p:pic>
      <p:sp>
        <p:nvSpPr>
          <p:cNvPr id="318" name="Google Shape;318;p31"/>
          <p:cNvSpPr txBox="1"/>
          <p:nvPr/>
        </p:nvSpPr>
        <p:spPr>
          <a:xfrm>
            <a:off x="4572000" y="4251505"/>
            <a:ext cx="369209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lang="en-US" sz="1400">
                <a:solidFill>
                  <a:schemeClr val="dk1"/>
                </a:solidFill>
                <a:latin typeface="Times New Roman"/>
                <a:ea typeface="Times New Roman"/>
                <a:cs typeface="Times New Roman"/>
                <a:sym typeface="Times New Roman"/>
              </a:rPr>
              <a:t>We can also use a formula to find the answer,</a:t>
            </a:r>
            <a:endParaRPr sz="14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Clr>
                <a:srgbClr val="FF0000"/>
              </a:buClr>
              <a:buSzPts val="1400"/>
              <a:buFont typeface="Noto Sans Symbols"/>
              <a:buNone/>
            </a:pPr>
            <a:r>
              <a:rPr b="1" lang="en-US" sz="1400">
                <a:solidFill>
                  <a:srgbClr val="FF0000"/>
                </a:solidFill>
                <a:latin typeface="Times New Roman"/>
                <a:ea typeface="Times New Roman"/>
                <a:cs typeface="Times New Roman"/>
                <a:sym typeface="Times New Roman"/>
              </a:rPr>
              <a:t>x&gt;&gt;y=x/2</a:t>
            </a:r>
            <a:r>
              <a:rPr b="1" baseline="30000" lang="en-US" sz="1400">
                <a:solidFill>
                  <a:srgbClr val="FF0000"/>
                </a:solidFill>
                <a:latin typeface="Times New Roman"/>
                <a:ea typeface="Times New Roman"/>
                <a:cs typeface="Times New Roman"/>
                <a:sym typeface="Times New Roman"/>
              </a:rPr>
              <a:t>y</a:t>
            </a:r>
            <a:endParaRPr sz="1400">
              <a:solidFill>
                <a:srgbClr val="FF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2"/>
          <p:cNvSpPr txBox="1"/>
          <p:nvPr>
            <p:ph type="title"/>
          </p:nvPr>
        </p:nvSpPr>
        <p:spPr>
          <a:xfrm>
            <a:off x="75437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800"/>
              <a:buFont typeface="Garamond"/>
              <a:buNone/>
            </a:pPr>
            <a:r>
              <a:rPr b="1" lang="en-US" sz="2800">
                <a:latin typeface="Garamond"/>
                <a:ea typeface="Garamond"/>
                <a:cs typeface="Garamond"/>
                <a:sym typeface="Garamond"/>
              </a:rPr>
              <a:t>Membership  and Identity Operators</a:t>
            </a:r>
            <a:endParaRPr/>
          </a:p>
        </p:txBody>
      </p:sp>
      <p:pic>
        <p:nvPicPr>
          <p:cNvPr id="324" name="Google Shape;324;p32"/>
          <p:cNvPicPr preferRelativeResize="0"/>
          <p:nvPr/>
        </p:nvPicPr>
        <p:blipFill rotWithShape="1">
          <a:blip r:embed="rId3">
            <a:alphaModFix/>
          </a:blip>
          <a:srcRect b="0" l="0" r="0" t="0"/>
          <a:stretch/>
        </p:blipFill>
        <p:spPr>
          <a:xfrm>
            <a:off x="1476997" y="1655520"/>
            <a:ext cx="6190005" cy="292102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type="title"/>
          </p:nvPr>
        </p:nvSpPr>
        <p:spPr>
          <a:xfrm>
            <a:off x="772675" y="1197405"/>
            <a:ext cx="7006130" cy="45811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Garamond"/>
              <a:buNone/>
            </a:pPr>
            <a:r>
              <a:rPr b="1" lang="en-US" sz="2800">
                <a:latin typeface="Garamond"/>
                <a:ea typeface="Garamond"/>
                <a:cs typeface="Garamond"/>
                <a:sym typeface="Garamond"/>
              </a:rPr>
              <a:t>Coding Standards in python</a:t>
            </a:r>
            <a:endParaRPr/>
          </a:p>
        </p:txBody>
      </p:sp>
      <p:pic>
        <p:nvPicPr>
          <p:cNvPr id="330" name="Google Shape;330;p33"/>
          <p:cNvPicPr preferRelativeResize="0"/>
          <p:nvPr/>
        </p:nvPicPr>
        <p:blipFill rotWithShape="1">
          <a:blip r:embed="rId3">
            <a:alphaModFix/>
          </a:blip>
          <a:srcRect b="0" l="0" r="0" t="0"/>
          <a:stretch/>
        </p:blipFill>
        <p:spPr>
          <a:xfrm>
            <a:off x="772675" y="1808225"/>
            <a:ext cx="7616950" cy="284388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4"/>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rPr lang="en-US"/>
              <a:t>Formatting output</a:t>
            </a:r>
            <a:endParaRPr/>
          </a:p>
        </p:txBody>
      </p:sp>
      <p:sp>
        <p:nvSpPr>
          <p:cNvPr id="336" name="Google Shape;336;p34"/>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0000"/>
              </a:buClr>
              <a:buSzPts val="2000"/>
              <a:buChar char="•"/>
            </a:pPr>
            <a:r>
              <a:rPr b="0" i="0" lang="en-US" sz="2000">
                <a:solidFill>
                  <a:srgbClr val="000000"/>
                </a:solidFill>
                <a:latin typeface="Times New Roman"/>
                <a:ea typeface="Times New Roman"/>
                <a:cs typeface="Times New Roman"/>
                <a:sym typeface="Times New Roman"/>
              </a:rPr>
              <a:t>There are several ways to present the output of a program, data can be printed in a human-readable form, or written to a file for future use. Sometimes user often wants more control the formatting of output than simply printing space-separated values. There are several ways to format output.</a:t>
            </a:r>
            <a:endParaRPr/>
          </a:p>
          <a:p>
            <a:pPr indent="-342900" lvl="0" marL="342900" rtl="0" algn="just">
              <a:spcBef>
                <a:spcPts val="280"/>
              </a:spcBef>
              <a:spcAft>
                <a:spcPts val="0"/>
              </a:spcAft>
              <a:buClr>
                <a:srgbClr val="000000"/>
              </a:buClr>
              <a:buSzPts val="1400"/>
              <a:buChar char="•"/>
            </a:pPr>
            <a:r>
              <a:rPr b="0" i="0" lang="en-US" sz="1400">
                <a:solidFill>
                  <a:srgbClr val="000000"/>
                </a:solidFill>
                <a:latin typeface="Arial"/>
                <a:ea typeface="Arial"/>
                <a:cs typeface="Arial"/>
                <a:sym typeface="Arial"/>
              </a:rPr>
              <a:t>To use formatted string literals, begin a string with f or F before the opening quotation mark or triple quotation mark.</a:t>
            </a:r>
            <a:endParaRPr/>
          </a:p>
          <a:p>
            <a:pPr indent="0" lvl="0" marL="0" rtl="0" algn="just">
              <a:spcBef>
                <a:spcPts val="280"/>
              </a:spcBef>
              <a:spcAft>
                <a:spcPts val="0"/>
              </a:spcAft>
              <a:buClr>
                <a:srgbClr val="1D3A00"/>
              </a:buClr>
              <a:buSzPts val="1400"/>
              <a:buNone/>
            </a:pPr>
            <a:r>
              <a:t/>
            </a:r>
            <a:endParaRPr b="0" i="0" sz="1400">
              <a:solidFill>
                <a:srgbClr val="000000"/>
              </a:solidFill>
              <a:latin typeface="Arial"/>
              <a:ea typeface="Arial"/>
              <a:cs typeface="Arial"/>
              <a:sym typeface="Arial"/>
            </a:endParaRPr>
          </a:p>
          <a:p>
            <a:pPr indent="-342900" lvl="0" marL="342900" rtl="0" algn="just">
              <a:spcBef>
                <a:spcPts val="280"/>
              </a:spcBef>
              <a:spcAft>
                <a:spcPts val="0"/>
              </a:spcAft>
              <a:buClr>
                <a:srgbClr val="000000"/>
              </a:buClr>
              <a:buSzPts val="1400"/>
              <a:buChar char="•"/>
            </a:pPr>
            <a:r>
              <a:rPr b="0" i="0" lang="en-US" sz="1400">
                <a:solidFill>
                  <a:srgbClr val="000000"/>
                </a:solidFill>
                <a:latin typeface="Arial"/>
                <a:ea typeface="Arial"/>
                <a:cs typeface="Arial"/>
                <a:sym typeface="Arial"/>
              </a:rPr>
              <a:t>The str.format()method of strings help a user to get a fancier Output</a:t>
            </a:r>
            <a:endParaRPr/>
          </a:p>
          <a:p>
            <a:pPr indent="0" lvl="0" marL="0" rtl="0" algn="just">
              <a:spcBef>
                <a:spcPts val="400"/>
              </a:spcBef>
              <a:spcAft>
                <a:spcPts val="0"/>
              </a:spcAft>
              <a:buClr>
                <a:srgbClr val="1D3A00"/>
              </a:buClr>
              <a:buSzPts val="2000"/>
              <a:buNone/>
            </a:pPr>
            <a:r>
              <a:t/>
            </a:r>
            <a:endParaRPr sz="20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5"/>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t/>
            </a:r>
            <a:endParaRPr/>
          </a:p>
        </p:txBody>
      </p:sp>
      <p:sp>
        <p:nvSpPr>
          <p:cNvPr id="342" name="Google Shape;342;p35"/>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a:bodyPr>
          <a:lstStyle/>
          <a:p>
            <a:pPr indent="-165100" lvl="0" marL="342900" rtl="0" algn="just">
              <a:spcBef>
                <a:spcPts val="0"/>
              </a:spcBef>
              <a:spcAft>
                <a:spcPts val="0"/>
              </a:spcAft>
              <a:buClr>
                <a:srgbClr val="1D3A00"/>
              </a:buClr>
              <a:buSzPts val="2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6"/>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800"/>
              <a:buFont typeface="Garamond"/>
              <a:buNone/>
            </a:pPr>
            <a:r>
              <a:rPr b="1" lang="en-US" sz="2800">
                <a:latin typeface="Garamond"/>
                <a:ea typeface="Garamond"/>
                <a:cs typeface="Garamond"/>
                <a:sym typeface="Garamond"/>
              </a:rPr>
              <a:t>Simple Python codes</a:t>
            </a:r>
            <a:endParaRPr/>
          </a:p>
        </p:txBody>
      </p:sp>
      <p:sp>
        <p:nvSpPr>
          <p:cNvPr id="348" name="Google Shape;348;p36"/>
          <p:cNvSpPr txBox="1"/>
          <p:nvPr/>
        </p:nvSpPr>
        <p:spPr>
          <a:xfrm>
            <a:off x="296260" y="1808225"/>
            <a:ext cx="8551480"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600">
                <a:solidFill>
                  <a:srgbClr val="333333"/>
                </a:solidFill>
                <a:latin typeface="Garamond"/>
                <a:ea typeface="Garamond"/>
                <a:cs typeface="Garamond"/>
                <a:sym typeface="Garamond"/>
              </a:rPr>
              <a:t>Jack and his three friends have decided to go for a trip by sharing the expenses of the fuel equally .  Write a Python program to calculate the amount (in Rs) each of them need to put in for the complete (both to and fro) journey. The program should also display True, if the amount to be paid by each person is divisible by 5, otherwise it should display False. (</a:t>
            </a:r>
            <a:r>
              <a:rPr b="1" i="0" lang="en-US" sz="1600">
                <a:solidFill>
                  <a:srgbClr val="333333"/>
                </a:solidFill>
                <a:latin typeface="Garamond"/>
                <a:ea typeface="Garamond"/>
                <a:cs typeface="Garamond"/>
                <a:sym typeface="Garamond"/>
              </a:rPr>
              <a:t>Hint</a:t>
            </a:r>
            <a:r>
              <a:rPr b="0" i="0" lang="en-US" sz="1600">
                <a:solidFill>
                  <a:srgbClr val="333333"/>
                </a:solidFill>
                <a:latin typeface="Garamond"/>
                <a:ea typeface="Garamond"/>
                <a:cs typeface="Garamond"/>
                <a:sym typeface="Garamond"/>
              </a:rPr>
              <a:t>: Use the relational operators in print statement.</a:t>
            </a:r>
            <a:br>
              <a:rPr b="0" i="0" lang="en-US" sz="1600">
                <a:solidFill>
                  <a:srgbClr val="333333"/>
                </a:solidFill>
                <a:latin typeface="Garamond"/>
                <a:ea typeface="Garamond"/>
                <a:cs typeface="Garamond"/>
                <a:sym typeface="Garamond"/>
              </a:rPr>
            </a:br>
            <a:br>
              <a:rPr b="0" i="0" lang="en-US" sz="1600">
                <a:solidFill>
                  <a:srgbClr val="333333"/>
                </a:solidFill>
                <a:latin typeface="Garamond"/>
                <a:ea typeface="Garamond"/>
                <a:cs typeface="Garamond"/>
                <a:sym typeface="Garamond"/>
              </a:rPr>
            </a:br>
            <a:r>
              <a:rPr b="0" i="0" lang="en-US" sz="1600">
                <a:solidFill>
                  <a:srgbClr val="333333"/>
                </a:solidFill>
                <a:latin typeface="Garamond"/>
                <a:ea typeface="Garamond"/>
                <a:cs typeface="Garamond"/>
                <a:sym typeface="Garamond"/>
              </a:rPr>
              <a:t>Assume that mileage of the vehicle, amount per litre of fuel and distance for one way are given.</a:t>
            </a:r>
            <a:endParaRPr sz="1600">
              <a:solidFill>
                <a:schemeClr val="dk1"/>
              </a:solidFill>
              <a:latin typeface="Garamond"/>
              <a:ea typeface="Garamond"/>
              <a:cs typeface="Garamond"/>
              <a:sym typeface="Garamond"/>
            </a:endParaRPr>
          </a:p>
        </p:txBody>
      </p:sp>
      <p:pic>
        <p:nvPicPr>
          <p:cNvPr id="349" name="Google Shape;349;p36"/>
          <p:cNvPicPr preferRelativeResize="0"/>
          <p:nvPr/>
        </p:nvPicPr>
        <p:blipFill rotWithShape="1">
          <a:blip r:embed="rId3">
            <a:alphaModFix/>
          </a:blip>
          <a:srcRect b="0" l="0" r="0" t="0"/>
          <a:stretch/>
        </p:blipFill>
        <p:spPr>
          <a:xfrm>
            <a:off x="296260" y="3487980"/>
            <a:ext cx="3626859" cy="1250285"/>
          </a:xfrm>
          <a:prstGeom prst="rect">
            <a:avLst/>
          </a:prstGeom>
          <a:noFill/>
          <a:ln>
            <a:noFill/>
          </a:ln>
        </p:spPr>
      </p:pic>
      <p:pic>
        <p:nvPicPr>
          <p:cNvPr id="350" name="Google Shape;350;p36"/>
          <p:cNvPicPr preferRelativeResize="0"/>
          <p:nvPr/>
        </p:nvPicPr>
        <p:blipFill rotWithShape="1">
          <a:blip r:embed="rId4">
            <a:alphaModFix/>
          </a:blip>
          <a:srcRect b="0" l="0" r="0" t="0"/>
          <a:stretch/>
        </p:blipFill>
        <p:spPr>
          <a:xfrm>
            <a:off x="5308787" y="3510385"/>
            <a:ext cx="3008816" cy="1472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descr="Stop ending with a Thank You | Watts Innovating" id="355" name="Google Shape;355;p37"/>
          <p:cNvPicPr preferRelativeResize="0"/>
          <p:nvPr/>
        </p:nvPicPr>
        <p:blipFill rotWithShape="1">
          <a:blip r:embed="rId3">
            <a:alphaModFix/>
          </a:blip>
          <a:srcRect b="0" l="0" r="0" t="0"/>
          <a:stretch/>
        </p:blipFill>
        <p:spPr>
          <a:xfrm>
            <a:off x="3808475" y="1960930"/>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idx="1" type="body"/>
          </p:nvPr>
        </p:nvSpPr>
        <p:spPr>
          <a:xfrm>
            <a:off x="448965" y="1960625"/>
            <a:ext cx="8246070" cy="305409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D3A00"/>
              </a:buClr>
              <a:buSzPts val="2800"/>
              <a:buNone/>
            </a:pPr>
            <a:r>
              <a:rPr lang="en-US">
                <a:latin typeface="Garamond"/>
                <a:ea typeface="Garamond"/>
                <a:cs typeface="Garamond"/>
                <a:sym typeface="Garamond"/>
              </a:rPr>
              <a:t>To </a:t>
            </a:r>
            <a:r>
              <a:rPr b="1" i="1" lang="en-US">
                <a:solidFill>
                  <a:srgbClr val="FF0000"/>
                </a:solidFill>
                <a:latin typeface="Garamond"/>
                <a:ea typeface="Garamond"/>
                <a:cs typeface="Garamond"/>
                <a:sym typeface="Garamond"/>
              </a:rPr>
              <a:t>display output </a:t>
            </a:r>
            <a:r>
              <a:rPr lang="en-US">
                <a:latin typeface="Garamond"/>
                <a:ea typeface="Garamond"/>
                <a:cs typeface="Garamond"/>
                <a:sym typeface="Garamond"/>
              </a:rPr>
              <a:t>on the screen of the user</a:t>
            </a:r>
            <a:endParaRPr/>
          </a:p>
          <a:p>
            <a:pPr indent="0" lvl="0" marL="0" rtl="0" algn="ctr">
              <a:spcBef>
                <a:spcPts val="560"/>
              </a:spcBef>
              <a:spcAft>
                <a:spcPts val="0"/>
              </a:spcAft>
              <a:buClr>
                <a:srgbClr val="1D3A00"/>
              </a:buClr>
              <a:buSzPts val="2800"/>
              <a:buNone/>
            </a:pPr>
            <a:r>
              <a:t/>
            </a:r>
            <a:endParaRPr>
              <a:latin typeface="Garamond"/>
              <a:ea typeface="Garamond"/>
              <a:cs typeface="Garamond"/>
              <a:sym typeface="Garamond"/>
            </a:endParaRPr>
          </a:p>
        </p:txBody>
      </p:sp>
      <p:sp>
        <p:nvSpPr>
          <p:cNvPr id="122" name="Google Shape;122;p4"/>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US" sz="3600">
                <a:solidFill>
                  <a:srgbClr val="C00000"/>
                </a:solidFill>
                <a:latin typeface="Garamond"/>
                <a:ea typeface="Garamond"/>
                <a:cs typeface="Garamond"/>
                <a:sym typeface="Garamond"/>
              </a:rPr>
              <a:t>Python Basics-Print statement</a:t>
            </a:r>
            <a:endParaRPr/>
          </a:p>
        </p:txBody>
      </p:sp>
      <p:pic>
        <p:nvPicPr>
          <p:cNvPr id="123" name="Google Shape;123;p4"/>
          <p:cNvPicPr preferRelativeResize="0"/>
          <p:nvPr/>
        </p:nvPicPr>
        <p:blipFill rotWithShape="1">
          <a:blip r:embed="rId3">
            <a:alphaModFix/>
          </a:blip>
          <a:srcRect b="0" l="0" r="0" t="0"/>
          <a:stretch/>
        </p:blipFill>
        <p:spPr>
          <a:xfrm>
            <a:off x="1448004" y="2571750"/>
            <a:ext cx="2245883" cy="2245883"/>
          </a:xfrm>
          <a:prstGeom prst="rect">
            <a:avLst/>
          </a:prstGeom>
          <a:noFill/>
          <a:ln>
            <a:noFill/>
          </a:ln>
          <a:effectLst>
            <a:outerShdw blurRad="292100" rotWithShape="0" algn="tl" dir="2700000" dist="139700">
              <a:srgbClr val="333333">
                <a:alpha val="64705"/>
              </a:srgbClr>
            </a:outerShdw>
          </a:effectLst>
        </p:spPr>
      </p:pic>
      <p:pic>
        <p:nvPicPr>
          <p:cNvPr id="124" name="Google Shape;124;p4"/>
          <p:cNvPicPr preferRelativeResize="0"/>
          <p:nvPr/>
        </p:nvPicPr>
        <p:blipFill rotWithShape="1">
          <a:blip r:embed="rId4">
            <a:alphaModFix/>
          </a:blip>
          <a:srcRect b="0" l="0" r="0" t="0"/>
          <a:stretch/>
        </p:blipFill>
        <p:spPr>
          <a:xfrm>
            <a:off x="4724705" y="2697101"/>
            <a:ext cx="3543300" cy="971550"/>
          </a:xfrm>
          <a:prstGeom prst="rect">
            <a:avLst/>
          </a:prstGeom>
          <a:noFill/>
          <a:ln>
            <a:noFill/>
          </a:ln>
          <a:effectLst>
            <a:outerShdw blurRad="292100" rotWithShape="0" algn="tl" dir="2700000" dist="139700">
              <a:srgbClr val="333333">
                <a:alpha val="64705"/>
              </a:srgbClr>
            </a:outerShdw>
          </a:effectLst>
        </p:spPr>
      </p:pic>
      <p:pic>
        <p:nvPicPr>
          <p:cNvPr id="125" name="Google Shape;125;p4"/>
          <p:cNvPicPr preferRelativeResize="0"/>
          <p:nvPr/>
        </p:nvPicPr>
        <p:blipFill rotWithShape="1">
          <a:blip r:embed="rId5">
            <a:alphaModFix/>
          </a:blip>
          <a:srcRect b="0" l="0" r="0" t="0"/>
          <a:stretch/>
        </p:blipFill>
        <p:spPr>
          <a:xfrm>
            <a:off x="4113885" y="3946095"/>
            <a:ext cx="1524000" cy="638175"/>
          </a:xfrm>
          <a:prstGeom prst="rect">
            <a:avLst/>
          </a:prstGeom>
          <a:noFill/>
          <a:ln>
            <a:noFill/>
          </a:ln>
          <a:effectLst>
            <a:outerShdw blurRad="292100" rotWithShape="0" algn="tl" dir="2700000" dist="139700">
              <a:srgbClr val="333333">
                <a:alpha val="64705"/>
              </a:srgbClr>
            </a:outerShdw>
          </a:effectLst>
        </p:spPr>
      </p:pic>
      <p:pic>
        <p:nvPicPr>
          <p:cNvPr id="126" name="Google Shape;126;p4"/>
          <p:cNvPicPr preferRelativeResize="0"/>
          <p:nvPr/>
        </p:nvPicPr>
        <p:blipFill rotWithShape="1">
          <a:blip r:embed="rId6">
            <a:alphaModFix/>
          </a:blip>
          <a:srcRect b="0" l="0" r="0" t="0"/>
          <a:stretch/>
        </p:blipFill>
        <p:spPr>
          <a:xfrm>
            <a:off x="5983075" y="3954094"/>
            <a:ext cx="2400300" cy="666750"/>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idx="1" type="body"/>
          </p:nvPr>
        </p:nvSpPr>
        <p:spPr>
          <a:xfrm>
            <a:off x="448965" y="1960625"/>
            <a:ext cx="8246070" cy="305409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D3A00"/>
              </a:buClr>
              <a:buSzPts val="2800"/>
              <a:buNone/>
            </a:pPr>
            <a:r>
              <a:rPr lang="en-US">
                <a:latin typeface="Garamond"/>
                <a:ea typeface="Garamond"/>
                <a:cs typeface="Garamond"/>
                <a:sym typeface="Garamond"/>
              </a:rPr>
              <a:t>To </a:t>
            </a:r>
            <a:r>
              <a:rPr b="1" i="1" lang="en-US">
                <a:solidFill>
                  <a:srgbClr val="FF0000"/>
                </a:solidFill>
                <a:latin typeface="Garamond"/>
                <a:ea typeface="Garamond"/>
                <a:cs typeface="Garamond"/>
                <a:sym typeface="Garamond"/>
              </a:rPr>
              <a:t>get user input </a:t>
            </a:r>
            <a:r>
              <a:rPr lang="en-US">
                <a:latin typeface="Garamond"/>
                <a:ea typeface="Garamond"/>
                <a:cs typeface="Garamond"/>
                <a:sym typeface="Garamond"/>
              </a:rPr>
              <a:t>through keyboard</a:t>
            </a:r>
            <a:endParaRPr/>
          </a:p>
          <a:p>
            <a:pPr indent="0" lvl="0" marL="0" rtl="0" algn="ctr">
              <a:spcBef>
                <a:spcPts val="560"/>
              </a:spcBef>
              <a:spcAft>
                <a:spcPts val="0"/>
              </a:spcAft>
              <a:buClr>
                <a:srgbClr val="1D3A00"/>
              </a:buClr>
              <a:buSzPts val="2800"/>
              <a:buNone/>
            </a:pPr>
            <a:r>
              <a:rPr lang="en-US">
                <a:latin typeface="Garamond"/>
                <a:ea typeface="Garamond"/>
                <a:cs typeface="Garamond"/>
                <a:sym typeface="Garamond"/>
              </a:rPr>
              <a:t>All inputs got from the user are treated as </a:t>
            </a:r>
            <a:r>
              <a:rPr b="1" lang="en-US">
                <a:solidFill>
                  <a:srgbClr val="FF0000"/>
                </a:solidFill>
                <a:latin typeface="Garamond"/>
                <a:ea typeface="Garamond"/>
                <a:cs typeface="Garamond"/>
                <a:sym typeface="Garamond"/>
              </a:rPr>
              <a:t>Strings</a:t>
            </a:r>
            <a:endParaRPr/>
          </a:p>
          <a:p>
            <a:pPr indent="0" lvl="0" marL="0" rtl="0" algn="ctr">
              <a:spcBef>
                <a:spcPts val="560"/>
              </a:spcBef>
              <a:spcAft>
                <a:spcPts val="0"/>
              </a:spcAft>
              <a:buClr>
                <a:srgbClr val="1D3A00"/>
              </a:buClr>
              <a:buSzPts val="2800"/>
              <a:buNone/>
            </a:pPr>
            <a:r>
              <a:t/>
            </a:r>
            <a:endParaRPr>
              <a:latin typeface="Garamond"/>
              <a:ea typeface="Garamond"/>
              <a:cs typeface="Garamond"/>
              <a:sym typeface="Garamond"/>
            </a:endParaRPr>
          </a:p>
          <a:p>
            <a:pPr indent="0" lvl="0" marL="0" rtl="0" algn="ctr">
              <a:spcBef>
                <a:spcPts val="560"/>
              </a:spcBef>
              <a:spcAft>
                <a:spcPts val="0"/>
              </a:spcAft>
              <a:buClr>
                <a:srgbClr val="1D3A00"/>
              </a:buClr>
              <a:buSzPts val="2800"/>
              <a:buNone/>
            </a:pPr>
            <a:r>
              <a:t/>
            </a:r>
            <a:endParaRPr>
              <a:latin typeface="Garamond"/>
              <a:ea typeface="Garamond"/>
              <a:cs typeface="Garamond"/>
              <a:sym typeface="Garamond"/>
            </a:endParaRPr>
          </a:p>
        </p:txBody>
      </p:sp>
      <p:sp>
        <p:nvSpPr>
          <p:cNvPr id="132" name="Google Shape;132;p5"/>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US" sz="3600">
                <a:solidFill>
                  <a:srgbClr val="C00000"/>
                </a:solidFill>
                <a:latin typeface="Garamond"/>
                <a:ea typeface="Garamond"/>
                <a:cs typeface="Garamond"/>
                <a:sym typeface="Garamond"/>
              </a:rPr>
              <a:t>Python Basics-User Input statement</a:t>
            </a:r>
            <a:endParaRPr/>
          </a:p>
        </p:txBody>
      </p:sp>
      <p:pic>
        <p:nvPicPr>
          <p:cNvPr id="133" name="Google Shape;133;p5"/>
          <p:cNvPicPr preferRelativeResize="0"/>
          <p:nvPr/>
        </p:nvPicPr>
        <p:blipFill rotWithShape="1">
          <a:blip r:embed="rId3">
            <a:alphaModFix/>
          </a:blip>
          <a:srcRect b="0" l="0" r="0" t="0"/>
          <a:stretch/>
        </p:blipFill>
        <p:spPr>
          <a:xfrm>
            <a:off x="143555" y="3182570"/>
            <a:ext cx="3152775" cy="1038225"/>
          </a:xfrm>
          <a:prstGeom prst="rect">
            <a:avLst/>
          </a:prstGeom>
          <a:noFill/>
          <a:ln>
            <a:noFill/>
          </a:ln>
          <a:effectLst>
            <a:outerShdw blurRad="292100" rotWithShape="0" algn="tl" dir="2700000" dist="139700">
              <a:srgbClr val="333333">
                <a:alpha val="64705"/>
              </a:srgbClr>
            </a:outerShdw>
          </a:effectLst>
        </p:spPr>
      </p:pic>
      <p:pic>
        <p:nvPicPr>
          <p:cNvPr id="134" name="Google Shape;134;p5"/>
          <p:cNvPicPr preferRelativeResize="0"/>
          <p:nvPr/>
        </p:nvPicPr>
        <p:blipFill rotWithShape="1">
          <a:blip r:embed="rId4">
            <a:alphaModFix/>
          </a:blip>
          <a:srcRect b="0" l="0" r="0" t="0"/>
          <a:stretch/>
        </p:blipFill>
        <p:spPr>
          <a:xfrm>
            <a:off x="907080" y="4389655"/>
            <a:ext cx="1333500" cy="590550"/>
          </a:xfrm>
          <a:prstGeom prst="rect">
            <a:avLst/>
          </a:prstGeom>
          <a:noFill/>
          <a:ln>
            <a:noFill/>
          </a:ln>
          <a:effectLst>
            <a:outerShdw blurRad="292100" rotWithShape="0" algn="tl" dir="2700000" dist="139700">
              <a:srgbClr val="333333">
                <a:alpha val="64705"/>
              </a:srgbClr>
            </a:outerShdw>
          </a:effectLst>
        </p:spPr>
      </p:pic>
      <p:pic>
        <p:nvPicPr>
          <p:cNvPr id="135" name="Google Shape;135;p5"/>
          <p:cNvPicPr preferRelativeResize="0"/>
          <p:nvPr/>
        </p:nvPicPr>
        <p:blipFill rotWithShape="1">
          <a:blip r:embed="rId5">
            <a:alphaModFix/>
          </a:blip>
          <a:srcRect b="0" l="0" r="0" t="0"/>
          <a:stretch/>
        </p:blipFill>
        <p:spPr>
          <a:xfrm>
            <a:off x="3503065" y="3296869"/>
            <a:ext cx="3076575" cy="809625"/>
          </a:xfrm>
          <a:prstGeom prst="rect">
            <a:avLst/>
          </a:prstGeom>
          <a:noFill/>
          <a:ln>
            <a:noFill/>
          </a:ln>
          <a:effectLst>
            <a:outerShdw blurRad="292100" rotWithShape="0" algn="tl" dir="2700000" dist="139700">
              <a:srgbClr val="333333">
                <a:alpha val="64705"/>
              </a:srgbClr>
            </a:outerShdw>
          </a:effectLst>
        </p:spPr>
      </p:pic>
      <p:pic>
        <p:nvPicPr>
          <p:cNvPr id="136" name="Google Shape;136;p5"/>
          <p:cNvPicPr preferRelativeResize="0"/>
          <p:nvPr/>
        </p:nvPicPr>
        <p:blipFill rotWithShape="1">
          <a:blip r:embed="rId6">
            <a:alphaModFix/>
          </a:blip>
          <a:srcRect b="0" l="0" r="0" t="0"/>
          <a:stretch/>
        </p:blipFill>
        <p:spPr>
          <a:xfrm>
            <a:off x="3795712" y="4380130"/>
            <a:ext cx="1552575" cy="600075"/>
          </a:xfrm>
          <a:prstGeom prst="rect">
            <a:avLst/>
          </a:prstGeom>
          <a:noFill/>
          <a:ln>
            <a:noFill/>
          </a:ln>
          <a:effectLst>
            <a:outerShdw blurRad="292100" rotWithShape="0" algn="tl" dir="2700000" dist="139700">
              <a:srgbClr val="333333">
                <a:alpha val="64705"/>
              </a:srgbClr>
            </a:outerShdw>
          </a:effectLst>
        </p:spPr>
      </p:pic>
      <p:pic>
        <p:nvPicPr>
          <p:cNvPr id="137" name="Google Shape;137;p5"/>
          <p:cNvPicPr preferRelativeResize="0"/>
          <p:nvPr/>
        </p:nvPicPr>
        <p:blipFill rotWithShape="1">
          <a:blip r:embed="rId7">
            <a:alphaModFix/>
          </a:blip>
          <a:srcRect b="0" l="0" r="0" t="0"/>
          <a:stretch/>
        </p:blipFill>
        <p:spPr>
          <a:xfrm>
            <a:off x="6885050" y="3444506"/>
            <a:ext cx="1714500" cy="1323975"/>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6"/>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Garamond"/>
              <a:buNone/>
            </a:pPr>
            <a:r>
              <a:rPr b="1" lang="en-US">
                <a:latin typeface="Garamond"/>
                <a:ea typeface="Garamond"/>
                <a:cs typeface="Garamond"/>
                <a:sym typeface="Garamond"/>
              </a:rPr>
              <a:t>Python –Fundamental Components</a:t>
            </a:r>
            <a:endParaRPr/>
          </a:p>
        </p:txBody>
      </p:sp>
      <p:sp>
        <p:nvSpPr>
          <p:cNvPr id="144" name="Google Shape;144;p6"/>
          <p:cNvSpPr/>
          <p:nvPr/>
        </p:nvSpPr>
        <p:spPr>
          <a:xfrm>
            <a:off x="5182820" y="2355124"/>
            <a:ext cx="2137870" cy="610820"/>
          </a:xfrm>
          <a:prstGeom prst="flowChartAlternateProcess">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Identifiers</a:t>
            </a:r>
            <a:endParaRPr/>
          </a:p>
        </p:txBody>
      </p:sp>
      <p:sp>
        <p:nvSpPr>
          <p:cNvPr id="145" name="Google Shape;145;p6"/>
          <p:cNvSpPr/>
          <p:nvPr/>
        </p:nvSpPr>
        <p:spPr>
          <a:xfrm>
            <a:off x="1212490" y="2355124"/>
            <a:ext cx="2137870" cy="610820"/>
          </a:xfrm>
          <a:prstGeom prst="flowChartAlternateProcess">
            <a:avLst/>
          </a:prstGeom>
          <a:solidFill>
            <a:srgbClr val="E36C0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Operators</a:t>
            </a:r>
            <a:endParaRPr/>
          </a:p>
        </p:txBody>
      </p:sp>
      <p:sp>
        <p:nvSpPr>
          <p:cNvPr id="146" name="Google Shape;146;p6"/>
          <p:cNvSpPr/>
          <p:nvPr/>
        </p:nvSpPr>
        <p:spPr>
          <a:xfrm>
            <a:off x="1212490" y="3793390"/>
            <a:ext cx="2137870" cy="610820"/>
          </a:xfrm>
          <a:prstGeom prst="flowChartAlternateProcess">
            <a:avLst/>
          </a:prstGeom>
          <a:solidFill>
            <a:srgbClr val="953734"/>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Variables</a:t>
            </a:r>
            <a:endParaRPr/>
          </a:p>
        </p:txBody>
      </p:sp>
      <p:sp>
        <p:nvSpPr>
          <p:cNvPr id="147" name="Google Shape;147;p6"/>
          <p:cNvSpPr/>
          <p:nvPr/>
        </p:nvSpPr>
        <p:spPr>
          <a:xfrm>
            <a:off x="5182820" y="3818253"/>
            <a:ext cx="2137870" cy="610820"/>
          </a:xfrm>
          <a:prstGeom prst="flowChartAlternateProcess">
            <a:avLst/>
          </a:prstGeom>
          <a:solidFill>
            <a:srgbClr val="1D3A0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Datatypes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500"/>
                                        <p:tgtEl>
                                          <p:spTgt spid="1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7"/>
                                        </p:tgtEl>
                                        <p:attrNameLst>
                                          <p:attrName>style.visibility</p:attrName>
                                        </p:attrNameLst>
                                      </p:cBhvr>
                                      <p:to>
                                        <p:strVal val="visible"/>
                                      </p:to>
                                    </p:set>
                                    <p:anim calcmode="lin" valueType="num">
                                      <p:cBhvr additive="base">
                                        <p:cTn dur="500"/>
                                        <p:tgtEl>
                                          <p:spTgt spid="14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5"/>
                                        </p:tgtEl>
                                        <p:attrNameLst>
                                          <p:attrName>style.visibility</p:attrName>
                                        </p:attrNameLst>
                                      </p:cBhvr>
                                      <p:to>
                                        <p:strVal val="visible"/>
                                      </p:to>
                                    </p:set>
                                    <p:anim calcmode="lin" valueType="num">
                                      <p:cBhvr additive="base">
                                        <p:cTn dur="500"/>
                                        <p:tgtEl>
                                          <p:spTgt spid="14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7"/>
          <p:cNvPicPr preferRelativeResize="0"/>
          <p:nvPr/>
        </p:nvPicPr>
        <p:blipFill rotWithShape="1">
          <a:blip r:embed="rId3">
            <a:alphaModFix/>
          </a:blip>
          <a:srcRect b="0" l="0" r="0" t="0"/>
          <a:stretch/>
        </p:blipFill>
        <p:spPr>
          <a:xfrm>
            <a:off x="94945" y="2323130"/>
            <a:ext cx="4477055" cy="1084749"/>
          </a:xfrm>
          <a:prstGeom prst="rect">
            <a:avLst/>
          </a:prstGeom>
          <a:noFill/>
          <a:ln>
            <a:noFill/>
          </a:ln>
          <a:effectLst>
            <a:outerShdw blurRad="292100" rotWithShape="0" algn="tl" dir="2700000" dist="139700">
              <a:srgbClr val="333333">
                <a:alpha val="64705"/>
              </a:srgbClr>
            </a:outerShdw>
          </a:effectLst>
        </p:spPr>
      </p:pic>
      <p:sp>
        <p:nvSpPr>
          <p:cNvPr id="153" name="Google Shape;153;p7"/>
          <p:cNvSpPr txBox="1"/>
          <p:nvPr/>
        </p:nvSpPr>
        <p:spPr>
          <a:xfrm>
            <a:off x="143555" y="3629028"/>
            <a:ext cx="2443280" cy="646331"/>
          </a:xfrm>
          <a:prstGeom prst="rect">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aramond"/>
                <a:ea typeface="Garamond"/>
                <a:cs typeface="Garamond"/>
                <a:sym typeface="Garamond"/>
              </a:rPr>
              <a:t>Case-Sensitive</a:t>
            </a:r>
            <a:endParaRPr/>
          </a:p>
          <a:p>
            <a:pPr indent="0" lvl="0" marL="0" marR="0" rtl="0" algn="l">
              <a:spcBef>
                <a:spcPts val="0"/>
              </a:spcBef>
              <a:spcAft>
                <a:spcPts val="0"/>
              </a:spcAft>
              <a:buNone/>
            </a:pPr>
            <a:r>
              <a:rPr lang="en-US" sz="1800">
                <a:solidFill>
                  <a:schemeClr val="dk1"/>
                </a:solidFill>
                <a:latin typeface="Garamond"/>
                <a:ea typeface="Garamond"/>
                <a:cs typeface="Garamond"/>
                <a:sym typeface="Garamond"/>
              </a:rPr>
              <a:t>Cannot match keywords</a:t>
            </a:r>
            <a:endParaRPr/>
          </a:p>
        </p:txBody>
      </p:sp>
      <p:sp>
        <p:nvSpPr>
          <p:cNvPr id="154" name="Google Shape;154;p7"/>
          <p:cNvSpPr/>
          <p:nvPr/>
        </p:nvSpPr>
        <p:spPr>
          <a:xfrm>
            <a:off x="1365195" y="1459382"/>
            <a:ext cx="2137870" cy="610820"/>
          </a:xfrm>
          <a:prstGeom prst="flowChartAlternateProcess">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Identifiers</a:t>
            </a:r>
            <a:endParaRPr/>
          </a:p>
        </p:txBody>
      </p:sp>
      <p:sp>
        <p:nvSpPr>
          <p:cNvPr id="155" name="Google Shape;155;p7"/>
          <p:cNvSpPr txBox="1"/>
          <p:nvPr/>
        </p:nvSpPr>
        <p:spPr>
          <a:xfrm>
            <a:off x="3044950" y="3623234"/>
            <a:ext cx="1374345" cy="646331"/>
          </a:xfrm>
          <a:prstGeom prst="rect">
            <a:avLst/>
          </a:prstGeom>
          <a:gradFill>
            <a:gsLst>
              <a:gs pos="0">
                <a:srgbClr val="759336"/>
              </a:gs>
              <a:gs pos="80000">
                <a:srgbClr val="99C247"/>
              </a:gs>
              <a:gs pos="100000">
                <a:srgbClr val="9BC545"/>
              </a:gs>
            </a:gsLst>
            <a:lin ang="16200000" scaled="0"/>
          </a:gradFill>
          <a:ln cap="flat" cmpd="sng" w="9525">
            <a:solidFill>
              <a:srgbClr val="97B853"/>
            </a:solidFill>
            <a:prstDash val="solid"/>
            <a:round/>
            <a:headEnd len="sm" w="sm" type="none"/>
            <a:tailEnd len="sm" w="sm" type="none"/>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Garamond"/>
                <a:ea typeface="Garamond"/>
                <a:cs typeface="Garamond"/>
                <a:sym typeface="Garamond"/>
              </a:rPr>
              <a:t>Eg : Bill_id</a:t>
            </a:r>
            <a:endParaRPr sz="1800">
              <a:solidFill>
                <a:schemeClr val="lt1"/>
              </a:solidFill>
              <a:latin typeface="Garamond"/>
              <a:ea typeface="Garamond"/>
              <a:cs typeface="Garamond"/>
              <a:sym typeface="Garamond"/>
            </a:endParaRPr>
          </a:p>
          <a:p>
            <a:pPr indent="0" lvl="0" marL="0" marR="0" rtl="0" algn="l">
              <a:spcBef>
                <a:spcPts val="0"/>
              </a:spcBef>
              <a:spcAft>
                <a:spcPts val="0"/>
              </a:spcAft>
              <a:buNone/>
            </a:pPr>
            <a:r>
              <a:rPr lang="en-US" sz="1800">
                <a:solidFill>
                  <a:schemeClr val="lt1"/>
                </a:solidFill>
                <a:latin typeface="Garamond"/>
                <a:ea typeface="Garamond"/>
                <a:cs typeface="Garamond"/>
                <a:sym typeface="Garamond"/>
              </a:rPr>
              <a:t>      _billid1</a:t>
            </a:r>
            <a:endParaRPr/>
          </a:p>
        </p:txBody>
      </p:sp>
      <p:pic>
        <p:nvPicPr>
          <p:cNvPr id="156" name="Google Shape;156;p7"/>
          <p:cNvPicPr preferRelativeResize="0"/>
          <p:nvPr/>
        </p:nvPicPr>
        <p:blipFill rotWithShape="1">
          <a:blip r:embed="rId4">
            <a:alphaModFix/>
          </a:blip>
          <a:srcRect b="0" l="0" r="0" t="0"/>
          <a:stretch/>
        </p:blipFill>
        <p:spPr>
          <a:xfrm>
            <a:off x="4737350" y="2236851"/>
            <a:ext cx="4275740" cy="1340723"/>
          </a:xfrm>
          <a:prstGeom prst="rect">
            <a:avLst/>
          </a:prstGeom>
          <a:noFill/>
          <a:ln>
            <a:noFill/>
          </a:ln>
          <a:effectLst>
            <a:outerShdw blurRad="292100" rotWithShape="0" algn="tl" dir="2700000" dist="139700">
              <a:srgbClr val="333333">
                <a:alpha val="64705"/>
              </a:srgbClr>
            </a:outerShdw>
          </a:effectLst>
        </p:spPr>
      </p:pic>
      <p:sp>
        <p:nvSpPr>
          <p:cNvPr id="157" name="Google Shape;157;p7"/>
          <p:cNvSpPr/>
          <p:nvPr/>
        </p:nvSpPr>
        <p:spPr>
          <a:xfrm>
            <a:off x="5640935" y="1459382"/>
            <a:ext cx="2137870" cy="610820"/>
          </a:xfrm>
          <a:prstGeom prst="flowChartAlternateProcess">
            <a:avLst/>
          </a:prstGeom>
          <a:solidFill>
            <a:srgbClr val="953734"/>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Variables</a:t>
            </a:r>
            <a:endParaRPr/>
          </a:p>
        </p:txBody>
      </p:sp>
      <p:pic>
        <p:nvPicPr>
          <p:cNvPr id="158" name="Google Shape;158;p7"/>
          <p:cNvPicPr preferRelativeResize="0"/>
          <p:nvPr/>
        </p:nvPicPr>
        <p:blipFill rotWithShape="1">
          <a:blip r:embed="rId5">
            <a:alphaModFix/>
          </a:blip>
          <a:srcRect b="0" l="0" r="0" t="0"/>
          <a:stretch/>
        </p:blipFill>
        <p:spPr>
          <a:xfrm>
            <a:off x="4971287" y="3641525"/>
            <a:ext cx="3503065" cy="125607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500"/>
                                        <p:tgtEl>
                                          <p:spTgt spid="1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7"/>
                                        </p:tgtEl>
                                        <p:attrNameLst>
                                          <p:attrName>style.visibility</p:attrName>
                                        </p:attrNameLst>
                                      </p:cBhvr>
                                      <p:to>
                                        <p:strVal val="visible"/>
                                      </p:to>
                                    </p:set>
                                    <p:anim calcmode="lin" valueType="num">
                                      <p:cBhvr additive="base">
                                        <p:cTn dur="500"/>
                                        <p:tgtEl>
                                          <p:spTgt spid="15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448965" y="885275"/>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2800"/>
              <a:buFont typeface="Garamond"/>
              <a:buNone/>
            </a:pPr>
            <a:r>
              <a:rPr b="1" lang="en-US" sz="2800">
                <a:latin typeface="Garamond"/>
                <a:ea typeface="Garamond"/>
                <a:cs typeface="Garamond"/>
                <a:sym typeface="Garamond"/>
              </a:rPr>
              <a:t> Variables and its dimensions</a:t>
            </a:r>
            <a:endParaRPr/>
          </a:p>
        </p:txBody>
      </p:sp>
      <p:pic>
        <p:nvPicPr>
          <p:cNvPr id="164" name="Google Shape;164;p8"/>
          <p:cNvPicPr preferRelativeResize="0"/>
          <p:nvPr/>
        </p:nvPicPr>
        <p:blipFill rotWithShape="1">
          <a:blip r:embed="rId3">
            <a:alphaModFix/>
          </a:blip>
          <a:srcRect b="0" l="0" r="0" t="0"/>
          <a:stretch/>
        </p:blipFill>
        <p:spPr>
          <a:xfrm>
            <a:off x="2787528" y="1808225"/>
            <a:ext cx="3568943" cy="2313085"/>
          </a:xfrm>
          <a:prstGeom prst="rect">
            <a:avLst/>
          </a:prstGeom>
          <a:noFill/>
          <a:ln>
            <a:noFill/>
          </a:ln>
        </p:spPr>
      </p:pic>
      <p:sp>
        <p:nvSpPr>
          <p:cNvPr id="165" name="Google Shape;165;p8"/>
          <p:cNvSpPr txBox="1"/>
          <p:nvPr/>
        </p:nvSpPr>
        <p:spPr>
          <a:xfrm>
            <a:off x="4113883" y="1417967"/>
            <a:ext cx="122164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Garamond"/>
                <a:ea typeface="Garamond"/>
                <a:cs typeface="Garamond"/>
                <a:sym typeface="Garamond"/>
              </a:rPr>
              <a:t>Identify the variable</a:t>
            </a:r>
            <a:endParaRPr/>
          </a:p>
        </p:txBody>
      </p:sp>
      <p:sp>
        <p:nvSpPr>
          <p:cNvPr id="166" name="Google Shape;166;p8"/>
          <p:cNvSpPr txBox="1"/>
          <p:nvPr/>
        </p:nvSpPr>
        <p:spPr>
          <a:xfrm>
            <a:off x="6404460" y="2248584"/>
            <a:ext cx="242878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Garamond"/>
                <a:ea typeface="Garamond"/>
                <a:cs typeface="Garamond"/>
                <a:sym typeface="Garamond"/>
              </a:rPr>
              <a:t>Determine type , memory required and operations that can be performed on it</a:t>
            </a:r>
            <a:endParaRPr/>
          </a:p>
        </p:txBody>
      </p:sp>
      <p:sp>
        <p:nvSpPr>
          <p:cNvPr id="167" name="Google Shape;167;p8"/>
          <p:cNvSpPr txBox="1"/>
          <p:nvPr/>
        </p:nvSpPr>
        <p:spPr>
          <a:xfrm>
            <a:off x="6439515" y="3182570"/>
            <a:ext cx="122164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Garamond"/>
                <a:ea typeface="Garamond"/>
                <a:cs typeface="Garamond"/>
                <a:sym typeface="Garamond"/>
              </a:rPr>
              <a:t>Specify where it is stored</a:t>
            </a:r>
            <a:endParaRPr/>
          </a:p>
        </p:txBody>
      </p:sp>
      <p:sp>
        <p:nvSpPr>
          <p:cNvPr id="168" name="Google Shape;168;p8"/>
          <p:cNvSpPr txBox="1"/>
          <p:nvPr/>
        </p:nvSpPr>
        <p:spPr>
          <a:xfrm>
            <a:off x="4113883" y="4150420"/>
            <a:ext cx="122164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Garamond"/>
                <a:ea typeface="Garamond"/>
                <a:cs typeface="Garamond"/>
                <a:sym typeface="Garamond"/>
              </a:rPr>
              <a:t>Data held by the variable</a:t>
            </a:r>
            <a:endParaRPr/>
          </a:p>
        </p:txBody>
      </p:sp>
      <p:sp>
        <p:nvSpPr>
          <p:cNvPr id="169" name="Google Shape;169;p8"/>
          <p:cNvSpPr txBox="1"/>
          <p:nvPr/>
        </p:nvSpPr>
        <p:spPr>
          <a:xfrm>
            <a:off x="1365195" y="2340916"/>
            <a:ext cx="122164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Garamond"/>
                <a:ea typeface="Garamond"/>
                <a:cs typeface="Garamond"/>
                <a:sym typeface="Garamond"/>
              </a:rPr>
              <a:t>Specify where it can be accessed</a:t>
            </a:r>
            <a:endParaRPr/>
          </a:p>
        </p:txBody>
      </p:sp>
      <p:sp>
        <p:nvSpPr>
          <p:cNvPr id="170" name="Google Shape;170;p8"/>
          <p:cNvSpPr txBox="1"/>
          <p:nvPr/>
        </p:nvSpPr>
        <p:spPr>
          <a:xfrm>
            <a:off x="1059785" y="3182569"/>
            <a:ext cx="183246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Garamond"/>
                <a:ea typeface="Garamond"/>
                <a:cs typeface="Garamond"/>
                <a:sym typeface="Garamond"/>
              </a:rPr>
              <a:t>Specify how long it will be stored in memory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p:nvPr/>
        </p:nvSpPr>
        <p:spPr>
          <a:xfrm>
            <a:off x="3655770" y="1197405"/>
            <a:ext cx="2137870" cy="610820"/>
          </a:xfrm>
          <a:prstGeom prst="flowChartAlternateProcess">
            <a:avLst/>
          </a:prstGeom>
          <a:solidFill>
            <a:srgbClr val="1D3A0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Datatypes</a:t>
            </a:r>
            <a:endParaRPr/>
          </a:p>
        </p:txBody>
      </p:sp>
      <p:pic>
        <p:nvPicPr>
          <p:cNvPr id="176" name="Google Shape;176;p9"/>
          <p:cNvPicPr preferRelativeResize="0"/>
          <p:nvPr/>
        </p:nvPicPr>
        <p:blipFill rotWithShape="1">
          <a:blip r:embed="rId3">
            <a:alphaModFix/>
          </a:blip>
          <a:srcRect b="0" l="0" r="0" t="0"/>
          <a:stretch/>
        </p:blipFill>
        <p:spPr>
          <a:xfrm>
            <a:off x="-161855" y="1960930"/>
            <a:ext cx="9144000" cy="29038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500"/>
                                        <p:tgtEl>
                                          <p:spTgt spid="17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cp:coreProperties>
</file>