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sldIdLst>
    <p:sldId id="256" r:id="rId2"/>
    <p:sldId id="259" r:id="rId3"/>
    <p:sldId id="275" r:id="rId4"/>
    <p:sldId id="276" r:id="rId5"/>
    <p:sldId id="283" r:id="rId6"/>
    <p:sldId id="284" r:id="rId7"/>
    <p:sldId id="285" r:id="rId8"/>
    <p:sldId id="286" r:id="rId9"/>
    <p:sldId id="287" r:id="rId10"/>
    <p:sldId id="288" r:id="rId11"/>
    <p:sldId id="289" r:id="rId12"/>
    <p:sldId id="290" r:id="rId13"/>
    <p:sldId id="292" r:id="rId14"/>
    <p:sldId id="293" r:id="rId15"/>
    <p:sldId id="294" r:id="rId16"/>
    <p:sldId id="295" r:id="rId17"/>
    <p:sldId id="296" r:id="rId18"/>
    <p:sldId id="297" r:id="rId19"/>
    <p:sldId id="298" r:id="rId20"/>
    <p:sldId id="299" r:id="rId21"/>
    <p:sldId id="300" r:id="rId22"/>
    <p:sldId id="304" r:id="rId23"/>
    <p:sldId id="301" r:id="rId24"/>
    <p:sldId id="302" r:id="rId25"/>
    <p:sldId id="303" r:id="rId26"/>
    <p:sldId id="274"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7033"/>
    <a:srgbClr val="CC0099"/>
    <a:srgbClr val="990099"/>
    <a:srgbClr val="1D3A00"/>
    <a:srgbClr val="6C1A00"/>
    <a:srgbClr val="FE9202"/>
    <a:srgbClr val="E7FF01"/>
    <a:srgbClr val="E39A39"/>
    <a:srgbClr val="5EEC3C"/>
    <a:srgbClr val="00AA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3/2/2022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pPr/>
              <a:t>5</a:t>
            </a:fld>
            <a:endParaRPr lang="en-US"/>
          </a:p>
        </p:txBody>
      </p:sp>
    </p:spTree>
    <p:extLst>
      <p:ext uri="{BB962C8B-B14F-4D97-AF65-F5344CB8AC3E}">
        <p14:creationId xmlns:p14="http://schemas.microsoft.com/office/powerpoint/2010/main" xmlns="" val="2260983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1670" y="3335275"/>
            <a:ext cx="7940660" cy="763525"/>
          </a:xfrm>
          <a:noFill/>
          <a:effectLst>
            <a:outerShdw blurRad="50800" dist="38100" dir="2700000" algn="tl" rotWithShape="0">
              <a:prstClr val="black">
                <a:alpha val="40000"/>
              </a:prstClr>
            </a:outerShdw>
          </a:effectLst>
        </p:spPr>
        <p:txBody>
          <a:bodyPr>
            <a:normAutofit/>
          </a:bodyPr>
          <a:lstStyle>
            <a:lvl1pPr algn="ctr">
              <a:defRPr sz="3600">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601670" y="4098800"/>
            <a:ext cx="7940660" cy="763525"/>
          </a:xfrm>
        </p:spPr>
        <p:txBody>
          <a:bodyPr>
            <a:normAutofit/>
          </a:bodyPr>
          <a:lstStyle>
            <a:lvl1pPr marL="0" indent="0" algn="ctr">
              <a:buNone/>
              <a:defRPr sz="2800" b="0" i="0">
                <a:solidFill>
                  <a:srgbClr val="1D3A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ctr">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8225"/>
            <a:ext cx="8246070" cy="3054098"/>
          </a:xfrm>
        </p:spPr>
        <p:txBody>
          <a:bodyPr/>
          <a:lstStyle>
            <a:lvl1pPr algn="ctr">
              <a:defRPr sz="2800">
                <a:solidFill>
                  <a:srgbClr val="1D3A00"/>
                </a:solidFill>
              </a:defRPr>
            </a:lvl1pPr>
            <a:lvl2pPr algn="ctr">
              <a:defRPr>
                <a:solidFill>
                  <a:srgbClr val="1D3A00"/>
                </a:solidFill>
              </a:defRPr>
            </a:lvl2pPr>
            <a:lvl3pPr algn="ctr">
              <a:defRPr>
                <a:solidFill>
                  <a:srgbClr val="1D3A00"/>
                </a:solidFill>
              </a:defRPr>
            </a:lvl3pPr>
            <a:lvl4pPr algn="ctr">
              <a:defRPr>
                <a:solidFill>
                  <a:srgbClr val="1D3A00"/>
                </a:solidFill>
              </a:defRPr>
            </a:lvl4pPr>
            <a:lvl5pPr algn="ctr">
              <a:defRPr>
                <a:solidFill>
                  <a:srgbClr val="1D3A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108199" cy="572644"/>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044700"/>
            <a:ext cx="6108199" cy="3511061"/>
          </a:xfrm>
        </p:spPr>
        <p:txBody>
          <a:bodyPr/>
          <a:lstStyle>
            <a:lvl1pPr>
              <a:defRPr sz="2800">
                <a:solidFill>
                  <a:srgbClr val="1D3A00"/>
                </a:solidFill>
              </a:defRPr>
            </a:lvl1pPr>
            <a:lvl2pPr>
              <a:defRPr>
                <a:solidFill>
                  <a:srgbClr val="1D3A00"/>
                </a:solidFill>
              </a:defRPr>
            </a:lvl2pPr>
            <a:lvl3pPr>
              <a:defRPr>
                <a:solidFill>
                  <a:srgbClr val="1D3A00"/>
                </a:solidFill>
              </a:defRPr>
            </a:lvl3pPr>
            <a:lvl4pPr>
              <a:defRPr>
                <a:solidFill>
                  <a:srgbClr val="1D3A00"/>
                </a:solidFill>
              </a:defRPr>
            </a:lvl4pPr>
            <a:lvl5pPr>
              <a:defRPr>
                <a:solidFill>
                  <a:srgbClr val="1D3A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1044700"/>
            <a:ext cx="7940660" cy="763525"/>
          </a:xfrm>
        </p:spPr>
        <p:txBody>
          <a:bodyPr>
            <a:normAutofit/>
          </a:bodyPr>
          <a:lstStyle>
            <a:lvl1pPr algn="ctr">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rgbClr val="1D3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2"/>
            <a:ext cx="4040188" cy="2276294"/>
          </a:xfrm>
        </p:spPr>
        <p:txBody>
          <a:bodyPr/>
          <a:lstStyle>
            <a:lvl1pPr algn="ctr">
              <a:defRPr sz="2400">
                <a:solidFill>
                  <a:srgbClr val="1D3A00"/>
                </a:solidFill>
              </a:defRPr>
            </a:lvl1pPr>
            <a:lvl2pPr algn="ctr">
              <a:defRPr sz="2000">
                <a:solidFill>
                  <a:srgbClr val="1D3A00"/>
                </a:solidFill>
              </a:defRPr>
            </a:lvl2pPr>
            <a:lvl3pPr algn="ctr">
              <a:defRPr sz="1800">
                <a:solidFill>
                  <a:srgbClr val="1D3A00"/>
                </a:solidFill>
              </a:defRPr>
            </a:lvl3pPr>
            <a:lvl4pPr algn="ctr">
              <a:defRPr sz="1600">
                <a:solidFill>
                  <a:srgbClr val="1D3A00"/>
                </a:solidFill>
              </a:defRPr>
            </a:lvl4pPr>
            <a:lvl5pPr algn="ctr">
              <a:defRPr sz="1600">
                <a:solidFill>
                  <a:srgbClr val="1D3A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rgbClr val="1D3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2"/>
            <a:ext cx="4041775" cy="2276294"/>
          </a:xfrm>
        </p:spPr>
        <p:txBody>
          <a:bodyPr/>
          <a:lstStyle>
            <a:lvl1pPr algn="ctr">
              <a:defRPr sz="2400">
                <a:solidFill>
                  <a:srgbClr val="1D3A00"/>
                </a:solidFill>
              </a:defRPr>
            </a:lvl1pPr>
            <a:lvl2pPr algn="ctr">
              <a:defRPr sz="2000">
                <a:solidFill>
                  <a:srgbClr val="1D3A00"/>
                </a:solidFill>
              </a:defRPr>
            </a:lvl2pPr>
            <a:lvl3pPr algn="ctr">
              <a:defRPr sz="1800">
                <a:solidFill>
                  <a:srgbClr val="1D3A00"/>
                </a:solidFill>
              </a:defRPr>
            </a:lvl3pPr>
            <a:lvl4pPr algn="ctr">
              <a:defRPr sz="1600">
                <a:solidFill>
                  <a:srgbClr val="1D3A00"/>
                </a:solidFill>
              </a:defRPr>
            </a:lvl4pPr>
            <a:lvl5pPr algn="ctr">
              <a:defRPr sz="1600">
                <a:solidFill>
                  <a:srgbClr val="1D3A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75" y="3398103"/>
            <a:ext cx="7940660" cy="1221640"/>
          </a:xfrm>
        </p:spPr>
        <p:txBody>
          <a:bodyPr>
            <a:noAutofit/>
          </a:bodyPr>
          <a:lstStyle/>
          <a:p>
            <a:r>
              <a:rPr lang="en-US" sz="2000" b="1" dirty="0" smtClean="0"/>
              <a:t>OPEN ELECTIVE</a:t>
            </a:r>
            <a:br>
              <a:rPr lang="en-US" sz="2000" b="1" dirty="0" smtClean="0"/>
            </a:br>
            <a:r>
              <a:rPr lang="en-US" sz="2000" b="1" dirty="0" smtClean="0"/>
              <a:t>OCS1903-PROGRAMMING USING PYTHON</a:t>
            </a:r>
            <a:br>
              <a:rPr lang="en-US" sz="2000" b="1" dirty="0" smtClean="0"/>
            </a:br>
            <a:r>
              <a:rPr lang="en-US" sz="2000" b="1" dirty="0" smtClean="0"/>
              <a:t>WEEK 3</a:t>
            </a:r>
            <a:br>
              <a:rPr lang="en-US" sz="2000" b="1" dirty="0" smtClean="0"/>
            </a:br>
            <a:r>
              <a:rPr lang="en-US" sz="2000" b="1" dirty="0" smtClean="0"/>
              <a:t>`</a:t>
            </a:r>
            <a:endParaRPr lang="en-US" b="1" dirty="0"/>
          </a:p>
        </p:txBody>
      </p:sp>
      <p:sp>
        <p:nvSpPr>
          <p:cNvPr id="3" name="Subtitle 2"/>
          <p:cNvSpPr>
            <a:spLocks noGrp="1"/>
          </p:cNvSpPr>
          <p:nvPr>
            <p:ph type="subTitle" idx="1"/>
          </p:nvPr>
        </p:nvSpPr>
        <p:spPr>
          <a:xfrm>
            <a:off x="-232" y="4709620"/>
            <a:ext cx="1832460" cy="610822"/>
          </a:xfrm>
        </p:spPr>
        <p:txBody>
          <a:bodyPr>
            <a:normAutofit/>
          </a:bodyPr>
          <a:lstStyle/>
          <a:p>
            <a:endParaRPr lang="en-US" b="1" dirty="0"/>
          </a:p>
        </p:txBody>
      </p:sp>
      <p:sp>
        <p:nvSpPr>
          <p:cNvPr id="4" name="Subtitle 2">
            <a:extLst>
              <a:ext uri="{FF2B5EF4-FFF2-40B4-BE49-F238E27FC236}">
                <a16:creationId xmlns:a16="http://schemas.microsoft.com/office/drawing/2014/main" xmlns="" id="{91942880-6DEF-4B47-B252-7BB14604E1CE}"/>
              </a:ext>
            </a:extLst>
          </p:cNvPr>
          <p:cNvSpPr txBox="1">
            <a:spLocks/>
          </p:cNvSpPr>
          <p:nvPr/>
        </p:nvSpPr>
        <p:spPr>
          <a:xfrm>
            <a:off x="7532847" y="4619743"/>
            <a:ext cx="2018966" cy="61082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800" b="0" i="0" kern="1200">
                <a:solidFill>
                  <a:srgbClr val="1D3A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b="1" dirty="0"/>
          </a:p>
        </p:txBody>
      </p:sp>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044700"/>
            <a:ext cx="8409315" cy="763525"/>
          </a:xfrm>
        </p:spPr>
        <p:txBody>
          <a:bodyPr>
            <a:noAutofit/>
          </a:bodyPr>
          <a:lstStyle/>
          <a:p>
            <a:pPr algn="l"/>
            <a:r>
              <a:rPr lang="en-US" altLang="en-US" sz="2400" u="sng" dirty="0" smtClean="0">
                <a:latin typeface="Times New Roman" panose="02020603050405020304" pitchFamily="18" charset="0"/>
                <a:cs typeface="Times New Roman" panose="02020603050405020304" pitchFamily="18" charset="0"/>
              </a:rPr>
              <a:t>Example Programs</a:t>
            </a:r>
            <a:r>
              <a:rPr lang="en-US" altLang="en-US" sz="2400" b="1" u="sng" dirty="0" smtClean="0">
                <a:latin typeface="Times New Roman" panose="02020603050405020304" pitchFamily="18" charset="0"/>
                <a:cs typeface="Times New Roman" panose="02020603050405020304" pitchFamily="18" charset="0"/>
              </a:rPr>
              <a:t/>
            </a:r>
            <a:br>
              <a:rPr lang="en-US" altLang="en-US" sz="2400" b="1" u="sng" dirty="0" smtClean="0">
                <a:latin typeface="Times New Roman" panose="02020603050405020304" pitchFamily="18" charset="0"/>
                <a:cs typeface="Times New Roman" panose="02020603050405020304" pitchFamily="18" charset="0"/>
              </a:rPr>
            </a:br>
            <a:endParaRPr lang="en-US" sz="2400" b="1" u="sng" dirty="0"/>
          </a:p>
        </p:txBody>
      </p:sp>
      <p:sp>
        <p:nvSpPr>
          <p:cNvPr id="3" name="Content Placeholder 2"/>
          <p:cNvSpPr>
            <a:spLocks noGrp="1"/>
          </p:cNvSpPr>
          <p:nvPr>
            <p:ph idx="1"/>
          </p:nvPr>
        </p:nvSpPr>
        <p:spPr>
          <a:xfrm>
            <a:off x="357158" y="1500180"/>
            <a:ext cx="8337878" cy="3362143"/>
          </a:xfrm>
        </p:spPr>
        <p:txBody>
          <a:bodyPr>
            <a:noAutofit/>
          </a:bodyPr>
          <a:lstStyle/>
          <a:p>
            <a:pPr marL="0" algn="l">
              <a:spcBef>
                <a:spcPts val="300"/>
              </a:spcBef>
              <a:spcAft>
                <a:spcPts val="300"/>
              </a:spcAft>
              <a:buNone/>
            </a:pPr>
            <a:r>
              <a:rPr lang="en-US" sz="1800" dirty="0" smtClean="0"/>
              <a:t># If the number is positive, we print an appropriate message</a:t>
            </a:r>
          </a:p>
          <a:p>
            <a:pPr marL="0" algn="l">
              <a:spcBef>
                <a:spcPts val="300"/>
              </a:spcBef>
              <a:spcAft>
                <a:spcPts val="300"/>
              </a:spcAft>
              <a:buNone/>
            </a:pPr>
            <a:r>
              <a:rPr lang="en-US" sz="1800" dirty="0" smtClean="0"/>
              <a:t>num = 3</a:t>
            </a:r>
          </a:p>
          <a:p>
            <a:pPr marL="0" algn="l">
              <a:spcBef>
                <a:spcPts val="300"/>
              </a:spcBef>
              <a:spcAft>
                <a:spcPts val="300"/>
              </a:spcAft>
              <a:buNone/>
            </a:pPr>
            <a:r>
              <a:rPr lang="en-US" sz="1800" dirty="0" smtClean="0"/>
              <a:t>if num &gt; 0:</a:t>
            </a:r>
          </a:p>
          <a:p>
            <a:pPr marL="0" algn="l">
              <a:spcBef>
                <a:spcPts val="300"/>
              </a:spcBef>
              <a:spcAft>
                <a:spcPts val="300"/>
              </a:spcAft>
              <a:buNone/>
            </a:pPr>
            <a:r>
              <a:rPr lang="en-US" sz="1800" dirty="0" smtClean="0"/>
              <a:t>    print(num, "is a positive number.")</a:t>
            </a:r>
          </a:p>
          <a:p>
            <a:pPr marL="0" algn="l">
              <a:spcBef>
                <a:spcPts val="300"/>
              </a:spcBef>
              <a:spcAft>
                <a:spcPts val="300"/>
              </a:spcAft>
              <a:buNone/>
            </a:pPr>
            <a:r>
              <a:rPr lang="en-US" sz="1800" dirty="0" smtClean="0"/>
              <a:t>print("This is always printed.")</a:t>
            </a:r>
          </a:p>
          <a:p>
            <a:pPr marL="0" algn="l">
              <a:spcBef>
                <a:spcPts val="300"/>
              </a:spcBef>
              <a:spcAft>
                <a:spcPts val="300"/>
              </a:spcAft>
              <a:buNone/>
            </a:pPr>
            <a:endParaRPr lang="en-US" sz="1800" dirty="0" smtClean="0"/>
          </a:p>
          <a:p>
            <a:pPr marL="0" algn="l">
              <a:spcBef>
                <a:spcPts val="300"/>
              </a:spcBef>
              <a:spcAft>
                <a:spcPts val="300"/>
              </a:spcAft>
              <a:buNone/>
            </a:pPr>
            <a:r>
              <a:rPr lang="en-US" sz="1800" dirty="0" smtClean="0"/>
              <a:t>num = -1</a:t>
            </a:r>
          </a:p>
          <a:p>
            <a:pPr marL="0" algn="l">
              <a:spcBef>
                <a:spcPts val="300"/>
              </a:spcBef>
              <a:spcAft>
                <a:spcPts val="300"/>
              </a:spcAft>
              <a:buNone/>
            </a:pPr>
            <a:r>
              <a:rPr lang="en-US" sz="1800" dirty="0" smtClean="0"/>
              <a:t>if num &gt; 0:</a:t>
            </a:r>
          </a:p>
          <a:p>
            <a:pPr marL="0" algn="l">
              <a:spcBef>
                <a:spcPts val="300"/>
              </a:spcBef>
              <a:spcAft>
                <a:spcPts val="300"/>
              </a:spcAft>
              <a:buNone/>
            </a:pPr>
            <a:r>
              <a:rPr lang="en-US" sz="1800" dirty="0" smtClean="0"/>
              <a:t>    print(num, "is a positive number.")</a:t>
            </a:r>
          </a:p>
          <a:p>
            <a:pPr marL="0" algn="l">
              <a:spcBef>
                <a:spcPts val="300"/>
              </a:spcBef>
              <a:spcAft>
                <a:spcPts val="300"/>
              </a:spcAft>
              <a:buNone/>
            </a:pPr>
            <a:r>
              <a:rPr lang="en-US" sz="1800" dirty="0" smtClean="0"/>
              <a:t>print("This is also always printed.")</a:t>
            </a:r>
            <a:endParaRPr lang="en-US" sz="1800" dirty="0"/>
          </a:p>
        </p:txBody>
      </p:sp>
      <p:sp>
        <p:nvSpPr>
          <p:cNvPr id="4" name="Footer Placeholder 3"/>
          <p:cNvSpPr>
            <a:spLocks noGrp="1"/>
          </p:cNvSpPr>
          <p:nvPr>
            <p:ph type="ftr" sz="quarter" idx="1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853355" y="2783481"/>
            <a:ext cx="3576271" cy="13946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1" y="1430655"/>
            <a:ext cx="8470265" cy="3638550"/>
          </a:xfrm>
        </p:spPr>
        <p:txBody>
          <a:bodyPr anchor="t" anchorCtr="0">
            <a:normAutofit/>
          </a:bodyPr>
          <a:lstStyle/>
          <a:p>
            <a:pPr marL="0" indent="0" algn="just">
              <a:buFont typeface="Wingdings" pitchFamily="2" charset="2"/>
              <a:buChar char="ü"/>
            </a:pPr>
            <a:endParaRPr lang="en-US" sz="2000"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ü"/>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second form of the if statement is ‚alternative execution, in which there are two possibilities and the condition determines which one runs</a:t>
            </a:r>
            <a:r>
              <a:rPr lang="en-US" sz="2000" dirty="0" smtClean="0">
                <a:latin typeface="Times New Roman" panose="02020603050405020304" pitchFamily="18" charset="0"/>
                <a:cs typeface="Times New Roman" panose="02020603050405020304" pitchFamily="18" charset="0"/>
              </a:rPr>
              <a:t>.</a:t>
            </a:r>
          </a:p>
          <a:p>
            <a:pPr marL="0" indent="0" algn="just">
              <a:buFont typeface="Wingdings" pitchFamily="2" charset="2"/>
              <a:buChar char="ü"/>
            </a:pPr>
            <a:endParaRPr lang="en-US" sz="2000" dirty="0">
              <a:latin typeface="Times New Roman" panose="02020603050405020304" pitchFamily="18" charset="0"/>
              <a:cs typeface="Times New Roman" panose="02020603050405020304" pitchFamily="18" charset="0"/>
            </a:endParaRPr>
          </a:p>
          <a:p>
            <a:pPr marL="0" indent="0" algn="just">
              <a:buFont typeface="Wingdings" pitchFamily="2" charset="2"/>
              <a:buChar char="ü"/>
            </a:pPr>
            <a:r>
              <a:rPr lang="en-US" sz="2000" dirty="0">
                <a:latin typeface="Times New Roman" panose="02020603050405020304" pitchFamily="18" charset="0"/>
                <a:cs typeface="Times New Roman" panose="02020603050405020304" pitchFamily="18" charset="0"/>
              </a:rPr>
              <a:t>An else statement can be combined with an if statement. An else statement contains the block of code that executes if the conditional expression in the if statement resolves to 0 or a FALSE </a:t>
            </a:r>
            <a:r>
              <a:rPr lang="en-US" sz="2000" dirty="0" smtClean="0">
                <a:latin typeface="Times New Roman" panose="02020603050405020304" pitchFamily="18" charset="0"/>
                <a:cs typeface="Times New Roman" panose="02020603050405020304" pitchFamily="18" charset="0"/>
              </a:rPr>
              <a:t>value.</a:t>
            </a:r>
          </a:p>
          <a:p>
            <a:pPr marL="0" indent="0" algn="just">
              <a:buFont typeface="Wingdings" pitchFamily="2" charset="2"/>
              <a:buChar char="ü"/>
            </a:pPr>
            <a:endParaRPr lang="en-US" sz="2000"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ü"/>
            </a:pPr>
            <a:r>
              <a:rPr lang="en-US" sz="2000" dirty="0" smtClean="0">
                <a:latin typeface="Times New Roman" panose="02020603050405020304" pitchFamily="18" charset="0"/>
                <a:cs typeface="Times New Roman" panose="02020603050405020304" pitchFamily="18" charset="0"/>
              </a:rPr>
              <a:t>The else statement is an optional statement and there could be at most only one else statement following if</a:t>
            </a:r>
            <a:r>
              <a:rPr lang="en-US" altLang="en-US" sz="2000" dirty="0" smtClean="0">
                <a:latin typeface="Times New Roman" panose="02020603050405020304" pitchFamily="18" charset="0"/>
                <a:cs typeface="Times New Roman" panose="02020603050405020304" pitchFamily="18" charset="0"/>
              </a:rPr>
              <a:t>.</a:t>
            </a:r>
          </a:p>
        </p:txBody>
      </p:sp>
      <p:sp>
        <p:nvSpPr>
          <p:cNvPr id="7" name="TextBox 6"/>
          <p:cNvSpPr txBox="1"/>
          <p:nvPr/>
        </p:nvSpPr>
        <p:spPr>
          <a:xfrm>
            <a:off x="142844" y="928676"/>
            <a:ext cx="5308331" cy="646331"/>
          </a:xfrm>
          <a:prstGeom prst="rect">
            <a:avLst/>
          </a:prstGeom>
          <a:noFill/>
        </p:spPr>
        <p:txBody>
          <a:bodyPr wrap="square" rtlCol="0">
            <a:spAutoFit/>
          </a:bodyPr>
          <a:lstStyle/>
          <a:p>
            <a:r>
              <a:rPr lang="en-US" altLang="en-US" sz="3600" b="1" u="sng" dirty="0" smtClean="0">
                <a:solidFill>
                  <a:srgbClr val="C00000"/>
                </a:solidFill>
                <a:latin typeface="Times New Roman" panose="02020603050405020304" pitchFamily="18" charset="0"/>
                <a:cs typeface="Times New Roman" panose="02020603050405020304" pitchFamily="18" charset="0"/>
              </a:rPr>
              <a:t>alternative </a:t>
            </a:r>
            <a:r>
              <a:rPr lang="en-US" altLang="en-US" sz="3600" b="1" u="sng" dirty="0">
                <a:solidFill>
                  <a:srgbClr val="C00000"/>
                </a:solidFill>
                <a:latin typeface="Times New Roman" panose="02020603050405020304" pitchFamily="18" charset="0"/>
                <a:cs typeface="Times New Roman" panose="02020603050405020304" pitchFamily="18" charset="0"/>
              </a:rPr>
              <a:t>(if..else)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amond(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p:cTn id="1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0" dur="1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1" y="1430655"/>
            <a:ext cx="8470265" cy="3638550"/>
          </a:xfrm>
        </p:spPr>
        <p:txBody>
          <a:bodyPr anchor="t" anchorCtr="0">
            <a:normAutofit/>
          </a:bodyPr>
          <a:lstStyle/>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altLang="en-US" sz="2000" u="sng" dirty="0" smtClean="0">
                <a:latin typeface="Times New Roman" panose="02020603050405020304" pitchFamily="18" charset="0"/>
                <a:cs typeface="Times New Roman" panose="02020603050405020304" pitchFamily="18" charset="0"/>
              </a:rPr>
              <a:t>Syntax</a:t>
            </a:r>
            <a:r>
              <a:rPr lang="en-US" altLang="en-US" sz="2000" u="sng" dirty="0">
                <a:latin typeface="Times New Roman" panose="02020603050405020304" pitchFamily="18" charset="0"/>
                <a:cs typeface="Times New Roman" panose="02020603050405020304" pitchFamily="18" charset="0"/>
              </a:rPr>
              <a:t>:</a:t>
            </a:r>
          </a:p>
          <a:p>
            <a:pPr marL="0" indent="0" algn="just">
              <a:buNone/>
            </a:pPr>
            <a:r>
              <a:rPr lang="en-US" altLang="en-US" sz="2000" dirty="0">
                <a:latin typeface="Times New Roman" panose="02020603050405020304" pitchFamily="18" charset="0"/>
                <a:cs typeface="Times New Roman" panose="02020603050405020304" pitchFamily="18" charset="0"/>
              </a:rPr>
              <a:t>if(test-expression):</a:t>
            </a:r>
          </a:p>
          <a:p>
            <a:pPr marL="0" indent="0" algn="just">
              <a:buNone/>
            </a:pPr>
            <a:r>
              <a:rPr lang="en-US" altLang="en-US" sz="2000" dirty="0">
                <a:latin typeface="Times New Roman" panose="02020603050405020304" pitchFamily="18" charset="0"/>
                <a:cs typeface="Times New Roman" panose="02020603050405020304" pitchFamily="18" charset="0"/>
              </a:rPr>
              <a:t>	true-block-statement(s)</a:t>
            </a:r>
          </a:p>
          <a:p>
            <a:pPr marL="0" indent="0" algn="just">
              <a:buNone/>
            </a:pPr>
            <a:r>
              <a:rPr lang="en-US" altLang="en-US" sz="2000" dirty="0">
                <a:latin typeface="Times New Roman" panose="02020603050405020304" pitchFamily="18" charset="0"/>
                <a:cs typeface="Times New Roman" panose="02020603050405020304" pitchFamily="18" charset="0"/>
              </a:rPr>
              <a:t>else:</a:t>
            </a:r>
          </a:p>
          <a:p>
            <a:pPr marL="0" indent="0" algn="just">
              <a:buNone/>
            </a:pPr>
            <a:r>
              <a:rPr lang="en-US" altLang="en-US" sz="2000" dirty="0">
                <a:latin typeface="Times New Roman" panose="02020603050405020304" pitchFamily="18" charset="0"/>
                <a:cs typeface="Times New Roman" panose="02020603050405020304" pitchFamily="18" charset="0"/>
              </a:rPr>
              <a:t>	false-block-statement(s)</a:t>
            </a:r>
          </a:p>
          <a:p>
            <a:pPr marL="0" indent="0" algn="just">
              <a:buNone/>
            </a:pPr>
            <a:r>
              <a:rPr lang="en-US" altLang="en-US" sz="2000" dirty="0">
                <a:latin typeface="Times New Roman" panose="02020603050405020304" pitchFamily="18" charset="0"/>
                <a:cs typeface="Times New Roman" panose="02020603050405020304" pitchFamily="18" charset="0"/>
              </a:rPr>
              <a:t>statement-x</a:t>
            </a:r>
          </a:p>
        </p:txBody>
      </p:sp>
      <p:sp>
        <p:nvSpPr>
          <p:cNvPr id="7" name="TextBox 6"/>
          <p:cNvSpPr txBox="1"/>
          <p:nvPr/>
        </p:nvSpPr>
        <p:spPr>
          <a:xfrm>
            <a:off x="142844" y="928676"/>
            <a:ext cx="5308331" cy="646331"/>
          </a:xfrm>
          <a:prstGeom prst="rect">
            <a:avLst/>
          </a:prstGeom>
          <a:noFill/>
        </p:spPr>
        <p:txBody>
          <a:bodyPr wrap="square" rtlCol="0">
            <a:spAutoFit/>
          </a:bodyPr>
          <a:lstStyle/>
          <a:p>
            <a:endParaRPr lang="en-US" altLang="en-US" sz="3600" b="1" u="sng" dirty="0">
              <a:solidFill>
                <a:srgbClr val="C00000"/>
              </a:solidFill>
              <a:latin typeface="Times New Roman" panose="02020603050405020304" pitchFamily="18" charset="0"/>
              <a:cs typeface="Times New Roman" panose="02020603050405020304" pitchFamily="18" charset="0"/>
            </a:endParaRPr>
          </a:p>
        </p:txBody>
      </p:sp>
      <p:pic>
        <p:nvPicPr>
          <p:cNvPr id="4" name="Picture 3" descr="alternative_if_else"/>
          <p:cNvPicPr>
            <a:picLocks noChangeAspect="1"/>
          </p:cNvPicPr>
          <p:nvPr/>
        </p:nvPicPr>
        <p:blipFill>
          <a:blip r:embed="rId2"/>
          <a:stretch>
            <a:fillRect/>
          </a:stretch>
        </p:blipFill>
        <p:spPr>
          <a:xfrm>
            <a:off x="4143372" y="1714494"/>
            <a:ext cx="5166277" cy="23574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nodeType="clickEffect">
                                  <p:stCondLst>
                                    <p:cond delay="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childTnLst>
                                </p:cTn>
                              </p:par>
                              <p:par>
                                <p:cTn id="16" presetID="40" presetClass="entr" presetSubtype="0" fill="hold" nodeType="withEffect">
                                  <p:stCondLst>
                                    <p:cond delay="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40" presetClass="entr" presetSubtype="0" fill="hold" nodeType="withEffect">
                                  <p:stCondLst>
                                    <p:cond delay="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
                                          </p:val>
                                        </p:tav>
                                        <p:tav tm="100000">
                                          <p:val>
                                            <p:strVal val="#ppt_y"/>
                                          </p:val>
                                        </p:tav>
                                      </p:tavLst>
                                    </p:anim>
                                  </p:childTnLst>
                                </p:cTn>
                              </p:par>
                              <p:par>
                                <p:cTn id="26" presetID="40" presetClass="entr" presetSubtype="0" fill="hold" nodeType="withEffect">
                                  <p:stCondLst>
                                    <p:cond delay="0"/>
                                  </p:stCondLst>
                                  <p:iterate type="lt">
                                    <p:tmPct val="10000"/>
                                  </p:iterate>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
                                          </p:val>
                                        </p:tav>
                                        <p:tav tm="100000">
                                          <p:val>
                                            <p:strVal val="#ppt_y"/>
                                          </p:val>
                                        </p:tav>
                                      </p:tavLst>
                                    </p:anim>
                                  </p:childTnLst>
                                </p:cTn>
                              </p:par>
                              <p:par>
                                <p:cTn id="31" presetID="40" presetClass="entr" presetSubtype="0" fill="hold" nodeType="withEffect">
                                  <p:stCondLst>
                                    <p:cond delay="0"/>
                                  </p:stCondLst>
                                  <p:iterate type="lt">
                                    <p:tmPct val="10000"/>
                                  </p:iterate>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1"/>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
                                          </p:val>
                                        </p:tav>
                                        <p:tav tm="100000">
                                          <p:val>
                                            <p:strVal val="#ppt_y"/>
                                          </p:val>
                                        </p:tav>
                                      </p:tavLst>
                                    </p:anim>
                                  </p:childTnLst>
                                </p:cTn>
                              </p:par>
                              <p:par>
                                <p:cTn id="36" presetID="40" presetClass="entr" presetSubtype="0" fill="hold" nodeType="withEffect">
                                  <p:stCondLst>
                                    <p:cond delay="0"/>
                                  </p:stCondLst>
                                  <p:iterate type="lt">
                                    <p:tmPct val="10000"/>
                                  </p:iterate>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1"/>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0" presetClass="entr" presetSubtype="0"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edge">
                                      <p:cBhvr>
                                        <p:cTn id="4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t>The if..else statement evaluates test expression and will execute the body of if only when the test condition is True.</a:t>
            </a:r>
          </a:p>
          <a:p>
            <a:endParaRPr lang="en-US" sz="2400" dirty="0" smtClean="0"/>
          </a:p>
          <a:p>
            <a:r>
              <a:rPr lang="en-US" sz="2400" dirty="0" smtClean="0"/>
              <a:t>If the condition is False, the body of else is executed. Indentation is used to separate the blocks.</a:t>
            </a:r>
          </a:p>
          <a:p>
            <a:endParaRPr lang="en-US" sz="24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0" y="1423035"/>
            <a:ext cx="8464550" cy="3606165"/>
          </a:xfrm>
        </p:spPr>
        <p:txBody>
          <a:bodyPr anchor="t" anchorCtr="0">
            <a:noAutofit/>
          </a:bodyPr>
          <a:lstStyle/>
          <a:p>
            <a:pPr marL="0" indent="0" algn="just">
              <a:lnSpc>
                <a:spcPct val="100000"/>
              </a:lnSpc>
              <a:spcBef>
                <a:spcPts val="0"/>
              </a:spcBef>
              <a:buFont typeface="东文宋体" charset="0"/>
              <a:buNone/>
            </a:pPr>
            <a:endParaRPr lang="en-US" altLang="en-US" sz="1600" b="1" dirty="0" smtClean="0">
              <a:latin typeface="Times New Roman" panose="02020603050405020304" pitchFamily="18" charset="0"/>
              <a:cs typeface="Times New Roman" panose="02020603050405020304" pitchFamily="18" charset="0"/>
            </a:endParaRPr>
          </a:p>
          <a:p>
            <a:pPr marL="0" indent="0" algn="just">
              <a:lnSpc>
                <a:spcPct val="100000"/>
              </a:lnSpc>
              <a:spcBef>
                <a:spcPts val="0"/>
              </a:spcBef>
              <a:buFont typeface="东文宋体" charset="0"/>
              <a:buNone/>
            </a:pPr>
            <a:r>
              <a:rPr lang="en-US" altLang="en-US" sz="1600" b="1" dirty="0" smtClean="0">
                <a:latin typeface="Times New Roman" panose="02020603050405020304" pitchFamily="18" charset="0"/>
                <a:cs typeface="Times New Roman" panose="02020603050405020304" pitchFamily="18" charset="0"/>
              </a:rPr>
              <a:t>Program </a:t>
            </a:r>
            <a:r>
              <a:rPr lang="en-US" altLang="en-US" sz="1600" b="1" dirty="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p>
            <a:pPr marL="0" indent="0" algn="just">
              <a:lnSpc>
                <a:spcPct val="100000"/>
              </a:lnSpc>
              <a:spcBef>
                <a:spcPts val="0"/>
              </a:spcBef>
              <a:buFont typeface="东文宋体" charset="0"/>
              <a:buNone/>
            </a:pPr>
            <a:r>
              <a:rPr lang="en-US" sz="1600" dirty="0">
                <a:latin typeface="Times New Roman" panose="02020603050405020304" pitchFamily="18" charset="0"/>
                <a:cs typeface="Times New Roman" panose="02020603050405020304" pitchFamily="18" charset="0"/>
              </a:rPr>
              <a:t>value = float(input("Enter the Bike Kilometeres:"))</a:t>
            </a:r>
          </a:p>
          <a:p>
            <a:pPr marL="0" indent="0" algn="just">
              <a:lnSpc>
                <a:spcPct val="100000"/>
              </a:lnSpc>
              <a:spcBef>
                <a:spcPts val="0"/>
              </a:spcBef>
              <a:buFont typeface="东文宋体" charset="0"/>
              <a:buNone/>
            </a:pPr>
            <a:r>
              <a:rPr lang="en-US" sz="1600" dirty="0">
                <a:latin typeface="Times New Roman" panose="02020603050405020304" pitchFamily="18" charset="0"/>
                <a:cs typeface="Times New Roman" panose="02020603050405020304" pitchFamily="18" charset="0"/>
              </a:rPr>
              <a:t>if(value &gt; 2500):</a:t>
            </a:r>
          </a:p>
          <a:p>
            <a:pPr marL="0" indent="0" algn="just">
              <a:lnSpc>
                <a:spcPct val="100000"/>
              </a:lnSpc>
              <a:spcBef>
                <a:spcPts val="0"/>
              </a:spcBef>
              <a:buFont typeface="东文宋体" charset="0"/>
              <a:buNone/>
            </a:pPr>
            <a:r>
              <a:rPr lang="en-US" sz="1600" dirty="0">
                <a:latin typeface="Times New Roman" panose="02020603050405020304" pitchFamily="18" charset="0"/>
                <a:cs typeface="Times New Roman" panose="02020603050405020304" pitchFamily="18" charset="0"/>
              </a:rPr>
              <a:t>    print("Need to Change Bike Oil")</a:t>
            </a:r>
          </a:p>
          <a:p>
            <a:pPr marL="0" indent="0" algn="just">
              <a:lnSpc>
                <a:spcPct val="100000"/>
              </a:lnSpc>
              <a:spcBef>
                <a:spcPts val="0"/>
              </a:spcBef>
              <a:buFont typeface="东文宋体" charset="0"/>
              <a:buNone/>
            </a:pPr>
            <a:r>
              <a:rPr lang="en-US" sz="1600" dirty="0">
                <a:latin typeface="Times New Roman" panose="02020603050405020304" pitchFamily="18" charset="0"/>
                <a:cs typeface="Times New Roman" panose="02020603050405020304" pitchFamily="18" charset="0"/>
              </a:rPr>
              <a:t>else:</a:t>
            </a:r>
          </a:p>
          <a:p>
            <a:pPr marL="0" indent="0" algn="just">
              <a:lnSpc>
                <a:spcPct val="100000"/>
              </a:lnSpc>
              <a:spcBef>
                <a:spcPts val="0"/>
              </a:spcBef>
              <a:buFont typeface="东文宋体" charset="0"/>
              <a:buNone/>
            </a:pPr>
            <a:r>
              <a:rPr lang="en-US" sz="1600" dirty="0">
                <a:latin typeface="Times New Roman" panose="02020603050405020304" pitchFamily="18" charset="0"/>
                <a:cs typeface="Times New Roman" panose="02020603050405020304" pitchFamily="18" charset="0"/>
              </a:rPr>
              <a:t>    print("You can ride upto 2500 Kilometers! to change Bike Oil")</a:t>
            </a:r>
          </a:p>
          <a:p>
            <a:pPr marL="0" indent="0" algn="just">
              <a:lnSpc>
                <a:spcPct val="100000"/>
              </a:lnSpc>
              <a:spcBef>
                <a:spcPts val="0"/>
              </a:spcBef>
              <a:buFont typeface="东文宋体" charset="0"/>
              <a:buNone/>
            </a:pPr>
            <a:endParaRPr lang="en-US" altLang="en-US" sz="1600" b="1" dirty="0" smtClean="0">
              <a:latin typeface="Times New Roman" panose="02020603050405020304" pitchFamily="18" charset="0"/>
              <a:cs typeface="Times New Roman" panose="02020603050405020304" pitchFamily="18" charset="0"/>
            </a:endParaRPr>
          </a:p>
          <a:p>
            <a:pPr marL="0" indent="0" algn="just">
              <a:lnSpc>
                <a:spcPct val="100000"/>
              </a:lnSpc>
              <a:spcBef>
                <a:spcPts val="0"/>
              </a:spcBef>
              <a:buFont typeface="东文宋体" charset="0"/>
              <a:buNone/>
            </a:pPr>
            <a:r>
              <a:rPr lang="en-US" altLang="en-US" sz="1600" b="1" dirty="0" smtClean="0">
                <a:latin typeface="Times New Roman" panose="02020603050405020304" pitchFamily="18" charset="0"/>
                <a:cs typeface="Times New Roman" panose="02020603050405020304" pitchFamily="18" charset="0"/>
              </a:rPr>
              <a:t>Program </a:t>
            </a:r>
            <a:r>
              <a:rPr lang="en-US" altLang="en-US" sz="1600" b="1" dirty="0">
                <a:latin typeface="Times New Roman" panose="02020603050405020304" pitchFamily="18" charset="0"/>
                <a:cs typeface="Times New Roman" panose="02020603050405020304" pitchFamily="18" charset="0"/>
              </a:rPr>
              <a:t>2:</a:t>
            </a:r>
            <a:endParaRPr lang="en-US" altLang="en-US" sz="1600" dirty="0">
              <a:latin typeface="Times New Roman" panose="02020603050405020304" pitchFamily="18" charset="0"/>
              <a:cs typeface="Times New Roman" panose="02020603050405020304" pitchFamily="18" charset="0"/>
            </a:endParaRPr>
          </a:p>
          <a:p>
            <a:pPr marL="0" indent="0" algn="just">
              <a:lnSpc>
                <a:spcPct val="100000"/>
              </a:lnSpc>
              <a:spcBef>
                <a:spcPts val="0"/>
              </a:spcBef>
              <a:buFont typeface="东文宋体" charset="0"/>
              <a:buNone/>
            </a:pPr>
            <a:r>
              <a:rPr lang="en-US" sz="1600" dirty="0">
                <a:latin typeface="Times New Roman" panose="02020603050405020304" pitchFamily="18" charset="0"/>
                <a:cs typeface="Times New Roman" panose="02020603050405020304" pitchFamily="18" charset="0"/>
              </a:rPr>
              <a:t>amount = float(input("Enter the amount:"))</a:t>
            </a:r>
          </a:p>
          <a:p>
            <a:pPr marL="0" indent="0" algn="just">
              <a:lnSpc>
                <a:spcPct val="100000"/>
              </a:lnSpc>
              <a:spcBef>
                <a:spcPts val="0"/>
              </a:spcBef>
              <a:buFont typeface="东文宋体" charset="0"/>
              <a:buNone/>
            </a:pPr>
            <a:r>
              <a:rPr lang="en-US" sz="1600" dirty="0">
                <a:latin typeface="Times New Roman" panose="02020603050405020304" pitchFamily="18" charset="0"/>
                <a:cs typeface="Times New Roman" panose="02020603050405020304" pitchFamily="18" charset="0"/>
              </a:rPr>
              <a:t>if(amount &gt; 40000):</a:t>
            </a:r>
          </a:p>
          <a:p>
            <a:pPr marL="0" indent="0" algn="just">
              <a:lnSpc>
                <a:spcPct val="100000"/>
              </a:lnSpc>
              <a:spcBef>
                <a:spcPts val="0"/>
              </a:spcBef>
              <a:buFont typeface="东文宋体" charset="0"/>
              <a:buNone/>
            </a:pPr>
            <a:r>
              <a:rPr lang="en-US" sz="1600" dirty="0">
                <a:latin typeface="Times New Roman" panose="02020603050405020304" pitchFamily="18" charset="0"/>
                <a:cs typeface="Times New Roman" panose="02020603050405020304" pitchFamily="18" charset="0"/>
              </a:rPr>
              <a:t>    print("Your Daily withdrawl amount exceeds the limit")</a:t>
            </a:r>
          </a:p>
          <a:p>
            <a:pPr marL="0" indent="0" algn="just">
              <a:lnSpc>
                <a:spcPct val="100000"/>
              </a:lnSpc>
              <a:spcBef>
                <a:spcPts val="0"/>
              </a:spcBef>
              <a:buFont typeface="东文宋体" charset="0"/>
              <a:buNone/>
            </a:pPr>
            <a:r>
              <a:rPr lang="en-US" sz="1600" dirty="0">
                <a:latin typeface="Times New Roman" panose="02020603050405020304" pitchFamily="18" charset="0"/>
                <a:cs typeface="Times New Roman" panose="02020603050405020304" pitchFamily="18" charset="0"/>
              </a:rPr>
              <a:t>else:</a:t>
            </a:r>
          </a:p>
          <a:p>
            <a:pPr marL="0" indent="0" algn="just">
              <a:lnSpc>
                <a:spcPct val="100000"/>
              </a:lnSpc>
              <a:spcBef>
                <a:spcPts val="0"/>
              </a:spcBef>
              <a:buFont typeface="东文宋体" charset="0"/>
              <a:buNone/>
            </a:pPr>
            <a:r>
              <a:rPr lang="en-US" sz="1600" dirty="0">
                <a:latin typeface="Times New Roman" panose="02020603050405020304" pitchFamily="18" charset="0"/>
                <a:cs typeface="Times New Roman" panose="02020603050405020304" pitchFamily="18" charset="0"/>
              </a:rPr>
              <a:t>    print("Successfully Withdrawl the amount")</a:t>
            </a:r>
          </a:p>
          <a:p>
            <a:pPr marL="0" indent="0" algn="just">
              <a:lnSpc>
                <a:spcPct val="100000"/>
              </a:lnSpc>
              <a:spcBef>
                <a:spcPts val="0"/>
              </a:spcBef>
              <a:buFont typeface="东文宋体" charset="0"/>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spcBef>
                <a:spcPts val="0"/>
              </a:spcBef>
              <a:buFont typeface="东文宋体" charset="0"/>
              <a:buNone/>
            </a:pPr>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42844" y="928676"/>
            <a:ext cx="5308331" cy="461665"/>
          </a:xfrm>
          <a:prstGeom prst="rect">
            <a:avLst/>
          </a:prstGeom>
          <a:noFill/>
        </p:spPr>
        <p:txBody>
          <a:bodyPr wrap="square" rtlCol="0">
            <a:spAutoFit/>
          </a:bodyPr>
          <a:lstStyle/>
          <a:p>
            <a:r>
              <a:rPr lang="en-US" altLang="en-US" sz="2400" u="sng" dirty="0">
                <a:solidFill>
                  <a:srgbClr val="C00000"/>
                </a:solidFill>
                <a:latin typeface="Times New Roman" panose="02020603050405020304" pitchFamily="18" charset="0"/>
                <a:cs typeface="Times New Roman" panose="02020603050405020304" pitchFamily="18" charset="0"/>
              </a:rPr>
              <a:t>Example </a:t>
            </a:r>
            <a:r>
              <a:rPr lang="en-US" altLang="en-US" sz="2400" u="sng" dirty="0" smtClean="0">
                <a:solidFill>
                  <a:srgbClr val="C00000"/>
                </a:solidFill>
                <a:latin typeface="Times New Roman" panose="02020603050405020304" pitchFamily="18" charset="0"/>
                <a:cs typeface="Times New Roman" panose="02020603050405020304" pitchFamily="18" charset="0"/>
              </a:rPr>
              <a:t>Programs</a:t>
            </a:r>
            <a:endParaRPr lang="en-US" altLang="en-US" sz="2400" u="sng"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1"/>
                                          </p:val>
                                        </p:tav>
                                        <p:tav tm="100000">
                                          <p:val>
                                            <p:strVal val="#ppt_x"/>
                                          </p:val>
                                        </p:tav>
                                      </p:tavLst>
                                    </p:anim>
                                    <p:anim calcmode="lin" valueType="num">
                                      <p:cBhvr>
                                        <p:cTn id="9"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edge">
                                      <p:cBhvr>
                                        <p:cTn id="21" dur="2000"/>
                                        <p:tgtEl>
                                          <p:spTgt spid="3">
                                            <p:txEl>
                                              <p:pRg st="2" end="2"/>
                                            </p:txEl>
                                          </p:spTgt>
                                        </p:tgtEl>
                                      </p:cBhvr>
                                    </p:animEffect>
                                  </p:childTnLst>
                                </p:cTn>
                              </p:par>
                              <p:par>
                                <p:cTn id="22" presetID="20"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edge">
                                      <p:cBhvr>
                                        <p:cTn id="24" dur="2000"/>
                                        <p:tgtEl>
                                          <p:spTgt spid="3">
                                            <p:txEl>
                                              <p:pRg st="3" end="3"/>
                                            </p:txEl>
                                          </p:spTgt>
                                        </p:tgtEl>
                                      </p:cBhvr>
                                    </p:animEffect>
                                  </p:childTnLst>
                                </p:cTn>
                              </p:par>
                              <p:par>
                                <p:cTn id="25" presetID="20"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edg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 calcmode="lin" valueType="num">
                                      <p:cBhvr additive="base">
                                        <p:cTn id="54"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nodeType="click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 calcmode="lin" valueType="num">
                                      <p:cBhvr>
                                        <p:cTn id="60"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1" dur="500" fill="hold"/>
                                        <p:tgtEl>
                                          <p:spTgt spid="3">
                                            <p:txEl>
                                              <p:pRg st="12" end="12"/>
                                            </p:txEl>
                                          </p:spTgt>
                                        </p:tgtEl>
                                        <p:attrNameLst>
                                          <p:attrName>ppt_h</p:attrName>
                                        </p:attrNameLst>
                                      </p:cBhvr>
                                      <p:tavLst>
                                        <p:tav tm="0">
                                          <p:val>
                                            <p:fltVal val="0"/>
                                          </p:val>
                                        </p:tav>
                                        <p:tav tm="100000">
                                          <p:val>
                                            <p:strVal val="#ppt_h"/>
                                          </p:val>
                                        </p:tav>
                                      </p:tavLst>
                                    </p:anim>
                                  </p:childTnLst>
                                </p:cTn>
                              </p:par>
                              <p:par>
                                <p:cTn id="62" presetID="23" presetClass="entr" presetSubtype="16" fill="hold"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 calcmode="lin" valueType="num">
                                      <p:cBhvr>
                                        <p:cTn id="64"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5" dur="500" fill="hold"/>
                                        <p:tgtEl>
                                          <p:spTgt spid="3">
                                            <p:txEl>
                                              <p:pRg st="13" end="1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en-US" sz="2000" b="1" u="sng" dirty="0" smtClean="0">
                <a:latin typeface="Times New Roman" panose="02020603050405020304" pitchFamily="18" charset="0"/>
                <a:cs typeface="Times New Roman" panose="02020603050405020304" pitchFamily="18" charset="0"/>
              </a:rPr>
              <a:t>Example Programs</a:t>
            </a:r>
            <a:br>
              <a:rPr lang="en-US" altLang="en-US" sz="2000" b="1" u="sng" dirty="0" smtClean="0">
                <a:latin typeface="Times New Roman" panose="02020603050405020304" pitchFamily="18" charset="0"/>
                <a:cs typeface="Times New Roman" panose="02020603050405020304" pitchFamily="18" charset="0"/>
              </a:rPr>
            </a:br>
            <a:endParaRPr lang="en-US" sz="2000" b="1" u="sng" dirty="0"/>
          </a:p>
        </p:txBody>
      </p:sp>
      <p:sp>
        <p:nvSpPr>
          <p:cNvPr id="3" name="Content Placeholder 2"/>
          <p:cNvSpPr>
            <a:spLocks noGrp="1"/>
          </p:cNvSpPr>
          <p:nvPr>
            <p:ph idx="1"/>
          </p:nvPr>
        </p:nvSpPr>
        <p:spPr>
          <a:xfrm>
            <a:off x="379828" y="1487659"/>
            <a:ext cx="8191116" cy="3429000"/>
          </a:xfrm>
        </p:spPr>
        <p:txBody>
          <a:bodyPr>
            <a:noAutofit/>
          </a:bodyPr>
          <a:lstStyle/>
          <a:p>
            <a:pPr algn="l">
              <a:spcBef>
                <a:spcPts val="200"/>
              </a:spcBef>
              <a:spcAft>
                <a:spcPts val="200"/>
              </a:spcAft>
              <a:buNone/>
            </a:pPr>
            <a:endParaRPr lang="en-US" sz="1800" dirty="0" smtClean="0"/>
          </a:p>
          <a:p>
            <a:pPr algn="l">
              <a:spcBef>
                <a:spcPts val="200"/>
              </a:spcBef>
              <a:spcAft>
                <a:spcPts val="200"/>
              </a:spcAft>
              <a:buNone/>
            </a:pPr>
            <a:r>
              <a:rPr lang="en-US" sz="1800" dirty="0" smtClean="0"/>
              <a:t># Program checks if the number is positive or negative</a:t>
            </a:r>
          </a:p>
          <a:p>
            <a:pPr algn="l">
              <a:spcBef>
                <a:spcPts val="200"/>
              </a:spcBef>
              <a:spcAft>
                <a:spcPts val="200"/>
              </a:spcAft>
              <a:buNone/>
            </a:pPr>
            <a:r>
              <a:rPr lang="en-US" sz="1800" dirty="0" smtClean="0"/>
              <a:t># And displays an appropriate message</a:t>
            </a:r>
          </a:p>
          <a:p>
            <a:pPr algn="l">
              <a:spcBef>
                <a:spcPts val="200"/>
              </a:spcBef>
              <a:spcAft>
                <a:spcPts val="200"/>
              </a:spcAft>
              <a:buNone/>
            </a:pPr>
            <a:endParaRPr lang="en-US" sz="1800" dirty="0" smtClean="0"/>
          </a:p>
          <a:p>
            <a:pPr algn="l">
              <a:spcBef>
                <a:spcPts val="200"/>
              </a:spcBef>
              <a:spcAft>
                <a:spcPts val="200"/>
              </a:spcAft>
              <a:buNone/>
            </a:pPr>
            <a:r>
              <a:rPr lang="en-US" sz="1800" dirty="0" smtClean="0"/>
              <a:t>num = 3</a:t>
            </a:r>
          </a:p>
          <a:p>
            <a:pPr algn="l">
              <a:spcBef>
                <a:spcPts val="200"/>
              </a:spcBef>
              <a:spcAft>
                <a:spcPts val="200"/>
              </a:spcAft>
              <a:buNone/>
            </a:pPr>
            <a:endParaRPr lang="en-US" sz="1800" dirty="0" smtClean="0"/>
          </a:p>
          <a:p>
            <a:pPr algn="l">
              <a:spcBef>
                <a:spcPts val="200"/>
              </a:spcBef>
              <a:spcAft>
                <a:spcPts val="200"/>
              </a:spcAft>
              <a:buNone/>
            </a:pPr>
            <a:r>
              <a:rPr lang="en-US" sz="1800" dirty="0" smtClean="0"/>
              <a:t>if num &gt;= 0:</a:t>
            </a:r>
          </a:p>
          <a:p>
            <a:pPr algn="l">
              <a:spcBef>
                <a:spcPts val="200"/>
              </a:spcBef>
              <a:spcAft>
                <a:spcPts val="200"/>
              </a:spcAft>
              <a:buNone/>
            </a:pPr>
            <a:r>
              <a:rPr lang="en-US" sz="1800" dirty="0" smtClean="0"/>
              <a:t>    print("Positive or Zero")</a:t>
            </a:r>
          </a:p>
          <a:p>
            <a:pPr algn="l">
              <a:spcBef>
                <a:spcPts val="200"/>
              </a:spcBef>
              <a:spcAft>
                <a:spcPts val="200"/>
              </a:spcAft>
              <a:buNone/>
            </a:pPr>
            <a:r>
              <a:rPr lang="en-US" sz="1800" dirty="0" smtClean="0"/>
              <a:t>else:</a:t>
            </a:r>
          </a:p>
          <a:p>
            <a:pPr algn="l">
              <a:spcBef>
                <a:spcPts val="200"/>
              </a:spcBef>
              <a:spcAft>
                <a:spcPts val="200"/>
              </a:spcAft>
              <a:buNone/>
            </a:pPr>
            <a:r>
              <a:rPr lang="en-US" sz="1800" dirty="0" smtClean="0"/>
              <a:t>    print("Negative number")</a:t>
            </a:r>
            <a:endParaRPr lang="en-US" sz="1800" dirty="0"/>
          </a:p>
        </p:txBody>
      </p:sp>
      <p:sp>
        <p:nvSpPr>
          <p:cNvPr id="4" name="Footer Placeholder 3"/>
          <p:cNvSpPr>
            <a:spLocks noGrp="1"/>
          </p:cNvSpPr>
          <p:nvPr>
            <p:ph type="ftr" sz="quarter" idx="1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749679" y="2993231"/>
            <a:ext cx="2586223" cy="11501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1" y="1430655"/>
            <a:ext cx="8470265" cy="3638550"/>
          </a:xfrm>
        </p:spPr>
        <p:txBody>
          <a:bodyPr anchor="t" anchorCtr="0">
            <a:normAutofit/>
          </a:bodyPr>
          <a:lstStyle/>
          <a:p>
            <a:pPr algn="just">
              <a:spcBef>
                <a:spcPts val="0"/>
              </a:spcBef>
              <a:buFont typeface="Wingdings" pitchFamily="2" charset="2"/>
              <a:buChar char="ü"/>
            </a:pPr>
            <a:endParaRPr lang="en-US" altLang="en-US" sz="2000" dirty="0" smtClean="0">
              <a:latin typeface="Times New Roman" panose="02020603050405020304" pitchFamily="18" charset="0"/>
              <a:cs typeface="Times New Roman" panose="02020603050405020304" pitchFamily="18" charset="0"/>
            </a:endParaRPr>
          </a:p>
          <a:p>
            <a:pPr algn="just">
              <a:spcBef>
                <a:spcPts val="0"/>
              </a:spcBef>
              <a:buFont typeface="Wingdings" pitchFamily="2" charset="2"/>
              <a:buChar char="ü"/>
            </a:pPr>
            <a:r>
              <a:rPr lang="en-US" altLang="en-US" sz="2000" dirty="0" smtClean="0">
                <a:latin typeface="Times New Roman" panose="02020603050405020304" pitchFamily="18" charset="0"/>
                <a:cs typeface="Times New Roman" panose="02020603050405020304" pitchFamily="18" charset="0"/>
              </a:rPr>
              <a:t>Sometimes </a:t>
            </a:r>
            <a:r>
              <a:rPr lang="en-US" altLang="en-US" sz="2000" dirty="0">
                <a:latin typeface="Times New Roman" panose="02020603050405020304" pitchFamily="18" charset="0"/>
                <a:cs typeface="Times New Roman" panose="02020603050405020304" pitchFamily="18" charset="0"/>
              </a:rPr>
              <a:t>there are more than two possibilities and we need more than two branches. </a:t>
            </a:r>
            <a:endParaRPr lang="en-US" altLang="en-US" sz="2000" dirty="0" smtClean="0">
              <a:latin typeface="Times New Roman" panose="02020603050405020304" pitchFamily="18" charset="0"/>
              <a:cs typeface="Times New Roman" panose="02020603050405020304" pitchFamily="18" charset="0"/>
            </a:endParaRPr>
          </a:p>
          <a:p>
            <a:pPr algn="just">
              <a:spcBef>
                <a:spcPts val="0"/>
              </a:spcBef>
              <a:buFont typeface="Wingdings" pitchFamily="2" charset="2"/>
              <a:buChar char="ü"/>
            </a:pPr>
            <a:endParaRPr lang="en-US" altLang="en-US" sz="2000" dirty="0">
              <a:latin typeface="Times New Roman" panose="02020603050405020304" pitchFamily="18" charset="0"/>
              <a:cs typeface="Times New Roman" panose="02020603050405020304" pitchFamily="18" charset="0"/>
            </a:endParaRPr>
          </a:p>
          <a:p>
            <a:pPr algn="just">
              <a:spcBef>
                <a:spcPts val="0"/>
              </a:spcBef>
              <a:buFont typeface="Wingdings" pitchFamily="2" charset="2"/>
              <a:buChar char="ü"/>
            </a:pPr>
            <a:r>
              <a:rPr lang="en-US" altLang="en-US" sz="2000" dirty="0">
                <a:latin typeface="Times New Roman" panose="02020603050405020304" pitchFamily="18" charset="0"/>
                <a:cs typeface="Times New Roman" panose="02020603050405020304" pitchFamily="18" charset="0"/>
              </a:rPr>
              <a:t>One way to express a computation like that is a chained conditional</a:t>
            </a:r>
            <a:r>
              <a:rPr lang="en-US" altLang="en-US" sz="2000" dirty="0" smtClean="0">
                <a:latin typeface="Times New Roman" panose="02020603050405020304" pitchFamily="18" charset="0"/>
                <a:cs typeface="Times New Roman" panose="02020603050405020304" pitchFamily="18" charset="0"/>
              </a:rPr>
              <a:t>.</a:t>
            </a:r>
          </a:p>
          <a:p>
            <a:pPr algn="just">
              <a:spcBef>
                <a:spcPts val="0"/>
              </a:spcBef>
              <a:buFont typeface="Wingdings" pitchFamily="2" charset="2"/>
              <a:buChar char="ü"/>
            </a:pPr>
            <a:endParaRPr lang="en-US" altLang="en-US" sz="2000" dirty="0">
              <a:latin typeface="Times New Roman" panose="02020603050405020304" pitchFamily="18" charset="0"/>
              <a:cs typeface="Times New Roman" panose="02020603050405020304" pitchFamily="18" charset="0"/>
            </a:endParaRPr>
          </a:p>
          <a:p>
            <a:pPr algn="just">
              <a:spcBef>
                <a:spcPts val="0"/>
              </a:spcBef>
              <a:buFont typeface="Wingdings" pitchFamily="2" charset="2"/>
              <a:buChar char="ü"/>
            </a:pPr>
            <a:r>
              <a:rPr lang="en-US" altLang="en-US" sz="2000" dirty="0">
                <a:latin typeface="Times New Roman" panose="02020603050405020304" pitchFamily="18" charset="0"/>
                <a:cs typeface="Times New Roman" panose="02020603050405020304" pitchFamily="18" charset="0"/>
              </a:rPr>
              <a:t>The elif statement allows you to check multiple expressions for TRUE and execute a block of code as soon as one of the conditions evaluates to TRUE</a:t>
            </a:r>
            <a:r>
              <a:rPr lang="en-US" altLang="en-US" sz="2000" dirty="0" smtClean="0">
                <a:latin typeface="Times New Roman" panose="02020603050405020304" pitchFamily="18" charset="0"/>
                <a:cs typeface="Times New Roman" panose="02020603050405020304" pitchFamily="18" charset="0"/>
              </a:rPr>
              <a:t>.</a:t>
            </a:r>
          </a:p>
          <a:p>
            <a:pPr algn="just">
              <a:spcBef>
                <a:spcPts val="0"/>
              </a:spcBef>
              <a:buFont typeface="Wingdings" pitchFamily="2" charset="2"/>
              <a:buChar char="ü"/>
            </a:pPr>
            <a:endParaRPr lang="en-US" altLang="en-US" sz="2000" dirty="0" smtClean="0">
              <a:latin typeface="Times New Roman" panose="02020603050405020304" pitchFamily="18" charset="0"/>
              <a:cs typeface="Times New Roman" panose="02020603050405020304" pitchFamily="18" charset="0"/>
            </a:endParaRPr>
          </a:p>
          <a:p>
            <a:pPr algn="just">
              <a:spcBef>
                <a:spcPts val="0"/>
              </a:spcBef>
              <a:buFont typeface="Wingdings" pitchFamily="2" charset="2"/>
              <a:buChar char="ü"/>
            </a:pPr>
            <a:r>
              <a:rPr lang="en-US" altLang="en-US" sz="2000" dirty="0" smtClean="0">
                <a:latin typeface="Times New Roman" panose="02020603050405020304" pitchFamily="18" charset="0"/>
                <a:cs typeface="Times New Roman" panose="02020603050405020304" pitchFamily="18" charset="0"/>
              </a:rPr>
              <a:t>Similar </a:t>
            </a:r>
            <a:r>
              <a:rPr lang="en-US" altLang="en-US" sz="2000" dirty="0">
                <a:latin typeface="Times New Roman" panose="02020603050405020304" pitchFamily="18" charset="0"/>
                <a:cs typeface="Times New Roman" panose="02020603050405020304" pitchFamily="18" charset="0"/>
              </a:rPr>
              <a:t>to the else, the elif statement is optional</a:t>
            </a:r>
          </a:p>
          <a:p>
            <a:pPr marL="0" indent="0" algn="just">
              <a:spcBef>
                <a:spcPts val="0"/>
              </a:spcBef>
              <a:buFont typeface="Wingdings" pitchFamily="2" charset="2"/>
              <a:buChar char="ü"/>
            </a:pPr>
            <a:endParaRPr lang="en-US" alt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14282" y="1142990"/>
            <a:ext cx="7945120" cy="584775"/>
          </a:xfrm>
          <a:prstGeom prst="rect">
            <a:avLst/>
          </a:prstGeom>
          <a:noFill/>
        </p:spPr>
        <p:txBody>
          <a:bodyPr wrap="square" rtlCol="0">
            <a:spAutoFit/>
          </a:bodyPr>
          <a:lstStyle/>
          <a:p>
            <a:r>
              <a:rPr lang="en-US" altLang="en-US" sz="3200" b="1" u="sng" dirty="0">
                <a:solidFill>
                  <a:srgbClr val="C00000"/>
                </a:solidFill>
                <a:latin typeface="Times New Roman" panose="02020603050405020304" pitchFamily="18" charset="0"/>
                <a:cs typeface="Times New Roman" panose="02020603050405020304" pitchFamily="18" charset="0"/>
                <a:sym typeface="+mn-ea"/>
              </a:rPr>
              <a:t>chained conditional </a:t>
            </a:r>
            <a:r>
              <a:rPr lang="" altLang="en-US" sz="3200" b="1" u="sng" dirty="0">
                <a:solidFill>
                  <a:srgbClr val="C00000"/>
                </a:solidFill>
                <a:latin typeface="Times New Roman" panose="02020603050405020304" pitchFamily="18" charset="0"/>
                <a:cs typeface="Times New Roman" panose="02020603050405020304" pitchFamily="18" charset="0"/>
                <a:sym typeface="+mn-ea"/>
              </a:rPr>
              <a:t>(</a:t>
            </a:r>
            <a:r>
              <a:rPr lang="en-US" altLang="en-US" sz="3200" b="1" u="sng" dirty="0">
                <a:solidFill>
                  <a:srgbClr val="C00000"/>
                </a:solidFill>
                <a:latin typeface="Times New Roman" panose="02020603050405020304" pitchFamily="18" charset="0"/>
                <a:cs typeface="Times New Roman" panose="02020603050405020304" pitchFamily="18" charset="0"/>
              </a:rPr>
              <a:t>The elif Statement</a:t>
            </a:r>
            <a:r>
              <a:rPr lang="" altLang="en-US" sz="3200" b="1" u="sng" dirty="0">
                <a:solidFill>
                  <a:srgbClr val="C00000"/>
                </a:solidFill>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2.5"/>
                                          </p:val>
                                        </p:tav>
                                        <p:tav tm="100000">
                                          <p:val>
                                            <p:strVal val="#ppt_w"/>
                                          </p:val>
                                        </p:tav>
                                      </p:tavLst>
                                    </p:anim>
                                    <p:anim calcmode="lin" valueType="num">
                                      <p:cBhvr>
                                        <p:cTn id="8" dur="500" fill="hold"/>
                                        <p:tgtEl>
                                          <p:spTgt spid="7"/>
                                        </p:tgtEl>
                                        <p:attrNameLst>
                                          <p:attrName>ppt_h</p:attrName>
                                        </p:attrNameLst>
                                      </p:cBhvr>
                                      <p:tavLst>
                                        <p:tav tm="0">
                                          <p:val>
                                            <p:strVal val="#ppt_h*0.01"/>
                                          </p:val>
                                        </p:tav>
                                        <p:tav tm="100000">
                                          <p:val>
                                            <p:strVal val="#ppt_h"/>
                                          </p:val>
                                        </p:tav>
                                      </p:tavLst>
                                    </p:anim>
                                    <p:anim calcmode="lin" valueType="num">
                                      <p:cBhvr>
                                        <p:cTn id="9" dur="500" fill="hold"/>
                                        <p:tgtEl>
                                          <p:spTgt spid="7"/>
                                        </p:tgtEl>
                                        <p:attrNameLst>
                                          <p:attrName>ppt_x</p:attrName>
                                        </p:attrNameLst>
                                      </p:cBhvr>
                                      <p:tavLst>
                                        <p:tav tm="0">
                                          <p:val>
                                            <p:strVal val="#ppt_x"/>
                                          </p:val>
                                        </p:tav>
                                        <p:tav tm="100000">
                                          <p:val>
                                            <p:strVal val="#ppt_x"/>
                                          </p:val>
                                        </p:tav>
                                      </p:tavLst>
                                    </p:anim>
                                    <p:anim calcmode="lin" valueType="num">
                                      <p:cBhvr>
                                        <p:cTn id="10" dur="500" fill="hold"/>
                                        <p:tgtEl>
                                          <p:spTgt spid="7"/>
                                        </p:tgtEl>
                                        <p:attrNameLst>
                                          <p:attrName>ppt_y</p:attrName>
                                        </p:attrNameLst>
                                      </p:cBhvr>
                                      <p:tavLst>
                                        <p:tav tm="0">
                                          <p:val>
                                            <p:strVal val="#ppt_h+1"/>
                                          </p:val>
                                        </p:tav>
                                        <p:tav tm="100000">
                                          <p:val>
                                            <p:strVal val="#ppt_y"/>
                                          </p:val>
                                        </p:tav>
                                      </p:tavLst>
                                    </p:anim>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1" y="1430655"/>
            <a:ext cx="8470265" cy="3638550"/>
          </a:xfrm>
        </p:spPr>
        <p:txBody>
          <a:bodyPr anchor="t" anchorCtr="0">
            <a:normAutofit lnSpcReduction="10000"/>
          </a:bodyPr>
          <a:lstStyle/>
          <a:p>
            <a:pPr marL="0" indent="0" algn="just">
              <a:lnSpc>
                <a:spcPct val="100000"/>
              </a:lnSpc>
              <a:spcBef>
                <a:spcPts val="20"/>
              </a:spcBef>
              <a:buNone/>
            </a:pPr>
            <a:r>
              <a:rPr lang="en-US" altLang="en-US" sz="2000" b="1" dirty="0">
                <a:latin typeface="Times New Roman" panose="02020603050405020304" pitchFamily="18" charset="0"/>
                <a:cs typeface="Times New Roman" panose="02020603050405020304" pitchFamily="18" charset="0"/>
                <a:sym typeface="+mn-ea"/>
              </a:rPr>
              <a:t>Syntax</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en-US" altLang="en-US" sz="2000" dirty="0">
                <a:latin typeface="Times New Roman" panose="02020603050405020304" pitchFamily="18" charset="0"/>
                <a:cs typeface="Times New Roman" panose="02020603050405020304" pitchFamily="18" charset="0"/>
                <a:sym typeface="+mn-ea"/>
              </a:rPr>
              <a:t>if(test-condition-1):</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 altLang="en-US" sz="2000" dirty="0">
                <a:latin typeface="Times New Roman" panose="02020603050405020304" pitchFamily="18" charset="0"/>
                <a:cs typeface="Times New Roman" panose="02020603050405020304" pitchFamily="18" charset="0"/>
                <a:sym typeface="+mn-ea"/>
              </a:rPr>
              <a:t>	</a:t>
            </a:r>
            <a:r>
              <a:rPr lang="en-US" altLang="en-US" sz="2000" dirty="0">
                <a:latin typeface="Times New Roman" panose="02020603050405020304" pitchFamily="18" charset="0"/>
                <a:cs typeface="Times New Roman" panose="02020603050405020304" pitchFamily="18" charset="0"/>
                <a:sym typeface="+mn-ea"/>
              </a:rPr>
              <a:t>statement-1</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en-US" altLang="en-US" sz="2000" dirty="0">
                <a:latin typeface="Times New Roman" panose="02020603050405020304" pitchFamily="18" charset="0"/>
                <a:cs typeface="Times New Roman" panose="02020603050405020304" pitchFamily="18" charset="0"/>
                <a:sym typeface="+mn-ea"/>
              </a:rPr>
              <a:t>elif(test-condition-2):</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 altLang="en-US" sz="2000" dirty="0">
                <a:latin typeface="Times New Roman" panose="02020603050405020304" pitchFamily="18" charset="0"/>
                <a:cs typeface="Times New Roman" panose="02020603050405020304" pitchFamily="18" charset="0"/>
                <a:sym typeface="+mn-ea"/>
              </a:rPr>
              <a:t>	</a:t>
            </a:r>
            <a:r>
              <a:rPr lang="en-US" altLang="en-US" sz="2000" dirty="0">
                <a:latin typeface="Times New Roman" panose="02020603050405020304" pitchFamily="18" charset="0"/>
                <a:cs typeface="Times New Roman" panose="02020603050405020304" pitchFamily="18" charset="0"/>
                <a:sym typeface="+mn-ea"/>
              </a:rPr>
              <a:t>statement-2</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en-US" altLang="en-US" sz="2000" dirty="0">
                <a:latin typeface="Times New Roman" panose="02020603050405020304" pitchFamily="18" charset="0"/>
                <a:cs typeface="Times New Roman" panose="02020603050405020304" pitchFamily="18" charset="0"/>
                <a:sym typeface="+mn-ea"/>
              </a:rPr>
              <a:t>. . .</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en-US" altLang="en-US" sz="2000" dirty="0">
                <a:latin typeface="Times New Roman" panose="02020603050405020304" pitchFamily="18" charset="0"/>
                <a:cs typeface="Times New Roman" panose="02020603050405020304" pitchFamily="18" charset="0"/>
                <a:sym typeface="+mn-ea"/>
              </a:rPr>
              <a:t>. . .</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en-US" altLang="en-US" sz="2000" dirty="0">
                <a:latin typeface="Times New Roman" panose="02020603050405020304" pitchFamily="18" charset="0"/>
                <a:cs typeface="Times New Roman" panose="02020603050405020304" pitchFamily="18" charset="0"/>
                <a:sym typeface="+mn-ea"/>
              </a:rPr>
              <a:t>elif(test-condition-n):</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 altLang="en-US" sz="2000" dirty="0">
                <a:latin typeface="Times New Roman" panose="02020603050405020304" pitchFamily="18" charset="0"/>
                <a:cs typeface="Times New Roman" panose="02020603050405020304" pitchFamily="18" charset="0"/>
                <a:sym typeface="+mn-ea"/>
              </a:rPr>
              <a:t>	</a:t>
            </a:r>
            <a:r>
              <a:rPr lang="en-US" altLang="en-US" sz="2000" dirty="0">
                <a:latin typeface="Times New Roman" panose="02020603050405020304" pitchFamily="18" charset="0"/>
                <a:cs typeface="Times New Roman" panose="02020603050405020304" pitchFamily="18" charset="0"/>
                <a:sym typeface="+mn-ea"/>
              </a:rPr>
              <a:t>statement-n</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en-US" altLang="en-US" sz="2000" dirty="0">
                <a:latin typeface="Times New Roman" panose="02020603050405020304" pitchFamily="18" charset="0"/>
                <a:cs typeface="Times New Roman" panose="02020603050405020304" pitchFamily="18" charset="0"/>
                <a:sym typeface="+mn-ea"/>
              </a:rPr>
              <a:t>else:</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 altLang="en-US" sz="2000" dirty="0">
                <a:latin typeface="Times New Roman" panose="02020603050405020304" pitchFamily="18" charset="0"/>
                <a:cs typeface="Times New Roman" panose="02020603050405020304" pitchFamily="18" charset="0"/>
                <a:sym typeface="+mn-ea"/>
              </a:rPr>
              <a:t>	</a:t>
            </a:r>
            <a:r>
              <a:rPr lang="en-US" altLang="en-US" sz="2000" dirty="0">
                <a:latin typeface="Times New Roman" panose="02020603050405020304" pitchFamily="18" charset="0"/>
                <a:cs typeface="Times New Roman" panose="02020603050405020304" pitchFamily="18" charset="0"/>
                <a:sym typeface="+mn-ea"/>
              </a:rPr>
              <a:t>default-statement</a:t>
            </a:r>
            <a:endParaRPr lang="en-US" altLang="en-US" sz="2000" dirty="0">
              <a:latin typeface="Times New Roman" panose="02020603050405020304" pitchFamily="18" charset="0"/>
              <a:cs typeface="Times New Roman" panose="02020603050405020304" pitchFamily="18" charset="0"/>
            </a:endParaRPr>
          </a:p>
          <a:p>
            <a:pPr marL="0" indent="0" algn="just">
              <a:lnSpc>
                <a:spcPct val="100000"/>
              </a:lnSpc>
              <a:spcBef>
                <a:spcPts val="20"/>
              </a:spcBef>
              <a:buNone/>
            </a:pPr>
            <a:r>
              <a:rPr lang="en-US" altLang="en-US" sz="2000" dirty="0">
                <a:latin typeface="Times New Roman" panose="02020603050405020304" pitchFamily="18" charset="0"/>
                <a:cs typeface="Times New Roman" panose="02020603050405020304" pitchFamily="18" charset="0"/>
                <a:sym typeface="+mn-ea"/>
              </a:rPr>
              <a:t>statement-x</a:t>
            </a:r>
            <a:endParaRPr lang="en-US" altLang="en-US" sz="2500" dirty="0">
              <a:latin typeface="Times New Roman" panose="02020603050405020304" pitchFamily="18" charset="0"/>
              <a:cs typeface="Times New Roman" panose="02020603050405020304" pitchFamily="18" charset="0"/>
            </a:endParaRPr>
          </a:p>
          <a:p>
            <a:pPr marL="0" indent="0" algn="just">
              <a:buNone/>
            </a:pPr>
            <a:endParaRPr lang="en-US" altLang="en-US" sz="2500" dirty="0">
              <a:latin typeface="Times New Roman" panose="02020603050405020304" pitchFamily="18" charset="0"/>
              <a:cs typeface="Times New Roman" panose="02020603050405020304" pitchFamily="18" charset="0"/>
            </a:endParaRPr>
          </a:p>
          <a:p>
            <a:pPr marL="0" indent="0" algn="just">
              <a:buNone/>
            </a:pPr>
            <a:endParaRPr lang="en-US" altLang="en-US" sz="25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81025" y="545783"/>
            <a:ext cx="7945120" cy="461665"/>
          </a:xfrm>
          <a:prstGeom prst="rect">
            <a:avLst/>
          </a:prstGeom>
          <a:noFill/>
        </p:spPr>
        <p:txBody>
          <a:bodyPr wrap="square" rtlCol="0">
            <a:spAutoFit/>
          </a:bodyPr>
          <a:lstStyle/>
          <a:p>
            <a:endParaRPr lang="en-US" altLang="en-US" sz="2400" dirty="0">
              <a:solidFill>
                <a:srgbClr val="C00000"/>
              </a:solidFill>
              <a:latin typeface="Times New Roman" panose="02020603050405020304" pitchFamily="18" charset="0"/>
              <a:cs typeface="Times New Roman" panose="02020603050405020304" pitchFamily="18" charset="0"/>
            </a:endParaRPr>
          </a:p>
        </p:txBody>
      </p:sp>
      <p:pic>
        <p:nvPicPr>
          <p:cNvPr id="2" name="Picture 1" descr="Chained Conditionals"/>
          <p:cNvPicPr>
            <a:picLocks noChangeAspect="1"/>
          </p:cNvPicPr>
          <p:nvPr/>
        </p:nvPicPr>
        <p:blipFill>
          <a:blip r:embed="rId2"/>
          <a:stretch>
            <a:fillRect/>
          </a:stretch>
        </p:blipFill>
        <p:spPr>
          <a:xfrm>
            <a:off x="3231516" y="1375886"/>
            <a:ext cx="5476875" cy="3689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nodeType="clickEffect">
                                  <p:stCondLst>
                                    <p:cond delay="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childTnLst>
                                </p:cTn>
                              </p:par>
                              <p:par>
                                <p:cTn id="16" presetID="40" presetClass="entr" presetSubtype="0" fill="hold" nodeType="withEffect">
                                  <p:stCondLst>
                                    <p:cond delay="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40" presetClass="entr" presetSubtype="0" fill="hold" nodeType="withEffect">
                                  <p:stCondLst>
                                    <p:cond delay="0"/>
                                  </p:stCondLst>
                                  <p:iterate type="lt">
                                    <p:tmPct val="10000"/>
                                  </p:iterate>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
                                          </p:val>
                                        </p:tav>
                                        <p:tav tm="100000">
                                          <p:val>
                                            <p:strVal val="#ppt_y"/>
                                          </p:val>
                                        </p:tav>
                                      </p:tavLst>
                                    </p:anim>
                                  </p:childTnLst>
                                </p:cTn>
                              </p:par>
                              <p:par>
                                <p:cTn id="26" presetID="40" presetClass="entr" presetSubtype="0" fill="hold" nodeType="withEffect">
                                  <p:stCondLst>
                                    <p:cond delay="0"/>
                                  </p:stCondLst>
                                  <p:iterate type="lt">
                                    <p:tmPct val="10000"/>
                                  </p:iterate>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
                                          </p:val>
                                        </p:tav>
                                        <p:tav tm="100000">
                                          <p:val>
                                            <p:strVal val="#ppt_y"/>
                                          </p:val>
                                        </p:tav>
                                      </p:tavLst>
                                    </p:anim>
                                  </p:childTnLst>
                                </p:cTn>
                              </p:par>
                              <p:par>
                                <p:cTn id="31" presetID="40" presetClass="entr" presetSubtype="0" fill="hold" nodeType="withEffect">
                                  <p:stCondLst>
                                    <p:cond delay="0"/>
                                  </p:stCondLst>
                                  <p:iterate type="lt">
                                    <p:tmPct val="10000"/>
                                  </p:iterate>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
                                          </p:val>
                                        </p:tav>
                                        <p:tav tm="100000">
                                          <p:val>
                                            <p:strVal val="#ppt_y"/>
                                          </p:val>
                                        </p:tav>
                                      </p:tavLst>
                                    </p:anim>
                                  </p:childTnLst>
                                </p:cTn>
                              </p:par>
                              <p:par>
                                <p:cTn id="36" presetID="40" presetClass="entr" presetSubtype="0" fill="hold" nodeType="withEffect">
                                  <p:stCondLst>
                                    <p:cond delay="0"/>
                                  </p:stCondLst>
                                  <p:iterate type="lt">
                                    <p:tmPct val="10000"/>
                                  </p:iterate>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1"/>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
                                          </p:val>
                                        </p:tav>
                                        <p:tav tm="100000">
                                          <p:val>
                                            <p:strVal val="#ppt_y"/>
                                          </p:val>
                                        </p:tav>
                                      </p:tavLst>
                                    </p:anim>
                                  </p:childTnLst>
                                </p:cTn>
                              </p:par>
                              <p:par>
                                <p:cTn id="41" presetID="40" presetClass="entr" presetSubtype="0" fill="hold" nodeType="withEffect">
                                  <p:stCondLst>
                                    <p:cond delay="0"/>
                                  </p:stCondLst>
                                  <p:iterate type="lt">
                                    <p:tmPct val="10000"/>
                                  </p:iterate>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1"/>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
                                          </p:val>
                                        </p:tav>
                                        <p:tav tm="100000">
                                          <p:val>
                                            <p:strVal val="#ppt_y"/>
                                          </p:val>
                                        </p:tav>
                                      </p:tavLst>
                                    </p:anim>
                                  </p:childTnLst>
                                </p:cTn>
                              </p:par>
                              <p:par>
                                <p:cTn id="46" presetID="40" presetClass="entr" presetSubtype="0" fill="hold" nodeType="withEffect">
                                  <p:stCondLst>
                                    <p:cond delay="0"/>
                                  </p:stCondLst>
                                  <p:iterate type="lt">
                                    <p:tmPct val="10000"/>
                                  </p:iterate>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1"/>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
                                          </p:val>
                                        </p:tav>
                                        <p:tav tm="100000">
                                          <p:val>
                                            <p:strVal val="#ppt_y"/>
                                          </p:val>
                                        </p:tav>
                                      </p:tavLst>
                                    </p:anim>
                                  </p:childTnLst>
                                </p:cTn>
                              </p:par>
                              <p:par>
                                <p:cTn id="51" presetID="40" presetClass="entr" presetSubtype="0" fill="hold" nodeType="withEffect">
                                  <p:stCondLst>
                                    <p:cond delay="0"/>
                                  </p:stCondLst>
                                  <p:iterate type="lt">
                                    <p:tmPct val="10000"/>
                                  </p:iterate>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1"/>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
                                          </p:val>
                                        </p:tav>
                                        <p:tav tm="100000">
                                          <p:val>
                                            <p:strVal val="#ppt_y"/>
                                          </p:val>
                                        </p:tav>
                                      </p:tavLst>
                                    </p:anim>
                                  </p:childTnLst>
                                </p:cTn>
                              </p:par>
                              <p:par>
                                <p:cTn id="56" presetID="40" presetClass="entr" presetSubtype="0" fill="hold" nodeType="withEffect">
                                  <p:stCondLst>
                                    <p:cond delay="0"/>
                                  </p:stCondLst>
                                  <p:iterate type="lt">
                                    <p:tmPct val="10000"/>
                                  </p:iterate>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1"/>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
                                          </p:val>
                                        </p:tav>
                                        <p:tav tm="100000">
                                          <p:val>
                                            <p:strVal val="#ppt_y"/>
                                          </p:val>
                                        </p:tav>
                                      </p:tavLst>
                                    </p:anim>
                                  </p:childTnLst>
                                </p:cTn>
                              </p:par>
                              <p:par>
                                <p:cTn id="61" presetID="40" presetClass="entr" presetSubtype="0" fill="hold" nodeType="withEffect">
                                  <p:stCondLst>
                                    <p:cond delay="0"/>
                                  </p:stCondLst>
                                  <p:iterate type="lt">
                                    <p:tmPct val="10000"/>
                                  </p:iterate>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1"/>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
                                          </p:val>
                                        </p:tav>
                                        <p:tav tm="100000">
                                          <p:val>
                                            <p:strVal val="#ppt_y"/>
                                          </p:val>
                                        </p:tav>
                                      </p:tavLst>
                                    </p:anim>
                                  </p:childTnLst>
                                </p:cTn>
                              </p:par>
                              <p:par>
                                <p:cTn id="66" presetID="40" presetClass="entr" presetSubtype="0" fill="hold" nodeType="withEffect">
                                  <p:stCondLst>
                                    <p:cond delay="0"/>
                                  </p:stCondLst>
                                  <p:iterate type="lt">
                                    <p:tmPct val="10000"/>
                                  </p:iterate>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1"/>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7" presetClass="entr" presetSubtype="4"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additive="base">
                                        <p:cTn id="75" dur="5000" fill="hold"/>
                                        <p:tgtEl>
                                          <p:spTgt spid="2"/>
                                        </p:tgtEl>
                                        <p:attrNameLst>
                                          <p:attrName>ppt_x</p:attrName>
                                        </p:attrNameLst>
                                      </p:cBhvr>
                                      <p:tavLst>
                                        <p:tav tm="0">
                                          <p:val>
                                            <p:strVal val="#ppt_x"/>
                                          </p:val>
                                        </p:tav>
                                        <p:tav tm="100000">
                                          <p:val>
                                            <p:strVal val="#ppt_x"/>
                                          </p:val>
                                        </p:tav>
                                      </p:tavLst>
                                    </p:anim>
                                    <p:anim calcmode="lin" valueType="num">
                                      <p:cBhvr additive="base">
                                        <p:cTn id="76"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071552"/>
            <a:ext cx="8163465" cy="3571900"/>
          </a:xfrm>
        </p:spPr>
        <p:txBody>
          <a:bodyPr>
            <a:noAutofit/>
          </a:bodyPr>
          <a:lstStyle/>
          <a:p>
            <a:pPr algn="l">
              <a:spcBef>
                <a:spcPts val="0"/>
              </a:spcBef>
              <a:spcAft>
                <a:spcPts val="0"/>
              </a:spcAft>
            </a:pPr>
            <a:endParaRPr lang="en-US" sz="1800" dirty="0" smtClean="0">
              <a:latin typeface="Times New Roman" pitchFamily="18" charset="0"/>
              <a:cs typeface="Times New Roman" pitchFamily="18" charset="0"/>
            </a:endParaRPr>
          </a:p>
          <a:p>
            <a:pPr algn="l">
              <a:spcBef>
                <a:spcPts val="0"/>
              </a:spcBef>
              <a:spcAft>
                <a:spcPts val="0"/>
              </a:spcAft>
            </a:pPr>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elif</a:t>
            </a:r>
            <a:r>
              <a:rPr lang="en-US" sz="1800" dirty="0" smtClean="0">
                <a:latin typeface="Times New Roman" pitchFamily="18" charset="0"/>
                <a:cs typeface="Times New Roman" pitchFamily="18" charset="0"/>
              </a:rPr>
              <a:t> is short for else if. It allows us to check for multiple expressions.</a:t>
            </a:r>
          </a:p>
          <a:p>
            <a:pPr algn="l">
              <a:spcBef>
                <a:spcPts val="0"/>
              </a:spcBef>
              <a:spcAft>
                <a:spcPts val="0"/>
              </a:spcAft>
            </a:pPr>
            <a:endParaRPr lang="en-US" sz="1800" dirty="0" smtClean="0">
              <a:latin typeface="Times New Roman" pitchFamily="18" charset="0"/>
              <a:cs typeface="Times New Roman" pitchFamily="18" charset="0"/>
            </a:endParaRPr>
          </a:p>
          <a:p>
            <a:pPr algn="l">
              <a:spcBef>
                <a:spcPts val="0"/>
              </a:spcBef>
              <a:spcAft>
                <a:spcPts val="0"/>
              </a:spcAft>
            </a:pPr>
            <a:r>
              <a:rPr lang="en-US" sz="1800" dirty="0" smtClean="0">
                <a:latin typeface="Times New Roman" pitchFamily="18" charset="0"/>
                <a:cs typeface="Times New Roman" pitchFamily="18" charset="0"/>
              </a:rPr>
              <a:t>If the condition for if is False, it checks the condition of the next </a:t>
            </a:r>
            <a:r>
              <a:rPr lang="en-US" sz="1800" dirty="0" err="1" smtClean="0">
                <a:latin typeface="Times New Roman" pitchFamily="18" charset="0"/>
                <a:cs typeface="Times New Roman" pitchFamily="18" charset="0"/>
              </a:rPr>
              <a:t>elif</a:t>
            </a:r>
            <a:r>
              <a:rPr lang="en-US" sz="1800" dirty="0" smtClean="0">
                <a:latin typeface="Times New Roman" pitchFamily="18" charset="0"/>
                <a:cs typeface="Times New Roman" pitchFamily="18" charset="0"/>
              </a:rPr>
              <a:t> block and so on.</a:t>
            </a:r>
          </a:p>
          <a:p>
            <a:pPr algn="l">
              <a:spcBef>
                <a:spcPts val="0"/>
              </a:spcBef>
              <a:spcAft>
                <a:spcPts val="0"/>
              </a:spcAft>
            </a:pPr>
            <a:endParaRPr lang="en-US" sz="1800" dirty="0" smtClean="0">
              <a:latin typeface="Times New Roman" pitchFamily="18" charset="0"/>
              <a:cs typeface="Times New Roman" pitchFamily="18" charset="0"/>
            </a:endParaRPr>
          </a:p>
          <a:p>
            <a:pPr algn="l">
              <a:spcBef>
                <a:spcPts val="0"/>
              </a:spcBef>
              <a:spcAft>
                <a:spcPts val="0"/>
              </a:spcAft>
            </a:pPr>
            <a:r>
              <a:rPr lang="en-US" sz="1800" dirty="0" smtClean="0">
                <a:latin typeface="Times New Roman" pitchFamily="18" charset="0"/>
                <a:cs typeface="Times New Roman" pitchFamily="18" charset="0"/>
              </a:rPr>
              <a:t>If all the conditions are False, the body of else is executed.</a:t>
            </a:r>
          </a:p>
          <a:p>
            <a:pPr algn="l">
              <a:spcBef>
                <a:spcPts val="0"/>
              </a:spcBef>
              <a:spcAft>
                <a:spcPts val="0"/>
              </a:spcAft>
            </a:pPr>
            <a:endParaRPr lang="en-US" sz="1800" dirty="0" smtClean="0">
              <a:latin typeface="Times New Roman" pitchFamily="18" charset="0"/>
              <a:cs typeface="Times New Roman" pitchFamily="18" charset="0"/>
            </a:endParaRPr>
          </a:p>
          <a:p>
            <a:pPr algn="l">
              <a:spcBef>
                <a:spcPts val="0"/>
              </a:spcBef>
              <a:spcAft>
                <a:spcPts val="0"/>
              </a:spcAft>
            </a:pPr>
            <a:r>
              <a:rPr lang="en-US" sz="1800" dirty="0" smtClean="0">
                <a:latin typeface="Times New Roman" pitchFamily="18" charset="0"/>
                <a:cs typeface="Times New Roman" pitchFamily="18" charset="0"/>
              </a:rPr>
              <a:t>Only one block among the several if...</a:t>
            </a:r>
            <a:r>
              <a:rPr lang="en-US" sz="1800" dirty="0" err="1" smtClean="0">
                <a:latin typeface="Times New Roman" pitchFamily="18" charset="0"/>
                <a:cs typeface="Times New Roman" pitchFamily="18" charset="0"/>
              </a:rPr>
              <a:t>elif</a:t>
            </a:r>
            <a:r>
              <a:rPr lang="en-US" sz="1800" dirty="0" smtClean="0">
                <a:latin typeface="Times New Roman" pitchFamily="18" charset="0"/>
                <a:cs typeface="Times New Roman" pitchFamily="18" charset="0"/>
              </a:rPr>
              <a:t>...else blocks is executed according to the condition.</a:t>
            </a:r>
          </a:p>
          <a:p>
            <a:pPr algn="l">
              <a:spcBef>
                <a:spcPts val="0"/>
              </a:spcBef>
              <a:spcAft>
                <a:spcPts val="0"/>
              </a:spcAft>
            </a:pPr>
            <a:endParaRPr lang="en-US" sz="1800" dirty="0" smtClean="0">
              <a:latin typeface="Times New Roman" pitchFamily="18" charset="0"/>
              <a:cs typeface="Times New Roman" pitchFamily="18" charset="0"/>
            </a:endParaRPr>
          </a:p>
          <a:p>
            <a:pPr algn="l">
              <a:spcBef>
                <a:spcPts val="0"/>
              </a:spcBef>
              <a:spcAft>
                <a:spcPts val="0"/>
              </a:spcAft>
            </a:pPr>
            <a:r>
              <a:rPr lang="en-US" sz="1800" dirty="0" smtClean="0">
                <a:latin typeface="Times New Roman" pitchFamily="18" charset="0"/>
                <a:cs typeface="Times New Roman" pitchFamily="18" charset="0"/>
              </a:rPr>
              <a:t>The if block can have only one else block. But it can have multiple </a:t>
            </a:r>
            <a:r>
              <a:rPr lang="en-US" sz="1800" dirty="0" err="1" smtClean="0">
                <a:latin typeface="Times New Roman" pitchFamily="18" charset="0"/>
                <a:cs typeface="Times New Roman" pitchFamily="18" charset="0"/>
              </a:rPr>
              <a:t>elif</a:t>
            </a:r>
            <a:r>
              <a:rPr lang="en-US" sz="1800" dirty="0" smtClean="0">
                <a:latin typeface="Times New Roman" pitchFamily="18" charset="0"/>
                <a:cs typeface="Times New Roman" pitchFamily="18" charset="0"/>
              </a:rPr>
              <a:t> blocks.</a:t>
            </a:r>
          </a:p>
          <a:p>
            <a:pPr algn="l">
              <a:spcBef>
                <a:spcPts val="0"/>
              </a:spcBef>
              <a:spcAft>
                <a:spcPts val="0"/>
              </a:spcAft>
            </a:pPr>
            <a:endParaRPr lang="en-US"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537335"/>
            <a:ext cx="4382770" cy="3606165"/>
          </a:xfrm>
        </p:spPr>
        <p:txBody>
          <a:bodyPr anchor="t" anchorCtr="0">
            <a:noAutofit/>
          </a:bodyPr>
          <a:lstStyle/>
          <a:p>
            <a:pPr marL="0" indent="0" algn="l">
              <a:lnSpc>
                <a:spcPct val="100000"/>
              </a:lnSpc>
              <a:buFont typeface="东文宋体" charset="0"/>
              <a:buNone/>
            </a:pPr>
            <a:r>
              <a:rPr lang="en-US" sz="1800" dirty="0">
                <a:latin typeface="Times New Roman" panose="02020603050405020304" pitchFamily="18" charset="0"/>
                <a:cs typeface="Times New Roman" panose="02020603050405020304" pitchFamily="18" charset="0"/>
              </a:rPr>
              <a:t>color = int(input("Enter the Color:"))</a:t>
            </a:r>
          </a:p>
          <a:p>
            <a:pPr marL="0" indent="0" algn="just">
              <a:lnSpc>
                <a:spcPct val="100000"/>
              </a:lnSpc>
              <a:buFont typeface="东文宋体" charset="0"/>
              <a:buNone/>
            </a:pPr>
            <a:r>
              <a:rPr lang="en-US" sz="1800" dirty="0">
                <a:latin typeface="Times New Roman" panose="02020603050405020304" pitchFamily="18" charset="0"/>
                <a:cs typeface="Times New Roman" panose="02020603050405020304" pitchFamily="18" charset="0"/>
              </a:rPr>
              <a:t>if color == 1:</a:t>
            </a:r>
          </a:p>
          <a:p>
            <a:pPr marL="0" indent="0" algn="just">
              <a:lnSpc>
                <a:spcPct val="100000"/>
              </a:lnSpc>
              <a:buFont typeface="东文宋体" charset="0"/>
              <a:buNone/>
            </a:pPr>
            <a:r>
              <a:rPr lang="en-US" sz="1800" dirty="0">
                <a:latin typeface="Times New Roman" panose="02020603050405020304" pitchFamily="18" charset="0"/>
                <a:cs typeface="Times New Roman" panose="02020603050405020304" pitchFamily="18" charset="0"/>
              </a:rPr>
              <a:t>    print("Violet Color")</a:t>
            </a:r>
          </a:p>
          <a:p>
            <a:pPr marL="0" indent="0" algn="just">
              <a:lnSpc>
                <a:spcPct val="100000"/>
              </a:lnSpc>
              <a:buFont typeface="东文宋体" charset="0"/>
              <a:buNone/>
            </a:pPr>
            <a:r>
              <a:rPr lang="en-US" sz="1800" dirty="0">
                <a:latin typeface="Times New Roman" panose="02020603050405020304" pitchFamily="18" charset="0"/>
                <a:cs typeface="Times New Roman" panose="02020603050405020304" pitchFamily="18" charset="0"/>
              </a:rPr>
              <a:t>elif color == 2:</a:t>
            </a:r>
          </a:p>
          <a:p>
            <a:pPr marL="0" indent="0" algn="just">
              <a:lnSpc>
                <a:spcPct val="100000"/>
              </a:lnSpc>
              <a:buFont typeface="东文宋体" charset="0"/>
              <a:buNone/>
            </a:pPr>
            <a:r>
              <a:rPr lang="en-US" sz="1800" dirty="0">
                <a:latin typeface="Times New Roman" panose="02020603050405020304" pitchFamily="18" charset="0"/>
                <a:cs typeface="Times New Roman" panose="02020603050405020304" pitchFamily="18" charset="0"/>
              </a:rPr>
              <a:t>    print("Indigo Color")</a:t>
            </a:r>
          </a:p>
          <a:p>
            <a:pPr marL="0" indent="0" algn="just">
              <a:lnSpc>
                <a:spcPct val="100000"/>
              </a:lnSpc>
              <a:buFont typeface="东文宋体" charset="0"/>
              <a:buNone/>
            </a:pPr>
            <a:r>
              <a:rPr lang="en-US" sz="1800" dirty="0">
                <a:latin typeface="Times New Roman" panose="02020603050405020304" pitchFamily="18" charset="0"/>
                <a:cs typeface="Times New Roman" panose="02020603050405020304" pitchFamily="18" charset="0"/>
              </a:rPr>
              <a:t>elif color == 3:</a:t>
            </a:r>
          </a:p>
          <a:p>
            <a:pPr marL="0" indent="0" algn="just">
              <a:lnSpc>
                <a:spcPct val="100000"/>
              </a:lnSpc>
              <a:buFont typeface="东文宋体" charset="0"/>
              <a:buNone/>
            </a:pPr>
            <a:r>
              <a:rPr lang="en-US" sz="1800" dirty="0">
                <a:latin typeface="Times New Roman" panose="02020603050405020304" pitchFamily="18" charset="0"/>
                <a:cs typeface="Times New Roman" panose="02020603050405020304" pitchFamily="18" charset="0"/>
              </a:rPr>
              <a:t>    print("Blue Color")</a:t>
            </a:r>
          </a:p>
          <a:p>
            <a:pPr marL="0" indent="0" algn="just">
              <a:lnSpc>
                <a:spcPct val="100000"/>
              </a:lnSpc>
              <a:buFont typeface="东文宋体" charset="0"/>
              <a:buNone/>
            </a:pPr>
            <a:r>
              <a:rPr lang="en-US" sz="1800" dirty="0">
                <a:latin typeface="Times New Roman" panose="02020603050405020304" pitchFamily="18" charset="0"/>
                <a:cs typeface="Times New Roman" panose="02020603050405020304" pitchFamily="18" charset="0"/>
              </a:rPr>
              <a:t>elif color == 4:</a:t>
            </a:r>
          </a:p>
          <a:p>
            <a:pPr marL="0" indent="0" algn="just">
              <a:lnSpc>
                <a:spcPct val="100000"/>
              </a:lnSpc>
              <a:buFont typeface="东文宋体" charset="0"/>
              <a:buNone/>
            </a:pPr>
            <a:r>
              <a:rPr lang="en-US" sz="1800" dirty="0">
                <a:latin typeface="Times New Roman" panose="02020603050405020304" pitchFamily="18" charset="0"/>
                <a:cs typeface="Times New Roman" panose="02020603050405020304" pitchFamily="18" charset="0"/>
              </a:rPr>
              <a:t>    print("Green Color")</a:t>
            </a:r>
          </a:p>
          <a:p>
            <a:pPr marL="0" indent="0" algn="just">
              <a:lnSpc>
                <a:spcPct val="100000"/>
              </a:lnSpc>
              <a:buFont typeface="东文宋体" charset="0"/>
              <a:buNone/>
            </a:pPr>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42844" y="928676"/>
            <a:ext cx="5308331" cy="830997"/>
          </a:xfrm>
          <a:prstGeom prst="rect">
            <a:avLst/>
          </a:prstGeom>
          <a:noFill/>
        </p:spPr>
        <p:txBody>
          <a:bodyPr wrap="square" rtlCol="0">
            <a:spAutoFit/>
          </a:bodyPr>
          <a:lstStyle/>
          <a:p>
            <a:r>
              <a:rPr lang="en-US" altLang="en-US" sz="2400" u="sng" dirty="0">
                <a:solidFill>
                  <a:srgbClr val="C00000"/>
                </a:solidFill>
                <a:latin typeface="Times New Roman" panose="02020603050405020304" pitchFamily="18" charset="0"/>
                <a:cs typeface="Times New Roman" panose="02020603050405020304" pitchFamily="18" charset="0"/>
              </a:rPr>
              <a:t>Example </a:t>
            </a:r>
            <a:r>
              <a:rPr lang="en-US" altLang="en-US" sz="2400" u="sng" dirty="0" smtClean="0">
                <a:solidFill>
                  <a:srgbClr val="C00000"/>
                </a:solidFill>
                <a:latin typeface="Times New Roman" panose="02020603050405020304" pitchFamily="18" charset="0"/>
                <a:cs typeface="Times New Roman" panose="02020603050405020304" pitchFamily="18" charset="0"/>
              </a:rPr>
              <a:t>Programs</a:t>
            </a:r>
          </a:p>
          <a:p>
            <a:endParaRPr lang="en-US" altLang="en-US" sz="2400" u="sng" dirty="0">
              <a:solidFill>
                <a:srgbClr val="C00000"/>
              </a:solidFill>
              <a:latin typeface="Times New Roman" panose="02020603050405020304" pitchFamily="18" charset="0"/>
              <a:cs typeface="Times New Roman" panose="02020603050405020304" pitchFamily="18" charset="0"/>
            </a:endParaRPr>
          </a:p>
        </p:txBody>
      </p:sp>
      <p:sp>
        <p:nvSpPr>
          <p:cNvPr id="2" name="Content Placeholder 2"/>
          <p:cNvSpPr>
            <a:spLocks noGrp="1"/>
          </p:cNvSpPr>
          <p:nvPr/>
        </p:nvSpPr>
        <p:spPr>
          <a:xfrm>
            <a:off x="5214942" y="1537335"/>
            <a:ext cx="3416935" cy="3606165"/>
          </a:xfrm>
          <a:prstGeom prst="rect">
            <a:avLst/>
          </a:prstGeom>
        </p:spPr>
        <p:txBody>
          <a:bodyPr vert="horz" lIns="91440" tIns="45720" rIns="91440" bIns="45720" rtlCol="0" anchor="t" anchorCtr="0">
            <a:noAutofit/>
          </a:bodyPr>
          <a:lst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00000"/>
              </a:lnSpc>
              <a:buFont typeface="东文宋体" charset="0"/>
              <a:buNone/>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elif color == 5:</a:t>
            </a:r>
          </a:p>
          <a:p>
            <a:pPr marL="0" indent="0" algn="just">
              <a:lnSpc>
                <a:spcPct val="100000"/>
              </a:lnSpc>
              <a:buFont typeface="东文宋体" charset="0"/>
              <a:buNone/>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    print("Yellow Color")</a:t>
            </a:r>
          </a:p>
          <a:p>
            <a:pPr marL="0" indent="0" algn="just">
              <a:lnSpc>
                <a:spcPct val="100000"/>
              </a:lnSpc>
              <a:buFont typeface="东文宋体" charset="0"/>
              <a:buNone/>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elif color == 6:</a:t>
            </a:r>
          </a:p>
          <a:p>
            <a:pPr marL="0" indent="0" algn="just">
              <a:lnSpc>
                <a:spcPct val="100000"/>
              </a:lnSpc>
              <a:buFont typeface="东文宋体" charset="0"/>
              <a:buNone/>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    print("Orange Color")</a:t>
            </a:r>
          </a:p>
          <a:p>
            <a:pPr marL="0" indent="0" algn="just">
              <a:lnSpc>
                <a:spcPct val="100000"/>
              </a:lnSpc>
              <a:buFont typeface="东文宋体" charset="0"/>
              <a:buNone/>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elif color == 7:</a:t>
            </a:r>
          </a:p>
          <a:p>
            <a:pPr marL="0" indent="0" algn="just">
              <a:lnSpc>
                <a:spcPct val="100000"/>
              </a:lnSpc>
              <a:buFont typeface="东文宋体" charset="0"/>
              <a:buNone/>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    print("Red Color")</a:t>
            </a:r>
          </a:p>
          <a:p>
            <a:pPr marL="0" indent="0" algn="just">
              <a:lnSpc>
                <a:spcPct val="100000"/>
              </a:lnSpc>
              <a:buFont typeface="东文宋体" charset="0"/>
              <a:buNone/>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else:</a:t>
            </a:r>
          </a:p>
          <a:p>
            <a:pPr marL="0" indent="0" algn="just">
              <a:lnSpc>
                <a:spcPct val="100000"/>
              </a:lnSpc>
              <a:buFont typeface="东文宋体" charset="0"/>
              <a:buNone/>
            </a:pPr>
            <a:r>
              <a:rPr lang="en-US" dirty="0">
                <a:solidFill>
                  <a:schemeClr val="tx1">
                    <a:lumMod val="65000"/>
                    <a:lumOff val="35000"/>
                  </a:schemeClr>
                </a:solidFill>
                <a:latin typeface="Times New Roman" panose="02020603050405020304" pitchFamily="18" charset="0"/>
                <a:cs typeface="Times New Roman" panose="02020603050405020304" pitchFamily="18" charset="0"/>
              </a:rPr>
              <a:t>    print("Invalid Color Entry!")</a:t>
            </a: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lgn="just">
              <a:lnSpc>
                <a:spcPct val="100000"/>
              </a:lnSpc>
              <a:buFont typeface="东文宋体" charse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t>
            </a:r>
          </a:p>
          <a:p>
            <a:pPr marL="0" indent="0" algn="just">
              <a:lnSpc>
                <a:spcPct val="100000"/>
              </a:lnSpc>
              <a:buFont typeface="东文宋体" charset="0"/>
              <a:buNone/>
            </a:pP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lgn="just">
              <a:lnSpc>
                <a:spcPct val="100000"/>
              </a:lnSpc>
              <a:buFont typeface="东文宋体" charset="0"/>
              <a:buNone/>
            </a:pPr>
            <a:endParaRPr lang="en-US"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0" fill="hold"/>
                                        <p:tgtEl>
                                          <p:spTgt spid="7"/>
                                        </p:tgtEl>
                                        <p:attrNameLst>
                                          <p:attrName>ppt_w</p:attrName>
                                        </p:attrNameLst>
                                      </p:cBhvr>
                                      <p:tavLst>
                                        <p:tav tm="0" fmla="#ppt_w*sin(2.5*pi*$)">
                                          <p:val>
                                            <p:fltVal val="0"/>
                                          </p:val>
                                        </p:tav>
                                        <p:tav tm="100000">
                                          <p:val>
                                            <p:fltVal val="1"/>
                                          </p:val>
                                        </p:tav>
                                      </p:tavLst>
                                    </p:anim>
                                    <p:anim calcmode="lin" valueType="num">
                                      <p:cBhvr>
                                        <p:cTn id="8" dur="5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amond(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arn(inVertical)">
                                      <p:cBhvr>
                                        <p:cTn id="40" dur="500"/>
                                        <p:tgtEl>
                                          <p:spTgt spid="3">
                                            <p:txEl>
                                              <p:pRg st="7" end="7"/>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arn(inVertic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2">
                                            <p:txEl>
                                              <p:pRg st="0" end="0"/>
                                            </p:txEl>
                                          </p:spTgt>
                                        </p:tgtEl>
                                        <p:attrNameLst>
                                          <p:attrName>style.visibility</p:attrName>
                                        </p:attrNameLst>
                                      </p:cBhvr>
                                      <p:to>
                                        <p:strVal val="visible"/>
                                      </p:to>
                                    </p:set>
                                    <p:animEffect transition="in" filter="circle(in)">
                                      <p:cBhvr>
                                        <p:cTn id="48" dur="2000"/>
                                        <p:tgtEl>
                                          <p:spTgt spid="2">
                                            <p:txEl>
                                              <p:pRg st="0" end="0"/>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2">
                                            <p:txEl>
                                              <p:pRg st="1" end="1"/>
                                            </p:txEl>
                                          </p:spTgt>
                                        </p:tgtEl>
                                        <p:attrNameLst>
                                          <p:attrName>style.visibility</p:attrName>
                                        </p:attrNameLst>
                                      </p:cBhvr>
                                      <p:to>
                                        <p:strVal val="visible"/>
                                      </p:to>
                                    </p:set>
                                    <p:animEffect transition="in" filter="circle(in)">
                                      <p:cBhvr>
                                        <p:cTn id="51" dur="2000"/>
                                        <p:tgtEl>
                                          <p:spTgt spid="2">
                                            <p:txEl>
                                              <p:pRg st="1" end="1"/>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2">
                                            <p:txEl>
                                              <p:pRg st="2" end="2"/>
                                            </p:txEl>
                                          </p:spTgt>
                                        </p:tgtEl>
                                        <p:attrNameLst>
                                          <p:attrName>style.visibility</p:attrName>
                                        </p:attrNameLst>
                                      </p:cBhvr>
                                      <p:to>
                                        <p:strVal val="visible"/>
                                      </p:to>
                                    </p:set>
                                    <p:animEffect transition="in" filter="circle(in)">
                                      <p:cBhvr>
                                        <p:cTn id="54" dur="2000"/>
                                        <p:tgtEl>
                                          <p:spTgt spid="2">
                                            <p:txEl>
                                              <p:pRg st="2" end="2"/>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2">
                                            <p:txEl>
                                              <p:pRg st="3" end="3"/>
                                            </p:txEl>
                                          </p:spTgt>
                                        </p:tgtEl>
                                        <p:attrNameLst>
                                          <p:attrName>style.visibility</p:attrName>
                                        </p:attrNameLst>
                                      </p:cBhvr>
                                      <p:to>
                                        <p:strVal val="visible"/>
                                      </p:to>
                                    </p:set>
                                    <p:animEffect transition="in" filter="circle(in)">
                                      <p:cBhvr>
                                        <p:cTn id="57" dur="2000"/>
                                        <p:tgtEl>
                                          <p:spTgt spid="2">
                                            <p:txEl>
                                              <p:pRg st="3" end="3"/>
                                            </p:txEl>
                                          </p:spTgt>
                                        </p:tgtEl>
                                      </p:cBhvr>
                                    </p:animEffect>
                                  </p:childTnLst>
                                </p:cTn>
                              </p:par>
                              <p:par>
                                <p:cTn id="58" presetID="6" presetClass="entr" presetSubtype="16" fill="hold" nodeType="with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circle(in)">
                                      <p:cBhvr>
                                        <p:cTn id="60" dur="2000"/>
                                        <p:tgtEl>
                                          <p:spTgt spid="2">
                                            <p:txEl>
                                              <p:pRg st="4" end="4"/>
                                            </p:txEl>
                                          </p:spTgt>
                                        </p:tgtEl>
                                      </p:cBhvr>
                                    </p:animEffect>
                                  </p:childTnLst>
                                </p:cTn>
                              </p:par>
                              <p:par>
                                <p:cTn id="61" presetID="6" presetClass="entr" presetSubtype="16" fill="hold" nodeType="withEffect">
                                  <p:stCondLst>
                                    <p:cond delay="0"/>
                                  </p:stCondLst>
                                  <p:childTnLst>
                                    <p:set>
                                      <p:cBhvr>
                                        <p:cTn id="62" dur="1" fill="hold">
                                          <p:stCondLst>
                                            <p:cond delay="0"/>
                                          </p:stCondLst>
                                        </p:cTn>
                                        <p:tgtEl>
                                          <p:spTgt spid="2">
                                            <p:txEl>
                                              <p:pRg st="5" end="5"/>
                                            </p:txEl>
                                          </p:spTgt>
                                        </p:tgtEl>
                                        <p:attrNameLst>
                                          <p:attrName>style.visibility</p:attrName>
                                        </p:attrNameLst>
                                      </p:cBhvr>
                                      <p:to>
                                        <p:strVal val="visible"/>
                                      </p:to>
                                    </p:set>
                                    <p:animEffect transition="in" filter="circle(in)">
                                      <p:cBhvr>
                                        <p:cTn id="63" dur="2000"/>
                                        <p:tgtEl>
                                          <p:spTgt spid="2">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7" presetClass="entr" presetSubtype="4" fill="hold" nodeType="clickEffect">
                                  <p:stCondLst>
                                    <p:cond delay="0"/>
                                  </p:stCondLst>
                                  <p:childTnLst>
                                    <p:set>
                                      <p:cBhvr>
                                        <p:cTn id="67" dur="1" fill="hold">
                                          <p:stCondLst>
                                            <p:cond delay="0"/>
                                          </p:stCondLst>
                                        </p:cTn>
                                        <p:tgtEl>
                                          <p:spTgt spid="2">
                                            <p:txEl>
                                              <p:pRg st="6" end="6"/>
                                            </p:txEl>
                                          </p:spTgt>
                                        </p:tgtEl>
                                        <p:attrNameLst>
                                          <p:attrName>style.visibility</p:attrName>
                                        </p:attrNameLst>
                                      </p:cBhvr>
                                      <p:to>
                                        <p:strVal val="visible"/>
                                      </p:to>
                                    </p:set>
                                    <p:anim calcmode="lin" valueType="num">
                                      <p:cBhvr additive="base">
                                        <p:cTn id="68" dur="50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69" dur="5000" fill="hold"/>
                                        <p:tgtEl>
                                          <p:spTgt spid="2">
                                            <p:txEl>
                                              <p:pRg st="6" end="6"/>
                                            </p:txEl>
                                          </p:spTgt>
                                        </p:tgtEl>
                                        <p:attrNameLst>
                                          <p:attrName>ppt_y</p:attrName>
                                        </p:attrNameLst>
                                      </p:cBhvr>
                                      <p:tavLst>
                                        <p:tav tm="0">
                                          <p:val>
                                            <p:strVal val="1+#ppt_h/2"/>
                                          </p:val>
                                        </p:tav>
                                        <p:tav tm="100000">
                                          <p:val>
                                            <p:strVal val="#ppt_y"/>
                                          </p:val>
                                        </p:tav>
                                      </p:tavLst>
                                    </p:anim>
                                  </p:childTnLst>
                                </p:cTn>
                              </p:par>
                              <p:par>
                                <p:cTn id="70" presetID="7" presetClass="entr" presetSubtype="4" fill="hold" nodeType="withEffect">
                                  <p:stCondLst>
                                    <p:cond delay="0"/>
                                  </p:stCondLst>
                                  <p:childTnLst>
                                    <p:set>
                                      <p:cBhvr>
                                        <p:cTn id="71" dur="1" fill="hold">
                                          <p:stCondLst>
                                            <p:cond delay="0"/>
                                          </p:stCondLst>
                                        </p:cTn>
                                        <p:tgtEl>
                                          <p:spTgt spid="2">
                                            <p:txEl>
                                              <p:pRg st="7" end="7"/>
                                            </p:txEl>
                                          </p:spTgt>
                                        </p:tgtEl>
                                        <p:attrNameLst>
                                          <p:attrName>style.visibility</p:attrName>
                                        </p:attrNameLst>
                                      </p:cBhvr>
                                      <p:to>
                                        <p:strVal val="visible"/>
                                      </p:to>
                                    </p:set>
                                    <p:anim calcmode="lin" valueType="num">
                                      <p:cBhvr additive="base">
                                        <p:cTn id="72" dur="50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73" dur="50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0360" y="739290"/>
            <a:ext cx="8093365" cy="725349"/>
          </a:xfrm>
        </p:spPr>
        <p:txBody>
          <a:bodyPr>
            <a:normAutofit/>
          </a:bodyPr>
          <a:lstStyle/>
          <a:p>
            <a:r>
              <a:rPr lang="en-US" b="1" dirty="0">
                <a:latin typeface="Garamond" panose="02020404030301010803" pitchFamily="18" charset="0"/>
              </a:rPr>
              <a:t>CONTENTS</a:t>
            </a:r>
          </a:p>
        </p:txBody>
      </p:sp>
      <p:sp>
        <p:nvSpPr>
          <p:cNvPr id="5" name="Content Placeholder 4"/>
          <p:cNvSpPr>
            <a:spLocks noGrp="1"/>
          </p:cNvSpPr>
          <p:nvPr>
            <p:ph idx="1"/>
          </p:nvPr>
        </p:nvSpPr>
        <p:spPr>
          <a:xfrm>
            <a:off x="2892245" y="1632440"/>
            <a:ext cx="5039265" cy="2313656"/>
          </a:xfrm>
        </p:spPr>
        <p:txBody>
          <a:bodyPr>
            <a:noAutofit/>
          </a:bodyPr>
          <a:lstStyle/>
          <a:p>
            <a:r>
              <a:rPr lang="en-US" sz="2400" dirty="0" smtClean="0">
                <a:latin typeface="Times New Roman" pitchFamily="18" charset="0"/>
                <a:cs typeface="Times New Roman" pitchFamily="18" charset="0"/>
              </a:rPr>
              <a:t>Selection </a:t>
            </a:r>
            <a:r>
              <a:rPr lang="en-US" sz="2400" dirty="0">
                <a:latin typeface="Times New Roman" pitchFamily="18" charset="0"/>
                <a:cs typeface="Times New Roman" pitchFamily="18" charset="0"/>
              </a:rPr>
              <a:t>Control Structure</a:t>
            </a:r>
          </a:p>
          <a:p>
            <a:pPr lvl="1"/>
            <a:r>
              <a:rPr lang="en-US" sz="2400" dirty="0">
                <a:latin typeface="Times New Roman" pitchFamily="18" charset="0"/>
                <a:cs typeface="Times New Roman" pitchFamily="18" charset="0"/>
              </a:rPr>
              <a:t>If </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If- else</a:t>
            </a:r>
          </a:p>
          <a:p>
            <a:pPr lvl="1"/>
            <a:r>
              <a:rPr lang="en-US" sz="2400" dirty="0" smtClean="0">
                <a:latin typeface="Times New Roman" pitchFamily="18" charset="0"/>
                <a:cs typeface="Times New Roman" pitchFamily="18" charset="0"/>
              </a:rPr>
              <a:t>If </a:t>
            </a:r>
            <a:r>
              <a:rPr lang="en-US" sz="2400" dirty="0" err="1">
                <a:latin typeface="Times New Roman" pitchFamily="18" charset="0"/>
                <a:cs typeface="Times New Roman" pitchFamily="18" charset="0"/>
              </a:rPr>
              <a:t>elif</a:t>
            </a:r>
            <a:r>
              <a:rPr lang="en-US" sz="2400" dirty="0">
                <a:latin typeface="Times New Roman" pitchFamily="18" charset="0"/>
                <a:cs typeface="Times New Roman" pitchFamily="18" charset="0"/>
              </a:rPr>
              <a:t> ladder</a:t>
            </a:r>
          </a:p>
          <a:p>
            <a:pPr lvl="1"/>
            <a:r>
              <a:rPr lang="en-US" sz="2400" dirty="0">
                <a:latin typeface="Times New Roman" pitchFamily="18" charset="0"/>
                <a:cs typeface="Times New Roman" pitchFamily="18" charset="0"/>
              </a:rPr>
              <a:t>Nested If</a:t>
            </a:r>
          </a:p>
          <a:p>
            <a:pPr marL="457200" lvl="1" indent="0">
              <a:buNone/>
            </a:pPr>
            <a:endParaRPr lang="en-US" sz="2400" dirty="0">
              <a:latin typeface="Times New Roman" pitchFamily="18" charset="0"/>
              <a:cs typeface="Times New Roman" pitchFamily="18" charset="0"/>
            </a:endParaRPr>
          </a:p>
          <a:p>
            <a:endParaRPr lang="en-US" sz="2400" dirty="0">
              <a:latin typeface="Garamond" panose="02020404030301010803" pitchFamily="18" charset="0"/>
            </a:endParaRPr>
          </a:p>
        </p:txBody>
      </p:sp>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altLang="en-US" sz="2400" u="sng" dirty="0" smtClean="0">
                <a:latin typeface="Times New Roman" panose="02020603050405020304" pitchFamily="18" charset="0"/>
                <a:cs typeface="Times New Roman" panose="02020603050405020304" pitchFamily="18" charset="0"/>
              </a:rPr>
              <a:t/>
            </a:r>
            <a:br>
              <a:rPr lang="en-US" altLang="en-US" sz="2400" u="sng" dirty="0" smtClean="0">
                <a:latin typeface="Times New Roman" panose="02020603050405020304" pitchFamily="18" charset="0"/>
                <a:cs typeface="Times New Roman" panose="02020603050405020304" pitchFamily="18" charset="0"/>
              </a:rPr>
            </a:br>
            <a:r>
              <a:rPr lang="en-US" altLang="en-US" sz="2400" u="sng" dirty="0" smtClean="0">
                <a:latin typeface="Times New Roman" panose="02020603050405020304" pitchFamily="18" charset="0"/>
                <a:cs typeface="Times New Roman" panose="02020603050405020304" pitchFamily="18" charset="0"/>
              </a:rPr>
              <a:t>Example Programs</a:t>
            </a:r>
            <a:br>
              <a:rPr lang="en-US" altLang="en-US" sz="2400" u="sng" dirty="0" smtClean="0">
                <a:latin typeface="Times New Roman" panose="02020603050405020304" pitchFamily="18" charset="0"/>
                <a:cs typeface="Times New Roman" panose="02020603050405020304" pitchFamily="18" charset="0"/>
              </a:rPr>
            </a:br>
            <a:r>
              <a:rPr lang="en-US" altLang="en-US" sz="2400" u="sng" dirty="0" smtClean="0">
                <a:latin typeface="Times New Roman" panose="02020603050405020304" pitchFamily="18" charset="0"/>
                <a:cs typeface="Times New Roman" panose="02020603050405020304" pitchFamily="18" charset="0"/>
              </a:rPr>
              <a:t/>
            </a:r>
            <a:br>
              <a:rPr lang="en-US" altLang="en-US" sz="2400" u="sng" dirty="0" smtClean="0">
                <a:latin typeface="Times New Roman" panose="02020603050405020304" pitchFamily="18" charset="0"/>
                <a:cs typeface="Times New Roman" panose="02020603050405020304" pitchFamily="18" charset="0"/>
              </a:rPr>
            </a:br>
            <a:endParaRPr lang="en-US" sz="2400" dirty="0"/>
          </a:p>
        </p:txBody>
      </p:sp>
      <p:sp>
        <p:nvSpPr>
          <p:cNvPr id="3" name="Content Placeholder 2"/>
          <p:cNvSpPr>
            <a:spLocks noGrp="1"/>
          </p:cNvSpPr>
          <p:nvPr>
            <p:ph idx="1"/>
          </p:nvPr>
        </p:nvSpPr>
        <p:spPr/>
        <p:txBody>
          <a:bodyPr>
            <a:noAutofit/>
          </a:bodyPr>
          <a:lstStyle/>
          <a:p>
            <a:pPr algn="l">
              <a:spcBef>
                <a:spcPts val="0"/>
              </a:spcBef>
              <a:spcAft>
                <a:spcPts val="0"/>
              </a:spcAft>
              <a:buNone/>
            </a:pPr>
            <a:r>
              <a:rPr lang="en-US" sz="1800" dirty="0" smtClean="0"/>
              <a:t>'''In this program,  we check if the number is positive or</a:t>
            </a:r>
          </a:p>
          <a:p>
            <a:pPr algn="l">
              <a:spcBef>
                <a:spcPts val="0"/>
              </a:spcBef>
              <a:spcAft>
                <a:spcPts val="0"/>
              </a:spcAft>
              <a:buNone/>
            </a:pPr>
            <a:r>
              <a:rPr lang="en-US" sz="1800" dirty="0" smtClean="0"/>
              <a:t>negative or zero and  display an appropriate message'''</a:t>
            </a:r>
          </a:p>
          <a:p>
            <a:pPr algn="l">
              <a:spcBef>
                <a:spcPts val="0"/>
              </a:spcBef>
              <a:spcAft>
                <a:spcPts val="0"/>
              </a:spcAft>
              <a:buNone/>
            </a:pPr>
            <a:endParaRPr lang="en-US" sz="1800" dirty="0" smtClean="0"/>
          </a:p>
          <a:p>
            <a:pPr algn="l">
              <a:spcBef>
                <a:spcPts val="0"/>
              </a:spcBef>
              <a:spcAft>
                <a:spcPts val="0"/>
              </a:spcAft>
              <a:buNone/>
            </a:pPr>
            <a:r>
              <a:rPr lang="en-US" sz="1800" dirty="0" smtClean="0"/>
              <a:t>num = 3.4</a:t>
            </a:r>
          </a:p>
          <a:p>
            <a:pPr algn="l">
              <a:spcBef>
                <a:spcPts val="0"/>
              </a:spcBef>
              <a:spcAft>
                <a:spcPts val="0"/>
              </a:spcAft>
              <a:buNone/>
            </a:pPr>
            <a:endParaRPr lang="en-US" sz="1800" dirty="0" smtClean="0"/>
          </a:p>
          <a:p>
            <a:pPr algn="l">
              <a:spcBef>
                <a:spcPts val="0"/>
              </a:spcBef>
              <a:spcAft>
                <a:spcPts val="0"/>
              </a:spcAft>
              <a:buNone/>
            </a:pPr>
            <a:r>
              <a:rPr lang="en-US" sz="1800" dirty="0" smtClean="0"/>
              <a:t>if num &gt; 0:</a:t>
            </a:r>
          </a:p>
          <a:p>
            <a:pPr algn="l">
              <a:spcBef>
                <a:spcPts val="0"/>
              </a:spcBef>
              <a:spcAft>
                <a:spcPts val="0"/>
              </a:spcAft>
              <a:buNone/>
            </a:pPr>
            <a:r>
              <a:rPr lang="en-US" sz="1800" dirty="0" smtClean="0"/>
              <a:t>    print("Positive number")</a:t>
            </a:r>
          </a:p>
          <a:p>
            <a:pPr algn="l">
              <a:spcBef>
                <a:spcPts val="0"/>
              </a:spcBef>
              <a:spcAft>
                <a:spcPts val="0"/>
              </a:spcAft>
              <a:buNone/>
            </a:pPr>
            <a:r>
              <a:rPr lang="en-US" sz="1800" dirty="0" err="1" smtClean="0"/>
              <a:t>elif</a:t>
            </a:r>
            <a:r>
              <a:rPr lang="en-US" sz="1800" dirty="0" smtClean="0"/>
              <a:t> num == 0:</a:t>
            </a:r>
          </a:p>
          <a:p>
            <a:pPr algn="l">
              <a:spcBef>
                <a:spcPts val="0"/>
              </a:spcBef>
              <a:spcAft>
                <a:spcPts val="0"/>
              </a:spcAft>
              <a:buNone/>
            </a:pPr>
            <a:r>
              <a:rPr lang="en-US" sz="1800" dirty="0" smtClean="0"/>
              <a:t>    print("Zero")</a:t>
            </a:r>
          </a:p>
          <a:p>
            <a:pPr algn="l">
              <a:spcBef>
                <a:spcPts val="0"/>
              </a:spcBef>
              <a:spcAft>
                <a:spcPts val="0"/>
              </a:spcAft>
              <a:buNone/>
            </a:pPr>
            <a:r>
              <a:rPr lang="en-US" sz="1800" dirty="0" smtClean="0"/>
              <a:t>else:</a:t>
            </a:r>
          </a:p>
          <a:p>
            <a:pPr algn="l">
              <a:spcBef>
                <a:spcPts val="0"/>
              </a:spcBef>
              <a:spcAft>
                <a:spcPts val="0"/>
              </a:spcAft>
              <a:buNone/>
            </a:pPr>
            <a:r>
              <a:rPr lang="en-US" sz="1800" dirty="0" smtClean="0"/>
              <a:t>    print("Negative number")</a:t>
            </a:r>
            <a:endParaRPr lang="en-US" sz="18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 y="1430655"/>
            <a:ext cx="8831580" cy="3638550"/>
          </a:xfrm>
        </p:spPr>
        <p:txBody>
          <a:bodyPr anchor="t" anchorCtr="0">
            <a:normAutofit/>
          </a:bodyPr>
          <a:lstStyle/>
          <a:p>
            <a:pPr marL="0" indent="0" algn="just">
              <a:buFont typeface="东文宋体" charset="0"/>
              <a:buNone/>
            </a:pPr>
            <a:endParaRPr lang="en-US" altLang="en-US" sz="2500" dirty="0" smtClean="0">
              <a:latin typeface="Times New Roman" panose="02020603050405020304" pitchFamily="18" charset="0"/>
              <a:cs typeface="Times New Roman" panose="02020603050405020304" pitchFamily="18" charset="0"/>
            </a:endParaRPr>
          </a:p>
          <a:p>
            <a:pPr marL="0" indent="0" algn="just">
              <a:buFont typeface="东文宋体" charset="0"/>
              <a:buNone/>
            </a:pPr>
            <a:endParaRPr lang="en-US" altLang="en-US" sz="2500" dirty="0" smtClean="0">
              <a:latin typeface="Times New Roman" panose="02020603050405020304" pitchFamily="18" charset="0"/>
              <a:cs typeface="Times New Roman" panose="02020603050405020304" pitchFamily="18" charset="0"/>
            </a:endParaRPr>
          </a:p>
          <a:p>
            <a:pPr marL="0" indent="0" algn="just">
              <a:buFont typeface="东文宋体" charset="0"/>
              <a:buNone/>
            </a:pPr>
            <a:r>
              <a:rPr lang="en-US" altLang="en-US" sz="2500" dirty="0" smtClean="0">
                <a:latin typeface="Times New Roman" panose="02020603050405020304" pitchFamily="18" charset="0"/>
                <a:cs typeface="Times New Roman" panose="02020603050405020304" pitchFamily="18" charset="0"/>
              </a:rPr>
              <a:t>	One </a:t>
            </a:r>
            <a:r>
              <a:rPr lang="en-US" altLang="en-US" sz="2500" dirty="0">
                <a:latin typeface="Times New Roman" panose="02020603050405020304" pitchFamily="18" charset="0"/>
                <a:cs typeface="Times New Roman" panose="02020603050405020304" pitchFamily="18" charset="0"/>
              </a:rPr>
              <a:t>conditional can also be nested within another</a:t>
            </a:r>
          </a:p>
          <a:p>
            <a:pPr marL="0" indent="0" algn="just">
              <a:buNone/>
            </a:pPr>
            <a:endParaRPr lang="en-US" altLang="en-US" sz="25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14282" y="1285866"/>
            <a:ext cx="7945120" cy="523220"/>
          </a:xfrm>
          <a:prstGeom prst="rect">
            <a:avLst/>
          </a:prstGeom>
          <a:noFill/>
        </p:spPr>
        <p:txBody>
          <a:bodyPr wrap="square" rtlCol="0">
            <a:spAutoFit/>
          </a:bodyPr>
          <a:lstStyle/>
          <a:p>
            <a:r>
              <a:rPr lang="" altLang="en-US" sz="2800" b="1" u="sng" dirty="0" smtClean="0">
                <a:solidFill>
                  <a:srgbClr val="C00000"/>
                </a:solidFill>
                <a:latin typeface="Times New Roman" panose="02020603050405020304" pitchFamily="18" charset="0"/>
                <a:cs typeface="Times New Roman" panose="02020603050405020304" pitchFamily="18" charset="0"/>
                <a:sym typeface="+mn-ea"/>
              </a:rPr>
              <a:t>nested</a:t>
            </a:r>
            <a:r>
              <a:rPr lang="en-US" altLang="en-US" sz="2800" b="1" u="sng" dirty="0" smtClean="0">
                <a:solidFill>
                  <a:srgbClr val="C00000"/>
                </a:solidFill>
                <a:latin typeface="Times New Roman" panose="02020603050405020304" pitchFamily="18" charset="0"/>
                <a:cs typeface="Times New Roman" panose="02020603050405020304" pitchFamily="18" charset="0"/>
                <a:sym typeface="+mn-ea"/>
              </a:rPr>
              <a:t> conditional (</a:t>
            </a:r>
            <a:r>
              <a:rPr lang="" altLang="en-US" sz="2800" b="1" u="sng" dirty="0" smtClean="0">
                <a:solidFill>
                  <a:srgbClr val="C00000"/>
                </a:solidFill>
                <a:latin typeface="Times New Roman" panose="02020603050405020304" pitchFamily="18" charset="0"/>
                <a:cs typeface="Times New Roman" panose="02020603050405020304" pitchFamily="18" charset="0"/>
                <a:sym typeface="+mn-ea"/>
              </a:rPr>
              <a:t>nested</a:t>
            </a:r>
            <a:r>
              <a:rPr lang="en-US" altLang="en-US" sz="2800" b="1" u="sng" dirty="0" smtClean="0">
                <a:solidFill>
                  <a:srgbClr val="C00000"/>
                </a:solidFill>
                <a:latin typeface="Times New Roman" panose="02020603050405020304" pitchFamily="18" charset="0"/>
                <a:cs typeface="Times New Roman" panose="02020603050405020304" pitchFamily="18" charset="0"/>
              </a:rPr>
              <a:t> if Statement)</a:t>
            </a:r>
            <a:endParaRPr lang="en-US" altLang="en-US" sz="2800" b="1" u="sng"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0" fill="hold"/>
                                        <p:tgtEl>
                                          <p:spTgt spid="7"/>
                                        </p:tgtEl>
                                        <p:attrNameLst>
                                          <p:attrName>ppt_w</p:attrName>
                                        </p:attrNameLst>
                                      </p:cBhvr>
                                      <p:tavLst>
                                        <p:tav tm="0" fmla="#ppt_w*sin(2.5*pi*$)">
                                          <p:val>
                                            <p:fltVal val="0"/>
                                          </p:val>
                                        </p:tav>
                                        <p:tav tm="100000">
                                          <p:val>
                                            <p:fltVal val="1"/>
                                          </p:val>
                                        </p:tav>
                                      </p:tavLst>
                                    </p:anim>
                                    <p:anim calcmode="lin" valueType="num">
                                      <p:cBhvr>
                                        <p:cTn id="8" dur="5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800" decel="100000"/>
                                        <p:tgtEl>
                                          <p:spTgt spid="3">
                                            <p:txEl>
                                              <p:pRg st="2" end="2"/>
                                            </p:txEl>
                                          </p:spTgt>
                                        </p:tgtEl>
                                      </p:cBhvr>
                                    </p:animEffect>
                                    <p:anim calcmode="lin" valueType="num">
                                      <p:cBhvr>
                                        <p:cTn id="14"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 y="1430655"/>
            <a:ext cx="8831580" cy="3638550"/>
          </a:xfrm>
        </p:spPr>
        <p:txBody>
          <a:bodyPr anchor="t" anchorCtr="0">
            <a:normAutofit/>
          </a:bodyPr>
          <a:lstStyle/>
          <a:p>
            <a:pPr marL="0" indent="0" algn="just">
              <a:buFont typeface="东文宋体" charset="0"/>
              <a:buNone/>
            </a:pPr>
            <a:r>
              <a:rPr lang="en-US" altLang="en-US" sz="2000" dirty="0" smtClean="0">
                <a:latin typeface="Times New Roman" panose="02020603050405020304" pitchFamily="18" charset="0"/>
                <a:cs typeface="Times New Roman" panose="02020603050405020304" pitchFamily="18" charset="0"/>
              </a:rPr>
              <a:t>Syntax</a:t>
            </a:r>
            <a:endParaRPr lang="en-US" altLang="en-US" sz="2000" dirty="0">
              <a:latin typeface="Times New Roman" panose="02020603050405020304" pitchFamily="18" charset="0"/>
              <a:cs typeface="Times New Roman" panose="02020603050405020304" pitchFamily="18" charset="0"/>
            </a:endParaRPr>
          </a:p>
          <a:p>
            <a:pPr marL="0" indent="0" algn="just">
              <a:buFont typeface="东文宋体" charset="0"/>
              <a:buNone/>
            </a:pPr>
            <a:r>
              <a:rPr lang="en-US" altLang="en-US" sz="2000" dirty="0">
                <a:latin typeface="Times New Roman" panose="02020603050405020304" pitchFamily="18" charset="0"/>
                <a:cs typeface="Times New Roman" panose="02020603050405020304" pitchFamily="18" charset="0"/>
              </a:rPr>
              <a:t>if(test-condition-1):</a:t>
            </a:r>
          </a:p>
          <a:p>
            <a:pPr marL="0" indent="0" algn="just">
              <a:buFont typeface="东文宋体" charset="0"/>
              <a:buNone/>
            </a:pPr>
            <a:r>
              <a:rPr lang=""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if(test-condition-2):</a:t>
            </a:r>
          </a:p>
          <a:p>
            <a:pPr marL="0" indent="0" algn="just">
              <a:buFont typeface="东文宋体" charset="0"/>
              <a:buNone/>
            </a:pPr>
            <a:r>
              <a:rPr lang=""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statement-1</a:t>
            </a:r>
          </a:p>
          <a:p>
            <a:pPr marL="0" indent="0" algn="just">
              <a:buFont typeface="东文宋体" charset="0"/>
              <a:buNone/>
            </a:pPr>
            <a:r>
              <a:rPr lang=""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else:</a:t>
            </a:r>
          </a:p>
          <a:p>
            <a:pPr marL="0" indent="0" algn="just">
              <a:buFont typeface="东文宋体" charset="0"/>
              <a:buNone/>
            </a:pPr>
            <a:r>
              <a:rPr lang=""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statement-2</a:t>
            </a:r>
          </a:p>
          <a:p>
            <a:pPr marL="0" indent="0" algn="just">
              <a:buFont typeface="东文宋体" charset="0"/>
              <a:buNone/>
            </a:pPr>
            <a:r>
              <a:rPr lang="en-US" altLang="en-US" sz="2000" dirty="0">
                <a:latin typeface="Times New Roman" panose="02020603050405020304" pitchFamily="18" charset="0"/>
                <a:cs typeface="Times New Roman" panose="02020603050405020304" pitchFamily="18" charset="0"/>
              </a:rPr>
              <a:t>else:</a:t>
            </a:r>
          </a:p>
          <a:p>
            <a:pPr marL="0" indent="0" algn="just">
              <a:buFont typeface="东文宋体" charset="0"/>
              <a:buNone/>
            </a:pPr>
            <a:r>
              <a:rPr lang=""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statement-3</a:t>
            </a:r>
          </a:p>
          <a:p>
            <a:pPr marL="0" indent="0" algn="just">
              <a:buFont typeface="东文宋体" charset="0"/>
              <a:buNone/>
            </a:pPr>
            <a:r>
              <a:rPr lang="en-US" altLang="en-US" sz="2000" dirty="0">
                <a:latin typeface="Times New Roman" panose="02020603050405020304" pitchFamily="18" charset="0"/>
                <a:cs typeface="Times New Roman" panose="02020603050405020304" pitchFamily="18" charset="0"/>
              </a:rPr>
              <a:t>statement-x</a:t>
            </a:r>
          </a:p>
          <a:p>
            <a:pPr marL="0" indent="0" algn="just">
              <a:buNone/>
            </a:pPr>
            <a:endParaRPr lang="en-US" altLang="en-US" sz="2000" dirty="0">
              <a:latin typeface="Times New Roman" panose="02020603050405020304" pitchFamily="18" charset="0"/>
              <a:cs typeface="Times New Roman" panose="02020603050405020304" pitchFamily="18" charset="0"/>
            </a:endParaRPr>
          </a:p>
        </p:txBody>
      </p:sp>
      <p:pic>
        <p:nvPicPr>
          <p:cNvPr id="2" name="Picture 1" descr="Nested Conditionals"/>
          <p:cNvPicPr>
            <a:picLocks noChangeAspect="1"/>
          </p:cNvPicPr>
          <p:nvPr/>
        </p:nvPicPr>
        <p:blipFill>
          <a:blip r:embed="rId2"/>
          <a:stretch>
            <a:fillRect/>
          </a:stretch>
        </p:blipFill>
        <p:spPr>
          <a:xfrm>
            <a:off x="3117216" y="1716881"/>
            <a:ext cx="5587365" cy="3369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
                                          </p:val>
                                        </p:tav>
                                        <p:tav tm="100000">
                                          <p:val>
                                            <p:strVal val="#ppt_y"/>
                                          </p:val>
                                        </p:tav>
                                      </p:tavLst>
                                    </p:anim>
                                  </p:childTnLst>
                                </p:cTn>
                              </p:par>
                              <p:par>
                                <p:cTn id="10" presetID="40" presetClass="entr" presetSubtype="0" fill="hold" nodeType="withEffect">
                                  <p:stCondLst>
                                    <p:cond delay="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40" presetClass="entr" presetSubtype="0" fill="hold" nodeType="withEffect">
                                  <p:stCondLst>
                                    <p:cond delay="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
                                          </p:val>
                                        </p:tav>
                                        <p:tav tm="100000">
                                          <p:val>
                                            <p:strVal val="#ppt_y"/>
                                          </p:val>
                                        </p:tav>
                                      </p:tavLst>
                                    </p:anim>
                                  </p:childTnLst>
                                </p:cTn>
                              </p:par>
                              <p:par>
                                <p:cTn id="20" presetID="40" presetClass="entr" presetSubtype="0" fill="hold" nodeType="withEffect">
                                  <p:stCondLst>
                                    <p:cond delay="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40" presetClass="entr" presetSubtype="0" fill="hold" nodeType="withEffect">
                                  <p:stCondLst>
                                    <p:cond delay="0"/>
                                  </p:stCondLst>
                                  <p:iterate type="lt">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
                                          </p:val>
                                        </p:tav>
                                        <p:tav tm="100000">
                                          <p:val>
                                            <p:strVal val="#ppt_y"/>
                                          </p:val>
                                        </p:tav>
                                      </p:tavLst>
                                    </p:anim>
                                  </p:childTnLst>
                                </p:cTn>
                              </p:par>
                              <p:par>
                                <p:cTn id="30" presetID="40" presetClass="entr" presetSubtype="0" fill="hold" nodeType="withEffect">
                                  <p:stCondLst>
                                    <p:cond delay="0"/>
                                  </p:stCondLst>
                                  <p:iterate type="lt">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1"/>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
                                          </p:val>
                                        </p:tav>
                                        <p:tav tm="100000">
                                          <p:val>
                                            <p:strVal val="#ppt_y"/>
                                          </p:val>
                                        </p:tav>
                                      </p:tavLst>
                                    </p:anim>
                                  </p:childTnLst>
                                </p:cTn>
                              </p:par>
                              <p:par>
                                <p:cTn id="35" presetID="40" presetClass="entr" presetSubtype="0" fill="hold" nodeType="withEffect">
                                  <p:stCondLst>
                                    <p:cond delay="0"/>
                                  </p:stCondLst>
                                  <p:iterate type="lt">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1"/>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
                                          </p:val>
                                        </p:tav>
                                        <p:tav tm="100000">
                                          <p:val>
                                            <p:strVal val="#ppt_y"/>
                                          </p:val>
                                        </p:tav>
                                      </p:tavLst>
                                    </p:anim>
                                  </p:childTnLst>
                                </p:cTn>
                              </p:par>
                              <p:par>
                                <p:cTn id="40" presetID="40" presetClass="entr" presetSubtype="0" fill="hold" nodeType="withEffect">
                                  <p:stCondLst>
                                    <p:cond delay="0"/>
                                  </p:stCondLst>
                                  <p:iterate type="lt">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1"/>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
                                          </p:val>
                                        </p:tav>
                                        <p:tav tm="100000">
                                          <p:val>
                                            <p:strVal val="#ppt_y"/>
                                          </p:val>
                                        </p:tav>
                                      </p:tavLst>
                                    </p:anim>
                                  </p:childTnLst>
                                </p:cTn>
                              </p:par>
                              <p:par>
                                <p:cTn id="45" presetID="40" presetClass="entr" presetSubtype="0" fill="hold" nodeType="withEffect">
                                  <p:stCondLst>
                                    <p:cond delay="0"/>
                                  </p:stCondLst>
                                  <p:iterate type="lt">
                                    <p:tmPct val="10000"/>
                                  </p:iterate>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1"/>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7" presetClass="entr" presetSubtype="4"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5000" fill="hold"/>
                                        <p:tgtEl>
                                          <p:spTgt spid="2"/>
                                        </p:tgtEl>
                                        <p:attrNameLst>
                                          <p:attrName>ppt_x</p:attrName>
                                        </p:attrNameLst>
                                      </p:cBhvr>
                                      <p:tavLst>
                                        <p:tav tm="0">
                                          <p:val>
                                            <p:strVal val="#ppt_x"/>
                                          </p:val>
                                        </p:tav>
                                        <p:tav tm="100000">
                                          <p:val>
                                            <p:strVal val="#ppt_x"/>
                                          </p:val>
                                        </p:tav>
                                      </p:tavLst>
                                    </p:anim>
                                    <p:anim calcmode="lin" valueType="num">
                                      <p:cBhvr additive="base">
                                        <p:cTn id="55"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l"/>
            <a:r>
              <a:rPr lang="en-US" sz="2000" dirty="0" smtClean="0"/>
              <a:t>We can have a if...</a:t>
            </a:r>
            <a:r>
              <a:rPr lang="en-US" sz="2000" dirty="0" err="1" smtClean="0"/>
              <a:t>elif</a:t>
            </a:r>
            <a:r>
              <a:rPr lang="en-US" sz="2000" dirty="0" smtClean="0"/>
              <a:t>...else statement inside another if...</a:t>
            </a:r>
            <a:r>
              <a:rPr lang="en-US" sz="2000" dirty="0" err="1" smtClean="0"/>
              <a:t>elif</a:t>
            </a:r>
            <a:r>
              <a:rPr lang="en-US" sz="2000" dirty="0" smtClean="0"/>
              <a:t>...else statement. This is called nesting in computer programming.</a:t>
            </a:r>
          </a:p>
          <a:p>
            <a:pPr algn="l"/>
            <a:endParaRPr lang="en-US" sz="2000" dirty="0" smtClean="0"/>
          </a:p>
          <a:p>
            <a:pPr algn="l"/>
            <a:r>
              <a:rPr lang="en-US" sz="2000" dirty="0" smtClean="0"/>
              <a:t>Any number of these statements can be nested inside one another. Indentation is the only way to figure out the level of nesting. They can get confusing, so they must be avoided unless necessary.</a:t>
            </a:r>
          </a:p>
          <a:p>
            <a:pPr algn="l"/>
            <a:endParaRPr lang="en-US" sz="2000" dirty="0"/>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85800"/>
            <a:ext cx="8246070" cy="763525"/>
          </a:xfrm>
        </p:spPr>
        <p:txBody>
          <a:bodyPr>
            <a:normAutofit/>
          </a:bodyPr>
          <a:lstStyle/>
          <a:p>
            <a:pPr algn="l"/>
            <a:r>
              <a:rPr lang="en-US" altLang="en-US" sz="2000" u="sng" dirty="0" smtClean="0">
                <a:latin typeface="Times New Roman" panose="02020603050405020304" pitchFamily="18" charset="0"/>
                <a:cs typeface="Times New Roman" panose="02020603050405020304" pitchFamily="18" charset="0"/>
              </a:rPr>
              <a:t>Example Programs</a:t>
            </a:r>
            <a:endParaRPr lang="en-US" altLang="en-US" sz="2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158" y="1500180"/>
            <a:ext cx="8337878" cy="3362143"/>
          </a:xfrm>
        </p:spPr>
        <p:txBody>
          <a:bodyPr>
            <a:noAutofit/>
          </a:bodyPr>
          <a:lstStyle/>
          <a:p>
            <a:pPr algn="l">
              <a:lnSpc>
                <a:spcPct val="120000"/>
              </a:lnSpc>
              <a:spcBef>
                <a:spcPts val="0"/>
              </a:spcBef>
              <a:spcAft>
                <a:spcPts val="0"/>
              </a:spcAft>
              <a:buNone/>
            </a:pPr>
            <a:r>
              <a:rPr lang="en-US" sz="1600" dirty="0" smtClean="0"/>
              <a:t>'''In this program, we input a number check if the number is positive or</a:t>
            </a:r>
          </a:p>
          <a:p>
            <a:pPr algn="l">
              <a:lnSpc>
                <a:spcPct val="120000"/>
              </a:lnSpc>
              <a:spcBef>
                <a:spcPts val="0"/>
              </a:spcBef>
              <a:spcAft>
                <a:spcPts val="0"/>
              </a:spcAft>
              <a:buNone/>
            </a:pPr>
            <a:r>
              <a:rPr lang="en-US" sz="1600" dirty="0" smtClean="0"/>
              <a:t>negative or zero and display an appropriate message. This time we use nested if statement'''</a:t>
            </a:r>
          </a:p>
          <a:p>
            <a:pPr algn="l">
              <a:lnSpc>
                <a:spcPct val="120000"/>
              </a:lnSpc>
              <a:spcBef>
                <a:spcPts val="0"/>
              </a:spcBef>
              <a:spcAft>
                <a:spcPts val="0"/>
              </a:spcAft>
              <a:buNone/>
            </a:pPr>
            <a:endParaRPr lang="en-US" sz="1600" dirty="0" smtClean="0"/>
          </a:p>
          <a:p>
            <a:pPr algn="l">
              <a:lnSpc>
                <a:spcPct val="120000"/>
              </a:lnSpc>
              <a:spcBef>
                <a:spcPts val="0"/>
              </a:spcBef>
              <a:spcAft>
                <a:spcPts val="0"/>
              </a:spcAft>
              <a:buNone/>
            </a:pPr>
            <a:r>
              <a:rPr lang="en-US" sz="1600" dirty="0" smtClean="0"/>
              <a:t>num = float(input("Enter a number: "))</a:t>
            </a:r>
          </a:p>
          <a:p>
            <a:pPr algn="l">
              <a:lnSpc>
                <a:spcPct val="120000"/>
              </a:lnSpc>
              <a:spcBef>
                <a:spcPts val="0"/>
              </a:spcBef>
              <a:spcAft>
                <a:spcPts val="0"/>
              </a:spcAft>
              <a:buNone/>
            </a:pPr>
            <a:r>
              <a:rPr lang="en-US" sz="1600" dirty="0" smtClean="0"/>
              <a:t>if num &gt;= 0:</a:t>
            </a:r>
          </a:p>
          <a:p>
            <a:pPr algn="l">
              <a:lnSpc>
                <a:spcPct val="120000"/>
              </a:lnSpc>
              <a:spcBef>
                <a:spcPts val="0"/>
              </a:spcBef>
              <a:spcAft>
                <a:spcPts val="0"/>
              </a:spcAft>
              <a:buNone/>
            </a:pPr>
            <a:r>
              <a:rPr lang="en-US" sz="1600" dirty="0" smtClean="0"/>
              <a:t>    if num == 0:</a:t>
            </a:r>
          </a:p>
          <a:p>
            <a:pPr algn="l">
              <a:lnSpc>
                <a:spcPct val="120000"/>
              </a:lnSpc>
              <a:spcBef>
                <a:spcPts val="0"/>
              </a:spcBef>
              <a:spcAft>
                <a:spcPts val="0"/>
              </a:spcAft>
              <a:buNone/>
            </a:pPr>
            <a:r>
              <a:rPr lang="en-US" sz="1600" dirty="0" smtClean="0"/>
              <a:t>        print("Zero")</a:t>
            </a:r>
          </a:p>
          <a:p>
            <a:pPr algn="l">
              <a:lnSpc>
                <a:spcPct val="120000"/>
              </a:lnSpc>
              <a:spcBef>
                <a:spcPts val="0"/>
              </a:spcBef>
              <a:spcAft>
                <a:spcPts val="0"/>
              </a:spcAft>
              <a:buNone/>
            </a:pPr>
            <a:r>
              <a:rPr lang="en-US" sz="1600" dirty="0" smtClean="0"/>
              <a:t>    else:</a:t>
            </a:r>
          </a:p>
          <a:p>
            <a:pPr algn="l">
              <a:lnSpc>
                <a:spcPct val="120000"/>
              </a:lnSpc>
              <a:spcBef>
                <a:spcPts val="0"/>
              </a:spcBef>
              <a:spcAft>
                <a:spcPts val="0"/>
              </a:spcAft>
              <a:buNone/>
            </a:pPr>
            <a:r>
              <a:rPr lang="en-US" sz="1600" dirty="0" smtClean="0"/>
              <a:t>        print("Positive number")</a:t>
            </a:r>
          </a:p>
          <a:p>
            <a:pPr algn="l">
              <a:lnSpc>
                <a:spcPct val="120000"/>
              </a:lnSpc>
              <a:spcBef>
                <a:spcPts val="0"/>
              </a:spcBef>
              <a:spcAft>
                <a:spcPts val="0"/>
              </a:spcAft>
              <a:buNone/>
            </a:pPr>
            <a:r>
              <a:rPr lang="en-US" sz="1600" dirty="0" smtClean="0"/>
              <a:t>else:</a:t>
            </a:r>
          </a:p>
          <a:p>
            <a:pPr algn="l">
              <a:lnSpc>
                <a:spcPct val="120000"/>
              </a:lnSpc>
              <a:spcBef>
                <a:spcPts val="0"/>
              </a:spcBef>
              <a:spcAft>
                <a:spcPts val="0"/>
              </a:spcAft>
              <a:buNone/>
            </a:pPr>
            <a:r>
              <a:rPr lang="en-US" sz="1600" dirty="0" smtClean="0"/>
              <a:t>    print("Negative number")</a:t>
            </a:r>
            <a:endParaRPr lang="en-US" sz="1600" dirty="0"/>
          </a:p>
        </p:txBody>
      </p:sp>
      <p:sp>
        <p:nvSpPr>
          <p:cNvPr id="4" name="Footer Placeholder 3"/>
          <p:cNvSpPr>
            <a:spLocks noGrp="1"/>
          </p:cNvSpPr>
          <p:nvPr>
            <p:ph type="ftr" sz="quarter" idx="11"/>
          </p:nvPr>
        </p:nvSpPr>
        <p:spPr/>
        <p:txBody>
          <a:bodyPr/>
          <a:lstStyle/>
          <a:p>
            <a:endParaRPr lang="en-US"/>
          </a:p>
        </p:txBody>
      </p:sp>
      <p:pic>
        <p:nvPicPr>
          <p:cNvPr id="3076" name="Picture 4"/>
          <p:cNvPicPr>
            <a:picLocks noChangeAspect="1" noChangeArrowheads="1"/>
          </p:cNvPicPr>
          <p:nvPr/>
        </p:nvPicPr>
        <p:blipFill>
          <a:blip r:embed="rId2"/>
          <a:srcRect/>
          <a:stretch>
            <a:fillRect/>
          </a:stretch>
        </p:blipFill>
        <p:spPr bwMode="auto">
          <a:xfrm>
            <a:off x="6032842" y="2102900"/>
            <a:ext cx="2114550" cy="28717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0" y="1423035"/>
            <a:ext cx="8140700" cy="3606165"/>
          </a:xfrm>
        </p:spPr>
        <p:txBody>
          <a:bodyPr anchor="t" anchorCtr="0">
            <a:noAutofit/>
          </a:bodyPr>
          <a:lstStyle/>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num1 = int(input("Enter First Number:"))</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num2 = int(input("Enter Second Number:"))</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num3= int(input("Enter Third Number:"))</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if(num1 &gt; num2):</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    if(num1 &gt; num3):</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        print("Number 1 is largest")</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    else:</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        print("Number 3 is largest")</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else:</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    if(num2 &gt; num3):</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        print("Number 2 is largest")</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    else:</a:t>
            </a:r>
          </a:p>
          <a:p>
            <a:pPr marL="0" indent="0" algn="l">
              <a:lnSpc>
                <a:spcPct val="100000"/>
              </a:lnSpc>
              <a:buFont typeface="东文宋体" charset="0"/>
              <a:buNone/>
            </a:pPr>
            <a:r>
              <a:rPr lang="en-US" sz="1400" dirty="0">
                <a:latin typeface="Times New Roman" panose="02020603050405020304" pitchFamily="18" charset="0"/>
                <a:cs typeface="Times New Roman" panose="02020603050405020304" pitchFamily="18" charset="0"/>
              </a:rPr>
              <a:t>        print("Number 3 is largest")</a:t>
            </a:r>
          </a:p>
          <a:p>
            <a:pPr marL="0" indent="0" algn="just">
              <a:lnSpc>
                <a:spcPct val="100000"/>
              </a:lnSpc>
              <a:buFont typeface="东文宋体" charset="0"/>
              <a:buNone/>
            </a:pPr>
            <a:endParaRPr lang="en-US" sz="1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81193" y="545690"/>
            <a:ext cx="5308331" cy="830997"/>
          </a:xfrm>
          <a:prstGeom prst="rect">
            <a:avLst/>
          </a:prstGeom>
          <a:noFill/>
        </p:spPr>
        <p:txBody>
          <a:bodyPr wrap="square" rtlCol="0">
            <a:spAutoFit/>
          </a:bodyPr>
          <a:lstStyle/>
          <a:p>
            <a:r>
              <a:rPr lang="en-US" altLang="en-US" sz="4800" dirty="0">
                <a:solidFill>
                  <a:schemeClr val="bg1"/>
                </a:solidFill>
                <a:latin typeface="Times New Roman" panose="02020603050405020304" pitchFamily="18" charset="0"/>
                <a:cs typeface="Times New Roman" panose="02020603050405020304" pitchFamily="18" charset="0"/>
              </a:rPr>
              <a:t>Example </a:t>
            </a:r>
            <a:r>
              <a:rPr lang="en-US" altLang="en-US" sz="4800" dirty="0" smtClean="0">
                <a:solidFill>
                  <a:schemeClr val="bg1"/>
                </a:solidFill>
                <a:latin typeface="Times New Roman" panose="02020603050405020304" pitchFamily="18" charset="0"/>
                <a:cs typeface="Times New Roman" panose="02020603050405020304" pitchFamily="18" charset="0"/>
              </a:rPr>
              <a:t>Programs</a:t>
            </a:r>
            <a:endParaRPr lang="en-US" altLang="en-US" sz="4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barn(inVertical)">
                                      <p:cBhvr>
                                        <p:cTn id="28" dur="500"/>
                                        <p:tgtEl>
                                          <p:spTgt spid="3">
                                            <p:txEl>
                                              <p:pRg st="1" end="1"/>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barn(inVertical)">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diamond(in)">
                                      <p:cBhvr>
                                        <p:cTn id="36" dur="20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barn(inVertical)">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strips(downLeft)">
                                      <p:cBhvr>
                                        <p:cTn id="46" dur="500"/>
                                        <p:tgtEl>
                                          <p:spTgt spid="3">
                                            <p:txEl>
                                              <p:pRg st="5" end="5"/>
                                            </p:txEl>
                                          </p:spTgt>
                                        </p:tgtEl>
                                      </p:cBhvr>
                                    </p:animEffect>
                                  </p:childTnLst>
                                </p:cTn>
                              </p:par>
                              <p:par>
                                <p:cTn id="47" presetID="18" presetClass="entr" presetSubtype="12"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strips(downLeft)">
                                      <p:cBhvr>
                                        <p:cTn id="49" dur="500"/>
                                        <p:tgtEl>
                                          <p:spTgt spid="3">
                                            <p:txEl>
                                              <p:pRg st="6" end="6"/>
                                            </p:txEl>
                                          </p:spTgt>
                                        </p:tgtEl>
                                      </p:cBhvr>
                                    </p:animEffect>
                                  </p:childTnLst>
                                </p:cTn>
                              </p:par>
                              <p:par>
                                <p:cTn id="50" presetID="18" presetClass="entr" presetSubtype="12" fill="hold"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strips(downLeft)">
                                      <p:cBhvr>
                                        <p:cTn id="52" dur="500"/>
                                        <p:tgtEl>
                                          <p:spTgt spid="3">
                                            <p:txEl>
                                              <p:pRg st="7" end="7"/>
                                            </p:txEl>
                                          </p:spTgt>
                                        </p:tgtEl>
                                      </p:cBhvr>
                                    </p:animEffect>
                                  </p:childTnLst>
                                </p:cTn>
                              </p:par>
                              <p:par>
                                <p:cTn id="53" presetID="18" presetClass="entr" presetSubtype="12"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strips(downLeft)">
                                      <p:cBhvr>
                                        <p:cTn id="55" dur="500"/>
                                        <p:tgtEl>
                                          <p:spTgt spid="3">
                                            <p:txEl>
                                              <p:pRg st="8" end="8"/>
                                            </p:txEl>
                                          </p:spTgt>
                                        </p:tgtEl>
                                      </p:cBhvr>
                                    </p:animEffect>
                                  </p:childTnLst>
                                </p:cTn>
                              </p:par>
                              <p:par>
                                <p:cTn id="56" presetID="18" presetClass="entr" presetSubtype="12"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strips(downLeft)">
                                      <p:cBhvr>
                                        <p:cTn id="58" dur="500"/>
                                        <p:tgtEl>
                                          <p:spTgt spid="3">
                                            <p:txEl>
                                              <p:pRg st="9" end="9"/>
                                            </p:txEl>
                                          </p:spTgt>
                                        </p:tgtEl>
                                      </p:cBhvr>
                                    </p:animEffect>
                                  </p:childTnLst>
                                </p:cTn>
                              </p:par>
                              <p:par>
                                <p:cTn id="59" presetID="18" presetClass="entr" presetSubtype="12"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strips(downLeft)">
                                      <p:cBhvr>
                                        <p:cTn id="61" dur="500"/>
                                        <p:tgtEl>
                                          <p:spTgt spid="3">
                                            <p:txEl>
                                              <p:pRg st="10" end="10"/>
                                            </p:txEl>
                                          </p:spTgt>
                                        </p:tgtEl>
                                      </p:cBhvr>
                                    </p:animEffect>
                                  </p:childTnLst>
                                </p:cTn>
                              </p:par>
                              <p:par>
                                <p:cTn id="62" presetID="18" presetClass="entr" presetSubtype="12"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strips(downLeft)">
                                      <p:cBhvr>
                                        <p:cTn id="64" dur="500"/>
                                        <p:tgtEl>
                                          <p:spTgt spid="3">
                                            <p:txEl>
                                              <p:pRg st="11" end="11"/>
                                            </p:txEl>
                                          </p:spTgt>
                                        </p:tgtEl>
                                      </p:cBhvr>
                                    </p:animEffect>
                                  </p:childTnLst>
                                </p:cTn>
                              </p:par>
                              <p:par>
                                <p:cTn id="65" presetID="18" presetClass="entr" presetSubtype="12"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strips(downLeft)">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op ending with a Thank You | Watts Innovating">
            <a:extLst>
              <a:ext uri="{FF2B5EF4-FFF2-40B4-BE49-F238E27FC236}">
                <a16:creationId xmlns:a16="http://schemas.microsoft.com/office/drawing/2014/main" xmlns="" id="{BF807210-6AB4-47A3-8BB1-4FF232231C4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08475" y="1960930"/>
            <a:ext cx="2143125" cy="2143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07273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a:xfrm>
            <a:off x="2586835" y="1044700"/>
            <a:ext cx="6108199" cy="3884504"/>
          </a:xfrm>
        </p:spPr>
        <p:txBody>
          <a:bodyPr>
            <a:normAutofit fontScale="77500" lnSpcReduction="20000"/>
          </a:bodyPr>
          <a:lstStyle/>
          <a:p>
            <a:pPr algn="just">
              <a:lnSpc>
                <a:spcPct val="100000"/>
              </a:lnSpc>
              <a:buFont typeface="Wingdings" pitchFamily="2" charset="2"/>
              <a:buChar char="ü"/>
            </a:pPr>
            <a:r>
              <a:rPr lang="en-US" dirty="0" smtClean="0">
                <a:latin typeface="Times New Roman" pitchFamily="18" charset="0"/>
                <a:cs typeface="Times New Roman" pitchFamily="18" charset="0"/>
              </a:rPr>
              <a:t>Decision making is anticipation of conditions occurring while execution of the program and specifying actions taken according to the conditions</a:t>
            </a:r>
          </a:p>
          <a:p>
            <a:pPr algn="just">
              <a:lnSpc>
                <a:spcPct val="100000"/>
              </a:lnSpc>
              <a:buFont typeface="Wingdings" pitchFamily="2" charset="2"/>
              <a:buChar char="ü"/>
            </a:pPr>
            <a:endParaRPr lang="en-US" dirty="0" smtClean="0">
              <a:latin typeface="Times New Roman" pitchFamily="18" charset="0"/>
              <a:cs typeface="Times New Roman" pitchFamily="18" charset="0"/>
            </a:endParaRPr>
          </a:p>
          <a:p>
            <a:pPr algn="just">
              <a:lnSpc>
                <a:spcPct val="100000"/>
              </a:lnSpc>
              <a:buFont typeface="Wingdings" pitchFamily="2" charset="2"/>
              <a:buChar char="ü"/>
            </a:pPr>
            <a:r>
              <a:rPr lang="en-US" dirty="0" smtClean="0">
                <a:latin typeface="Times New Roman" pitchFamily="18" charset="0"/>
                <a:cs typeface="Times New Roman" pitchFamily="18" charset="0"/>
              </a:rPr>
              <a:t>Decision structures evaluate multiple expressions which produce TRUE or FALSE as outcome. </a:t>
            </a:r>
          </a:p>
          <a:p>
            <a:pPr algn="just">
              <a:lnSpc>
                <a:spcPct val="100000"/>
              </a:lnSpc>
              <a:buFont typeface="Wingdings" pitchFamily="2" charset="2"/>
              <a:buChar char="ü"/>
            </a:pPr>
            <a:endParaRPr lang="en-US" dirty="0" smtClean="0">
              <a:latin typeface="Times New Roman" pitchFamily="18" charset="0"/>
              <a:cs typeface="Times New Roman" pitchFamily="18" charset="0"/>
            </a:endParaRPr>
          </a:p>
          <a:p>
            <a:pPr algn="just">
              <a:lnSpc>
                <a:spcPct val="100000"/>
              </a:lnSpc>
              <a:buFont typeface="Wingdings" pitchFamily="2" charset="2"/>
              <a:buChar char="ü"/>
            </a:pPr>
            <a:r>
              <a:rPr lang="en-US" dirty="0" smtClean="0">
                <a:latin typeface="Times New Roman" pitchFamily="18" charset="0"/>
                <a:cs typeface="Times New Roman" pitchFamily="18" charset="0"/>
              </a:rPr>
              <a:t>You need to determine which action to take and which statements to execute if outcome is TRUE  or FALSE otherwise</a:t>
            </a:r>
            <a:endParaRPr lang="en-US" sz="2400" dirty="0" smtClean="0">
              <a:latin typeface="Times New Roman" pitchFamily="18" charset="0"/>
              <a:cs typeface="Times New Roman" pitchFamily="18" charset="0"/>
            </a:endParaRPr>
          </a:p>
          <a:p>
            <a:pPr>
              <a:buFont typeface="Wingdings" pitchFamily="2" charset="2"/>
              <a:buChar char="ü"/>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algn="just">
              <a:lnSpc>
                <a:spcPct val="100000"/>
              </a:lnSpc>
              <a:buFont typeface="Wingdings" pitchFamily="2" charset="2"/>
              <a:buChar char="ü"/>
            </a:pPr>
            <a:endParaRPr lang="en-US" dirty="0" smtClean="0">
              <a:latin typeface="Times New Roman" pitchFamily="18" charset="0"/>
              <a:cs typeface="Times New Roman" pitchFamily="18" charset="0"/>
            </a:endParaRPr>
          </a:p>
          <a:p>
            <a:pPr algn="just">
              <a:buFont typeface="Wingdings" pitchFamily="2" charset="2"/>
              <a:buChar char="ü"/>
            </a:pPr>
            <a:r>
              <a:rPr lang="en-US" sz="2400" dirty="0" smtClean="0">
                <a:latin typeface="Times New Roman" pitchFamily="18" charset="0"/>
                <a:cs typeface="Times New Roman" pitchFamily="18" charset="0"/>
              </a:rPr>
              <a:t>Python interprets non-zero values as True. None (null) and 0 are interpreted as False.</a:t>
            </a:r>
          </a:p>
          <a:p>
            <a:pPr algn="just">
              <a:lnSpc>
                <a:spcPct val="100000"/>
              </a:lnSpc>
              <a:buFont typeface="Wingdings" pitchFamily="2" charset="2"/>
              <a:buChar char="ü"/>
            </a:pPr>
            <a:endParaRPr lang="en-US" sz="24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Garamond" panose="02020404030301010803" pitchFamily="18" charset="0"/>
              </a:rPr>
              <a:t>Selection Control Structures</a:t>
            </a:r>
          </a:p>
        </p:txBody>
      </p:sp>
      <p:sp>
        <p:nvSpPr>
          <p:cNvPr id="14" name="Flowchart: Alternate Process 13">
            <a:extLst>
              <a:ext uri="{FF2B5EF4-FFF2-40B4-BE49-F238E27FC236}">
                <a16:creationId xmlns:a16="http://schemas.microsoft.com/office/drawing/2014/main" xmlns="" id="{AE6C2F2D-8D5C-49EC-A8F6-578C0FA93D77}"/>
              </a:ext>
            </a:extLst>
          </p:cNvPr>
          <p:cNvSpPr/>
          <p:nvPr/>
        </p:nvSpPr>
        <p:spPr>
          <a:xfrm>
            <a:off x="1142976" y="2000246"/>
            <a:ext cx="2137870" cy="610820"/>
          </a:xfrm>
          <a:prstGeom prst="flowChartAlternateProcess">
            <a:avLst/>
          </a:prstGeom>
          <a:solidFill>
            <a:srgbClr val="CC0099"/>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smtClean="0">
                <a:latin typeface="Garamond" panose="02020404030301010803" pitchFamily="18" charset="0"/>
              </a:rPr>
              <a:t>If </a:t>
            </a:r>
            <a:endParaRPr lang="en-IN" dirty="0">
              <a:latin typeface="Garamond" panose="02020404030301010803" pitchFamily="18" charset="0"/>
            </a:endParaRPr>
          </a:p>
        </p:txBody>
      </p:sp>
      <p:sp>
        <p:nvSpPr>
          <p:cNvPr id="15" name="Flowchart: Alternate Process 14">
            <a:extLst>
              <a:ext uri="{FF2B5EF4-FFF2-40B4-BE49-F238E27FC236}">
                <a16:creationId xmlns:a16="http://schemas.microsoft.com/office/drawing/2014/main" xmlns="" id="{E5BA9AD7-29E1-4DF7-B143-9BB58B6C4AD7}"/>
              </a:ext>
            </a:extLst>
          </p:cNvPr>
          <p:cNvSpPr/>
          <p:nvPr/>
        </p:nvSpPr>
        <p:spPr>
          <a:xfrm>
            <a:off x="3929058" y="1928808"/>
            <a:ext cx="2137870" cy="610820"/>
          </a:xfrm>
          <a:prstGeom prst="flowChartAlternateProcess">
            <a:avLst/>
          </a:prstGeom>
          <a:solidFill>
            <a:schemeClr val="accent1">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smtClean="0">
                <a:latin typeface="Garamond" panose="02020404030301010803" pitchFamily="18" charset="0"/>
              </a:rPr>
              <a:t>If-else</a:t>
            </a:r>
            <a:endParaRPr lang="en-IN" dirty="0">
              <a:latin typeface="Garamond" panose="02020404030301010803" pitchFamily="18" charset="0"/>
            </a:endParaRPr>
          </a:p>
        </p:txBody>
      </p:sp>
      <p:sp>
        <p:nvSpPr>
          <p:cNvPr id="10" name="Flowchart: Alternate Process 9">
            <a:extLst>
              <a:ext uri="{FF2B5EF4-FFF2-40B4-BE49-F238E27FC236}">
                <a16:creationId xmlns:a16="http://schemas.microsoft.com/office/drawing/2014/main" xmlns="" id="{61EAA84F-96BB-4F1D-8803-DABA6199FCE5}"/>
              </a:ext>
            </a:extLst>
          </p:cNvPr>
          <p:cNvSpPr/>
          <p:nvPr/>
        </p:nvSpPr>
        <p:spPr>
          <a:xfrm>
            <a:off x="1214414" y="3357568"/>
            <a:ext cx="2137870" cy="610820"/>
          </a:xfrm>
          <a:prstGeom prst="flowChartAlternateProcess">
            <a:avLst/>
          </a:prstGeom>
          <a:solidFill>
            <a:schemeClr val="accent2">
              <a:lumMod val="7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smtClean="0">
                <a:latin typeface="Garamond" panose="02020404030301010803" pitchFamily="18" charset="0"/>
              </a:rPr>
              <a:t>If-</a:t>
            </a:r>
            <a:r>
              <a:rPr lang="en-IN" dirty="0" err="1" smtClean="0">
                <a:latin typeface="Garamond" panose="02020404030301010803" pitchFamily="18" charset="0"/>
              </a:rPr>
              <a:t>elif</a:t>
            </a:r>
            <a:r>
              <a:rPr lang="en-IN" dirty="0" smtClean="0">
                <a:latin typeface="Garamond" panose="02020404030301010803" pitchFamily="18" charset="0"/>
              </a:rPr>
              <a:t>-else ladder</a:t>
            </a:r>
            <a:endParaRPr lang="en-IN" dirty="0">
              <a:latin typeface="Garamond" panose="02020404030301010803" pitchFamily="18" charset="0"/>
            </a:endParaRPr>
          </a:p>
        </p:txBody>
      </p:sp>
      <p:sp>
        <p:nvSpPr>
          <p:cNvPr id="6" name="Flowchart: Alternate Process 5">
            <a:extLst>
              <a:ext uri="{FF2B5EF4-FFF2-40B4-BE49-F238E27FC236}">
                <a16:creationId xmlns:a16="http://schemas.microsoft.com/office/drawing/2014/main" xmlns="" id="{AE6C2F2D-8D5C-49EC-A8F6-578C0FA93D77}"/>
              </a:ext>
            </a:extLst>
          </p:cNvPr>
          <p:cNvSpPr/>
          <p:nvPr/>
        </p:nvSpPr>
        <p:spPr>
          <a:xfrm>
            <a:off x="4071934" y="3357568"/>
            <a:ext cx="2137870" cy="610820"/>
          </a:xfrm>
          <a:prstGeom prst="flowChartAlternateProcess">
            <a:avLst/>
          </a:prstGeom>
          <a:solidFill>
            <a:schemeClr val="accent4">
              <a:lumMod val="60000"/>
              <a:lumOff val="4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smtClean="0">
                <a:latin typeface="Garamond" panose="02020404030301010803" pitchFamily="18" charset="0"/>
              </a:rPr>
              <a:t>Nested If-else</a:t>
            </a:r>
            <a:endParaRPr lang="en-IN" dirty="0">
              <a:latin typeface="Garamond" panose="02020404030301010803" pitchFamily="18" charset="0"/>
            </a:endParaRPr>
          </a:p>
        </p:txBody>
      </p:sp>
    </p:spTree>
    <p:extLst>
      <p:ext uri="{BB962C8B-B14F-4D97-AF65-F5344CB8AC3E}">
        <p14:creationId xmlns:p14="http://schemas.microsoft.com/office/powerpoint/2010/main" xmlns="" val="284257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0"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04" y="1538268"/>
            <a:ext cx="8464485" cy="3144347"/>
          </a:xfrm>
        </p:spPr>
        <p:txBody>
          <a:bodyPr anchor="t" anchorCtr="0">
            <a:normAutofit/>
          </a:bodyPr>
          <a:lstStyle/>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p>
        </p:txBody>
      </p:sp>
      <p:sp>
        <p:nvSpPr>
          <p:cNvPr id="7" name="TextBox 6"/>
          <p:cNvSpPr txBox="1"/>
          <p:nvPr/>
        </p:nvSpPr>
        <p:spPr>
          <a:xfrm>
            <a:off x="571472" y="285734"/>
            <a:ext cx="5308331" cy="1569660"/>
          </a:xfrm>
          <a:prstGeom prst="rect">
            <a:avLst/>
          </a:prstGeom>
          <a:noFill/>
        </p:spPr>
        <p:txBody>
          <a:bodyPr wrap="square" rtlCol="0">
            <a:spAutoFit/>
          </a:bodyPr>
          <a:lstStyle/>
          <a:p>
            <a:endParaRPr lang="en-US" altLang="en-US" sz="2400" b="1" u="sng"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endParaRPr lang="en-US" altLang="en-US" sz="2400" b="1" u="sng"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r>
              <a:rPr lang="en-US" altLang="en-US" sz="2400" b="1" u="sng" dirty="0" smtClean="0">
                <a:solidFill>
                  <a:schemeClr val="tx2">
                    <a:lumMod val="60000"/>
                    <a:lumOff val="40000"/>
                  </a:schemeClr>
                </a:solidFill>
                <a:latin typeface="Times New Roman" panose="02020603050405020304" pitchFamily="18" charset="0"/>
                <a:cs typeface="Times New Roman" panose="02020603050405020304" pitchFamily="18" charset="0"/>
              </a:rPr>
              <a:t>Conditionals Type</a:t>
            </a:r>
          </a:p>
          <a:p>
            <a:endParaRPr lang="en-US" altLang="en-US" sz="24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2" name="Table 1"/>
          <p:cNvGraphicFramePr/>
          <p:nvPr/>
        </p:nvGraphicFramePr>
        <p:xfrm>
          <a:off x="357158" y="1571618"/>
          <a:ext cx="8143240" cy="3292792"/>
        </p:xfrm>
        <a:graphic>
          <a:graphicData uri="http://schemas.openxmlformats.org/drawingml/2006/table">
            <a:tbl>
              <a:tblPr firstRow="1" bandRow="1">
                <a:tableStyleId>{5C22544A-7EE6-4342-B048-85BDC9FD1C3A}</a:tableStyleId>
              </a:tblPr>
              <a:tblGrid>
                <a:gridCol w="2844800"/>
                <a:gridCol w="5298440"/>
              </a:tblGrid>
              <a:tr h="354330">
                <a:tc>
                  <a:txBody>
                    <a:bodyPr/>
                    <a:lstStyle/>
                    <a:p>
                      <a:pPr algn="ctr">
                        <a:buNone/>
                      </a:pPr>
                      <a:r>
                        <a:rPr lang="en-US" altLang="en-US" sz="1900" b="1" dirty="0">
                          <a:latin typeface="Times New Roman" panose="02020603050405020304" pitchFamily="18" charset="0"/>
                          <a:cs typeface="Times New Roman" panose="02020603050405020304" pitchFamily="18" charset="0"/>
                        </a:rPr>
                        <a:t>Statement</a:t>
                      </a:r>
                    </a:p>
                  </a:txBody>
                  <a:tcPr marT="34290" marB="34290"/>
                </a:tc>
                <a:tc>
                  <a:txBody>
                    <a:bodyPr/>
                    <a:lstStyle/>
                    <a:p>
                      <a:pPr algn="ctr">
                        <a:buNone/>
                      </a:pPr>
                      <a:r>
                        <a:rPr lang="en-US" altLang="en-US" sz="1900" b="1" dirty="0">
                          <a:latin typeface="Times New Roman" panose="02020603050405020304" pitchFamily="18" charset="0"/>
                          <a:cs typeface="Times New Roman" panose="02020603050405020304" pitchFamily="18" charset="0"/>
                        </a:rPr>
                        <a:t>Description</a:t>
                      </a:r>
                    </a:p>
                  </a:txBody>
                  <a:tcPr marT="34290" marB="34290"/>
                </a:tc>
              </a:tr>
              <a:tr h="857250">
                <a:tc>
                  <a:txBody>
                    <a:bodyPr/>
                    <a:lstStyle/>
                    <a:p>
                      <a:pPr>
                        <a:buNone/>
                      </a:pPr>
                      <a:r>
                        <a:rPr lang="en-US" sz="1700" b="1">
                          <a:latin typeface="Times New Roman" panose="02020603050405020304" pitchFamily="18" charset="0"/>
                          <a:cs typeface="Times New Roman" panose="02020603050405020304" pitchFamily="18" charset="0"/>
                        </a:rPr>
                        <a:t>conditional (if)</a:t>
                      </a:r>
                    </a:p>
                  </a:txBody>
                  <a:tcPr marT="34290" marB="34290"/>
                </a:tc>
                <a:tc>
                  <a:txBody>
                    <a:bodyPr/>
                    <a:lstStyle/>
                    <a:p>
                      <a:pPr>
                        <a:buNone/>
                      </a:pPr>
                      <a:r>
                        <a:rPr lang="en-US" sz="1700" dirty="0">
                          <a:latin typeface="Times New Roman" panose="02020603050405020304" pitchFamily="18" charset="0"/>
                          <a:cs typeface="Times New Roman" panose="02020603050405020304" pitchFamily="18" charset="0"/>
                        </a:rPr>
                        <a:t>if statement consists of a </a:t>
                      </a:r>
                      <a:r>
                        <a:rPr lang="en-US" sz="1700" dirty="0" err="1">
                          <a:latin typeface="Times New Roman" panose="02020603050405020304" pitchFamily="18" charset="0"/>
                          <a:cs typeface="Times New Roman" panose="02020603050405020304" pitchFamily="18" charset="0"/>
                        </a:rPr>
                        <a:t>boolean</a:t>
                      </a:r>
                      <a:r>
                        <a:rPr lang="en-US" sz="1700" dirty="0">
                          <a:latin typeface="Times New Roman" panose="02020603050405020304" pitchFamily="18" charset="0"/>
                          <a:cs typeface="Times New Roman" panose="02020603050405020304" pitchFamily="18" charset="0"/>
                        </a:rPr>
                        <a:t> expression followed by one or more statements</a:t>
                      </a:r>
                    </a:p>
                  </a:txBody>
                  <a:tcPr marT="34290" marB="34290"/>
                </a:tc>
              </a:tr>
              <a:tr h="857250">
                <a:tc>
                  <a:txBody>
                    <a:bodyPr/>
                    <a:lstStyle/>
                    <a:p>
                      <a:pPr>
                        <a:buNone/>
                      </a:pPr>
                      <a:r>
                        <a:rPr lang="en-US" sz="1700" b="1">
                          <a:latin typeface="Times New Roman" panose="02020603050405020304" pitchFamily="18" charset="0"/>
                          <a:cs typeface="Times New Roman" panose="02020603050405020304" pitchFamily="18" charset="0"/>
                        </a:rPr>
                        <a:t>alternative (if…else)</a:t>
                      </a:r>
                    </a:p>
                  </a:txBody>
                  <a:tcPr marT="34290" marB="34290"/>
                </a:tc>
                <a:tc>
                  <a:txBody>
                    <a:bodyPr/>
                    <a:lstStyle/>
                    <a:p>
                      <a:pPr>
                        <a:buNone/>
                      </a:pPr>
                      <a:r>
                        <a:rPr lang="en-US" sz="1700">
                          <a:latin typeface="Times New Roman" panose="02020603050405020304" pitchFamily="18" charset="0"/>
                          <a:cs typeface="Times New Roman" panose="02020603050405020304" pitchFamily="18" charset="0"/>
                        </a:rPr>
                        <a:t>if statement can be followed by an optional else statement, which executes when the boolean expression is FALSE</a:t>
                      </a:r>
                    </a:p>
                  </a:txBody>
                  <a:tcPr marT="34290" marB="34290"/>
                </a:tc>
              </a:tr>
              <a:tr h="610076">
                <a:tc>
                  <a:txBody>
                    <a:bodyPr/>
                    <a:lstStyle/>
                    <a:p>
                      <a:pPr>
                        <a:buNone/>
                      </a:pPr>
                      <a:r>
                        <a:rPr lang="" altLang="en-US" sz="1700" b="1">
                          <a:latin typeface="Times New Roman" panose="02020603050405020304" pitchFamily="18" charset="0"/>
                          <a:cs typeface="Times New Roman" panose="02020603050405020304" pitchFamily="18" charset="0"/>
                        </a:rPr>
                        <a:t>chained conditional (</a:t>
                      </a:r>
                      <a:r>
                        <a:rPr lang="en-US" sz="1700" b="1">
                          <a:latin typeface="Times New Roman" panose="02020603050405020304" pitchFamily="18" charset="0"/>
                          <a:cs typeface="Times New Roman" panose="02020603050405020304" pitchFamily="18" charset="0"/>
                        </a:rPr>
                        <a:t>The elif Statement </a:t>
                      </a:r>
                      <a:r>
                        <a:rPr lang="" altLang="en-US" sz="1700" b="1">
                          <a:latin typeface="Times New Roman" panose="02020603050405020304" pitchFamily="18" charset="0"/>
                          <a:cs typeface="Times New Roman" panose="02020603050405020304" pitchFamily="18" charset="0"/>
                        </a:rPr>
                        <a:t>)</a:t>
                      </a:r>
                    </a:p>
                  </a:txBody>
                  <a:tcPr marT="34290" marB="34290"/>
                </a:tc>
                <a:tc>
                  <a:txBody>
                    <a:bodyPr/>
                    <a:lstStyle/>
                    <a:p>
                      <a:pPr>
                        <a:buNone/>
                      </a:pPr>
                      <a:r>
                        <a:rPr lang="en-US" sz="1700">
                          <a:latin typeface="Times New Roman" panose="02020603050405020304" pitchFamily="18" charset="0"/>
                          <a:cs typeface="Times New Roman" panose="02020603050405020304" pitchFamily="18" charset="0"/>
                        </a:rPr>
                        <a:t>The elif is short for else if. It allows us to check for multiple expressions.</a:t>
                      </a:r>
                    </a:p>
                  </a:txBody>
                  <a:tcPr marT="34290" marB="34290"/>
                </a:tc>
              </a:tr>
              <a:tr h="610076">
                <a:tc>
                  <a:txBody>
                    <a:bodyPr/>
                    <a:lstStyle/>
                    <a:p>
                      <a:pPr>
                        <a:buNone/>
                      </a:pPr>
                      <a:r>
                        <a:rPr lang="en-US" altLang="en-US" sz="1700" b="1">
                          <a:latin typeface="Times New Roman" panose="02020603050405020304" pitchFamily="18" charset="0"/>
                          <a:cs typeface="Times New Roman" panose="02020603050405020304" pitchFamily="18" charset="0"/>
                        </a:rPr>
                        <a:t>nested conditional </a:t>
                      </a:r>
                      <a:r>
                        <a:rPr lang="en-US" sz="1700" b="1">
                          <a:latin typeface="Times New Roman" panose="02020603050405020304" pitchFamily="18" charset="0"/>
                          <a:cs typeface="Times New Roman" panose="02020603050405020304" pitchFamily="18" charset="0"/>
                        </a:rPr>
                        <a:t>(</a:t>
                      </a:r>
                      <a:r>
                        <a:rPr sz="1700" b="1">
                          <a:latin typeface="Times New Roman" panose="02020603050405020304" pitchFamily="18" charset="0"/>
                          <a:cs typeface="Times New Roman" panose="02020603050405020304" pitchFamily="18" charset="0"/>
                        </a:rPr>
                        <a:t>nested if statements</a:t>
                      </a:r>
                      <a:r>
                        <a:rPr lang="en-US" sz="1700" b="1">
                          <a:latin typeface="Times New Roman" panose="02020603050405020304" pitchFamily="18" charset="0"/>
                          <a:cs typeface="Times New Roman" panose="02020603050405020304" pitchFamily="18" charset="0"/>
                        </a:rPr>
                        <a:t>)</a:t>
                      </a:r>
                    </a:p>
                  </a:txBody>
                  <a:tcPr marT="34290" marB="34290"/>
                </a:tc>
                <a:tc>
                  <a:txBody>
                    <a:bodyPr/>
                    <a:lstStyle/>
                    <a:p>
                      <a:pPr>
                        <a:buNone/>
                      </a:pPr>
                      <a:r>
                        <a:rPr lang="en-US" sz="1700" dirty="0">
                          <a:latin typeface="Times New Roman" panose="02020603050405020304" pitchFamily="18" charset="0"/>
                          <a:cs typeface="Times New Roman" panose="02020603050405020304" pitchFamily="18" charset="0"/>
                        </a:rPr>
                        <a:t>use one if or else if statement inside another if or else if  statement(s)</a:t>
                      </a:r>
                    </a:p>
                  </a:txBody>
                  <a:tcPr marT="34290" marB="3429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1"/>
                                          </p:val>
                                        </p:tav>
                                        <p:tav tm="100000">
                                          <p:val>
                                            <p:strVal val="#ppt_x"/>
                                          </p:val>
                                        </p:tav>
                                      </p:tavLst>
                                    </p:anim>
                                    <p:anim calcmode="lin" valueType="num">
                                      <p:cBhvr>
                                        <p:cTn id="9"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7"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0" fill="hold"/>
                                        <p:tgtEl>
                                          <p:spTgt spid="2"/>
                                        </p:tgtEl>
                                        <p:attrNameLst>
                                          <p:attrName>ppt_x</p:attrName>
                                        </p:attrNameLst>
                                      </p:cBhvr>
                                      <p:tavLst>
                                        <p:tav tm="0">
                                          <p:val>
                                            <p:strVal val="#ppt_x"/>
                                          </p:val>
                                        </p:tav>
                                        <p:tav tm="100000">
                                          <p:val>
                                            <p:strVal val="#ppt_x"/>
                                          </p:val>
                                        </p:tav>
                                      </p:tavLst>
                                    </p:anim>
                                    <p:anim calcmode="lin" valueType="num">
                                      <p:cBhvr additive="base">
                                        <p:cTn id="15"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643056"/>
            <a:ext cx="8470265" cy="3638550"/>
          </a:xfrm>
        </p:spPr>
        <p:txBody>
          <a:bodyPr anchor="t" anchorCtr="0">
            <a:normAutofit/>
          </a:bodyPr>
          <a:lstStyle/>
          <a:p>
            <a:pPr marL="0" indent="0" algn="just">
              <a:lnSpc>
                <a:spcPct val="10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 The if statement contains a logical expression using which data is  compared and a decision is made based on the result of the comparison</a:t>
            </a:r>
          </a:p>
          <a:p>
            <a:pPr marL="0" indent="0" algn="just">
              <a:lnSpc>
                <a:spcPct val="100000"/>
              </a:lnSpc>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Syntax</a:t>
            </a:r>
          </a:p>
          <a:p>
            <a:pPr marL="0" indent="0" algn="just">
              <a:lnSpc>
                <a:spcPct val="100000"/>
              </a:lnSpc>
              <a:spcBef>
                <a:spcPts val="0"/>
              </a:spcBef>
              <a:spcAft>
                <a:spcPts val="0"/>
              </a:spcAft>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if(test-expression):</a:t>
            </a:r>
          </a:p>
          <a:p>
            <a:pPr marL="0" indent="0" algn="just">
              <a:lnSpc>
                <a:spcPct val="100000"/>
              </a:lnSpc>
              <a:spcBef>
                <a:spcPts val="0"/>
              </a:spcBef>
              <a:spcAft>
                <a:spcPts val="0"/>
              </a:spcAft>
              <a:buNone/>
            </a:pPr>
            <a:r>
              <a:rPr lang="en-US"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statement-block(s)</a:t>
            </a:r>
          </a:p>
          <a:p>
            <a:pPr marL="0" indent="0" algn="just">
              <a:lnSpc>
                <a:spcPct val="10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statement-x</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85720" y="928676"/>
            <a:ext cx="5308331" cy="646331"/>
          </a:xfrm>
          <a:prstGeom prst="rect">
            <a:avLst/>
          </a:prstGeom>
          <a:noFill/>
        </p:spPr>
        <p:txBody>
          <a:bodyPr wrap="square" rtlCol="0">
            <a:spAutoFit/>
          </a:bodyPr>
          <a:lstStyle/>
          <a:p>
            <a:r>
              <a:rPr lang="en-US" altLang="en-US" sz="3600" b="1" u="sng" dirty="0" smtClean="0">
                <a:solidFill>
                  <a:srgbClr val="C00000"/>
                </a:solidFill>
                <a:latin typeface="Times New Roman" panose="02020603050405020304" pitchFamily="18" charset="0"/>
                <a:cs typeface="Times New Roman" panose="02020603050405020304" pitchFamily="18" charset="0"/>
              </a:rPr>
              <a:t>conditionals </a:t>
            </a:r>
            <a:r>
              <a:rPr lang="en-US" altLang="en-US" sz="3600" b="1" u="sng" dirty="0">
                <a:solidFill>
                  <a:srgbClr val="C00000"/>
                </a:solidFill>
                <a:latin typeface="Times New Roman" panose="02020603050405020304" pitchFamily="18" charset="0"/>
                <a:cs typeface="Times New Roman" panose="02020603050405020304" pitchFamily="18" charset="0"/>
              </a:rPr>
              <a:t>(if</a:t>
            </a:r>
            <a:r>
              <a:rPr lang="en-US" altLang="en-US" sz="3600" b="1" u="sng" dirty="0" smtClean="0">
                <a:solidFill>
                  <a:srgbClr val="C00000"/>
                </a:solidFill>
                <a:latin typeface="Times New Roman" panose="02020603050405020304" pitchFamily="18" charset="0"/>
                <a:cs typeface="Times New Roman" panose="02020603050405020304" pitchFamily="18" charset="0"/>
              </a:rPr>
              <a:t>)`</a:t>
            </a:r>
            <a:endParaRPr lang="en-US" altLang="en-US" sz="3600" b="1" u="sng" dirty="0">
              <a:solidFill>
                <a:srgbClr val="C00000"/>
              </a:solidFill>
              <a:latin typeface="Times New Roman" panose="02020603050405020304" pitchFamily="18" charset="0"/>
              <a:cs typeface="Times New Roman" panose="02020603050405020304" pitchFamily="18" charset="0"/>
            </a:endParaRPr>
          </a:p>
        </p:txBody>
      </p:sp>
      <p:pic>
        <p:nvPicPr>
          <p:cNvPr id="2" name="Content Placeholder 1" descr="conditionals_if"/>
          <p:cNvPicPr>
            <a:picLocks noChangeAspect="1"/>
          </p:cNvPicPr>
          <p:nvPr/>
        </p:nvPicPr>
        <p:blipFill>
          <a:blip r:embed="rId2"/>
          <a:stretch>
            <a:fillRect/>
          </a:stretch>
        </p:blipFill>
        <p:spPr>
          <a:xfrm>
            <a:off x="4429124" y="2285998"/>
            <a:ext cx="4431030" cy="25826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0" presetClass="entr" presetSubtype="0" fill="hold" nodeType="clickEffect">
                                  <p:stCondLst>
                                    <p:cond delay="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xEl>
                                              <p:pRg st="4" end="4"/>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3">
                                            <p:txEl>
                                              <p:pRg st="5" end="5"/>
                                            </p:txEl>
                                          </p:spTgt>
                                        </p:tgtEl>
                                      </p:cBhvr>
                                    </p:animEffect>
                                  </p:childTnLst>
                                </p:cTn>
                              </p:par>
                              <p:par>
                                <p:cTn id="35" presetID="29"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7"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anim calcmode="lin" valueType="num">
                                      <p:cBhvr>
                                        <p:cTn id="45" dur="1000" fill="hold"/>
                                        <p:tgtEl>
                                          <p:spTgt spid="2"/>
                                        </p:tgtEl>
                                        <p:attrNameLst>
                                          <p:attrName>ppt_x</p:attrName>
                                        </p:attrNameLst>
                                      </p:cBhvr>
                                      <p:tavLst>
                                        <p:tav tm="0">
                                          <p:val>
                                            <p:strVal val="#ppt_x"/>
                                          </p:val>
                                        </p:tav>
                                        <p:tav tm="100000">
                                          <p:val>
                                            <p:strVal val="#ppt_x"/>
                                          </p:val>
                                        </p:tav>
                                      </p:tavLst>
                                    </p:anim>
                                    <p:anim calcmode="lin" valueType="num">
                                      <p:cBhvr>
                                        <p:cTn id="4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1192" y="1681554"/>
            <a:ext cx="7989752" cy="2723096"/>
          </a:xfrm>
        </p:spPr>
        <p:txBody>
          <a:bodyPr>
            <a:normAutofit lnSpcReduction="10000"/>
          </a:bodyPr>
          <a:lstStyle/>
          <a:p>
            <a:r>
              <a:rPr lang="en-US" sz="2400" dirty="0" smtClean="0">
                <a:latin typeface="Times New Roman" pitchFamily="18" charset="0"/>
                <a:cs typeface="Times New Roman" pitchFamily="18" charset="0"/>
              </a:rPr>
              <a:t>the program evaluates the test expression and will execute statement(s) only if the test expression is True.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Python, the body of the if statement is indicated by the indentation. </a:t>
            </a:r>
          </a:p>
          <a:p>
            <a:r>
              <a:rPr lang="en-US" sz="2400" dirty="0" smtClean="0">
                <a:latin typeface="Times New Roman" pitchFamily="18" charset="0"/>
                <a:cs typeface="Times New Roman" pitchFamily="18" charset="0"/>
              </a:rPr>
              <a:t>The body starts with an indentation and the first </a:t>
            </a:r>
            <a:r>
              <a:rPr lang="en-US" sz="2400" dirty="0" err="1" smtClean="0">
                <a:latin typeface="Times New Roman" pitchFamily="18" charset="0"/>
                <a:cs typeface="Times New Roman" pitchFamily="18" charset="0"/>
              </a:rPr>
              <a:t>unindented</a:t>
            </a:r>
            <a:r>
              <a:rPr lang="en-US" sz="2400" dirty="0" smtClean="0">
                <a:latin typeface="Times New Roman" pitchFamily="18" charset="0"/>
                <a:cs typeface="Times New Roman" pitchFamily="18" charset="0"/>
              </a:rPr>
              <a:t> line marks the end.</a:t>
            </a:r>
          </a:p>
          <a:p>
            <a:endParaRPr lang="en-US" sz="24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04" y="1612010"/>
            <a:ext cx="8464485" cy="3144347"/>
          </a:xfrm>
        </p:spPr>
        <p:txBody>
          <a:bodyPr anchor="t" anchorCtr="0">
            <a:normAutofit lnSpcReduction="10000"/>
          </a:bodyPr>
          <a:lstStyle/>
          <a:p>
            <a:pPr marL="0" indent="0" algn="just">
              <a:lnSpc>
                <a:spcPct val="100000"/>
              </a:lnSpc>
              <a:buFont typeface="东文宋体" charset="0"/>
              <a:buNone/>
            </a:pPr>
            <a:r>
              <a:rPr lang="en-US" altLang="en-US" sz="2000" dirty="0">
                <a:latin typeface="Times New Roman" panose="02020603050405020304" pitchFamily="18" charset="0"/>
                <a:cs typeface="Times New Roman" panose="02020603050405020304" pitchFamily="18" charset="0"/>
              </a:rPr>
              <a:t>Program 1:</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Font typeface="东文宋体" charset="0"/>
              <a:buNone/>
            </a:pPr>
            <a:r>
              <a:rPr lang="en-US" sz="2000" dirty="0">
                <a:latin typeface="Times New Roman" panose="02020603050405020304" pitchFamily="18" charset="0"/>
                <a:cs typeface="Times New Roman" panose="02020603050405020304" pitchFamily="18" charset="0"/>
              </a:rPr>
              <a:t>value = float(input("Enter the Bike Kilometeres:"))</a:t>
            </a:r>
          </a:p>
          <a:p>
            <a:pPr marL="0" indent="0" algn="just">
              <a:lnSpc>
                <a:spcPct val="100000"/>
              </a:lnSpc>
              <a:buFont typeface="东文宋体" charset="0"/>
              <a:buNone/>
            </a:pPr>
            <a:r>
              <a:rPr lang="en-US" sz="2000" dirty="0">
                <a:latin typeface="Times New Roman" panose="02020603050405020304" pitchFamily="18" charset="0"/>
                <a:cs typeface="Times New Roman" panose="02020603050405020304" pitchFamily="18" charset="0"/>
              </a:rPr>
              <a:t>if(value </a:t>
            </a:r>
            <a:r>
              <a:rPr lang="en-US" altLang="en-US" sz="2000"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 2500):</a:t>
            </a:r>
          </a:p>
          <a:p>
            <a:pPr marL="0" indent="0" algn="just">
              <a:lnSpc>
                <a:spcPct val="100000"/>
              </a:lnSpc>
              <a:buFont typeface="东文宋体" charset="0"/>
              <a:buNone/>
            </a:pPr>
            <a:r>
              <a:rPr lang="en-US" sz="2000" dirty="0">
                <a:latin typeface="Times New Roman" panose="02020603050405020304" pitchFamily="18" charset="0"/>
                <a:cs typeface="Times New Roman" panose="02020603050405020304" pitchFamily="18" charset="0"/>
              </a:rPr>
              <a:t>    print("Need to Change Bike Oil")</a:t>
            </a:r>
          </a:p>
          <a:p>
            <a:pPr marL="0" indent="0" algn="just">
              <a:lnSpc>
                <a:spcPct val="100000"/>
              </a:lnSpc>
              <a:buFont typeface="东文宋体" charset="0"/>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Font typeface="东文宋体" charset="0"/>
              <a:buNone/>
            </a:pPr>
            <a:r>
              <a:rPr lang="en-US" altLang="en-US" sz="2000" dirty="0">
                <a:latin typeface="Times New Roman" panose="02020603050405020304" pitchFamily="18" charset="0"/>
                <a:cs typeface="Times New Roman" panose="02020603050405020304" pitchFamily="18" charset="0"/>
              </a:rPr>
              <a:t>Program 2:</a:t>
            </a:r>
          </a:p>
          <a:p>
            <a:pPr marL="0" indent="0" algn="just">
              <a:lnSpc>
                <a:spcPct val="100000"/>
              </a:lnSpc>
              <a:buFont typeface="东文宋体" charset="0"/>
              <a:buNone/>
            </a:pPr>
            <a:r>
              <a:rPr lang="en-US" sz="2000" dirty="0">
                <a:latin typeface="Times New Roman" panose="02020603050405020304" pitchFamily="18" charset="0"/>
                <a:cs typeface="Times New Roman" panose="02020603050405020304" pitchFamily="18" charset="0"/>
              </a:rPr>
              <a:t>amount = float(input("Enter the amount:"))</a:t>
            </a:r>
          </a:p>
          <a:p>
            <a:pPr marL="0" indent="0" algn="just">
              <a:lnSpc>
                <a:spcPct val="100000"/>
              </a:lnSpc>
              <a:buFont typeface="东文宋体" charset="0"/>
              <a:buNone/>
            </a:pPr>
            <a:r>
              <a:rPr lang="en-US" sz="2000" dirty="0">
                <a:latin typeface="Times New Roman" panose="02020603050405020304" pitchFamily="18" charset="0"/>
                <a:cs typeface="Times New Roman" panose="02020603050405020304" pitchFamily="18" charset="0"/>
              </a:rPr>
              <a:t>if(amount &gt; 40000):</a:t>
            </a:r>
          </a:p>
          <a:p>
            <a:pPr marL="0" indent="0" algn="just">
              <a:lnSpc>
                <a:spcPct val="100000"/>
              </a:lnSpc>
              <a:buFont typeface="东文宋体" charset="0"/>
              <a:buNone/>
            </a:pPr>
            <a:r>
              <a:rPr lang="en-US" sz="2000" dirty="0">
                <a:latin typeface="Times New Roman" panose="02020603050405020304" pitchFamily="18" charset="0"/>
                <a:cs typeface="Times New Roman" panose="02020603050405020304" pitchFamily="18" charset="0"/>
              </a:rPr>
              <a:t>    print("Your Daily withdrawl amount exceeds the limit")</a:t>
            </a:r>
          </a:p>
          <a:p>
            <a:pPr marL="0" indent="0">
              <a:buNone/>
            </a:pPr>
            <a:endParaRPr lang="en-US" sz="2000" dirty="0"/>
          </a:p>
        </p:txBody>
      </p:sp>
      <p:sp>
        <p:nvSpPr>
          <p:cNvPr id="7" name="TextBox 6"/>
          <p:cNvSpPr txBox="1"/>
          <p:nvPr/>
        </p:nvSpPr>
        <p:spPr>
          <a:xfrm>
            <a:off x="142844" y="1000114"/>
            <a:ext cx="5308331" cy="461665"/>
          </a:xfrm>
          <a:prstGeom prst="rect">
            <a:avLst/>
          </a:prstGeom>
          <a:noFill/>
        </p:spPr>
        <p:txBody>
          <a:bodyPr wrap="square" rtlCol="0">
            <a:spAutoFit/>
          </a:bodyPr>
          <a:lstStyle/>
          <a:p>
            <a:r>
              <a:rPr lang="en-US" altLang="en-US" sz="2400" u="sng" dirty="0">
                <a:solidFill>
                  <a:srgbClr val="C00000"/>
                </a:solidFill>
                <a:latin typeface="Times New Roman" panose="02020603050405020304" pitchFamily="18" charset="0"/>
                <a:cs typeface="Times New Roman" panose="02020603050405020304" pitchFamily="18" charset="0"/>
              </a:rPr>
              <a:t>Example </a:t>
            </a:r>
            <a:r>
              <a:rPr lang="en-US" altLang="en-US" sz="2400" u="sng" dirty="0" smtClean="0">
                <a:solidFill>
                  <a:srgbClr val="C00000"/>
                </a:solidFill>
                <a:latin typeface="Times New Roman" panose="02020603050405020304" pitchFamily="18" charset="0"/>
                <a:cs typeface="Times New Roman" panose="02020603050405020304" pitchFamily="18" charset="0"/>
              </a:rPr>
              <a:t>Programs</a:t>
            </a:r>
            <a:endParaRPr lang="en-US" altLang="en-US" sz="2400" u="sng"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diamond(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939</Words>
  <Application>Microsoft Office PowerPoint</Application>
  <PresentationFormat>On-screen Show (16:9)</PresentationFormat>
  <Paragraphs>213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OPEN ELECTIVE OCS1903-PROGRAMMING USING PYTHON WEEK 3 `</vt:lpstr>
      <vt:lpstr>CONTENTS</vt:lpstr>
      <vt:lpstr>Slide 3</vt:lpstr>
      <vt:lpstr>Slide 4</vt:lpstr>
      <vt:lpstr>Selection Control Structures</vt:lpstr>
      <vt:lpstr>Slide 6</vt:lpstr>
      <vt:lpstr>Slide 7</vt:lpstr>
      <vt:lpstr>Slide 8</vt:lpstr>
      <vt:lpstr>Slide 9</vt:lpstr>
      <vt:lpstr>Example Programs </vt:lpstr>
      <vt:lpstr>Slide 11</vt:lpstr>
      <vt:lpstr>Slide 12</vt:lpstr>
      <vt:lpstr>Slide 13</vt:lpstr>
      <vt:lpstr>Slide 14</vt:lpstr>
      <vt:lpstr>Example Programs </vt:lpstr>
      <vt:lpstr>Slide 16</vt:lpstr>
      <vt:lpstr>Slide 17</vt:lpstr>
      <vt:lpstr>Slide 18</vt:lpstr>
      <vt:lpstr>Slide 19</vt:lpstr>
      <vt:lpstr> Example Programs  </vt:lpstr>
      <vt:lpstr>Slide 21</vt:lpstr>
      <vt:lpstr>Slide 22</vt:lpstr>
      <vt:lpstr>Slide 23</vt:lpstr>
      <vt:lpstr>Example Programs</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2022-03-01T19:06:54Z</dcterms:modified>
</cp:coreProperties>
</file>