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sldIdLst>
    <p:sldId id="256" r:id="rId2"/>
    <p:sldId id="259" r:id="rId3"/>
    <p:sldId id="262" r:id="rId4"/>
    <p:sldId id="288" r:id="rId5"/>
    <p:sldId id="312" r:id="rId6"/>
    <p:sldId id="322" r:id="rId7"/>
    <p:sldId id="324" r:id="rId8"/>
    <p:sldId id="315" r:id="rId9"/>
    <p:sldId id="329" r:id="rId10"/>
    <p:sldId id="323" r:id="rId11"/>
    <p:sldId id="331" r:id="rId12"/>
    <p:sldId id="311" r:id="rId13"/>
    <p:sldId id="330" r:id="rId14"/>
    <p:sldId id="316" r:id="rId15"/>
    <p:sldId id="317" r:id="rId16"/>
    <p:sldId id="325" r:id="rId17"/>
    <p:sldId id="318" r:id="rId18"/>
    <p:sldId id="319" r:id="rId19"/>
    <p:sldId id="320" r:id="rId20"/>
    <p:sldId id="321" r:id="rId21"/>
    <p:sldId id="327" r:id="rId22"/>
    <p:sldId id="328" r:id="rId23"/>
    <p:sldId id="326" r:id="rId24"/>
    <p:sldId id="332" r:id="rId25"/>
    <p:sldId id="274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7033"/>
    <a:srgbClr val="CC0099"/>
    <a:srgbClr val="990099"/>
    <a:srgbClr val="1D3A00"/>
    <a:srgbClr val="6C1A00"/>
    <a:srgbClr val="FE9202"/>
    <a:srgbClr val="E7FF01"/>
    <a:srgbClr val="E39A39"/>
    <a:srgbClr val="5EEC3C"/>
    <a:srgbClr val="00AA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98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7073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098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137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0407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4736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94895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2263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2145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1670" y="3335275"/>
            <a:ext cx="7940660" cy="763525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ctr">
              <a:defRPr sz="360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1670" y="4098800"/>
            <a:ext cx="7940660" cy="763525"/>
          </a:xfr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rgbClr val="1D3A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xmlns="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1044700"/>
            <a:ext cx="824607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808225"/>
            <a:ext cx="8246070" cy="3054098"/>
          </a:xfrm>
        </p:spPr>
        <p:txBody>
          <a:bodyPr/>
          <a:lstStyle>
            <a:lvl1pPr algn="ctr">
              <a:defRPr sz="2800">
                <a:solidFill>
                  <a:srgbClr val="1D3A00"/>
                </a:solidFill>
              </a:defRPr>
            </a:lvl1pPr>
            <a:lvl2pPr algn="ctr">
              <a:defRPr>
                <a:solidFill>
                  <a:srgbClr val="1D3A00"/>
                </a:solidFill>
              </a:defRPr>
            </a:lvl2pPr>
            <a:lvl3pPr algn="ctr">
              <a:defRPr>
                <a:solidFill>
                  <a:srgbClr val="1D3A00"/>
                </a:solidFill>
              </a:defRPr>
            </a:lvl3pPr>
            <a:lvl4pPr algn="ctr">
              <a:defRPr>
                <a:solidFill>
                  <a:srgbClr val="1D3A00"/>
                </a:solidFill>
              </a:defRPr>
            </a:lvl4pPr>
            <a:lvl5pPr algn="ctr"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6835" y="433880"/>
            <a:ext cx="6108199" cy="572644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6835" y="1044700"/>
            <a:ext cx="6108199" cy="3511061"/>
          </a:xfrm>
        </p:spPr>
        <p:txBody>
          <a:bodyPr/>
          <a:lstStyle>
            <a:lvl1pPr>
              <a:defRPr sz="2800">
                <a:solidFill>
                  <a:srgbClr val="1D3A00"/>
                </a:solidFill>
              </a:defRPr>
            </a:lvl1pPr>
            <a:lvl2pPr>
              <a:defRPr>
                <a:solidFill>
                  <a:srgbClr val="1D3A00"/>
                </a:solidFill>
              </a:defRPr>
            </a:lvl2pPr>
            <a:lvl3pPr>
              <a:defRPr>
                <a:solidFill>
                  <a:srgbClr val="1D3A00"/>
                </a:solidFill>
              </a:defRPr>
            </a:lvl3pPr>
            <a:lvl4pPr>
              <a:defRPr>
                <a:solidFill>
                  <a:srgbClr val="1D3A00"/>
                </a:solidFill>
              </a:defRPr>
            </a:lvl4pPr>
            <a:lvl5pPr>
              <a:defRPr>
                <a:solidFill>
                  <a:srgbClr val="1D3A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670" y="1044700"/>
            <a:ext cx="7940660" cy="763525"/>
          </a:xfrm>
        </p:spPr>
        <p:txBody>
          <a:bodyPr>
            <a:normAutofit/>
          </a:bodyPr>
          <a:lstStyle>
            <a:lvl1pPr algn="ctr">
              <a:defRPr sz="3600" baseline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8082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280622"/>
            <a:ext cx="4040188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8082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1D3A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280622"/>
            <a:ext cx="4041775" cy="2276294"/>
          </a:xfrm>
        </p:spPr>
        <p:txBody>
          <a:bodyPr/>
          <a:lstStyle>
            <a:lvl1pPr algn="ctr">
              <a:defRPr sz="2400">
                <a:solidFill>
                  <a:srgbClr val="1D3A00"/>
                </a:solidFill>
              </a:defRPr>
            </a:lvl1pPr>
            <a:lvl2pPr algn="ctr">
              <a:defRPr sz="2000">
                <a:solidFill>
                  <a:srgbClr val="1D3A00"/>
                </a:solidFill>
              </a:defRPr>
            </a:lvl2pPr>
            <a:lvl3pPr algn="ctr">
              <a:defRPr sz="1800">
                <a:solidFill>
                  <a:srgbClr val="1D3A00"/>
                </a:solidFill>
              </a:defRPr>
            </a:lvl3pPr>
            <a:lvl4pPr algn="ctr">
              <a:defRPr sz="1600">
                <a:solidFill>
                  <a:srgbClr val="1D3A00"/>
                </a:solidFill>
              </a:defRPr>
            </a:lvl4pPr>
            <a:lvl5pPr algn="ctr">
              <a:defRPr sz="1600">
                <a:solidFill>
                  <a:srgbClr val="1D3A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xmlns="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75" y="3398103"/>
            <a:ext cx="7940660" cy="122164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RAJALAKSHMI ENGINEERING COLLEGE</a:t>
            </a:r>
            <a:br>
              <a:rPr lang="en-US" sz="2400" b="1" dirty="0">
                <a:solidFill>
                  <a:srgbClr val="7030A0"/>
                </a:solidFill>
              </a:rPr>
            </a:br>
            <a:r>
              <a:rPr lang="en-US" b="1" dirty="0"/>
              <a:t> PYTHON PROGRAMMING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xmlns="" id="{EC296332-4869-4B2E-A345-3C319CC4F8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891C2-D088-4E68-8DB3-710171DEB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BBB759-FF01-41E1-9E67-AEAD3356D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dirty="0">
                <a:latin typeface="Garamond" panose="02020404030301010803" pitchFamily="18" charset="0"/>
              </a:rPr>
              <a:t>Lets take an Airport Scenario,</a:t>
            </a:r>
            <a:endParaRPr lang="en-IN" dirty="0"/>
          </a:p>
          <a:p>
            <a:endParaRPr lang="en-IN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xmlns="" id="{07256762-2816-48B5-99A2-A736216D7E18}"/>
              </a:ext>
            </a:extLst>
          </p:cNvPr>
          <p:cNvSpPr/>
          <p:nvPr/>
        </p:nvSpPr>
        <p:spPr>
          <a:xfrm>
            <a:off x="448965" y="3182570"/>
            <a:ext cx="3054100" cy="610820"/>
          </a:xfrm>
          <a:prstGeom prst="flowChartAlternateProcess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Conveyer belt rotation for collecting baggage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6FD44C-2838-4CA3-9D9A-EDBF616FD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590" y="2711506"/>
            <a:ext cx="4572001" cy="1692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4881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14400" y="895350"/>
            <a:ext cx="4885035" cy="45567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checks whether it is a palindrome or </a:t>
            </a:r>
            <a:r>
              <a:rPr lang="en-US" sz="1400" dirty="0" smtClean="0"/>
              <a:t>not</a:t>
            </a:r>
            <a:endParaRPr lang="en-US" sz="14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28750"/>
            <a:ext cx="4495800" cy="327660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67375" y="1771650"/>
            <a:ext cx="3248025" cy="2705100"/>
          </a:xfrm>
          <a:prstGeom prst="rect">
            <a:avLst/>
          </a:prstGeom>
          <a:noFill/>
          <a:ln w="9525">
            <a:solidFill>
              <a:schemeClr val="accent1">
                <a:lumMod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CD258D-764E-404E-ACD8-9E8A4EF03366}"/>
              </a:ext>
            </a:extLst>
          </p:cNvPr>
          <p:cNvSpPr txBox="1"/>
          <p:nvPr/>
        </p:nvSpPr>
        <p:spPr>
          <a:xfrm>
            <a:off x="448965" y="2571750"/>
            <a:ext cx="50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Repeats the execution of set of statements for a specific number of times.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336BE3EA-736B-4F9B-A71E-A25AE12EFCAD}"/>
              </a:ext>
            </a:extLst>
          </p:cNvPr>
          <p:cNvSpPr/>
          <p:nvPr/>
        </p:nvSpPr>
        <p:spPr>
          <a:xfrm>
            <a:off x="3596940" y="1851046"/>
            <a:ext cx="2137870" cy="610820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33"/>
                </a:solidFill>
                <a:latin typeface="Garamond" panose="02020404030301010803" pitchFamily="18" charset="0"/>
              </a:rPr>
              <a:t>Syntax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45747EE-DCF4-4469-A5D3-A5636BB8E3B3}"/>
              </a:ext>
            </a:extLst>
          </p:cNvPr>
          <p:cNvCxnSpPr>
            <a:cxnSpLocks/>
          </p:cNvCxnSpPr>
          <p:nvPr/>
        </p:nvCxnSpPr>
        <p:spPr>
          <a:xfrm>
            <a:off x="5764610" y="2273820"/>
            <a:ext cx="399285" cy="7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B132BA-2E37-49C4-86A6-987F55208E3B}"/>
              </a:ext>
            </a:extLst>
          </p:cNvPr>
          <p:cNvSpPr/>
          <p:nvPr/>
        </p:nvSpPr>
        <p:spPr>
          <a:xfrm>
            <a:off x="1091823" y="1819655"/>
            <a:ext cx="2137870" cy="61082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for loop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328E0C7-6EF3-427C-B86C-511EE6A8E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3937" y="2430475"/>
            <a:ext cx="2661098" cy="5682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1A52ACD-A1AF-48FA-A171-B9D831C0E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960" y="3601151"/>
            <a:ext cx="3913335" cy="485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753B6585-3846-4FEC-A905-405E10836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0115" y="3218081"/>
            <a:ext cx="2905125" cy="1647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20061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D0E43D5-20F9-49EC-A8D1-7844A368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72" y="1620627"/>
            <a:ext cx="3859018" cy="2478173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F3A58A-D076-4C39-9465-4D0D6C68C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09" y="1655520"/>
            <a:ext cx="3671937" cy="244328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xmlns="" val="1228075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F4593CC-DE7F-407B-9168-D20EAAED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960930"/>
            <a:ext cx="8635496" cy="183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1909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F2359E-B2DF-46D6-BE85-37E7BB23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400" b="0" i="0" dirty="0">
                <a:solidFill>
                  <a:srgbClr val="333333"/>
                </a:solidFill>
                <a:effectLst/>
                <a:latin typeface="Garamond" panose="02020404030301010803" pitchFamily="18" charset="0"/>
              </a:rPr>
              <a:t>In Python, there is an easy way to achieve this by using a built-in function</a:t>
            </a:r>
            <a:endParaRPr lang="en-IN" sz="2400" dirty="0">
              <a:latin typeface="Garamond" panose="02020404030301010803" pitchFamily="18" charset="0"/>
            </a:endParaRP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xmlns="" id="{3E9ADC6A-D28C-422A-A2A8-22CBB0B774B3}"/>
              </a:ext>
            </a:extLst>
          </p:cNvPr>
          <p:cNvSpPr/>
          <p:nvPr/>
        </p:nvSpPr>
        <p:spPr>
          <a:xfrm>
            <a:off x="296261" y="1960930"/>
            <a:ext cx="4123034" cy="733412"/>
          </a:xfrm>
          <a:prstGeom prst="flowChartAlternateProcess">
            <a:avLst/>
          </a:prstGeom>
          <a:solidFill>
            <a:schemeClr val="accent3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Garamond" panose="02020404030301010803" pitchFamily="18" charset="0"/>
              </a:rPr>
              <a:t>range(start , end, step)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C8CA838-0A46-48CF-A900-E138593D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3029865"/>
            <a:ext cx="4160222" cy="733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FD532B3-2511-4ACA-93AB-F3605527F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7520" y="3335276"/>
            <a:ext cx="4123035" cy="143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56860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C68D23-E71C-481E-9F3C-6F715DE7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855" y="128470"/>
            <a:ext cx="1679756" cy="610820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4050ADB-C36B-451D-B0DC-BD2D078063D6}"/>
              </a:ext>
            </a:extLst>
          </p:cNvPr>
          <p:cNvSpPr/>
          <p:nvPr/>
        </p:nvSpPr>
        <p:spPr>
          <a:xfrm>
            <a:off x="368319" y="1960929"/>
            <a:ext cx="2290575" cy="1679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range(1,5):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F08ABC7-A2EC-4BCD-A62A-109220C25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99" y="1960929"/>
            <a:ext cx="2137870" cy="16797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[1,2,3,4] :</a:t>
            </a: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print(“REC”)</a:t>
            </a:r>
          </a:p>
          <a:p>
            <a:pPr marL="0" indent="0" algn="l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pPr marL="0" indent="0" algn="l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854E177-9E9F-4383-A769-40C03604EC1D}"/>
              </a:ext>
            </a:extLst>
          </p:cNvPr>
          <p:cNvSpPr/>
          <p:nvPr/>
        </p:nvSpPr>
        <p:spPr>
          <a:xfrm>
            <a:off x="5142497" y="1960929"/>
            <a:ext cx="1832460" cy="16797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range(5):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E1CAC9A-33A9-4426-BBA3-594B14244D50}"/>
              </a:ext>
            </a:extLst>
          </p:cNvPr>
          <p:cNvSpPr/>
          <p:nvPr/>
        </p:nvSpPr>
        <p:spPr>
          <a:xfrm>
            <a:off x="7167985" y="1960929"/>
            <a:ext cx="1832460" cy="16797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range(2,9,2):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print(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xmlns="" val="3289099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CD258D-764E-404E-ACD8-9E8A4EF03366}"/>
              </a:ext>
            </a:extLst>
          </p:cNvPr>
          <p:cNvSpPr txBox="1"/>
          <p:nvPr/>
        </p:nvSpPr>
        <p:spPr>
          <a:xfrm>
            <a:off x="448965" y="3272897"/>
            <a:ext cx="50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When we want to stop a loop based on an external condition, we can use </a:t>
            </a:r>
            <a:r>
              <a:rPr lang="en-IN" b="1" dirty="0">
                <a:solidFill>
                  <a:srgbClr val="FF0000"/>
                </a:solidFill>
                <a:latin typeface="Garamond" panose="02020404030301010803" pitchFamily="18" charset="0"/>
              </a:rPr>
              <a:t>break statement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7CB132BA-2E37-49C4-86A6-987F55208E3B}"/>
              </a:ext>
            </a:extLst>
          </p:cNvPr>
          <p:cNvSpPr/>
          <p:nvPr/>
        </p:nvSpPr>
        <p:spPr>
          <a:xfrm>
            <a:off x="1091823" y="2520802"/>
            <a:ext cx="2137870" cy="61082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break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9FE9D42-DAA4-4DCF-AA9A-6DFEAC07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35" y="2266340"/>
            <a:ext cx="2869357" cy="1583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46332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336BE3EA-736B-4F9B-A71E-A25AE12EFCAD}"/>
              </a:ext>
            </a:extLst>
          </p:cNvPr>
          <p:cNvSpPr/>
          <p:nvPr/>
        </p:nvSpPr>
        <p:spPr>
          <a:xfrm>
            <a:off x="1212490" y="2430474"/>
            <a:ext cx="2137870" cy="610820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33"/>
                </a:solidFill>
                <a:latin typeface="Garamond" panose="02020404030301010803" pitchFamily="18" charset="0"/>
              </a:rPr>
              <a:t>continue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DE7B57-270D-47F1-9A41-14F6B3C5BA5D}"/>
              </a:ext>
            </a:extLst>
          </p:cNvPr>
          <p:cNvSpPr txBox="1"/>
          <p:nvPr/>
        </p:nvSpPr>
        <p:spPr>
          <a:xfrm>
            <a:off x="296260" y="3336997"/>
            <a:ext cx="503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When we want to skip the remaining portion of the loop and continue with next iteration , we can use </a:t>
            </a:r>
            <a:r>
              <a:rPr lang="en-IN" b="1" dirty="0">
                <a:solidFill>
                  <a:srgbClr val="FF0000"/>
                </a:solidFill>
                <a:latin typeface="Garamond" panose="02020404030301010803" pitchFamily="18" charset="0"/>
              </a:rPr>
              <a:t>continue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A81900-800F-4580-914C-C90645C4C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924" y="2156252"/>
            <a:ext cx="3632816" cy="23580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8103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336BE3EA-736B-4F9B-A71E-A25AE12EFCAD}"/>
              </a:ext>
            </a:extLst>
          </p:cNvPr>
          <p:cNvSpPr/>
          <p:nvPr/>
        </p:nvSpPr>
        <p:spPr>
          <a:xfrm>
            <a:off x="1212490" y="2419045"/>
            <a:ext cx="2137870" cy="610820"/>
          </a:xfrm>
          <a:prstGeom prst="flowChartAlternateProcess">
            <a:avLst/>
          </a:prstGeom>
          <a:solidFill>
            <a:schemeClr val="accent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</a:rPr>
              <a:t>pass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DE7B57-270D-47F1-9A41-14F6B3C5BA5D}"/>
              </a:ext>
            </a:extLst>
          </p:cNvPr>
          <p:cNvSpPr txBox="1"/>
          <p:nvPr/>
        </p:nvSpPr>
        <p:spPr>
          <a:xfrm>
            <a:off x="296260" y="3336997"/>
            <a:ext cx="503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Pass statement is never executed. Behaves like a</a:t>
            </a:r>
          </a:p>
          <a:p>
            <a:r>
              <a:rPr lang="en-IN" dirty="0">
                <a:latin typeface="Garamond" panose="02020404030301010803" pitchFamily="18" charset="0"/>
              </a:rPr>
              <a:t>Placeholder for future code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34A2E43-EECA-4B97-B640-4A269CC45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230" y="2173050"/>
            <a:ext cx="2245209" cy="2324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410052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50360" y="739290"/>
            <a:ext cx="8093365" cy="725349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892245" y="1632440"/>
            <a:ext cx="5039265" cy="2313656"/>
          </a:xfrm>
        </p:spPr>
        <p:txBody>
          <a:bodyPr>
            <a:noAutofit/>
          </a:bodyPr>
          <a:lstStyle/>
          <a:p>
            <a:r>
              <a:rPr lang="en-US" sz="1800" dirty="0">
                <a:latin typeface="Garamond" panose="02020404030301010803" pitchFamily="18" charset="0"/>
              </a:rPr>
              <a:t>Iteration Control Structure(Looping)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while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for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range function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break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continue</a:t>
            </a: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Nested loops</a:t>
            </a: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endParaRPr lang="en-US" sz="1800" dirty="0">
              <a:latin typeface="Garamond" panose="02020404030301010803" pitchFamily="18" charset="0"/>
            </a:endParaRPr>
          </a:p>
          <a:p>
            <a:pPr lvl="1"/>
            <a:r>
              <a:rPr lang="en-US" sz="1800" dirty="0">
                <a:latin typeface="Garamond" panose="02020404030301010803" pitchFamily="18" charset="0"/>
              </a:rPr>
              <a:t>Nested If</a:t>
            </a:r>
          </a:p>
          <a:p>
            <a:pPr marL="457200" lvl="1" indent="0">
              <a:buNone/>
            </a:pPr>
            <a:endParaRPr lang="en-US" sz="1800" dirty="0">
              <a:latin typeface="Garamond" panose="02020404030301010803" pitchFamily="18" charset="0"/>
            </a:endParaRPr>
          </a:p>
          <a:p>
            <a:endParaRPr lang="en-US" sz="18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1633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336BE3EA-736B-4F9B-A71E-A25AE12EFCAD}"/>
              </a:ext>
            </a:extLst>
          </p:cNvPr>
          <p:cNvSpPr/>
          <p:nvPr/>
        </p:nvSpPr>
        <p:spPr>
          <a:xfrm>
            <a:off x="1212490" y="2419045"/>
            <a:ext cx="2137870" cy="610820"/>
          </a:xfrm>
          <a:prstGeom prst="flowChartAlternateProcess">
            <a:avLst/>
          </a:prstGeom>
          <a:solidFill>
            <a:schemeClr val="accent2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</a:rPr>
              <a:t>Nested loops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DDE7B57-270D-47F1-9A41-14F6B3C5BA5D}"/>
              </a:ext>
            </a:extLst>
          </p:cNvPr>
          <p:cNvSpPr txBox="1"/>
          <p:nvPr/>
        </p:nvSpPr>
        <p:spPr>
          <a:xfrm>
            <a:off x="296260" y="3336997"/>
            <a:ext cx="5039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A nested loop is a loop inside a loop.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The "inner loop" will be executed one time for each iteration of the "outer loop":</a:t>
            </a:r>
            <a:endParaRPr lang="en-IN" dirty="0">
              <a:latin typeface="Garamond" panose="020204040303010108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CDA3CA8-01D4-45ED-B3BE-880D7DC12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115" y="2699847"/>
            <a:ext cx="3779949" cy="2315183"/>
          </a:xfrm>
          <a:prstGeom prst="rect">
            <a:avLst/>
          </a:prstGeom>
          <a:ln w="31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xmlns="" val="129862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1A98E70-C716-4FF1-B604-4C8894372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35" y="1044700"/>
            <a:ext cx="3970330" cy="3970329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D7AF908B-F7A7-4617-8AA5-23E0513E4877}"/>
              </a:ext>
            </a:extLst>
          </p:cNvPr>
          <p:cNvSpPr/>
          <p:nvPr/>
        </p:nvSpPr>
        <p:spPr>
          <a:xfrm>
            <a:off x="143555" y="128470"/>
            <a:ext cx="1374345" cy="458115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684090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432C040-8364-4EB7-879E-F3D37B10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55" y="1917974"/>
            <a:ext cx="3850783" cy="12645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783EF9F-4DD1-4988-AB82-B5437354A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9719" y="1197405"/>
            <a:ext cx="3934496" cy="3817625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80259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59325F6E-16A4-4464-9144-E69E55698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45" y="1502816"/>
            <a:ext cx="3359510" cy="1374345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E7F1C0F7-2A05-4784-B89D-DF7559E3DA6A}"/>
              </a:ext>
            </a:extLst>
          </p:cNvPr>
          <p:cNvSpPr/>
          <p:nvPr/>
        </p:nvSpPr>
        <p:spPr>
          <a:xfrm>
            <a:off x="3044949" y="3335275"/>
            <a:ext cx="1527050" cy="137434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@</a:t>
            </a:r>
          </a:p>
          <a:p>
            <a:r>
              <a:rPr lang="en-IN" dirty="0"/>
              <a:t>@@</a:t>
            </a:r>
          </a:p>
          <a:p>
            <a:r>
              <a:rPr lang="en-IN" dirty="0"/>
              <a:t>@@@</a:t>
            </a:r>
          </a:p>
          <a:p>
            <a:r>
              <a:rPr lang="en-IN" dirty="0"/>
              <a:t>@@@@</a:t>
            </a:r>
          </a:p>
          <a:p>
            <a:r>
              <a:rPr lang="en-IN" dirty="0"/>
              <a:t>@@@@@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AFF7022C-E59B-436F-AB7C-EE0CED745388}"/>
              </a:ext>
            </a:extLst>
          </p:cNvPr>
          <p:cNvCxnSpPr/>
          <p:nvPr/>
        </p:nvCxnSpPr>
        <p:spPr>
          <a:xfrm>
            <a:off x="3655769" y="2877161"/>
            <a:ext cx="0" cy="458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90475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235" y="895350"/>
            <a:ext cx="2065635" cy="608075"/>
          </a:xfrm>
        </p:spPr>
        <p:txBody>
          <a:bodyPr>
            <a:normAutofit/>
          </a:bodyPr>
          <a:lstStyle/>
          <a:p>
            <a:r>
              <a:rPr lang="en-US" sz="1200" b="1" dirty="0" smtClean="0">
                <a:effectLst/>
              </a:rPr>
              <a:t>Print the Prime Number between the given Interval.</a:t>
            </a:r>
            <a:endParaRPr lang="en-US" sz="1200" dirty="0">
              <a:effectLst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04950"/>
            <a:ext cx="5638800" cy="33528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2185988"/>
            <a:ext cx="2971800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top ending with a Thank You | Watts Innovating">
            <a:extLst>
              <a:ext uri="{FF2B5EF4-FFF2-40B4-BE49-F238E27FC236}">
                <a16:creationId xmlns:a16="http://schemas.microsoft.com/office/drawing/2014/main" xmlns="" id="{BF807210-6AB4-47A3-8BB1-4FF232231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08475" y="19609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072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913E2D2D-01CB-4143-90CD-4D57120E4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65" y="1952152"/>
            <a:ext cx="1698078" cy="23659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xmlns="" val="48639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xmlns="" id="{AE6C2F2D-8D5C-49EC-A8F6-578C0FA93D77}"/>
              </a:ext>
            </a:extLst>
          </p:cNvPr>
          <p:cNvSpPr/>
          <p:nvPr/>
        </p:nvSpPr>
        <p:spPr>
          <a:xfrm>
            <a:off x="1168290" y="2189987"/>
            <a:ext cx="2137870" cy="610820"/>
          </a:xfrm>
          <a:prstGeom prst="flowChartAlternateProcess">
            <a:avLst/>
          </a:prstGeom>
          <a:solidFill>
            <a:srgbClr val="CC00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while loop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xmlns="" id="{E5BA9AD7-29E1-4DF7-B143-9BB58B6C4AD7}"/>
              </a:ext>
            </a:extLst>
          </p:cNvPr>
          <p:cNvSpPr/>
          <p:nvPr/>
        </p:nvSpPr>
        <p:spPr>
          <a:xfrm>
            <a:off x="1168290" y="3341370"/>
            <a:ext cx="2137870" cy="610820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for loop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xmlns="" id="{61EAA84F-96BB-4F1D-8803-DABA6199FCE5}"/>
              </a:ext>
            </a:extLst>
          </p:cNvPr>
          <p:cNvSpPr/>
          <p:nvPr/>
        </p:nvSpPr>
        <p:spPr>
          <a:xfrm>
            <a:off x="5724970" y="1963977"/>
            <a:ext cx="2137870" cy="610820"/>
          </a:xfrm>
          <a:prstGeom prst="flowChartAlternateProcess">
            <a:avLst/>
          </a:prstGeom>
          <a:solidFill>
            <a:srgbClr val="92D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break statement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xmlns="" id="{D2447F1E-FFE5-43E7-B8F1-3273F0F040F2}"/>
              </a:ext>
            </a:extLst>
          </p:cNvPr>
          <p:cNvSpPr/>
          <p:nvPr/>
        </p:nvSpPr>
        <p:spPr>
          <a:xfrm>
            <a:off x="5724970" y="2877160"/>
            <a:ext cx="2137870" cy="610820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continue statement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B6758C1-8AED-49A7-B0AE-AE219B2F6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065" y="1952152"/>
            <a:ext cx="1698078" cy="2365953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xmlns="" id="{A6B7B476-876A-4D9F-9FCD-7B683F3A1BAE}"/>
              </a:ext>
            </a:extLst>
          </p:cNvPr>
          <p:cNvSpPr/>
          <p:nvPr/>
        </p:nvSpPr>
        <p:spPr>
          <a:xfrm>
            <a:off x="5724970" y="3802993"/>
            <a:ext cx="2137870" cy="610820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pass statement </a:t>
            </a:r>
          </a:p>
        </p:txBody>
      </p:sp>
    </p:spTree>
    <p:extLst>
      <p:ext uri="{BB962C8B-B14F-4D97-AF65-F5344CB8AC3E}">
        <p14:creationId xmlns:p14="http://schemas.microsoft.com/office/powerpoint/2010/main" xmlns="" val="284257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0" grpId="0" animBg="1"/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Iteration Control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9CD258D-764E-404E-ACD8-9E8A4EF03366}"/>
              </a:ext>
            </a:extLst>
          </p:cNvPr>
          <p:cNvSpPr txBox="1"/>
          <p:nvPr/>
        </p:nvSpPr>
        <p:spPr>
          <a:xfrm>
            <a:off x="381415" y="2569078"/>
            <a:ext cx="5039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Garamond" panose="02020404030301010803" pitchFamily="18" charset="0"/>
              </a:rPr>
              <a:t>Repeats the execution of the statements within the while block when the condition is true . when the condition is false exits the while block.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xmlns="" id="{336BE3EA-736B-4F9B-A71E-A25AE12EFCAD}"/>
              </a:ext>
            </a:extLst>
          </p:cNvPr>
          <p:cNvSpPr/>
          <p:nvPr/>
        </p:nvSpPr>
        <p:spPr>
          <a:xfrm>
            <a:off x="907080" y="3793390"/>
            <a:ext cx="2137870" cy="610820"/>
          </a:xfrm>
          <a:prstGeom prst="flowChartAlternateProcess">
            <a:avLst/>
          </a:prstGeom>
          <a:solidFill>
            <a:srgbClr val="00B0F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33"/>
                </a:solidFill>
                <a:latin typeface="Garamond" panose="02020404030301010803" pitchFamily="18" charset="0"/>
              </a:rPr>
              <a:t>Syntax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645747EE-DCF4-4469-A5D3-A5636BB8E3B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044950" y="4098800"/>
            <a:ext cx="1832460" cy="22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xmlns="" id="{4A4F5F7F-5949-417F-94EE-D4702F885757}"/>
              </a:ext>
            </a:extLst>
          </p:cNvPr>
          <p:cNvSpPr/>
          <p:nvPr/>
        </p:nvSpPr>
        <p:spPr>
          <a:xfrm>
            <a:off x="1091823" y="1838338"/>
            <a:ext cx="2137870" cy="610820"/>
          </a:xfrm>
          <a:prstGeom prst="flowChartAlternateProcess">
            <a:avLst/>
          </a:prstGeom>
          <a:solidFill>
            <a:srgbClr val="CC0099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Garamond" panose="02020404030301010803" pitchFamily="18" charset="0"/>
              </a:rPr>
              <a:t>while loop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884CF591-1C54-474D-9658-26F8B57C9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10" y="4040764"/>
            <a:ext cx="2658695" cy="56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739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E1EA5-C1A3-4863-9617-BDC456DD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Flowchart of 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BCC9371E-BF9E-4BDE-9939-C6619289F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721" y="1808163"/>
            <a:ext cx="2506558" cy="3054350"/>
          </a:xfrm>
        </p:spPr>
      </p:pic>
    </p:spTree>
    <p:extLst>
      <p:ext uri="{BB962C8B-B14F-4D97-AF65-F5344CB8AC3E}">
        <p14:creationId xmlns:p14="http://schemas.microsoft.com/office/powerpoint/2010/main" xmlns="" val="274247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E97B40-097F-4FD1-A49E-61CA91050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891995"/>
            <a:ext cx="8246070" cy="76352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875B32-E8D3-42DB-AB15-B6D7D42CC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19AE394-0304-4C2A-B71E-78D7F6337947}"/>
              </a:ext>
            </a:extLst>
          </p:cNvPr>
          <p:cNvSpPr/>
          <p:nvPr/>
        </p:nvSpPr>
        <p:spPr>
          <a:xfrm>
            <a:off x="601670" y="1960930"/>
            <a:ext cx="3512215" cy="2748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(x &lt; 5):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print(x)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x = x + 1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90D122-D23A-42D7-A686-D92EFBFE0A86}"/>
              </a:ext>
            </a:extLst>
          </p:cNvPr>
          <p:cNvSpPr/>
          <p:nvPr/>
        </p:nvSpPr>
        <p:spPr>
          <a:xfrm>
            <a:off x="5030115" y="1960930"/>
            <a:ext cx="3512215" cy="2748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(x &lt;= 5):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print(“REC”)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x = x + 1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</a:t>
            </a:r>
          </a:p>
        </p:txBody>
      </p:sp>
    </p:spTree>
    <p:extLst>
      <p:ext uri="{BB962C8B-B14F-4D97-AF65-F5344CB8AC3E}">
        <p14:creationId xmlns:p14="http://schemas.microsoft.com/office/powerpoint/2010/main" xmlns="" val="2006747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1F4E93-7721-41B2-86AB-E576C509D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965" y="1197405"/>
            <a:ext cx="8246070" cy="1832460"/>
          </a:xfrm>
        </p:spPr>
        <p:txBody>
          <a:bodyPr>
            <a:noAutofit/>
          </a:bodyPr>
          <a:lstStyle/>
          <a:p>
            <a:pPr algn="l" rtl="0"/>
            <a:r>
              <a:rPr lang="en-US" sz="1800" dirty="0">
                <a:solidFill>
                  <a:srgbClr val="001A1E"/>
                </a:solidFill>
                <a:effectLst/>
                <a:latin typeface="Garamond" panose="02020404030301010803" pitchFamily="18" charset="0"/>
              </a:rPr>
              <a:t>C</a:t>
            </a:r>
            <a:r>
              <a:rPr lang="en-US" sz="1800" b="0" i="0" dirty="0">
                <a:solidFill>
                  <a:srgbClr val="001A1E"/>
                </a:solidFill>
                <a:effectLst/>
                <a:latin typeface="Garamond" panose="02020404030301010803" pitchFamily="18" charset="0"/>
              </a:rPr>
              <a:t>reate a program that computes the average of a collection of values entered by the user. The user will enter 0 as a sentinel value to indicate that no further values will be provided. Your program should display an appropriate error message if the first value entered by the user is 0.</a:t>
            </a:r>
            <a:r>
              <a:rPr lang="en-US" sz="1800" b="1" i="0" dirty="0">
                <a:solidFill>
                  <a:srgbClr val="FF0000"/>
                </a:solidFill>
                <a:effectLst/>
                <a:latin typeface="Garamond" panose="02020404030301010803" pitchFamily="18" charset="0"/>
              </a:rPr>
              <a:t>Hint: Because the 0 marks the end of the input it should not be included in the average.</a:t>
            </a:r>
            <a:endParaRPr lang="en-IN" sz="1800" b="1" dirty="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E1FD5E9-9674-4906-B351-CC94C60F4382}"/>
              </a:ext>
            </a:extLst>
          </p:cNvPr>
          <p:cNvSpPr txBox="1"/>
          <p:nvPr/>
        </p:nvSpPr>
        <p:spPr>
          <a:xfrm>
            <a:off x="601669" y="3029865"/>
            <a:ext cx="32068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Input:</a:t>
            </a:r>
          </a:p>
          <a:p>
            <a:r>
              <a:rPr lang="en-IN" dirty="0">
                <a:latin typeface="Garamond" panose="02020404030301010803" pitchFamily="18" charset="0"/>
              </a:rPr>
              <a:t>List of Numbers</a:t>
            </a:r>
          </a:p>
          <a:p>
            <a:r>
              <a:rPr lang="en-IN" dirty="0">
                <a:latin typeface="Garamond" panose="02020404030301010803" pitchFamily="18" charset="0"/>
              </a:rPr>
              <a:t>Eg:1,2,3,9,8,7,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b="1" dirty="0">
                <a:latin typeface="Garamond" panose="02020404030301010803" pitchFamily="18" charset="0"/>
              </a:rPr>
              <a:t>Output:</a:t>
            </a:r>
          </a:p>
          <a:p>
            <a:r>
              <a:rPr lang="en-IN" dirty="0">
                <a:latin typeface="Garamond" panose="02020404030301010803" pitchFamily="18" charset="0"/>
              </a:rPr>
              <a:t>Find Average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606889A-F639-4292-853C-45143E25D93D}"/>
              </a:ext>
            </a:extLst>
          </p:cNvPr>
          <p:cNvSpPr txBox="1"/>
          <p:nvPr/>
        </p:nvSpPr>
        <p:spPr>
          <a:xfrm>
            <a:off x="1976015" y="3576763"/>
            <a:ext cx="305410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68A1D8B-2339-4450-9104-C9AA0B3A4B90}"/>
              </a:ext>
            </a:extLst>
          </p:cNvPr>
          <p:cNvSpPr txBox="1"/>
          <p:nvPr/>
        </p:nvSpPr>
        <p:spPr>
          <a:xfrm>
            <a:off x="3044951" y="2877160"/>
            <a:ext cx="3359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Garamond" panose="02020404030301010803" pitchFamily="18" charset="0"/>
              </a:rPr>
              <a:t>Logic:</a:t>
            </a:r>
          </a:p>
          <a:p>
            <a:r>
              <a:rPr lang="en-IN" dirty="0">
                <a:latin typeface="Garamond" panose="02020404030301010803" pitchFamily="18" charset="0"/>
              </a:rPr>
              <a:t>Find Sum ,then…</a:t>
            </a:r>
          </a:p>
          <a:p>
            <a:r>
              <a:rPr lang="en-IN" dirty="0">
                <a:latin typeface="Garamond" panose="02020404030301010803" pitchFamily="18" charset="0"/>
              </a:rPr>
              <a:t>Average=Sum/total no of values</a:t>
            </a:r>
          </a:p>
          <a:p>
            <a:endParaRPr lang="en-IN" dirty="0">
              <a:latin typeface="Garamond" panose="02020404030301010803" pitchFamily="18" charset="0"/>
            </a:endParaRPr>
          </a:p>
          <a:p>
            <a:r>
              <a:rPr lang="en-IN" dirty="0">
                <a:latin typeface="Garamond" panose="02020404030301010803" pitchFamily="18" charset="0"/>
              </a:rPr>
              <a:t>Total no of values???</a:t>
            </a:r>
          </a:p>
          <a:p>
            <a:r>
              <a:rPr lang="en-IN" dirty="0">
                <a:latin typeface="Garamond" panose="02020404030301010803" pitchFamily="18" charset="0"/>
              </a:rPr>
              <a:t>Find Sum and Total no of values</a:t>
            </a:r>
          </a:p>
          <a:p>
            <a:r>
              <a:rPr lang="en-IN" dirty="0">
                <a:latin typeface="Garamond" panose="02020404030301010803" pitchFamily="18" charset="0"/>
              </a:rPr>
              <a:t>Finally find average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80D73D5-376C-4253-8EC3-CA7BD68E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140" y="2931642"/>
            <a:ext cx="2478329" cy="1846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xmlns="" id="{782B2C4D-1DBD-4CC9-8336-87C955B26DDC}"/>
              </a:ext>
            </a:extLst>
          </p:cNvPr>
          <p:cNvSpPr/>
          <p:nvPr/>
        </p:nvSpPr>
        <p:spPr>
          <a:xfrm>
            <a:off x="0" y="586585"/>
            <a:ext cx="2137870" cy="610820"/>
          </a:xfrm>
          <a:prstGeom prst="flowChartAlternateProcess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7033"/>
                </a:solidFill>
                <a:latin typeface="Garamond" panose="02020404030301010803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xmlns="" val="314845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1070A50F-C341-40D7-8AEC-E17A493DC855}"/>
              </a:ext>
            </a:extLst>
          </p:cNvPr>
          <p:cNvSpPr txBox="1">
            <a:spLocks/>
          </p:cNvSpPr>
          <p:nvPr/>
        </p:nvSpPr>
        <p:spPr>
          <a:xfrm>
            <a:off x="457200" y="1197406"/>
            <a:ext cx="4038600" cy="335951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Prog. To find </a:t>
            </a:r>
            <a:r>
              <a:rPr lang="en-US" sz="2000" b="1" u="sng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 sum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num = int(input(“No.?”))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ds = 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num&gt;0 :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ds = ds +num % 10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num = num // 10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print(“Digit Sum :”, ds)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4950A0C-3898-4981-930D-D847D33E1CE3}"/>
              </a:ext>
            </a:extLst>
          </p:cNvPr>
          <p:cNvSpPr txBox="1">
            <a:spLocks/>
          </p:cNvSpPr>
          <p:nvPr/>
        </p:nvSpPr>
        <p:spPr>
          <a:xfrm>
            <a:off x="4648200" y="1197405"/>
            <a:ext cx="4038600" cy="3359510"/>
          </a:xfrm>
          <a:prstGeom prst="rect">
            <a:avLst/>
          </a:prstGeom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Prog. To find </a:t>
            </a:r>
            <a:r>
              <a:rPr lang="en-US" sz="2000" b="1" u="sng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num = int(input(“No.?”))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rev = 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num&gt;0 :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d =  num % 10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rev = rev*10 + d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num = num // 10</a:t>
            </a:r>
          </a:p>
          <a:p>
            <a:pPr>
              <a:buFont typeface="Arial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print(“Reverse :”, rev)</a:t>
            </a:r>
          </a:p>
        </p:txBody>
      </p:sp>
    </p:spTree>
    <p:extLst>
      <p:ext uri="{BB962C8B-B14F-4D97-AF65-F5344CB8AC3E}">
        <p14:creationId xmlns:p14="http://schemas.microsoft.com/office/powerpoint/2010/main" xmlns="" val="314473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Microsoft Office PowerPoint</Application>
  <PresentationFormat>On-screen Show (16:9)</PresentationFormat>
  <Paragraphs>153</Paragraphs>
  <Slides>25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RAJALAKSHMI ENGINEERING COLLEGE  PYTHON PROGRAMMING</vt:lpstr>
      <vt:lpstr>CONTENTS</vt:lpstr>
      <vt:lpstr>Iteration Control Structure</vt:lpstr>
      <vt:lpstr>Iteration Control Structures</vt:lpstr>
      <vt:lpstr>Iteration Control Structures</vt:lpstr>
      <vt:lpstr>Flowchart of While Loop</vt:lpstr>
      <vt:lpstr>Example</vt:lpstr>
      <vt:lpstr>Create a program that computes the average of a collection of values entered by the user. The user will enter 0 as a sentinel value to indicate that no further values will be provided. Your program should display an appropriate error message if the first value entered by the user is 0.Hint: Because the 0 marks the end of the input it should not be included in the average.</vt:lpstr>
      <vt:lpstr>Slide 9</vt:lpstr>
      <vt:lpstr>Example</vt:lpstr>
      <vt:lpstr>checks whether it is a palindrome or not</vt:lpstr>
      <vt:lpstr>Iteration Control Structures</vt:lpstr>
      <vt:lpstr>Slide 13</vt:lpstr>
      <vt:lpstr>Slide 14</vt:lpstr>
      <vt:lpstr>In Python, there is an easy way to achieve this by using a built-in function</vt:lpstr>
      <vt:lpstr>Example</vt:lpstr>
      <vt:lpstr>Iteration Control Structures</vt:lpstr>
      <vt:lpstr>Iteration Control Structures</vt:lpstr>
      <vt:lpstr>Iteration Control Structures</vt:lpstr>
      <vt:lpstr>Iteration Control Structures</vt:lpstr>
      <vt:lpstr>Slide 21</vt:lpstr>
      <vt:lpstr>Slide 22</vt:lpstr>
      <vt:lpstr>Slide 23</vt:lpstr>
      <vt:lpstr>Print the Prime Number between the given Interval.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2022-03-08T06:04:13Z</dcterms:modified>
</cp:coreProperties>
</file>