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7"/>
  </p:notesMasterIdLst>
  <p:sldIdLst>
    <p:sldId id="256" r:id="rId2"/>
    <p:sldId id="259" r:id="rId3"/>
    <p:sldId id="262" r:id="rId4"/>
    <p:sldId id="323" r:id="rId5"/>
    <p:sldId id="329" r:id="rId6"/>
    <p:sldId id="330" r:id="rId7"/>
    <p:sldId id="335" r:id="rId8"/>
    <p:sldId id="337" r:id="rId9"/>
    <p:sldId id="338" r:id="rId10"/>
    <p:sldId id="344" r:id="rId11"/>
    <p:sldId id="347" r:id="rId12"/>
    <p:sldId id="349" r:id="rId13"/>
    <p:sldId id="345" r:id="rId14"/>
    <p:sldId id="348" r:id="rId15"/>
    <p:sldId id="350" r:id="rId16"/>
    <p:sldId id="351" r:id="rId17"/>
    <p:sldId id="352" r:id="rId18"/>
    <p:sldId id="353" r:id="rId19"/>
    <p:sldId id="315" r:id="rId20"/>
    <p:sldId id="354" r:id="rId21"/>
    <p:sldId id="355" r:id="rId22"/>
    <p:sldId id="356" r:id="rId23"/>
    <p:sldId id="357" r:id="rId24"/>
    <p:sldId id="358" r:id="rId25"/>
    <p:sldId id="274" r:id="rId26"/>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33"/>
    <a:srgbClr val="CC0099"/>
    <a:srgbClr val="990099"/>
    <a:srgbClr val="1D3A00"/>
    <a:srgbClr val="6C1A00"/>
    <a:srgbClr val="FE9202"/>
    <a:srgbClr val="E7FF01"/>
    <a:srgbClr val="E39A39"/>
    <a:srgbClr val="5EEC3C"/>
    <a:srgbClr val="00AA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93" d="100"/>
          <a:sy n="93" d="100"/>
        </p:scale>
        <p:origin x="168" y="66"/>
      </p:cViewPr>
      <p:guideLst>
        <p:guide orient="horz" pos="1620"/>
        <p:guide pos="2880"/>
      </p:guideLst>
    </p:cSldViewPr>
  </p:slideViewPr>
  <p:notesTextViewPr>
    <p:cViewPr>
      <p:scale>
        <a:sx n="1" d="1"/>
        <a:sy n="1" d="1"/>
      </p:scale>
      <p:origin x="0" y="0"/>
    </p:cViewPr>
  </p:notesTextViewPr>
  <p:gridSpacing cx="152705" cy="1527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18E60-4300-4729-A0D7-6AB984C3922D}" type="datetimeFigureOut">
              <a:rPr lang="en-US" smtClean="0"/>
              <a:t>3/11/2022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33E96-F078-4B3D-A8F4-F1AF21EBC357}" type="slidenum">
              <a:rPr lang="en-US" smtClean="0"/>
              <a:t>‹#›</a:t>
            </a:fld>
            <a:endParaRPr lang="en-US"/>
          </a:p>
        </p:txBody>
      </p:sp>
    </p:spTree>
    <p:extLst>
      <p:ext uri="{BB962C8B-B14F-4D97-AF65-F5344CB8AC3E}">
        <p14:creationId xmlns:p14="http://schemas.microsoft.com/office/powerpoint/2010/main" val="2844300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err="1" smtClean="0"/>
              <a:t>arvijayakumar</a:t>
            </a:r>
            <a:endParaRPr lang="en-IN" dirty="0"/>
          </a:p>
        </p:txBody>
      </p:sp>
      <p:sp>
        <p:nvSpPr>
          <p:cNvPr id="4" name="Slide Number Placeholder 3"/>
          <p:cNvSpPr>
            <a:spLocks noGrp="1"/>
          </p:cNvSpPr>
          <p:nvPr>
            <p:ph type="sldNum" sz="quarter" idx="10"/>
          </p:nvPr>
        </p:nvSpPr>
        <p:spPr/>
        <p:txBody>
          <a:bodyPr/>
          <a:lstStyle/>
          <a:p>
            <a:fld id="{AF533E96-F078-4B3D-A8F4-F1AF21EBC357}" type="slidenum">
              <a:rPr lang="en-US" smtClean="0"/>
              <a:t>1</a:t>
            </a:fld>
            <a:endParaRPr lang="en-US"/>
          </a:p>
        </p:txBody>
      </p:sp>
    </p:spTree>
    <p:extLst>
      <p:ext uri="{BB962C8B-B14F-4D97-AF65-F5344CB8AC3E}">
        <p14:creationId xmlns:p14="http://schemas.microsoft.com/office/powerpoint/2010/main" val="4133902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F533E96-F078-4B3D-A8F4-F1AF21EBC357}" type="slidenum">
              <a:rPr lang="en-US" smtClean="0"/>
              <a:t>3</a:t>
            </a:fld>
            <a:endParaRPr lang="en-US"/>
          </a:p>
        </p:txBody>
      </p:sp>
    </p:spTree>
    <p:extLst>
      <p:ext uri="{BB962C8B-B14F-4D97-AF65-F5344CB8AC3E}">
        <p14:creationId xmlns:p14="http://schemas.microsoft.com/office/powerpoint/2010/main" val="85707304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01670" y="3335275"/>
            <a:ext cx="7940660" cy="763525"/>
          </a:xfrm>
          <a:noFill/>
          <a:effectLst>
            <a:outerShdw blurRad="50800" dist="38100" dir="2700000" algn="tl" rotWithShape="0">
              <a:prstClr val="black">
                <a:alpha val="40000"/>
              </a:prstClr>
            </a:outerShdw>
          </a:effectLst>
        </p:spPr>
        <p:txBody>
          <a:bodyPr>
            <a:normAutofit/>
          </a:bodyPr>
          <a:lstStyle>
            <a:lvl1pPr algn="ctr">
              <a:defRPr sz="3600">
                <a:solidFill>
                  <a:srgbClr val="C00000"/>
                </a:solidFill>
              </a:defRPr>
            </a:lvl1pPr>
          </a:lstStyle>
          <a:p>
            <a:r>
              <a:rPr lang="en-US" dirty="0"/>
              <a:t>Click to edit Master title style</a:t>
            </a:r>
          </a:p>
        </p:txBody>
      </p:sp>
      <p:sp>
        <p:nvSpPr>
          <p:cNvPr id="3" name="Subtitle 2"/>
          <p:cNvSpPr>
            <a:spLocks noGrp="1"/>
          </p:cNvSpPr>
          <p:nvPr>
            <p:ph type="subTitle" idx="1"/>
          </p:nvPr>
        </p:nvSpPr>
        <p:spPr>
          <a:xfrm>
            <a:off x="601670" y="4098800"/>
            <a:ext cx="7940660" cy="763525"/>
          </a:xfrm>
        </p:spPr>
        <p:txBody>
          <a:bodyPr>
            <a:normAutofit/>
          </a:bodyPr>
          <a:lstStyle>
            <a:lvl1pPr marL="0" indent="0" algn="ctr">
              <a:buNone/>
              <a:defRPr sz="2800" b="0" i="0">
                <a:solidFill>
                  <a:srgbClr val="1D3A00"/>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2538751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77607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4286657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pic>
        <p:nvPicPr>
          <p:cNvPr id="7" name="Picture 6" descr="E:\websites\free-power-point-templates\2012\logos.png">
            <a:extLst>
              <a:ext uri="{FF2B5EF4-FFF2-40B4-BE49-F238E27FC236}">
                <a16:creationId xmlns="" xmlns:a16="http://schemas.microsoft.com/office/drawing/2014/main" id="{08B89D22-1D6E-450B-881F-4D2A4C527F7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tretch>
            <a:fillRect/>
          </a:stretch>
        </p:blipFill>
        <p:spPr bwMode="auto">
          <a:xfrm>
            <a:off x="3808475" y="2326213"/>
            <a:ext cx="1463784" cy="526961"/>
          </a:xfrm>
          <a:prstGeom prst="rect">
            <a:avLst/>
          </a:prstGeom>
          <a:noFill/>
          <a:ln>
            <a:no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93609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8965" y="1044700"/>
            <a:ext cx="8246070" cy="763525"/>
          </a:xfrm>
        </p:spPr>
        <p:txBody>
          <a:bodyPr>
            <a:normAutofit/>
          </a:bodyPr>
          <a:lstStyle>
            <a:lvl1pPr algn="ct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448966" y="1808225"/>
            <a:ext cx="8246070" cy="3054098"/>
          </a:xfrm>
        </p:spPr>
        <p:txBody>
          <a:bodyPr/>
          <a:lstStyle>
            <a:lvl1pPr algn="ctr">
              <a:defRPr sz="2800">
                <a:solidFill>
                  <a:srgbClr val="1D3A00"/>
                </a:solidFill>
              </a:defRPr>
            </a:lvl1pPr>
            <a:lvl2pPr algn="ctr">
              <a:defRPr>
                <a:solidFill>
                  <a:srgbClr val="1D3A00"/>
                </a:solidFill>
              </a:defRPr>
            </a:lvl2pPr>
            <a:lvl3pPr algn="ctr">
              <a:defRPr>
                <a:solidFill>
                  <a:srgbClr val="1D3A00"/>
                </a:solidFill>
              </a:defRPr>
            </a:lvl3pPr>
            <a:lvl4pPr algn="ctr">
              <a:defRPr>
                <a:solidFill>
                  <a:srgbClr val="1D3A00"/>
                </a:solidFill>
              </a:defRPr>
            </a:lvl4pPr>
            <a:lvl5pPr algn="ct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64471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586835" y="433880"/>
            <a:ext cx="6108199" cy="572644"/>
          </a:xfrm>
        </p:spPr>
        <p:txBody>
          <a:bodyPr>
            <a:normAutofit/>
          </a:bodyPr>
          <a:lstStyle>
            <a:lvl1pPr algn="l">
              <a:defRPr sz="360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Content Placeholder 2"/>
          <p:cNvSpPr>
            <a:spLocks noGrp="1"/>
          </p:cNvSpPr>
          <p:nvPr>
            <p:ph idx="1"/>
          </p:nvPr>
        </p:nvSpPr>
        <p:spPr>
          <a:xfrm>
            <a:off x="2586835" y="1044700"/>
            <a:ext cx="6108199" cy="3511061"/>
          </a:xfrm>
        </p:spPr>
        <p:txBody>
          <a:bodyPr/>
          <a:lstStyle>
            <a:lvl1pPr>
              <a:defRPr sz="2800">
                <a:solidFill>
                  <a:srgbClr val="1D3A00"/>
                </a:solidFill>
              </a:defRPr>
            </a:lvl1pPr>
            <a:lvl2pPr>
              <a:defRPr>
                <a:solidFill>
                  <a:srgbClr val="1D3A00"/>
                </a:solidFill>
              </a:defRPr>
            </a:lvl2pPr>
            <a:lvl3pPr>
              <a:defRPr>
                <a:solidFill>
                  <a:srgbClr val="1D3A00"/>
                </a:solidFill>
              </a:defRPr>
            </a:lvl3pPr>
            <a:lvl4pPr>
              <a:defRPr>
                <a:solidFill>
                  <a:srgbClr val="1D3A00"/>
                </a:solidFill>
              </a:defRPr>
            </a:lvl4pPr>
            <a:lvl5pPr>
              <a:defRPr>
                <a:solidFill>
                  <a:srgbClr val="1D3A00"/>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1629391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3074F12-AA26-4AC8-9962-C36BB8F32554}" type="datetimeFigureOut">
              <a:rPr lang="en-US" smtClean="0"/>
              <a:pPr/>
              <a:t>3/11/2022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863441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556791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1670" y="1044700"/>
            <a:ext cx="7940660" cy="763525"/>
          </a:xfrm>
        </p:spPr>
        <p:txBody>
          <a:bodyPr>
            <a:normAutofit/>
          </a:bodyPr>
          <a:lstStyle>
            <a:lvl1pPr algn="ctr">
              <a:defRPr sz="3600" baseline="0">
                <a:solidFill>
                  <a:srgbClr val="C00000"/>
                </a:solidFill>
                <a:effectLst>
                  <a:outerShdw blurRad="50800" dist="38100" dir="2700000" algn="tl" rotWithShape="0">
                    <a:prstClr val="black">
                      <a:alpha val="40000"/>
                    </a:prstClr>
                  </a:outerShdw>
                </a:effectLst>
              </a:defRPr>
            </a:lvl1pPr>
          </a:lstStyle>
          <a:p>
            <a:r>
              <a:rPr lang="en-US" dirty="0"/>
              <a:t>Click to edit Master title style</a:t>
            </a:r>
          </a:p>
        </p:txBody>
      </p:sp>
      <p:sp>
        <p:nvSpPr>
          <p:cNvPr id="3" name="Text Placeholder 2"/>
          <p:cNvSpPr>
            <a:spLocks noGrp="1"/>
          </p:cNvSpPr>
          <p:nvPr>
            <p:ph type="body" idx="1"/>
          </p:nvPr>
        </p:nvSpPr>
        <p:spPr>
          <a:xfrm>
            <a:off x="536879" y="1808225"/>
            <a:ext cx="4040188"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36879" y="2280622"/>
            <a:ext cx="4040188"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572000" y="1808225"/>
            <a:ext cx="4041775" cy="479822"/>
          </a:xfrm>
        </p:spPr>
        <p:txBody>
          <a:bodyPr anchor="b"/>
          <a:lstStyle>
            <a:lvl1pPr marL="0" indent="0" algn="ctr">
              <a:buNone/>
              <a:defRPr sz="2400" b="1">
                <a:solidFill>
                  <a:srgbClr val="1D3A0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572000" y="2280622"/>
            <a:ext cx="4041775" cy="2276294"/>
          </a:xfrm>
        </p:spPr>
        <p:txBody>
          <a:bodyPr/>
          <a:lstStyle>
            <a:lvl1pPr algn="ctr">
              <a:defRPr sz="2400">
                <a:solidFill>
                  <a:srgbClr val="1D3A00"/>
                </a:solidFill>
              </a:defRPr>
            </a:lvl1pPr>
            <a:lvl2pPr algn="ctr">
              <a:defRPr sz="2000">
                <a:solidFill>
                  <a:srgbClr val="1D3A00"/>
                </a:solidFill>
              </a:defRPr>
            </a:lvl2pPr>
            <a:lvl3pPr algn="ctr">
              <a:defRPr sz="1800">
                <a:solidFill>
                  <a:srgbClr val="1D3A00"/>
                </a:solidFill>
              </a:defRPr>
            </a:lvl3pPr>
            <a:lvl4pPr algn="ctr">
              <a:defRPr sz="1600">
                <a:solidFill>
                  <a:srgbClr val="1D3A00"/>
                </a:solidFill>
              </a:defRPr>
            </a:lvl4pPr>
            <a:lvl5pPr algn="ctr">
              <a:defRPr sz="1600">
                <a:solidFill>
                  <a:srgbClr val="1D3A00"/>
                </a:solidFill>
              </a:defRPr>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3074F12-AA26-4AC8-9962-C36BB8F32554}" type="datetimeFigureOut">
              <a:rPr lang="en-US" smtClean="0"/>
              <a:pPr/>
              <a:t>3/11/2022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122911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3074F12-AA26-4AC8-9962-C36BB8F32554}" type="datetimeFigureOut">
              <a:rPr lang="en-US" smtClean="0"/>
              <a:pPr/>
              <a:t>3/11/2022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029773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074F12-AA26-4AC8-9962-C36BB8F32554}" type="datetimeFigureOut">
              <a:rPr lang="en-US" smtClean="0"/>
              <a:pPr/>
              <a:t>3/11/2022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4251864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3074F12-AA26-4AC8-9962-C36BB8F32554}" type="datetimeFigureOut">
              <a:rPr lang="en-US" smtClean="0"/>
              <a:pPr/>
              <a:t>3/11/2022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2CCC60-E8CD-4174-8B1A-7DF615B22EEF}" type="slidenum">
              <a:rPr lang="en-US" smtClean="0"/>
              <a:pPr/>
              <a:t>‹#›</a:t>
            </a:fld>
            <a:endParaRPr lang="en-US"/>
          </a:p>
        </p:txBody>
      </p:sp>
    </p:spTree>
    <p:extLst>
      <p:ext uri="{BB962C8B-B14F-4D97-AF65-F5344CB8AC3E}">
        <p14:creationId xmlns:p14="http://schemas.microsoft.com/office/powerpoint/2010/main" val="31744526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74F12-AA26-4AC8-9962-C36BB8F32554}" type="datetimeFigureOut">
              <a:rPr lang="en-US" smtClean="0"/>
              <a:pPr/>
              <a:t>3/11/2022</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B82CCC60-E8CD-4174-8B1A-7DF615B22EEF}" type="slidenum">
              <a:rPr lang="en-US" smtClean="0"/>
              <a:pPr/>
              <a:t>‹#›</a:t>
            </a:fld>
            <a:endParaRPr lang="en-US"/>
          </a:p>
        </p:txBody>
      </p:sp>
      <p:sp>
        <p:nvSpPr>
          <p:cNvPr id="7" name="TextBox 6">
            <a:extLst>
              <a:ext uri="{FF2B5EF4-FFF2-40B4-BE49-F238E27FC236}">
                <a16:creationId xmlns="" xmlns:a16="http://schemas.microsoft.com/office/drawing/2014/main" id="{11E867DF-3DCA-4725-94F0-F2B6BD747A82}"/>
              </a:ext>
            </a:extLst>
          </p:cNvPr>
          <p:cNvSpPr txBox="1"/>
          <p:nvPr userDrawn="1"/>
        </p:nvSpPr>
        <p:spPr>
          <a:xfrm>
            <a:off x="-9150" y="5213747"/>
            <a:ext cx="8389625" cy="523220"/>
          </a:xfrm>
          <a:prstGeom prst="rect">
            <a:avLst/>
          </a:prstGeom>
          <a:noFill/>
        </p:spPr>
        <p:txBody>
          <a:bodyPr wrap="square" rtlCol="0">
            <a:spAutoFit/>
          </a:bodyPr>
          <a:lstStyle/>
          <a:p>
            <a:r>
              <a:rPr lang="en-US" sz="1400" dirty="0">
                <a:solidFill>
                  <a:schemeClr val="bg1">
                    <a:lumMod val="65000"/>
                  </a:schemeClr>
                </a:solidFill>
              </a:rPr>
              <a:t>This presentation uses a free template provided by FPPT.com</a:t>
            </a:r>
          </a:p>
          <a:p>
            <a:r>
              <a:rPr lang="en-US" sz="1400" dirty="0">
                <a:solidFill>
                  <a:schemeClr val="bg1">
                    <a:lumMod val="65000"/>
                  </a:schemeClr>
                </a:solidFill>
              </a:rPr>
              <a:t>www.free-power-point-templates.com</a:t>
            </a:r>
          </a:p>
        </p:txBody>
      </p:sp>
    </p:spTree>
    <p:extLst>
      <p:ext uri="{BB962C8B-B14F-4D97-AF65-F5344CB8AC3E}">
        <p14:creationId xmlns:p14="http://schemas.microsoft.com/office/powerpoint/2010/main" val="19440393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4375" y="3182570"/>
            <a:ext cx="7940660" cy="1221640"/>
          </a:xfrm>
        </p:spPr>
        <p:txBody>
          <a:bodyPr>
            <a:normAutofit/>
          </a:bodyPr>
          <a:lstStyle/>
          <a:p>
            <a:r>
              <a:rPr lang="en-US" sz="2000" b="1" dirty="0">
                <a:solidFill>
                  <a:srgbClr val="7030A0"/>
                </a:solidFill>
                <a:latin typeface="Century Schoolbook" panose="02040604050505020304" pitchFamily="18" charset="0"/>
              </a:rPr>
              <a:t>RAJALAKSHMI ENGINEERING COLLEGE</a:t>
            </a:r>
            <a:br>
              <a:rPr lang="en-US" sz="2000" b="1" dirty="0">
                <a:solidFill>
                  <a:srgbClr val="7030A0"/>
                </a:solidFill>
                <a:latin typeface="Century Schoolbook" panose="02040604050505020304" pitchFamily="18" charset="0"/>
              </a:rPr>
            </a:br>
            <a:r>
              <a:rPr lang="en-US" sz="2000" b="1" dirty="0">
                <a:solidFill>
                  <a:srgbClr val="002060"/>
                </a:solidFill>
                <a:latin typeface="Century Schoolbook" panose="02040604050505020304" pitchFamily="18" charset="0"/>
              </a:rPr>
              <a:t/>
            </a:r>
            <a:br>
              <a:rPr lang="en-US" sz="2000" b="1" dirty="0">
                <a:solidFill>
                  <a:srgbClr val="002060"/>
                </a:solidFill>
                <a:latin typeface="Century Schoolbook" panose="02040604050505020304" pitchFamily="18" charset="0"/>
              </a:rPr>
            </a:br>
            <a:r>
              <a:rPr lang="en-US" sz="2800" b="1" dirty="0">
                <a:latin typeface="Century Schoolbook" panose="02040604050505020304" pitchFamily="18" charset="0"/>
              </a:rPr>
              <a:t>OCS1903 - Programming using </a:t>
            </a:r>
            <a:r>
              <a:rPr lang="en-US" sz="2800" b="1" dirty="0" smtClean="0">
                <a:latin typeface="Century Schoolbook" panose="02040604050505020304" pitchFamily="18" charset="0"/>
              </a:rPr>
              <a:t>Python</a:t>
            </a:r>
            <a:endParaRPr lang="en-US" sz="2800" b="1" dirty="0">
              <a:latin typeface="Century Schoolbook" panose="02040604050505020304" pitchFamily="18" charset="0"/>
            </a:endParaRPr>
          </a:p>
        </p:txBody>
      </p:sp>
      <p:sp>
        <p:nvSpPr>
          <p:cNvPr id="3" name="Subtitle 2"/>
          <p:cNvSpPr>
            <a:spLocks noGrp="1"/>
          </p:cNvSpPr>
          <p:nvPr>
            <p:ph type="subTitle" idx="1"/>
          </p:nvPr>
        </p:nvSpPr>
        <p:spPr>
          <a:xfrm>
            <a:off x="0" y="4404210"/>
            <a:ext cx="1832460" cy="610822"/>
          </a:xfrm>
        </p:spPr>
        <p:txBody>
          <a:bodyPr>
            <a:normAutofit/>
          </a:bodyPr>
          <a:lstStyle/>
          <a:p>
            <a:r>
              <a:rPr lang="en-US" b="1" dirty="0" smtClean="0">
                <a:latin typeface="Century Schoolbook" panose="02040604050505020304" pitchFamily="18" charset="0"/>
              </a:rPr>
              <a:t>Strings</a:t>
            </a:r>
            <a:endParaRPr lang="en-US" b="1" dirty="0">
              <a:latin typeface="Century Schoolbook" panose="02040604050505020304" pitchFamily="18" charset="0"/>
            </a:endParaRPr>
          </a:p>
        </p:txBody>
      </p:sp>
      <p:sp>
        <p:nvSpPr>
          <p:cNvPr id="4" name="Subtitle 2">
            <a:extLst>
              <a:ext uri="{FF2B5EF4-FFF2-40B4-BE49-F238E27FC236}">
                <a16:creationId xmlns="" xmlns:a16="http://schemas.microsoft.com/office/drawing/2014/main" id="{91942880-6DEF-4B47-B252-7BB14604E1CE}"/>
              </a:ext>
            </a:extLst>
          </p:cNvPr>
          <p:cNvSpPr txBox="1">
            <a:spLocks/>
          </p:cNvSpPr>
          <p:nvPr/>
        </p:nvSpPr>
        <p:spPr>
          <a:xfrm>
            <a:off x="7125034" y="4404210"/>
            <a:ext cx="2018966" cy="610821"/>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2800" b="0" i="0" kern="1200">
                <a:solidFill>
                  <a:srgbClr val="1D3A00"/>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b="1" dirty="0" smtClean="0">
                <a:latin typeface="Century Schoolbook" panose="02040604050505020304" pitchFamily="18" charset="0"/>
              </a:rPr>
              <a:t>Week-5</a:t>
            </a:r>
            <a:endParaRPr lang="en-US" b="1" dirty="0">
              <a:latin typeface="Century Schoolbook" panose="02040604050505020304" pitchFamily="18" charset="0"/>
            </a:endParaRPr>
          </a:p>
        </p:txBody>
      </p:sp>
    </p:spTree>
    <p:extLst>
      <p:ext uri="{BB962C8B-B14F-4D97-AF65-F5344CB8AC3E}">
        <p14:creationId xmlns:p14="http://schemas.microsoft.com/office/powerpoint/2010/main" val="36392037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Case conversion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212490" y="1808225"/>
            <a:ext cx="6413610" cy="369332"/>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perform case conversion on the target string.</a:t>
            </a:r>
            <a:endParaRPr lang="en-IN" dirty="0">
              <a:latin typeface="Garamond" panose="02020404030301010803" pitchFamily="18" charset="0"/>
            </a:endParaRPr>
          </a:p>
        </p:txBody>
      </p:sp>
      <p:sp>
        <p:nvSpPr>
          <p:cNvPr id="9" name="Rectangle: Rounded Corners 8">
            <a:extLst>
              <a:ext uri="{FF2B5EF4-FFF2-40B4-BE49-F238E27FC236}">
                <a16:creationId xmlns="" xmlns:a16="http://schemas.microsoft.com/office/drawing/2014/main" id="{430B357B-AAF0-4CD9-8DAF-CFED0FA5FBC1}"/>
              </a:ext>
            </a:extLst>
          </p:cNvPr>
          <p:cNvSpPr/>
          <p:nvPr/>
        </p:nvSpPr>
        <p:spPr>
          <a:xfrm>
            <a:off x="5640935" y="2877160"/>
            <a:ext cx="2443280" cy="1374345"/>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latin typeface="Garamond" panose="02020404030301010803" pitchFamily="18" charset="0"/>
              </a:rPr>
              <a:t>Original string is not modified  new strings are created</a:t>
            </a:r>
          </a:p>
        </p:txBody>
      </p:sp>
      <p:pic>
        <p:nvPicPr>
          <p:cNvPr id="3" name="Picture 2"/>
          <p:cNvPicPr>
            <a:picLocks noChangeAspect="1"/>
          </p:cNvPicPr>
          <p:nvPr/>
        </p:nvPicPr>
        <p:blipFill>
          <a:blip r:embed="rId2"/>
          <a:stretch>
            <a:fillRect/>
          </a:stretch>
        </p:blipFill>
        <p:spPr>
          <a:xfrm>
            <a:off x="2281425" y="2419045"/>
            <a:ext cx="2137870" cy="2190269"/>
          </a:xfrm>
          <a:prstGeom prst="rect">
            <a:avLst/>
          </a:prstGeom>
        </p:spPr>
      </p:pic>
    </p:spTree>
    <p:extLst>
      <p:ext uri="{BB962C8B-B14F-4D97-AF65-F5344CB8AC3E}">
        <p14:creationId xmlns:p14="http://schemas.microsoft.com/office/powerpoint/2010/main" val="921371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Find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907080" y="1655520"/>
            <a:ext cx="7482545" cy="646331"/>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These methods provide various means of searching the target string for a specified substring.</a:t>
            </a:r>
            <a:endParaRPr lang="en-IN" dirty="0">
              <a:latin typeface="Garamond" panose="02020404030301010803" pitchFamily="18" charset="0"/>
            </a:endParaRPr>
          </a:p>
        </p:txBody>
      </p:sp>
      <p:sp>
        <p:nvSpPr>
          <p:cNvPr id="4" name="Rectangle 1">
            <a:extLst>
              <a:ext uri="{FF2B5EF4-FFF2-40B4-BE49-F238E27FC236}">
                <a16:creationId xmlns="" xmlns:a16="http://schemas.microsoft.com/office/drawing/2014/main" id="{B6EF8EC5-37C0-4C6E-8BCC-5E19E38DBF95}"/>
              </a:ext>
            </a:extLst>
          </p:cNvPr>
          <p:cNvSpPr>
            <a:spLocks noChangeArrowheads="1"/>
          </p:cNvSpPr>
          <p:nvPr/>
        </p:nvSpPr>
        <p:spPr bwMode="auto">
          <a:xfrm>
            <a:off x="448965" y="2266340"/>
            <a:ext cx="8475127" cy="264290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count(substring ,start , end):Counts occurrences of a substring in the target string</a:t>
            </a:r>
          </a:p>
          <a:p>
            <a:pPr marL="0" marR="0" lvl="0" indent="0" algn="just" defTabSz="914400" rtl="0" eaLnBrk="0" fontAlgn="base" latinLnBrk="0" hangingPunct="0">
              <a:lnSpc>
                <a:spcPct val="150000"/>
              </a:lnSpc>
              <a:spcBef>
                <a:spcPct val="0"/>
              </a:spcBef>
              <a:spcAft>
                <a:spcPct val="0"/>
              </a:spcAft>
              <a:buClrTx/>
              <a:buSzTx/>
              <a:buFontTx/>
              <a:buNone/>
              <a:tabLst/>
            </a:pPr>
            <a:r>
              <a:rPr lang="en-IN" sz="1600" b="1" i="0" dirty="0" err="1">
                <a:solidFill>
                  <a:srgbClr val="FF0000"/>
                </a:solidFill>
                <a:effectLst/>
                <a:latin typeface="Garamond" panose="02020404030301010803" pitchFamily="18" charset="0"/>
              </a:rPr>
              <a:t>endswith</a:t>
            </a:r>
            <a:r>
              <a:rPr kumimoji="0" lang="en-US" altLang="en-US" sz="1600" b="1" i="0" u="none" strike="noStrike" cap="none" normalizeH="0" baseline="0" dirty="0">
                <a:ln>
                  <a:noFill/>
                </a:ln>
                <a:solidFill>
                  <a:srgbClr val="FF0000"/>
                </a:solidFill>
                <a:effectLst/>
                <a:latin typeface="Garamond" panose="02020404030301010803" pitchFamily="18" charset="0"/>
              </a:rPr>
              <a:t> (substring ,start , end) :</a:t>
            </a:r>
            <a:r>
              <a:rPr lang="en-US" sz="1600" b="1" i="0" dirty="0">
                <a:solidFill>
                  <a:srgbClr val="FF0000"/>
                </a:solidFill>
                <a:effectLst/>
                <a:latin typeface="Garamond" panose="02020404030301010803" pitchFamily="18" charset="0"/>
              </a:rPr>
              <a:t>Determines whether the target string ends with a given substring.</a:t>
            </a:r>
          </a:p>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find (substring ,start , end): Searches the target string for a given substring.</a:t>
            </a:r>
          </a:p>
          <a:p>
            <a:pPr marL="0" marR="0" lvl="0" indent="0" algn="just" defTabSz="914400" rtl="0" eaLnBrk="0" fontAlgn="base" latinLnBrk="0" hangingPunct="0">
              <a:lnSpc>
                <a:spcPct val="150000"/>
              </a:lnSpc>
              <a:spcBef>
                <a:spcPct val="0"/>
              </a:spcBef>
              <a:spcAft>
                <a:spcPct val="0"/>
              </a:spcAft>
              <a:buClrTx/>
              <a:buSzTx/>
              <a:buFontTx/>
              <a:buNone/>
              <a:tabLst/>
            </a:pPr>
            <a:r>
              <a:rPr lang="en-IN" sz="1600" b="1" i="0" dirty="0" err="1">
                <a:solidFill>
                  <a:srgbClr val="FF0000"/>
                </a:solidFill>
                <a:effectLst/>
                <a:latin typeface="Garamond" panose="02020404030301010803" pitchFamily="18" charset="0"/>
              </a:rPr>
              <a:t>rfind</a:t>
            </a:r>
            <a:r>
              <a:rPr kumimoji="0" lang="en-US" altLang="en-US" sz="1600" b="1" i="0" u="none" strike="noStrike" cap="none" normalizeH="0" baseline="0" dirty="0">
                <a:ln>
                  <a:noFill/>
                </a:ln>
                <a:solidFill>
                  <a:srgbClr val="FF0000"/>
                </a:solidFill>
                <a:effectLst/>
                <a:latin typeface="Garamond" panose="02020404030301010803" pitchFamily="18" charset="0"/>
              </a:rPr>
              <a:t> (substring ,start , end) :</a:t>
            </a:r>
            <a:r>
              <a:rPr lang="en-US" sz="1600" b="1" i="0" dirty="0">
                <a:solidFill>
                  <a:srgbClr val="FF0000"/>
                </a:solidFill>
                <a:effectLst/>
                <a:latin typeface="Garamond" panose="02020404030301010803" pitchFamily="18" charset="0"/>
              </a:rPr>
              <a:t>Searches the target string for a given substring starting at the end.</a:t>
            </a:r>
            <a:endParaRPr lang="en-US" sz="1600" b="1" dirty="0">
              <a:solidFill>
                <a:srgbClr val="FF0000"/>
              </a:solidFill>
              <a:latin typeface="Garamond" panose="02020404030301010803" pitchFamily="18" charset="0"/>
            </a:endParaRPr>
          </a:p>
          <a:p>
            <a:pPr marL="0" marR="0" lvl="0" indent="0" algn="just" defTabSz="914400" rtl="0" eaLnBrk="0" fontAlgn="base" latinLnBrk="0" hangingPunct="0">
              <a:lnSpc>
                <a:spcPct val="150000"/>
              </a:lnSpc>
              <a:spcBef>
                <a:spcPct val="0"/>
              </a:spcBef>
              <a:spcAft>
                <a:spcPct val="0"/>
              </a:spcAft>
              <a:buClrTx/>
              <a:buSzTx/>
              <a:buFontTx/>
              <a:buNone/>
              <a:tabLst/>
            </a:pPr>
            <a:r>
              <a:rPr lang="en-IN" sz="1600" b="1" i="0" dirty="0" err="1">
                <a:solidFill>
                  <a:srgbClr val="002060"/>
                </a:solidFill>
                <a:effectLst/>
                <a:latin typeface="Garamond" panose="02020404030301010803" pitchFamily="18" charset="0"/>
              </a:rPr>
              <a:t>startswith</a:t>
            </a:r>
            <a:r>
              <a:rPr kumimoji="0" lang="en-US" altLang="en-US" sz="1600" b="1" i="0" u="none" strike="noStrike" cap="none" normalizeH="0" baseline="0" dirty="0">
                <a:ln>
                  <a:noFill/>
                </a:ln>
                <a:solidFill>
                  <a:srgbClr val="002060"/>
                </a:solidFill>
                <a:effectLst/>
                <a:latin typeface="Garamond" panose="02020404030301010803" pitchFamily="18" charset="0"/>
              </a:rPr>
              <a:t>(substring ,start , end): </a:t>
            </a:r>
            <a:r>
              <a:rPr lang="en-US" sz="1600" b="1" i="0" dirty="0">
                <a:solidFill>
                  <a:srgbClr val="002060"/>
                </a:solidFill>
                <a:effectLst/>
                <a:latin typeface="Garamond" panose="02020404030301010803" pitchFamily="18" charset="0"/>
              </a:rPr>
              <a:t>Determines whether the target string starts with a given substring.</a:t>
            </a:r>
            <a:endParaRPr kumimoji="0" lang="en-US" altLang="en-US" sz="1600" b="1" i="0" u="none" strike="noStrike" cap="none" normalizeH="0" baseline="0" dirty="0">
              <a:ln>
                <a:noFill/>
              </a:ln>
              <a:solidFill>
                <a:srgbClr val="002060"/>
              </a:solidFill>
              <a:effectLst/>
              <a:latin typeface="Garamond" panose="02020404030301010803" pitchFamily="18" charset="0"/>
            </a:endParaRPr>
          </a:p>
        </p:txBody>
      </p:sp>
    </p:spTree>
    <p:extLst>
      <p:ext uri="{BB962C8B-B14F-4D97-AF65-F5344CB8AC3E}">
        <p14:creationId xmlns:p14="http://schemas.microsoft.com/office/powerpoint/2010/main" val="4076413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Find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907080" y="1655520"/>
            <a:ext cx="7482545" cy="646331"/>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These methods provide various means of searching the target string for a specified substring.</a:t>
            </a:r>
            <a:endParaRPr lang="en-IN" dirty="0">
              <a:latin typeface="Garamond" panose="02020404030301010803" pitchFamily="18" charset="0"/>
            </a:endParaRPr>
          </a:p>
        </p:txBody>
      </p:sp>
      <p:pic>
        <p:nvPicPr>
          <p:cNvPr id="3" name="Picture 2"/>
          <p:cNvPicPr>
            <a:picLocks noChangeAspect="1"/>
          </p:cNvPicPr>
          <p:nvPr/>
        </p:nvPicPr>
        <p:blipFill>
          <a:blip r:embed="rId2"/>
          <a:stretch>
            <a:fillRect/>
          </a:stretch>
        </p:blipFill>
        <p:spPr>
          <a:xfrm>
            <a:off x="3655770" y="2301851"/>
            <a:ext cx="2458888" cy="2446213"/>
          </a:xfrm>
          <a:prstGeom prst="rect">
            <a:avLst/>
          </a:prstGeom>
        </p:spPr>
      </p:pic>
    </p:spTree>
    <p:extLst>
      <p:ext uri="{BB962C8B-B14F-4D97-AF65-F5344CB8AC3E}">
        <p14:creationId xmlns:p14="http://schemas.microsoft.com/office/powerpoint/2010/main" val="276412170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296260" y="1044700"/>
            <a:ext cx="8246070" cy="763525"/>
          </a:xfrm>
        </p:spPr>
        <p:txBody>
          <a:bodyPr>
            <a:normAutofit/>
          </a:bodyPr>
          <a:lstStyle/>
          <a:p>
            <a:r>
              <a:rPr lang="en-US" b="1" dirty="0">
                <a:latin typeface="Garamond" panose="02020404030301010803" pitchFamily="18" charset="0"/>
              </a:rPr>
              <a:t>Replace method</a:t>
            </a:r>
          </a:p>
        </p:txBody>
      </p:sp>
      <p:sp>
        <p:nvSpPr>
          <p:cNvPr id="4" name="Rectangle 1">
            <a:extLst>
              <a:ext uri="{FF2B5EF4-FFF2-40B4-BE49-F238E27FC236}">
                <a16:creationId xmlns="" xmlns:a16="http://schemas.microsoft.com/office/drawing/2014/main" id="{B6EF8EC5-37C0-4C6E-8BCC-5E19E38DBF95}"/>
              </a:ext>
            </a:extLst>
          </p:cNvPr>
          <p:cNvSpPr>
            <a:spLocks noChangeArrowheads="1"/>
          </p:cNvSpPr>
          <p:nvPr/>
        </p:nvSpPr>
        <p:spPr bwMode="auto">
          <a:xfrm>
            <a:off x="907080" y="1980950"/>
            <a:ext cx="7024430" cy="9233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i="0" dirty="0">
                <a:solidFill>
                  <a:srgbClr val="002060"/>
                </a:solidFill>
                <a:effectLst/>
                <a:latin typeface="Garamond" panose="02020404030301010803" pitchFamily="18" charset="0"/>
              </a:rPr>
              <a:t>s.replace(old , new , count): Replaces occurrences of a substring within a string and returns a new string.</a:t>
            </a:r>
            <a:endParaRPr kumimoji="0" lang="en-US" altLang="en-US" sz="1800" b="1" i="0" u="none" strike="noStrike" cap="none" normalizeH="0" baseline="0" dirty="0">
              <a:ln>
                <a:noFill/>
              </a:ln>
              <a:solidFill>
                <a:srgbClr val="002060"/>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rgbClr val="002060"/>
              </a:solidFill>
              <a:effectLst/>
              <a:latin typeface="Garamond" panose="02020404030301010803" pitchFamily="18" charset="0"/>
            </a:endParaRPr>
          </a:p>
        </p:txBody>
      </p:sp>
      <p:pic>
        <p:nvPicPr>
          <p:cNvPr id="2" name="Picture 1"/>
          <p:cNvPicPr>
            <a:picLocks noChangeAspect="1"/>
          </p:cNvPicPr>
          <p:nvPr/>
        </p:nvPicPr>
        <p:blipFill>
          <a:blip r:embed="rId2"/>
          <a:stretch>
            <a:fillRect/>
          </a:stretch>
        </p:blipFill>
        <p:spPr>
          <a:xfrm>
            <a:off x="2586835" y="2904280"/>
            <a:ext cx="2888544" cy="1805340"/>
          </a:xfrm>
          <a:prstGeom prst="rect">
            <a:avLst/>
          </a:prstGeom>
        </p:spPr>
      </p:pic>
    </p:spTree>
    <p:extLst>
      <p:ext uri="{BB962C8B-B14F-4D97-AF65-F5344CB8AC3E}">
        <p14:creationId xmlns:p14="http://schemas.microsoft.com/office/powerpoint/2010/main" val="101727317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Character classification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212490" y="1705877"/>
            <a:ext cx="7024430" cy="369332"/>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classify a string based on the characters it contains.</a:t>
            </a:r>
            <a:endParaRPr lang="en-IN" dirty="0">
              <a:latin typeface="Garamond" panose="02020404030301010803" pitchFamily="18" charset="0"/>
            </a:endParaRPr>
          </a:p>
        </p:txBody>
      </p:sp>
      <p:sp>
        <p:nvSpPr>
          <p:cNvPr id="7" name="TextBox 6">
            <a:extLst>
              <a:ext uri="{FF2B5EF4-FFF2-40B4-BE49-F238E27FC236}">
                <a16:creationId xmlns="" xmlns:a16="http://schemas.microsoft.com/office/drawing/2014/main" id="{B1DFD807-712F-4B33-9B7C-0739AECABC5F}"/>
              </a:ext>
            </a:extLst>
          </p:cNvPr>
          <p:cNvSpPr txBox="1"/>
          <p:nvPr/>
        </p:nvSpPr>
        <p:spPr>
          <a:xfrm>
            <a:off x="675583" y="1890543"/>
            <a:ext cx="8098244" cy="3416320"/>
          </a:xfrm>
          <a:prstGeom prst="rect">
            <a:avLst/>
          </a:prstGeom>
          <a:noFill/>
        </p:spPr>
        <p:txBody>
          <a:bodyPr wrap="square">
            <a:spAutoFit/>
          </a:bodyPr>
          <a:lstStyle/>
          <a:p>
            <a:pPr>
              <a:lnSpc>
                <a:spcPct val="150000"/>
              </a:lnSpc>
            </a:pPr>
            <a:r>
              <a:rPr lang="en-IN" sz="1600" b="1" i="0" dirty="0" err="1">
                <a:solidFill>
                  <a:srgbClr val="002060"/>
                </a:solidFill>
                <a:effectLst/>
                <a:latin typeface="Garamond" panose="02020404030301010803" pitchFamily="18" charset="0"/>
              </a:rPr>
              <a:t>isalnum</a:t>
            </a:r>
            <a:r>
              <a:rPr lang="en-IN" sz="1600" b="1" i="0" dirty="0">
                <a:solidFill>
                  <a:srgbClr val="002060"/>
                </a:solidFill>
                <a:effectLst/>
                <a:latin typeface="Garamond" panose="02020404030301010803" pitchFamily="18" charset="0"/>
              </a:rPr>
              <a:t>():</a:t>
            </a:r>
            <a:r>
              <a:rPr lang="en-US" sz="1600" b="1" i="0" dirty="0">
                <a:solidFill>
                  <a:srgbClr val="002060"/>
                </a:solidFill>
                <a:effectLst/>
                <a:latin typeface="Garamond" panose="02020404030301010803" pitchFamily="18" charset="0"/>
              </a:rPr>
              <a:t> Determines whether the target string consists of alphanumeric characters.</a:t>
            </a:r>
          </a:p>
          <a:p>
            <a:pPr>
              <a:lnSpc>
                <a:spcPct val="150000"/>
              </a:lnSpc>
            </a:pPr>
            <a:r>
              <a:rPr lang="en-IN" sz="1600" b="1" i="0" dirty="0" err="1">
                <a:solidFill>
                  <a:srgbClr val="FF0000"/>
                </a:solidFill>
                <a:effectLst/>
                <a:latin typeface="Garamond" panose="02020404030301010803" pitchFamily="18" charset="0"/>
              </a:rPr>
              <a:t>isalpha</a:t>
            </a:r>
            <a:r>
              <a:rPr lang="en-IN" sz="1600" b="1" i="0" dirty="0">
                <a:solidFill>
                  <a:srgbClr val="FF0000"/>
                </a:solidFill>
                <a:effectLst/>
                <a:latin typeface="Garamond" panose="02020404030301010803" pitchFamily="18" charset="0"/>
              </a:rPr>
              <a:t>()</a:t>
            </a:r>
            <a:r>
              <a:rPr lang="en-US" sz="1600" b="1" dirty="0">
                <a:solidFill>
                  <a:srgbClr val="FF0000"/>
                </a:solidFill>
                <a:latin typeface="Garamond" panose="02020404030301010803" pitchFamily="18" charset="0"/>
              </a:rPr>
              <a:t>:</a:t>
            </a:r>
            <a:r>
              <a:rPr lang="en-US" sz="1600" b="1" i="0" dirty="0">
                <a:solidFill>
                  <a:srgbClr val="FF0000"/>
                </a:solidFill>
                <a:effectLst/>
                <a:latin typeface="Garamond" panose="02020404030301010803" pitchFamily="18" charset="0"/>
              </a:rPr>
              <a:t>Determines whether the target string consists of alphabetic characters.</a:t>
            </a:r>
            <a:endParaRPr lang="en-US" sz="1600" b="1" dirty="0">
              <a:solidFill>
                <a:srgbClr val="FF0000"/>
              </a:solidFill>
              <a:latin typeface="Garamond" panose="02020404030301010803" pitchFamily="18" charset="0"/>
            </a:endParaRPr>
          </a:p>
          <a:p>
            <a:pPr>
              <a:lnSpc>
                <a:spcPct val="150000"/>
              </a:lnSpc>
            </a:pPr>
            <a:r>
              <a:rPr lang="en-IN" sz="1600" b="1" i="0" dirty="0" err="1">
                <a:solidFill>
                  <a:srgbClr val="002060"/>
                </a:solidFill>
                <a:effectLst/>
                <a:latin typeface="Garamond" panose="02020404030301010803" pitchFamily="18" charset="0"/>
              </a:rPr>
              <a:t>isdigit</a:t>
            </a:r>
            <a:r>
              <a:rPr lang="en-IN" sz="1600" b="1" i="0" dirty="0">
                <a:solidFill>
                  <a:srgbClr val="002060"/>
                </a:solidFill>
                <a:effectLst/>
                <a:latin typeface="Garamond" panose="02020404030301010803" pitchFamily="18" charset="0"/>
              </a:rPr>
              <a:t>()</a:t>
            </a:r>
            <a:r>
              <a:rPr lang="en-US" sz="1600" b="1" dirty="0">
                <a:solidFill>
                  <a:srgbClr val="002060"/>
                </a:solidFill>
                <a:latin typeface="Garamond" panose="02020404030301010803" pitchFamily="18" charset="0"/>
              </a:rPr>
              <a:t>:</a:t>
            </a:r>
            <a:r>
              <a:rPr lang="en-US" sz="1600" b="1" i="0" dirty="0">
                <a:solidFill>
                  <a:srgbClr val="002060"/>
                </a:solidFill>
                <a:effectLst/>
                <a:latin typeface="Garamond" panose="02020404030301010803" pitchFamily="18" charset="0"/>
              </a:rPr>
              <a:t>Determines whether the target string consists of digit characters.</a:t>
            </a:r>
          </a:p>
          <a:p>
            <a:pPr>
              <a:lnSpc>
                <a:spcPct val="150000"/>
              </a:lnSpc>
            </a:pPr>
            <a:r>
              <a:rPr lang="en-IN" sz="1600" b="1" i="0" dirty="0" err="1">
                <a:solidFill>
                  <a:srgbClr val="FF0000"/>
                </a:solidFill>
                <a:effectLst/>
                <a:latin typeface="Garamond" panose="02020404030301010803" pitchFamily="18" charset="0"/>
              </a:rPr>
              <a:t>islower</a:t>
            </a:r>
            <a:r>
              <a:rPr lang="en-IN" sz="1600" b="1" i="0" dirty="0">
                <a:solidFill>
                  <a:srgbClr val="FF0000"/>
                </a:solidFill>
                <a:effectLst/>
                <a:latin typeface="Garamond" panose="02020404030301010803" pitchFamily="18" charset="0"/>
              </a:rPr>
              <a:t>()</a:t>
            </a:r>
            <a:r>
              <a:rPr lang="en-US" sz="1600" b="1" i="0" dirty="0">
                <a:solidFill>
                  <a:srgbClr val="FF0000"/>
                </a:solidFill>
                <a:effectLst/>
                <a:latin typeface="Garamond" panose="02020404030301010803" pitchFamily="18" charset="0"/>
              </a:rPr>
              <a:t>:Determines whether the target string’s alphabetic characters are lowercase.</a:t>
            </a:r>
          </a:p>
          <a:p>
            <a:pPr>
              <a:lnSpc>
                <a:spcPct val="150000"/>
              </a:lnSpc>
            </a:pPr>
            <a:r>
              <a:rPr lang="en-IN" sz="1600" b="1" i="0" dirty="0" err="1">
                <a:solidFill>
                  <a:srgbClr val="002060"/>
                </a:solidFill>
                <a:effectLst/>
                <a:latin typeface="Garamond" panose="02020404030301010803" pitchFamily="18" charset="0"/>
              </a:rPr>
              <a:t>isspace</a:t>
            </a:r>
            <a:r>
              <a:rPr lang="en-IN" sz="1600" b="1" i="0" dirty="0">
                <a:solidFill>
                  <a:srgbClr val="002060"/>
                </a:solidFill>
                <a:effectLst/>
                <a:latin typeface="Garamond" panose="02020404030301010803" pitchFamily="18" charset="0"/>
              </a:rPr>
              <a:t>()</a:t>
            </a:r>
            <a:r>
              <a:rPr lang="en-US" sz="1600" b="1" i="0" dirty="0">
                <a:solidFill>
                  <a:srgbClr val="002060"/>
                </a:solidFill>
                <a:effectLst/>
                <a:latin typeface="Garamond" panose="02020404030301010803" pitchFamily="18" charset="0"/>
              </a:rPr>
              <a:t>:Determines whether the target string consists of whitespace characters.</a:t>
            </a:r>
            <a:endParaRPr lang="en-US" sz="1600" b="1" dirty="0">
              <a:solidFill>
                <a:srgbClr val="002060"/>
              </a:solidFill>
              <a:latin typeface="Garamond" panose="02020404030301010803" pitchFamily="18" charset="0"/>
            </a:endParaRPr>
          </a:p>
          <a:p>
            <a:pPr>
              <a:lnSpc>
                <a:spcPct val="150000"/>
              </a:lnSpc>
            </a:pPr>
            <a:r>
              <a:rPr lang="en-IN" sz="1600" b="1" i="0" dirty="0" err="1">
                <a:solidFill>
                  <a:srgbClr val="FF0000"/>
                </a:solidFill>
                <a:effectLst/>
                <a:latin typeface="Garamond" panose="02020404030301010803" pitchFamily="18" charset="0"/>
              </a:rPr>
              <a:t>isupper</a:t>
            </a:r>
            <a:r>
              <a:rPr lang="en-IN" sz="1600" b="1" i="0" dirty="0">
                <a:solidFill>
                  <a:srgbClr val="FF0000"/>
                </a:solidFill>
                <a:effectLst/>
                <a:latin typeface="Garamond" panose="02020404030301010803" pitchFamily="18" charset="0"/>
              </a:rPr>
              <a:t>()</a:t>
            </a:r>
            <a:r>
              <a:rPr lang="en-US" sz="1600" b="1" dirty="0">
                <a:solidFill>
                  <a:srgbClr val="FF0000"/>
                </a:solidFill>
                <a:latin typeface="Garamond" panose="02020404030301010803" pitchFamily="18" charset="0"/>
              </a:rPr>
              <a:t>:</a:t>
            </a:r>
            <a:r>
              <a:rPr lang="en-US" sz="1600" b="1" i="0" dirty="0">
                <a:solidFill>
                  <a:srgbClr val="FF0000"/>
                </a:solidFill>
                <a:effectLst/>
                <a:latin typeface="Garamond" panose="02020404030301010803" pitchFamily="18" charset="0"/>
              </a:rPr>
              <a:t>Determines whether the target string’s alphabetic characters are uppercase.</a:t>
            </a:r>
          </a:p>
          <a:p>
            <a:pPr>
              <a:lnSpc>
                <a:spcPct val="150000"/>
              </a:lnSpc>
            </a:pPr>
            <a:r>
              <a:rPr lang="en-IN" sz="1600" b="1" i="0" dirty="0" err="1">
                <a:solidFill>
                  <a:srgbClr val="002060"/>
                </a:solidFill>
                <a:effectLst/>
                <a:latin typeface="Garamond" panose="02020404030301010803" pitchFamily="18" charset="0"/>
              </a:rPr>
              <a:t>istitle</a:t>
            </a:r>
            <a:r>
              <a:rPr lang="en-IN" sz="1600" b="1" i="0" dirty="0">
                <a:solidFill>
                  <a:srgbClr val="002060"/>
                </a:solidFill>
                <a:effectLst/>
                <a:latin typeface="Garamond" panose="02020404030301010803" pitchFamily="18" charset="0"/>
              </a:rPr>
              <a:t>()</a:t>
            </a:r>
            <a:r>
              <a:rPr lang="en-US" sz="1600" b="1" dirty="0">
                <a:solidFill>
                  <a:srgbClr val="002060"/>
                </a:solidFill>
                <a:latin typeface="Garamond" panose="02020404030301010803" pitchFamily="18" charset="0"/>
              </a:rPr>
              <a:t>:</a:t>
            </a:r>
            <a:r>
              <a:rPr lang="en-US" sz="1600" b="1" i="0" dirty="0">
                <a:solidFill>
                  <a:srgbClr val="002060"/>
                </a:solidFill>
                <a:effectLst/>
                <a:latin typeface="Garamond" panose="02020404030301010803" pitchFamily="18" charset="0"/>
              </a:rPr>
              <a:t>Determines whether the target string is title cased</a:t>
            </a:r>
            <a:r>
              <a:rPr lang="en-US" sz="1600" b="1" i="0" dirty="0" smtClean="0">
                <a:solidFill>
                  <a:srgbClr val="002060"/>
                </a:solidFill>
                <a:effectLst/>
                <a:latin typeface="Garamond" panose="02020404030301010803" pitchFamily="18" charset="0"/>
              </a:rPr>
              <a:t>.</a:t>
            </a:r>
          </a:p>
          <a:p>
            <a:pPr>
              <a:lnSpc>
                <a:spcPct val="150000"/>
              </a:lnSpc>
            </a:pPr>
            <a:r>
              <a:rPr lang="en-IN" sz="1600" b="1" dirty="0" err="1" smtClean="0">
                <a:solidFill>
                  <a:srgbClr val="002060"/>
                </a:solidFill>
                <a:latin typeface="Garamond" panose="02020404030301010803" pitchFamily="18" charset="0"/>
              </a:rPr>
              <a:t>center</a:t>
            </a:r>
            <a:r>
              <a:rPr lang="en-IN" sz="1600" b="1" dirty="0" smtClean="0">
                <a:solidFill>
                  <a:srgbClr val="002060"/>
                </a:solidFill>
                <a:latin typeface="Garamond" panose="02020404030301010803" pitchFamily="18" charset="0"/>
              </a:rPr>
              <a:t>():Method will </a:t>
            </a:r>
            <a:r>
              <a:rPr lang="en-IN" sz="1600" b="1" dirty="0" err="1" smtClean="0">
                <a:solidFill>
                  <a:srgbClr val="002060"/>
                </a:solidFill>
                <a:latin typeface="Garamond" panose="02020404030301010803" pitchFamily="18" charset="0"/>
              </a:rPr>
              <a:t>center</a:t>
            </a:r>
            <a:r>
              <a:rPr lang="en-IN" sz="1600" b="1" dirty="0" smtClean="0">
                <a:solidFill>
                  <a:srgbClr val="002060"/>
                </a:solidFill>
                <a:latin typeface="Garamond" panose="02020404030301010803" pitchFamily="18" charset="0"/>
              </a:rPr>
              <a:t> align the string, using a specified character (space is default) as the fill character.</a:t>
            </a:r>
            <a:endParaRPr lang="en-IN" sz="1600" b="1" dirty="0">
              <a:solidFill>
                <a:srgbClr val="002060"/>
              </a:solidFill>
              <a:latin typeface="Garamond" panose="02020404030301010803" pitchFamily="18" charset="0"/>
            </a:endParaRPr>
          </a:p>
        </p:txBody>
      </p:sp>
    </p:spTree>
    <p:extLst>
      <p:ext uri="{BB962C8B-B14F-4D97-AF65-F5344CB8AC3E}">
        <p14:creationId xmlns:p14="http://schemas.microsoft.com/office/powerpoint/2010/main" val="415993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Character classification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212490" y="1705877"/>
            <a:ext cx="7024430" cy="369332"/>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classify a string based on the characters it contains.</a:t>
            </a:r>
            <a:endParaRPr lang="en-IN" dirty="0">
              <a:latin typeface="Garamond" panose="02020404030301010803" pitchFamily="18" charset="0"/>
            </a:endParaRPr>
          </a:p>
        </p:txBody>
      </p:sp>
      <p:pic>
        <p:nvPicPr>
          <p:cNvPr id="3" name="Picture 2"/>
          <p:cNvPicPr>
            <a:picLocks noChangeAspect="1"/>
          </p:cNvPicPr>
          <p:nvPr/>
        </p:nvPicPr>
        <p:blipFill>
          <a:blip r:embed="rId2"/>
          <a:stretch>
            <a:fillRect/>
          </a:stretch>
        </p:blipFill>
        <p:spPr>
          <a:xfrm>
            <a:off x="4657985" y="2515432"/>
            <a:ext cx="2204276" cy="1368668"/>
          </a:xfrm>
          <a:prstGeom prst="rect">
            <a:avLst/>
          </a:prstGeom>
        </p:spPr>
      </p:pic>
      <p:pic>
        <p:nvPicPr>
          <p:cNvPr id="5" name="Picture 4"/>
          <p:cNvPicPr>
            <a:picLocks noChangeAspect="1"/>
          </p:cNvPicPr>
          <p:nvPr/>
        </p:nvPicPr>
        <p:blipFill>
          <a:blip r:embed="rId3"/>
          <a:stretch>
            <a:fillRect/>
          </a:stretch>
        </p:blipFill>
        <p:spPr>
          <a:xfrm>
            <a:off x="2281425" y="2131198"/>
            <a:ext cx="1438275" cy="2581275"/>
          </a:xfrm>
          <a:prstGeom prst="rect">
            <a:avLst/>
          </a:prstGeom>
        </p:spPr>
      </p:pic>
      <p:pic>
        <p:nvPicPr>
          <p:cNvPr id="4" name="Picture 3"/>
          <p:cNvPicPr>
            <a:picLocks noChangeAspect="1"/>
          </p:cNvPicPr>
          <p:nvPr/>
        </p:nvPicPr>
        <p:blipFill>
          <a:blip r:embed="rId4"/>
          <a:stretch>
            <a:fillRect/>
          </a:stretch>
        </p:blipFill>
        <p:spPr>
          <a:xfrm>
            <a:off x="6099050" y="4324323"/>
            <a:ext cx="2457450" cy="314325"/>
          </a:xfrm>
          <a:prstGeom prst="rect">
            <a:avLst/>
          </a:prstGeom>
        </p:spPr>
      </p:pic>
    </p:spTree>
    <p:extLst>
      <p:ext uri="{BB962C8B-B14F-4D97-AF65-F5344CB8AC3E}">
        <p14:creationId xmlns:p14="http://schemas.microsoft.com/office/powerpoint/2010/main" val="3292622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String formatting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212490" y="1705877"/>
            <a:ext cx="7024430" cy="369332"/>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modify or enhance the format of a string.</a:t>
            </a:r>
            <a:endParaRPr lang="en-IN" dirty="0">
              <a:latin typeface="Garamond" panose="02020404030301010803" pitchFamily="18" charset="0"/>
            </a:endParaRPr>
          </a:p>
        </p:txBody>
      </p:sp>
      <p:sp>
        <p:nvSpPr>
          <p:cNvPr id="7" name="TextBox 6">
            <a:extLst>
              <a:ext uri="{FF2B5EF4-FFF2-40B4-BE49-F238E27FC236}">
                <a16:creationId xmlns="" xmlns:a16="http://schemas.microsoft.com/office/drawing/2014/main" id="{B1DFD807-712F-4B33-9B7C-0739AECABC5F}"/>
              </a:ext>
            </a:extLst>
          </p:cNvPr>
          <p:cNvSpPr txBox="1"/>
          <p:nvPr/>
        </p:nvSpPr>
        <p:spPr>
          <a:xfrm>
            <a:off x="749496" y="2283462"/>
            <a:ext cx="8098244" cy="796244"/>
          </a:xfrm>
          <a:prstGeom prst="rect">
            <a:avLst/>
          </a:prstGeom>
          <a:noFill/>
        </p:spPr>
        <p:txBody>
          <a:bodyPr wrap="square">
            <a:spAutoFit/>
          </a:bodyPr>
          <a:lstStyle/>
          <a:p>
            <a:pPr>
              <a:lnSpc>
                <a:spcPct val="150000"/>
              </a:lnSpc>
            </a:pPr>
            <a:r>
              <a:rPr lang="en-IN" sz="1600" b="1" dirty="0">
                <a:solidFill>
                  <a:srgbClr val="002060"/>
                </a:solidFill>
                <a:latin typeface="Garamond" panose="02020404030301010803" pitchFamily="18" charset="0"/>
              </a:rPr>
              <a:t>Refer the below </a:t>
            </a:r>
            <a:r>
              <a:rPr lang="en-IN" sz="1600" b="1" dirty="0" err="1">
                <a:solidFill>
                  <a:srgbClr val="002060"/>
                </a:solidFill>
                <a:latin typeface="Garamond" panose="02020404030301010803" pitchFamily="18" charset="0"/>
              </a:rPr>
              <a:t>url</a:t>
            </a:r>
            <a:r>
              <a:rPr lang="en-IN" sz="1600" b="1" dirty="0">
                <a:solidFill>
                  <a:srgbClr val="002060"/>
                </a:solidFill>
                <a:latin typeface="Garamond" panose="02020404030301010803" pitchFamily="18" charset="0"/>
              </a:rPr>
              <a:t>,</a:t>
            </a:r>
          </a:p>
          <a:p>
            <a:pPr>
              <a:lnSpc>
                <a:spcPct val="150000"/>
              </a:lnSpc>
            </a:pPr>
            <a:r>
              <a:rPr lang="en-IN" sz="1600" b="1" dirty="0">
                <a:solidFill>
                  <a:srgbClr val="002060"/>
                </a:solidFill>
                <a:latin typeface="Garamond" panose="02020404030301010803" pitchFamily="18" charset="0"/>
              </a:rPr>
              <a:t>https://realpython.com/python-strings/#specifying-a-stride-in-a-string-slice</a:t>
            </a:r>
          </a:p>
        </p:txBody>
      </p:sp>
    </p:spTree>
    <p:extLst>
      <p:ext uri="{BB962C8B-B14F-4D97-AF65-F5344CB8AC3E}">
        <p14:creationId xmlns:p14="http://schemas.microsoft.com/office/powerpoint/2010/main" val="416579474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Conversion between string and list</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059785" y="1655520"/>
            <a:ext cx="7787955" cy="646331"/>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convert between a string and some composite data type by either pasting objects together to make a string, or by breaking a string up into pieces.</a:t>
            </a:r>
            <a:endParaRPr lang="en-IN" dirty="0">
              <a:latin typeface="Garamond" panose="02020404030301010803" pitchFamily="18" charset="0"/>
            </a:endParaRPr>
          </a:p>
        </p:txBody>
      </p:sp>
      <p:sp>
        <p:nvSpPr>
          <p:cNvPr id="3" name="Rectangle 1">
            <a:extLst>
              <a:ext uri="{FF2B5EF4-FFF2-40B4-BE49-F238E27FC236}">
                <a16:creationId xmlns="" xmlns:a16="http://schemas.microsoft.com/office/drawing/2014/main" id="{C35B781C-16D7-4C02-9EAA-C89DD51553BB}"/>
              </a:ext>
            </a:extLst>
          </p:cNvPr>
          <p:cNvSpPr>
            <a:spLocks noChangeArrowheads="1"/>
          </p:cNvSpPr>
          <p:nvPr/>
        </p:nvSpPr>
        <p:spPr bwMode="auto">
          <a:xfrm>
            <a:off x="463142" y="2636395"/>
            <a:ext cx="350306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join(&lt;</a:t>
            </a:r>
            <a:r>
              <a:rPr kumimoji="0" lang="en-US" altLang="en-US" sz="1600" b="1" i="0" u="none" strike="noStrike" cap="none" normalizeH="0" baseline="0" dirty="0" err="1">
                <a:ln>
                  <a:noFill/>
                </a:ln>
                <a:solidFill>
                  <a:srgbClr val="002060"/>
                </a:solidFill>
                <a:effectLst/>
                <a:latin typeface="Garamond" panose="02020404030301010803" pitchFamily="18" charset="0"/>
              </a:rPr>
              <a:t>iterable</a:t>
            </a:r>
            <a:r>
              <a:rPr kumimoji="0" lang="en-US" altLang="en-US" sz="1600" b="1" i="0" u="none" strike="noStrike" cap="none" normalizeH="0" baseline="0" dirty="0">
                <a:ln>
                  <a:noFill/>
                </a:ln>
                <a:solidFill>
                  <a:srgbClr val="002060"/>
                </a:solidFill>
                <a:effectLst/>
                <a:latin typeface="Garamond" panose="02020404030301010803" pitchFamily="18"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Concatenates strings from an </a:t>
            </a:r>
            <a:r>
              <a:rPr kumimoji="0" lang="en-US" altLang="en-US" sz="1600" b="1" i="0" u="none" strike="noStrike" cap="none" normalizeH="0" baseline="0" dirty="0" err="1">
                <a:ln>
                  <a:noFill/>
                </a:ln>
                <a:solidFill>
                  <a:srgbClr val="002060"/>
                </a:solidFill>
                <a:effectLst/>
                <a:latin typeface="Garamond" panose="02020404030301010803" pitchFamily="18" charset="0"/>
              </a:rPr>
              <a:t>iterable</a:t>
            </a:r>
            <a:r>
              <a:rPr kumimoji="0" lang="en-US" altLang="en-US" sz="1600" b="1" i="0" u="none" strike="noStrike" cap="none" normalizeH="0" baseline="0" dirty="0">
                <a:ln>
                  <a:noFill/>
                </a:ln>
                <a:solidFill>
                  <a:srgbClr val="002060"/>
                </a:solidFill>
                <a:effectLst/>
                <a:latin typeface="Garamond" panose="02020404030301010803" pitchFamily="18" charset="0"/>
              </a:rPr>
              <a:t>.</a:t>
            </a:r>
          </a:p>
        </p:txBody>
      </p:sp>
      <p:sp>
        <p:nvSpPr>
          <p:cNvPr id="9" name="Rectangle 1">
            <a:extLst>
              <a:ext uri="{FF2B5EF4-FFF2-40B4-BE49-F238E27FC236}">
                <a16:creationId xmlns="" xmlns:a16="http://schemas.microsoft.com/office/drawing/2014/main" id="{7E393117-6E51-40E5-86B6-1D56AD83BAF8}"/>
              </a:ext>
            </a:extLst>
          </p:cNvPr>
          <p:cNvSpPr>
            <a:spLocks noChangeArrowheads="1"/>
          </p:cNvSpPr>
          <p:nvPr/>
        </p:nvSpPr>
        <p:spPr bwMode="auto">
          <a:xfrm>
            <a:off x="448965" y="2621006"/>
            <a:ext cx="3503065" cy="58477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join(&lt;</a:t>
            </a:r>
            <a:r>
              <a:rPr kumimoji="0" lang="en-US" altLang="en-US" sz="1600" b="1" i="0" u="none" strike="noStrike" cap="none" normalizeH="0" baseline="0" dirty="0" err="1">
                <a:ln>
                  <a:noFill/>
                </a:ln>
                <a:solidFill>
                  <a:srgbClr val="002060"/>
                </a:solidFill>
                <a:effectLst/>
                <a:latin typeface="Garamond" panose="02020404030301010803" pitchFamily="18" charset="0"/>
              </a:rPr>
              <a:t>iterable</a:t>
            </a:r>
            <a:r>
              <a:rPr kumimoji="0" lang="en-US" altLang="en-US" sz="1600" b="1" i="0" u="none" strike="noStrike" cap="none" normalizeH="0" baseline="0" dirty="0" smtClean="0">
                <a:ln>
                  <a:noFill/>
                </a:ln>
                <a:solidFill>
                  <a:srgbClr val="002060"/>
                </a:solidFill>
                <a:effectLst/>
                <a:latin typeface="Garamond" panose="02020404030301010803" pitchFamily="18" charset="0"/>
              </a:rPr>
              <a:t>&gt;)</a:t>
            </a:r>
            <a:endParaRPr kumimoji="0" lang="en-US" altLang="en-US" sz="1600" b="1" i="0" u="none" strike="noStrike" cap="none" normalizeH="0" baseline="0" dirty="0">
              <a:ln>
                <a:noFill/>
              </a:ln>
              <a:solidFill>
                <a:srgbClr val="002060"/>
              </a:solidFill>
              <a:effectLst/>
              <a:latin typeface="Garamond" panose="02020404030301010803"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Concatenates strings from an </a:t>
            </a:r>
            <a:r>
              <a:rPr kumimoji="0" lang="en-US" altLang="en-US" sz="1600" b="1" i="0" u="none" strike="noStrike" cap="none" normalizeH="0" baseline="0" dirty="0" err="1">
                <a:ln>
                  <a:noFill/>
                </a:ln>
                <a:solidFill>
                  <a:srgbClr val="002060"/>
                </a:solidFill>
                <a:effectLst/>
                <a:latin typeface="Garamond" panose="02020404030301010803" pitchFamily="18" charset="0"/>
              </a:rPr>
              <a:t>iterable</a:t>
            </a:r>
            <a:r>
              <a:rPr kumimoji="0" lang="en-US" altLang="en-US" sz="1600" b="1" i="0" u="none" strike="noStrike" cap="none" normalizeH="0" baseline="0" dirty="0">
                <a:ln>
                  <a:noFill/>
                </a:ln>
                <a:solidFill>
                  <a:srgbClr val="002060"/>
                </a:solidFill>
                <a:effectLst/>
                <a:latin typeface="Garamond" panose="02020404030301010803" pitchFamily="18" charset="0"/>
              </a:rPr>
              <a:t>.</a:t>
            </a:r>
          </a:p>
        </p:txBody>
      </p:sp>
      <p:sp>
        <p:nvSpPr>
          <p:cNvPr id="10" name="Rectangle 1">
            <a:extLst>
              <a:ext uri="{FF2B5EF4-FFF2-40B4-BE49-F238E27FC236}">
                <a16:creationId xmlns="" xmlns:a16="http://schemas.microsoft.com/office/drawing/2014/main" id="{CC3DD036-EBBC-4C4A-9196-2CEC05070C6E}"/>
              </a:ext>
            </a:extLst>
          </p:cNvPr>
          <p:cNvSpPr>
            <a:spLocks noChangeArrowheads="1"/>
          </p:cNvSpPr>
          <p:nvPr/>
        </p:nvSpPr>
        <p:spPr bwMode="auto">
          <a:xfrm>
            <a:off x="4541817" y="2621006"/>
            <a:ext cx="4000513" cy="61555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b="1" dirty="0">
                <a:solidFill>
                  <a:srgbClr val="002060"/>
                </a:solidFill>
                <a:latin typeface="Garamond" panose="02020404030301010803" pitchFamily="18" charset="0"/>
              </a:rPr>
              <a:t>split(</a:t>
            </a:r>
            <a:r>
              <a:rPr lang="en-US" b="1" dirty="0" err="1">
                <a:solidFill>
                  <a:srgbClr val="002060"/>
                </a:solidFill>
                <a:latin typeface="Garamond" panose="02020404030301010803" pitchFamily="18" charset="0"/>
              </a:rPr>
              <a:t>delimeter</a:t>
            </a:r>
            <a:r>
              <a:rPr lang="en-US" b="1" dirty="0">
                <a:solidFill>
                  <a:srgbClr val="002060"/>
                </a:solidFill>
                <a:latin typeface="Garamond" panose="02020404030301010803"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rgbClr val="002060"/>
                </a:solidFill>
                <a:effectLst/>
                <a:latin typeface="Garamond" panose="02020404030301010803" pitchFamily="18" charset="0"/>
              </a:rPr>
              <a:t>Splits a string into a list of substrings.</a:t>
            </a:r>
          </a:p>
        </p:txBody>
      </p:sp>
      <p:pic>
        <p:nvPicPr>
          <p:cNvPr id="4" name="Picture 3"/>
          <p:cNvPicPr>
            <a:picLocks noChangeAspect="1"/>
          </p:cNvPicPr>
          <p:nvPr/>
        </p:nvPicPr>
        <p:blipFill>
          <a:blip r:embed="rId2"/>
          <a:stretch>
            <a:fillRect/>
          </a:stretch>
        </p:blipFill>
        <p:spPr>
          <a:xfrm>
            <a:off x="601670" y="3363822"/>
            <a:ext cx="3174498" cy="1032851"/>
          </a:xfrm>
          <a:prstGeom prst="rect">
            <a:avLst/>
          </a:prstGeom>
        </p:spPr>
      </p:pic>
      <p:pic>
        <p:nvPicPr>
          <p:cNvPr id="5" name="Picture 4"/>
          <p:cNvPicPr>
            <a:picLocks noChangeAspect="1"/>
          </p:cNvPicPr>
          <p:nvPr/>
        </p:nvPicPr>
        <p:blipFill>
          <a:blip r:embed="rId3"/>
          <a:stretch>
            <a:fillRect/>
          </a:stretch>
        </p:blipFill>
        <p:spPr>
          <a:xfrm>
            <a:off x="4904009" y="3363822"/>
            <a:ext cx="2667000" cy="1581150"/>
          </a:xfrm>
          <a:prstGeom prst="rect">
            <a:avLst/>
          </a:prstGeom>
        </p:spPr>
      </p:pic>
    </p:spTree>
    <p:extLst>
      <p:ext uri="{BB962C8B-B14F-4D97-AF65-F5344CB8AC3E}">
        <p14:creationId xmlns:p14="http://schemas.microsoft.com/office/powerpoint/2010/main" val="3889791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ircle(in)">
                                      <p:cBhvr>
                                        <p:cTn id="7" dur="2000"/>
                                        <p:tgtEl>
                                          <p:spTgt spid="9">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9">
                                            <p:txEl>
                                              <p:pRg st="1" end="1"/>
                                            </p:txEl>
                                          </p:spTgt>
                                        </p:tgtEl>
                                        <p:attrNameLst>
                                          <p:attrName>style.visibility</p:attrName>
                                        </p:attrNameLst>
                                      </p:cBhvr>
                                      <p:to>
                                        <p:strVal val="visible"/>
                                      </p:to>
                                    </p:set>
                                    <p:animEffect transition="in" filter="circle(in)">
                                      <p:cBhvr>
                                        <p:cTn id="10" dur="2000"/>
                                        <p:tgtEl>
                                          <p:spTgt spid="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1000"/>
                                        <p:tgtEl>
                                          <p:spTgt spid="4"/>
                                        </p:tgtEl>
                                      </p:cBhvr>
                                    </p:animEffect>
                                    <p:anim calcmode="lin" valueType="num">
                                      <p:cBhvr>
                                        <p:cTn id="16" dur="1000" fill="hold"/>
                                        <p:tgtEl>
                                          <p:spTgt spid="4"/>
                                        </p:tgtEl>
                                        <p:attrNameLst>
                                          <p:attrName>ppt_x</p:attrName>
                                        </p:attrNameLst>
                                      </p:cBhvr>
                                      <p:tavLst>
                                        <p:tav tm="0">
                                          <p:val>
                                            <p:strVal val="#ppt_x"/>
                                          </p:val>
                                        </p:tav>
                                        <p:tav tm="100000">
                                          <p:val>
                                            <p:strVal val="#ppt_x"/>
                                          </p:val>
                                        </p:tav>
                                      </p:tavLst>
                                    </p:anim>
                                    <p:anim calcmode="lin" valueType="num">
                                      <p:cBhvr>
                                        <p:cTn id="1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barn(inVertical)">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Build in functions</a:t>
            </a:r>
          </a:p>
        </p:txBody>
      </p:sp>
      <p:pic>
        <p:nvPicPr>
          <p:cNvPr id="5" name="Picture 4">
            <a:extLst>
              <a:ext uri="{FF2B5EF4-FFF2-40B4-BE49-F238E27FC236}">
                <a16:creationId xmlns="" xmlns:a16="http://schemas.microsoft.com/office/drawing/2014/main" id="{D2936F6B-F717-4959-9D11-4D3762078705}"/>
              </a:ext>
            </a:extLst>
          </p:cNvPr>
          <p:cNvPicPr>
            <a:picLocks noChangeAspect="1"/>
          </p:cNvPicPr>
          <p:nvPr/>
        </p:nvPicPr>
        <p:blipFill>
          <a:blip r:embed="rId2"/>
          <a:stretch>
            <a:fillRect/>
          </a:stretch>
        </p:blipFill>
        <p:spPr>
          <a:xfrm>
            <a:off x="601670" y="1960930"/>
            <a:ext cx="4275740" cy="2363125"/>
          </a:xfrm>
          <a:prstGeom prst="rect">
            <a:avLst/>
          </a:prstGeom>
          <a:ln>
            <a:noFill/>
          </a:ln>
          <a:effectLst>
            <a:outerShdw blurRad="292100" dist="139700" dir="2700000" algn="tl" rotWithShape="0">
              <a:srgbClr val="333333">
                <a:alpha val="65000"/>
              </a:srgbClr>
            </a:outerShdw>
          </a:effectLst>
        </p:spPr>
      </p:pic>
      <p:pic>
        <p:nvPicPr>
          <p:cNvPr id="2" name="Picture 1"/>
          <p:cNvPicPr>
            <a:picLocks noChangeAspect="1"/>
          </p:cNvPicPr>
          <p:nvPr/>
        </p:nvPicPr>
        <p:blipFill>
          <a:blip r:embed="rId3"/>
          <a:stretch>
            <a:fillRect/>
          </a:stretch>
        </p:blipFill>
        <p:spPr>
          <a:xfrm>
            <a:off x="5640935" y="2266340"/>
            <a:ext cx="2022754" cy="1068935"/>
          </a:xfrm>
          <a:prstGeom prst="rect">
            <a:avLst/>
          </a:prstGeom>
        </p:spPr>
      </p:pic>
    </p:spTree>
    <p:extLst>
      <p:ext uri="{BB962C8B-B14F-4D97-AF65-F5344CB8AC3E}">
        <p14:creationId xmlns:p14="http://schemas.microsoft.com/office/powerpoint/2010/main" val="707328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F4E93-7721-41B2-86AB-E576C509DE91}"/>
              </a:ext>
            </a:extLst>
          </p:cNvPr>
          <p:cNvSpPr>
            <a:spLocks noGrp="1"/>
          </p:cNvSpPr>
          <p:nvPr>
            <p:ph type="title"/>
          </p:nvPr>
        </p:nvSpPr>
        <p:spPr>
          <a:xfrm>
            <a:off x="601670" y="1426462"/>
            <a:ext cx="8246070" cy="763525"/>
          </a:xfrm>
        </p:spPr>
        <p:txBody>
          <a:bodyPr>
            <a:noAutofit/>
          </a:bodyPr>
          <a:lstStyle/>
          <a:p>
            <a:pPr algn="l" rtl="0"/>
            <a:r>
              <a:rPr lang="en-US" sz="1800" dirty="0">
                <a:solidFill>
                  <a:srgbClr val="001A1E"/>
                </a:solidFill>
                <a:effectLst/>
                <a:latin typeface="Garamond" panose="02020404030301010803" pitchFamily="18" charset="0"/>
              </a:rPr>
              <a:t>Write a Python program that takes a complete sentence as an input and find whether each word is a palindrome or not.</a:t>
            </a:r>
            <a:endParaRPr lang="en-IN" sz="1800" b="1" dirty="0">
              <a:solidFill>
                <a:srgbClr val="FF0000"/>
              </a:solidFill>
              <a:latin typeface="Garamond" panose="02020404030301010803" pitchFamily="18" charset="0"/>
            </a:endParaRPr>
          </a:p>
        </p:txBody>
      </p:sp>
      <p:sp>
        <p:nvSpPr>
          <p:cNvPr id="9" name="Flowchart: Alternate Process 8">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1</a:t>
            </a:r>
          </a:p>
        </p:txBody>
      </p:sp>
      <p:sp>
        <p:nvSpPr>
          <p:cNvPr id="6" name="TextBox 5">
            <a:extLst>
              <a:ext uri="{FF2B5EF4-FFF2-40B4-BE49-F238E27FC236}">
                <a16:creationId xmlns="" xmlns:a16="http://schemas.microsoft.com/office/drawing/2014/main" id="{E5863E72-B17B-487D-A8B4-796EA2536542}"/>
              </a:ext>
            </a:extLst>
          </p:cNvPr>
          <p:cNvSpPr txBox="1"/>
          <p:nvPr/>
        </p:nvSpPr>
        <p:spPr>
          <a:xfrm>
            <a:off x="1068935" y="2189987"/>
            <a:ext cx="3044950" cy="2862322"/>
          </a:xfrm>
          <a:prstGeom prst="rect">
            <a:avLst/>
          </a:prstGeom>
          <a:noFill/>
        </p:spPr>
        <p:txBody>
          <a:bodyPr wrap="square" rtlCol="0">
            <a:spAutoFit/>
          </a:bodyPr>
          <a:lstStyle/>
          <a:p>
            <a:r>
              <a:rPr lang="en-IN" b="1" dirty="0">
                <a:latin typeface="Garamond" panose="02020404030301010803" pitchFamily="18" charset="0"/>
              </a:rPr>
              <a:t>Input:</a:t>
            </a:r>
          </a:p>
          <a:p>
            <a:r>
              <a:rPr lang="en-IN" dirty="0">
                <a:latin typeface="Garamond" panose="02020404030301010803" pitchFamily="18" charset="0"/>
              </a:rPr>
              <a:t>“My mom and dad speak </a:t>
            </a:r>
            <a:r>
              <a:rPr lang="en-IN" dirty="0" err="1">
                <a:latin typeface="Garamond" panose="02020404030301010803" pitchFamily="18" charset="0"/>
              </a:rPr>
              <a:t>malayalam</a:t>
            </a:r>
            <a:r>
              <a:rPr lang="en-IN" dirty="0">
                <a:latin typeface="Garamond" panose="02020404030301010803" pitchFamily="18" charset="0"/>
              </a:rPr>
              <a:t>” </a:t>
            </a:r>
          </a:p>
          <a:p>
            <a:r>
              <a:rPr lang="en-IN" b="1" dirty="0">
                <a:latin typeface="Garamond" panose="02020404030301010803" pitchFamily="18" charset="0"/>
              </a:rPr>
              <a:t>Output:</a:t>
            </a:r>
          </a:p>
          <a:p>
            <a:r>
              <a:rPr lang="en-US" dirty="0">
                <a:solidFill>
                  <a:srgbClr val="001A1E"/>
                </a:solidFill>
                <a:latin typeface="Garamond" panose="02020404030301010803" pitchFamily="18" charset="0"/>
              </a:rPr>
              <a:t>My: not palindrome</a:t>
            </a:r>
          </a:p>
          <a:p>
            <a:r>
              <a:rPr lang="en-US" dirty="0">
                <a:solidFill>
                  <a:srgbClr val="001A1E"/>
                </a:solidFill>
                <a:latin typeface="Garamond" panose="02020404030301010803" pitchFamily="18" charset="0"/>
              </a:rPr>
              <a:t>Mom: palindrome</a:t>
            </a:r>
          </a:p>
          <a:p>
            <a:r>
              <a:rPr lang="en-US" dirty="0">
                <a:solidFill>
                  <a:srgbClr val="001A1E"/>
                </a:solidFill>
                <a:latin typeface="Garamond" panose="02020404030301010803" pitchFamily="18" charset="0"/>
              </a:rPr>
              <a:t>and: not palindrome</a:t>
            </a:r>
          </a:p>
          <a:p>
            <a:r>
              <a:rPr lang="en-US" dirty="0">
                <a:solidFill>
                  <a:srgbClr val="001A1E"/>
                </a:solidFill>
                <a:latin typeface="Garamond" panose="02020404030301010803" pitchFamily="18" charset="0"/>
              </a:rPr>
              <a:t>speak: not palindrome</a:t>
            </a:r>
          </a:p>
          <a:p>
            <a:r>
              <a:rPr lang="en-US" dirty="0" err="1">
                <a:solidFill>
                  <a:srgbClr val="001A1E"/>
                </a:solidFill>
                <a:latin typeface="Garamond" panose="02020404030301010803" pitchFamily="18" charset="0"/>
              </a:rPr>
              <a:t>malayalam</a:t>
            </a:r>
            <a:r>
              <a:rPr lang="en-US" dirty="0">
                <a:solidFill>
                  <a:srgbClr val="001A1E"/>
                </a:solidFill>
                <a:latin typeface="Garamond" panose="02020404030301010803" pitchFamily="18" charset="0"/>
              </a:rPr>
              <a:t> : palindrome</a:t>
            </a:r>
            <a:endParaRPr lang="en-IN" dirty="0">
              <a:latin typeface="Garamond" panose="02020404030301010803" pitchFamily="18" charset="0"/>
            </a:endParaRPr>
          </a:p>
          <a:p>
            <a:endParaRPr lang="en-IN" b="1" dirty="0">
              <a:latin typeface="Garamond" panose="02020404030301010803" pitchFamily="18" charset="0"/>
            </a:endParaRPr>
          </a:p>
        </p:txBody>
      </p:sp>
      <p:pic>
        <p:nvPicPr>
          <p:cNvPr id="5" name="Picture 4">
            <a:extLst>
              <a:ext uri="{FF2B5EF4-FFF2-40B4-BE49-F238E27FC236}">
                <a16:creationId xmlns="" xmlns:a16="http://schemas.microsoft.com/office/drawing/2014/main" id="{C10C74DA-1A18-4306-9098-9C96CD8DE2DC}"/>
              </a:ext>
            </a:extLst>
          </p:cNvPr>
          <p:cNvPicPr>
            <a:picLocks noChangeAspect="1"/>
          </p:cNvPicPr>
          <p:nvPr/>
        </p:nvPicPr>
        <p:blipFill>
          <a:blip r:embed="rId2"/>
          <a:stretch>
            <a:fillRect/>
          </a:stretch>
        </p:blipFill>
        <p:spPr>
          <a:xfrm>
            <a:off x="3808475" y="2569048"/>
            <a:ext cx="4852461" cy="1985317"/>
          </a:xfrm>
          <a:prstGeom prst="rect">
            <a:avLst/>
          </a:prstGeom>
        </p:spPr>
      </p:pic>
    </p:spTree>
    <p:extLst>
      <p:ext uri="{BB962C8B-B14F-4D97-AF65-F5344CB8AC3E}">
        <p14:creationId xmlns:p14="http://schemas.microsoft.com/office/powerpoint/2010/main" val="2159707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50360" y="739290"/>
            <a:ext cx="8093365" cy="725349"/>
          </a:xfrm>
        </p:spPr>
        <p:txBody>
          <a:bodyPr>
            <a:normAutofit/>
          </a:bodyPr>
          <a:lstStyle/>
          <a:p>
            <a:r>
              <a:rPr lang="en-US" b="1" dirty="0">
                <a:latin typeface="Century Schoolbook" panose="02040604050505020304" pitchFamily="18" charset="0"/>
              </a:rPr>
              <a:t>CONTENTS</a:t>
            </a:r>
          </a:p>
        </p:txBody>
      </p:sp>
      <p:sp>
        <p:nvSpPr>
          <p:cNvPr id="5" name="Content Placeholder 4"/>
          <p:cNvSpPr>
            <a:spLocks noGrp="1"/>
          </p:cNvSpPr>
          <p:nvPr>
            <p:ph idx="1"/>
          </p:nvPr>
        </p:nvSpPr>
        <p:spPr>
          <a:xfrm>
            <a:off x="3961180" y="1502120"/>
            <a:ext cx="3970330" cy="3207499"/>
          </a:xfrm>
        </p:spPr>
        <p:txBody>
          <a:bodyPr>
            <a:noAutofit/>
          </a:bodyPr>
          <a:lstStyle/>
          <a:p>
            <a:r>
              <a:rPr lang="en-US" sz="2400" dirty="0">
                <a:latin typeface="Century Schoolbook" panose="02040604050505020304" pitchFamily="18" charset="0"/>
              </a:rPr>
              <a:t>String-Data Structure</a:t>
            </a:r>
          </a:p>
          <a:p>
            <a:r>
              <a:rPr lang="en-US" sz="2400" dirty="0">
                <a:latin typeface="Century Schoolbook" panose="02040604050505020304" pitchFamily="18" charset="0"/>
              </a:rPr>
              <a:t>String Creation</a:t>
            </a:r>
          </a:p>
          <a:p>
            <a:r>
              <a:rPr lang="en-US" sz="2400" dirty="0">
                <a:latin typeface="Century Schoolbook" panose="02040604050505020304" pitchFamily="18" charset="0"/>
              </a:rPr>
              <a:t>String Indexing</a:t>
            </a:r>
          </a:p>
          <a:p>
            <a:r>
              <a:rPr lang="en-US" sz="2400" dirty="0">
                <a:latin typeface="Century Schoolbook" panose="02040604050505020304" pitchFamily="18" charset="0"/>
              </a:rPr>
              <a:t>String Operators</a:t>
            </a:r>
          </a:p>
          <a:p>
            <a:r>
              <a:rPr lang="en-US" sz="2400" dirty="0">
                <a:latin typeface="Century Schoolbook" panose="02040604050505020304" pitchFamily="18" charset="0"/>
              </a:rPr>
              <a:t>String Functions</a:t>
            </a:r>
          </a:p>
          <a:p>
            <a:r>
              <a:rPr lang="en-US" sz="2400" dirty="0">
                <a:latin typeface="Century Schoolbook" panose="02040604050505020304" pitchFamily="18" charset="0"/>
              </a:rPr>
              <a:t>String Methods</a:t>
            </a:r>
          </a:p>
          <a:p>
            <a:r>
              <a:rPr lang="en-US" sz="2400" dirty="0">
                <a:latin typeface="Century Schoolbook" panose="02040604050505020304" pitchFamily="18" charset="0"/>
              </a:rPr>
              <a:t>Problem Solving</a:t>
            </a:r>
          </a:p>
        </p:txBody>
      </p:sp>
    </p:spTree>
    <p:extLst>
      <p:ext uri="{BB962C8B-B14F-4D97-AF65-F5344CB8AC3E}">
        <p14:creationId xmlns:p14="http://schemas.microsoft.com/office/powerpoint/2010/main" val="1101633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F4E93-7721-41B2-86AB-E576C509DE91}"/>
              </a:ext>
            </a:extLst>
          </p:cNvPr>
          <p:cNvSpPr>
            <a:spLocks noGrp="1"/>
          </p:cNvSpPr>
          <p:nvPr>
            <p:ph type="title"/>
          </p:nvPr>
        </p:nvSpPr>
        <p:spPr>
          <a:xfrm>
            <a:off x="601670" y="1426462"/>
            <a:ext cx="8246070" cy="763525"/>
          </a:xfrm>
        </p:spPr>
        <p:txBody>
          <a:bodyPr>
            <a:noAutofit/>
          </a:bodyPr>
          <a:lstStyle/>
          <a:p>
            <a:pPr algn="l" rtl="0"/>
            <a:r>
              <a:rPr lang="en-US" sz="1800" dirty="0">
                <a:solidFill>
                  <a:srgbClr val="001A1E"/>
                </a:solidFill>
                <a:effectLst/>
                <a:latin typeface="Garamond" panose="02020404030301010803" pitchFamily="18" charset="0"/>
              </a:rPr>
              <a:t>Write a Python program that takes a </a:t>
            </a:r>
            <a:r>
              <a:rPr lang="en-US" sz="1800" dirty="0" smtClean="0">
                <a:solidFill>
                  <a:srgbClr val="001A1E"/>
                </a:solidFill>
                <a:effectLst/>
                <a:latin typeface="Garamond" panose="02020404030301010803" pitchFamily="18" charset="0"/>
              </a:rPr>
              <a:t>String </a:t>
            </a:r>
            <a:r>
              <a:rPr lang="en-US" sz="1800" dirty="0">
                <a:solidFill>
                  <a:srgbClr val="001A1E"/>
                </a:solidFill>
                <a:effectLst/>
                <a:latin typeface="Garamond" panose="02020404030301010803" pitchFamily="18" charset="0"/>
              </a:rPr>
              <a:t>as an input and find whether </a:t>
            </a:r>
            <a:r>
              <a:rPr lang="en-US" sz="1800" dirty="0" smtClean="0">
                <a:solidFill>
                  <a:srgbClr val="001A1E"/>
                </a:solidFill>
                <a:effectLst/>
                <a:latin typeface="Garamond" panose="02020404030301010803" pitchFamily="18" charset="0"/>
              </a:rPr>
              <a:t>the word </a:t>
            </a:r>
            <a:r>
              <a:rPr lang="en-US" sz="1800" dirty="0">
                <a:solidFill>
                  <a:srgbClr val="001A1E"/>
                </a:solidFill>
                <a:effectLst/>
                <a:latin typeface="Garamond" panose="02020404030301010803" pitchFamily="18" charset="0"/>
              </a:rPr>
              <a:t>is a palindrome or </a:t>
            </a:r>
            <a:r>
              <a:rPr lang="en-US" sz="1800" dirty="0" smtClean="0">
                <a:solidFill>
                  <a:srgbClr val="001A1E"/>
                </a:solidFill>
                <a:effectLst/>
                <a:latin typeface="Garamond" panose="02020404030301010803" pitchFamily="18" charset="0"/>
              </a:rPr>
              <a:t>not after removing maximum of one character. </a:t>
            </a:r>
            <a:endParaRPr lang="en-IN" sz="1800" b="1" dirty="0">
              <a:solidFill>
                <a:srgbClr val="FF0000"/>
              </a:solidFill>
              <a:latin typeface="Garamond" panose="02020404030301010803" pitchFamily="18" charset="0"/>
            </a:endParaRPr>
          </a:p>
        </p:txBody>
      </p:sp>
      <p:sp>
        <p:nvSpPr>
          <p:cNvPr id="9" name="Flowchart: Alternate Process 8">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a:t>
            </a:r>
            <a:r>
              <a:rPr lang="en-IN" b="1" dirty="0" smtClean="0">
                <a:solidFill>
                  <a:srgbClr val="007033"/>
                </a:solidFill>
                <a:latin typeface="Garamond" panose="02020404030301010803" pitchFamily="18" charset="0"/>
              </a:rPr>
              <a:t>2</a:t>
            </a:r>
            <a:endParaRPr lang="en-IN" b="1" dirty="0">
              <a:solidFill>
                <a:srgbClr val="007033"/>
              </a:solidFill>
              <a:latin typeface="Garamond" panose="02020404030301010803" pitchFamily="18" charset="0"/>
            </a:endParaRPr>
          </a:p>
        </p:txBody>
      </p:sp>
      <p:sp>
        <p:nvSpPr>
          <p:cNvPr id="6" name="TextBox 5">
            <a:extLst>
              <a:ext uri="{FF2B5EF4-FFF2-40B4-BE49-F238E27FC236}">
                <a16:creationId xmlns="" xmlns:a16="http://schemas.microsoft.com/office/drawing/2014/main" id="{E5863E72-B17B-487D-A8B4-796EA2536542}"/>
              </a:ext>
            </a:extLst>
          </p:cNvPr>
          <p:cNvSpPr txBox="1"/>
          <p:nvPr/>
        </p:nvSpPr>
        <p:spPr>
          <a:xfrm>
            <a:off x="1068935" y="2189987"/>
            <a:ext cx="3044950" cy="2585323"/>
          </a:xfrm>
          <a:prstGeom prst="rect">
            <a:avLst/>
          </a:prstGeom>
          <a:noFill/>
        </p:spPr>
        <p:txBody>
          <a:bodyPr wrap="square" rtlCol="0">
            <a:spAutoFit/>
          </a:bodyPr>
          <a:lstStyle/>
          <a:p>
            <a:r>
              <a:rPr lang="en-IN" b="1" dirty="0">
                <a:latin typeface="Garamond" panose="02020404030301010803" pitchFamily="18" charset="0"/>
              </a:rPr>
              <a:t>Input:</a:t>
            </a:r>
          </a:p>
          <a:p>
            <a:r>
              <a:rPr lang="en-IN" dirty="0">
                <a:latin typeface="Garamond" panose="02020404030301010803" pitchFamily="18" charset="0"/>
              </a:rPr>
              <a:t>“</a:t>
            </a:r>
            <a:r>
              <a:rPr lang="en-IN" dirty="0" err="1">
                <a:latin typeface="Garamond" panose="02020404030301010803" pitchFamily="18" charset="0"/>
              </a:rPr>
              <a:t>abca</a:t>
            </a:r>
            <a:r>
              <a:rPr lang="en-IN" dirty="0">
                <a:latin typeface="Garamond" panose="02020404030301010803" pitchFamily="18" charset="0"/>
              </a:rPr>
              <a:t>” </a:t>
            </a:r>
            <a:endParaRPr lang="en-IN" dirty="0">
              <a:latin typeface="Garamond" panose="02020404030301010803" pitchFamily="18" charset="0"/>
            </a:endParaRPr>
          </a:p>
          <a:p>
            <a:r>
              <a:rPr lang="en-IN" b="1" dirty="0">
                <a:latin typeface="Garamond" panose="02020404030301010803" pitchFamily="18" charset="0"/>
              </a:rPr>
              <a:t>Output:</a:t>
            </a:r>
          </a:p>
          <a:p>
            <a:r>
              <a:rPr lang="en-US" dirty="0" smtClean="0">
                <a:solidFill>
                  <a:srgbClr val="001A1E"/>
                </a:solidFill>
                <a:latin typeface="Garamond" panose="02020404030301010803" pitchFamily="18" charset="0"/>
              </a:rPr>
              <a:t>Palindrome</a:t>
            </a:r>
          </a:p>
          <a:p>
            <a:endParaRPr lang="en-US" dirty="0">
              <a:solidFill>
                <a:srgbClr val="001A1E"/>
              </a:solidFill>
              <a:latin typeface="Garamond" panose="02020404030301010803" pitchFamily="18" charset="0"/>
            </a:endParaRPr>
          </a:p>
          <a:p>
            <a:r>
              <a:rPr lang="en-IN" b="1" dirty="0">
                <a:latin typeface="Garamond" panose="02020404030301010803" pitchFamily="18" charset="0"/>
              </a:rPr>
              <a:t>Input:</a:t>
            </a:r>
          </a:p>
          <a:p>
            <a:r>
              <a:rPr lang="en-US" dirty="0" smtClean="0">
                <a:solidFill>
                  <a:srgbClr val="001A1E"/>
                </a:solidFill>
                <a:latin typeface="Garamond" panose="02020404030301010803" pitchFamily="18" charset="0"/>
              </a:rPr>
              <a:t>”</a:t>
            </a:r>
            <a:r>
              <a:rPr lang="en-US" dirty="0" err="1" smtClean="0">
                <a:solidFill>
                  <a:srgbClr val="001A1E"/>
                </a:solidFill>
                <a:latin typeface="Garamond" panose="02020404030301010803" pitchFamily="18" charset="0"/>
              </a:rPr>
              <a:t>abc</a:t>
            </a:r>
            <a:r>
              <a:rPr lang="en-US" dirty="0" smtClean="0">
                <a:solidFill>
                  <a:srgbClr val="001A1E"/>
                </a:solidFill>
                <a:latin typeface="Garamond" panose="02020404030301010803" pitchFamily="18" charset="0"/>
              </a:rPr>
              <a:t>”</a:t>
            </a:r>
            <a:endParaRPr lang="en-US" dirty="0">
              <a:solidFill>
                <a:srgbClr val="001A1E"/>
              </a:solidFill>
              <a:latin typeface="Garamond" panose="02020404030301010803" pitchFamily="18" charset="0"/>
            </a:endParaRPr>
          </a:p>
          <a:p>
            <a:r>
              <a:rPr lang="en-IN" b="1" dirty="0">
                <a:latin typeface="Garamond" panose="02020404030301010803" pitchFamily="18" charset="0"/>
              </a:rPr>
              <a:t>Output:</a:t>
            </a:r>
          </a:p>
          <a:p>
            <a:r>
              <a:rPr lang="en-US" dirty="0" smtClean="0">
                <a:solidFill>
                  <a:srgbClr val="001A1E"/>
                </a:solidFill>
                <a:latin typeface="Garamond" panose="02020404030301010803" pitchFamily="18" charset="0"/>
              </a:rPr>
              <a:t>Not </a:t>
            </a:r>
            <a:r>
              <a:rPr lang="en-US" dirty="0">
                <a:solidFill>
                  <a:srgbClr val="001A1E"/>
                </a:solidFill>
                <a:latin typeface="Garamond" panose="02020404030301010803" pitchFamily="18" charset="0"/>
              </a:rPr>
              <a:t>Palindrome</a:t>
            </a:r>
            <a:endParaRPr lang="en-US" dirty="0">
              <a:solidFill>
                <a:srgbClr val="001A1E"/>
              </a:solidFill>
              <a:latin typeface="Garamond" panose="02020404030301010803" pitchFamily="18" charset="0"/>
            </a:endParaRPr>
          </a:p>
        </p:txBody>
      </p:sp>
      <p:pic>
        <p:nvPicPr>
          <p:cNvPr id="4" name="Picture 3"/>
          <p:cNvPicPr>
            <a:picLocks noChangeAspect="1"/>
          </p:cNvPicPr>
          <p:nvPr/>
        </p:nvPicPr>
        <p:blipFill>
          <a:blip r:embed="rId2"/>
          <a:stretch>
            <a:fillRect/>
          </a:stretch>
        </p:blipFill>
        <p:spPr>
          <a:xfrm>
            <a:off x="4072787" y="2266340"/>
            <a:ext cx="3553313" cy="2507522"/>
          </a:xfrm>
          <a:prstGeom prst="rect">
            <a:avLst/>
          </a:prstGeom>
        </p:spPr>
      </p:pic>
    </p:spTree>
    <p:extLst>
      <p:ext uri="{BB962C8B-B14F-4D97-AF65-F5344CB8AC3E}">
        <p14:creationId xmlns:p14="http://schemas.microsoft.com/office/powerpoint/2010/main" val="1734959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26" presetClass="entr" presetSubtype="0" fill="hold" nodeType="click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wipe(down)">
                                      <p:cBhvr>
                                        <p:cTn id="39" dur="580">
                                          <p:stCondLst>
                                            <p:cond delay="0"/>
                                          </p:stCondLst>
                                        </p:cTn>
                                        <p:tgtEl>
                                          <p:spTgt spid="4"/>
                                        </p:tgtEl>
                                      </p:cBhvr>
                                    </p:animEffect>
                                    <p:anim calcmode="lin" valueType="num">
                                      <p:cBhvr>
                                        <p:cTn id="40"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45" dur="26">
                                          <p:stCondLst>
                                            <p:cond delay="650"/>
                                          </p:stCondLst>
                                        </p:cTn>
                                        <p:tgtEl>
                                          <p:spTgt spid="4"/>
                                        </p:tgtEl>
                                      </p:cBhvr>
                                      <p:to x="100000" y="60000"/>
                                    </p:animScale>
                                    <p:animScale>
                                      <p:cBhvr>
                                        <p:cTn id="46" dur="166" decel="50000">
                                          <p:stCondLst>
                                            <p:cond delay="676"/>
                                          </p:stCondLst>
                                        </p:cTn>
                                        <p:tgtEl>
                                          <p:spTgt spid="4"/>
                                        </p:tgtEl>
                                      </p:cBhvr>
                                      <p:to x="100000" y="100000"/>
                                    </p:animScale>
                                    <p:animScale>
                                      <p:cBhvr>
                                        <p:cTn id="47" dur="26">
                                          <p:stCondLst>
                                            <p:cond delay="1312"/>
                                          </p:stCondLst>
                                        </p:cTn>
                                        <p:tgtEl>
                                          <p:spTgt spid="4"/>
                                        </p:tgtEl>
                                      </p:cBhvr>
                                      <p:to x="100000" y="80000"/>
                                    </p:animScale>
                                    <p:animScale>
                                      <p:cBhvr>
                                        <p:cTn id="48" dur="166" decel="50000">
                                          <p:stCondLst>
                                            <p:cond delay="1338"/>
                                          </p:stCondLst>
                                        </p:cTn>
                                        <p:tgtEl>
                                          <p:spTgt spid="4"/>
                                        </p:tgtEl>
                                      </p:cBhvr>
                                      <p:to x="100000" y="100000"/>
                                    </p:animScale>
                                    <p:animScale>
                                      <p:cBhvr>
                                        <p:cTn id="49" dur="26">
                                          <p:stCondLst>
                                            <p:cond delay="1642"/>
                                          </p:stCondLst>
                                        </p:cTn>
                                        <p:tgtEl>
                                          <p:spTgt spid="4"/>
                                        </p:tgtEl>
                                      </p:cBhvr>
                                      <p:to x="100000" y="90000"/>
                                    </p:animScale>
                                    <p:animScale>
                                      <p:cBhvr>
                                        <p:cTn id="50" dur="166" decel="50000">
                                          <p:stCondLst>
                                            <p:cond delay="1668"/>
                                          </p:stCondLst>
                                        </p:cTn>
                                        <p:tgtEl>
                                          <p:spTgt spid="4"/>
                                        </p:tgtEl>
                                      </p:cBhvr>
                                      <p:to x="100000" y="100000"/>
                                    </p:animScale>
                                    <p:animScale>
                                      <p:cBhvr>
                                        <p:cTn id="51" dur="26">
                                          <p:stCondLst>
                                            <p:cond delay="1808"/>
                                          </p:stCondLst>
                                        </p:cTn>
                                        <p:tgtEl>
                                          <p:spTgt spid="4"/>
                                        </p:tgtEl>
                                      </p:cBhvr>
                                      <p:to x="100000" y="95000"/>
                                    </p:animScale>
                                    <p:animScale>
                                      <p:cBhvr>
                                        <p:cTn id="52" dur="166" decel="50000">
                                          <p:stCondLst>
                                            <p:cond delay="1834"/>
                                          </p:stCondLst>
                                        </p:cTn>
                                        <p:tgtEl>
                                          <p:spTgt spid="4"/>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1F4E93-7721-41B2-86AB-E576C509DE91}"/>
              </a:ext>
            </a:extLst>
          </p:cNvPr>
          <p:cNvSpPr>
            <a:spLocks noGrp="1"/>
          </p:cNvSpPr>
          <p:nvPr>
            <p:ph type="title"/>
          </p:nvPr>
        </p:nvSpPr>
        <p:spPr>
          <a:xfrm>
            <a:off x="3503065" y="1046054"/>
            <a:ext cx="2748690" cy="763525"/>
          </a:xfrm>
        </p:spPr>
        <p:txBody>
          <a:bodyPr>
            <a:noAutofit/>
          </a:bodyPr>
          <a:lstStyle/>
          <a:p>
            <a:pPr algn="l"/>
            <a:r>
              <a:rPr lang="en-IN" sz="1800" b="1" dirty="0">
                <a:effectLst/>
              </a:rPr>
              <a:t>Robot Return to </a:t>
            </a:r>
            <a:r>
              <a:rPr lang="en-IN" sz="1800" b="1" dirty="0" smtClean="0">
                <a:effectLst/>
              </a:rPr>
              <a:t>Origin</a:t>
            </a:r>
            <a:endParaRPr lang="en-IN" sz="1800" b="1" dirty="0">
              <a:solidFill>
                <a:srgbClr val="FF0000"/>
              </a:solidFill>
              <a:latin typeface="Garamond" panose="02020404030301010803" pitchFamily="18" charset="0"/>
            </a:endParaRPr>
          </a:p>
        </p:txBody>
      </p:sp>
      <p:sp>
        <p:nvSpPr>
          <p:cNvPr id="9" name="Flowchart: Alternate Process 8">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a:t>
            </a:r>
            <a:r>
              <a:rPr lang="en-IN" b="1" dirty="0">
                <a:solidFill>
                  <a:srgbClr val="007033"/>
                </a:solidFill>
                <a:latin typeface="Garamond" panose="02020404030301010803" pitchFamily="18" charset="0"/>
              </a:rPr>
              <a:t>3</a:t>
            </a:r>
            <a:endParaRPr lang="en-IN" b="1" dirty="0">
              <a:solidFill>
                <a:srgbClr val="007033"/>
              </a:solidFill>
              <a:latin typeface="Garamond" panose="02020404030301010803" pitchFamily="18" charset="0"/>
            </a:endParaRPr>
          </a:p>
        </p:txBody>
      </p:sp>
      <p:sp>
        <p:nvSpPr>
          <p:cNvPr id="6" name="TextBox 5">
            <a:extLst>
              <a:ext uri="{FF2B5EF4-FFF2-40B4-BE49-F238E27FC236}">
                <a16:creationId xmlns="" xmlns:a16="http://schemas.microsoft.com/office/drawing/2014/main" id="{E5863E72-B17B-487D-A8B4-796EA2536542}"/>
              </a:ext>
            </a:extLst>
          </p:cNvPr>
          <p:cNvSpPr txBox="1"/>
          <p:nvPr/>
        </p:nvSpPr>
        <p:spPr>
          <a:xfrm>
            <a:off x="1068935" y="1814250"/>
            <a:ext cx="7473395" cy="3293209"/>
          </a:xfrm>
          <a:prstGeom prst="rect">
            <a:avLst/>
          </a:prstGeom>
          <a:noFill/>
        </p:spPr>
        <p:txBody>
          <a:bodyPr wrap="square" rtlCol="0">
            <a:spAutoFit/>
          </a:bodyPr>
          <a:lstStyle/>
          <a:p>
            <a:pPr algn="just"/>
            <a:r>
              <a:rPr lang="en-IN" sz="1600" dirty="0">
                <a:solidFill>
                  <a:srgbClr val="001A1E"/>
                </a:solidFill>
                <a:latin typeface="Times New Roman" panose="02020603050405020304" pitchFamily="18" charset="0"/>
                <a:cs typeface="Times New Roman" panose="02020603050405020304" pitchFamily="18" charset="0"/>
              </a:rPr>
              <a:t>There is a robot starting at the position (0, 0), the origin, on a 2D plane. Given a sequence of its moves, judge if this robot ends up at (0, 0) after it completes its moves.</a:t>
            </a:r>
          </a:p>
          <a:p>
            <a:pPr algn="just"/>
            <a:endParaRPr lang="en-IN" sz="1600" dirty="0">
              <a:solidFill>
                <a:srgbClr val="001A1E"/>
              </a:solidFill>
              <a:latin typeface="Times New Roman" panose="02020603050405020304" pitchFamily="18" charset="0"/>
              <a:cs typeface="Times New Roman" panose="02020603050405020304" pitchFamily="18" charset="0"/>
            </a:endParaRPr>
          </a:p>
          <a:p>
            <a:pPr algn="just"/>
            <a:r>
              <a:rPr lang="en-IN" sz="1600" dirty="0">
                <a:solidFill>
                  <a:srgbClr val="001A1E"/>
                </a:solidFill>
                <a:latin typeface="Times New Roman" panose="02020603050405020304" pitchFamily="18" charset="0"/>
                <a:cs typeface="Times New Roman" panose="02020603050405020304" pitchFamily="18" charset="0"/>
              </a:rPr>
              <a:t>You are given a string moves that represents the move sequence of the robot where moves[</a:t>
            </a:r>
            <a:r>
              <a:rPr lang="en-IN" sz="1600" dirty="0" err="1">
                <a:solidFill>
                  <a:srgbClr val="001A1E"/>
                </a:solidFill>
                <a:latin typeface="Times New Roman" panose="02020603050405020304" pitchFamily="18" charset="0"/>
                <a:cs typeface="Times New Roman" panose="02020603050405020304" pitchFamily="18" charset="0"/>
              </a:rPr>
              <a:t>i</a:t>
            </a:r>
            <a:r>
              <a:rPr lang="en-IN" sz="1600" dirty="0">
                <a:solidFill>
                  <a:srgbClr val="001A1E"/>
                </a:solidFill>
                <a:latin typeface="Times New Roman" panose="02020603050405020304" pitchFamily="18" charset="0"/>
                <a:cs typeface="Times New Roman" panose="02020603050405020304" pitchFamily="18" charset="0"/>
              </a:rPr>
              <a:t>] represents its </a:t>
            </a:r>
            <a:r>
              <a:rPr lang="en-IN" sz="1600" dirty="0" err="1">
                <a:solidFill>
                  <a:srgbClr val="001A1E"/>
                </a:solidFill>
                <a:latin typeface="Times New Roman" panose="02020603050405020304" pitchFamily="18" charset="0"/>
                <a:cs typeface="Times New Roman" panose="02020603050405020304" pitchFamily="18" charset="0"/>
              </a:rPr>
              <a:t>ith</a:t>
            </a:r>
            <a:r>
              <a:rPr lang="en-IN" sz="1600" dirty="0">
                <a:solidFill>
                  <a:srgbClr val="001A1E"/>
                </a:solidFill>
                <a:latin typeface="Times New Roman" panose="02020603050405020304" pitchFamily="18" charset="0"/>
                <a:cs typeface="Times New Roman" panose="02020603050405020304" pitchFamily="18" charset="0"/>
              </a:rPr>
              <a:t> move. Valid moves are 'R' (right), 'L' (left), 'U' (up), and 'D' (down).</a:t>
            </a:r>
          </a:p>
          <a:p>
            <a:pPr algn="just"/>
            <a:endParaRPr lang="en-IN" sz="1600" dirty="0">
              <a:solidFill>
                <a:srgbClr val="001A1E"/>
              </a:solidFill>
              <a:latin typeface="Times New Roman" panose="02020603050405020304" pitchFamily="18" charset="0"/>
              <a:cs typeface="Times New Roman" panose="02020603050405020304" pitchFamily="18" charset="0"/>
            </a:endParaRPr>
          </a:p>
          <a:p>
            <a:pPr algn="just"/>
            <a:r>
              <a:rPr lang="en-IN" sz="1600" dirty="0">
                <a:solidFill>
                  <a:srgbClr val="001A1E"/>
                </a:solidFill>
                <a:latin typeface="Times New Roman" panose="02020603050405020304" pitchFamily="18" charset="0"/>
                <a:cs typeface="Times New Roman" panose="02020603050405020304" pitchFamily="18" charset="0"/>
              </a:rPr>
              <a:t>Return true if the robot returns to the origin after it finishes all of its moves, or false otherwise.</a:t>
            </a:r>
          </a:p>
          <a:p>
            <a:pPr algn="just"/>
            <a:endParaRPr lang="en-IN" sz="1600" dirty="0">
              <a:solidFill>
                <a:srgbClr val="001A1E"/>
              </a:solidFill>
              <a:latin typeface="Times New Roman" panose="02020603050405020304" pitchFamily="18" charset="0"/>
              <a:cs typeface="Times New Roman" panose="02020603050405020304" pitchFamily="18" charset="0"/>
            </a:endParaRPr>
          </a:p>
          <a:p>
            <a:pPr algn="just"/>
            <a:r>
              <a:rPr lang="en-IN" sz="1600" dirty="0">
                <a:solidFill>
                  <a:srgbClr val="001A1E"/>
                </a:solidFill>
                <a:latin typeface="Times New Roman" panose="02020603050405020304" pitchFamily="18" charset="0"/>
                <a:cs typeface="Times New Roman" panose="02020603050405020304" pitchFamily="18" charset="0"/>
              </a:rPr>
              <a:t>Note: The way that the robot is "facing" is irrelevant. 'R' will always make the robot move to the right once, 'L' will always make it move left, etc. Also, assume that the magnitude of the robot's movement is the same for each move.</a:t>
            </a:r>
            <a:endParaRPr lang="en-US" sz="1600" dirty="0">
              <a:solidFill>
                <a:srgbClr val="001A1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003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Robot Return to Origin</a:t>
            </a:r>
            <a:endParaRPr lang="en-IN" dirty="0"/>
          </a:p>
        </p:txBody>
      </p:sp>
      <p:sp>
        <p:nvSpPr>
          <p:cNvPr id="3" name="Content Placeholder 2"/>
          <p:cNvSpPr>
            <a:spLocks noGrp="1"/>
          </p:cNvSpPr>
          <p:nvPr>
            <p:ph idx="1"/>
          </p:nvPr>
        </p:nvSpPr>
        <p:spPr>
          <a:xfrm>
            <a:off x="445867" y="1960930"/>
            <a:ext cx="3054099" cy="1527050"/>
          </a:xfrm>
        </p:spPr>
        <p:txBody>
          <a:bodyPr>
            <a:normAutofit fontScale="92500" lnSpcReduction="20000"/>
          </a:bodyPr>
          <a:lstStyle/>
          <a:p>
            <a:pPr marL="0" indent="0" algn="l">
              <a:buNone/>
            </a:pPr>
            <a:r>
              <a:rPr lang="en-IN" sz="1400" dirty="0" smtClean="0">
                <a:latin typeface="Century Schoolbook" panose="02040604050505020304" pitchFamily="18" charset="0"/>
              </a:rPr>
              <a:t>Example-1:</a:t>
            </a:r>
          </a:p>
          <a:p>
            <a:pPr marL="0" indent="0" algn="l">
              <a:buNone/>
            </a:pPr>
            <a:r>
              <a:rPr lang="en-IN" sz="1400" b="1" dirty="0">
                <a:latin typeface="Century Schoolbook" panose="02040604050505020304" pitchFamily="18" charset="0"/>
              </a:rPr>
              <a:t>Input</a:t>
            </a:r>
            <a:r>
              <a:rPr lang="en-IN" sz="1400" dirty="0">
                <a:latin typeface="Century Schoolbook" panose="02040604050505020304" pitchFamily="18" charset="0"/>
              </a:rPr>
              <a:t>: moves = "UD"</a:t>
            </a:r>
          </a:p>
          <a:p>
            <a:pPr marL="0" indent="0" algn="l">
              <a:buNone/>
            </a:pPr>
            <a:r>
              <a:rPr lang="en-IN" sz="1400" b="1" dirty="0">
                <a:latin typeface="Century Schoolbook" panose="02040604050505020304" pitchFamily="18" charset="0"/>
              </a:rPr>
              <a:t>Output</a:t>
            </a:r>
            <a:r>
              <a:rPr lang="en-IN" sz="1400" dirty="0">
                <a:latin typeface="Century Schoolbook" panose="02040604050505020304" pitchFamily="18" charset="0"/>
              </a:rPr>
              <a:t>: true</a:t>
            </a:r>
          </a:p>
          <a:p>
            <a:pPr marL="0" indent="0" algn="l">
              <a:buNone/>
            </a:pPr>
            <a:r>
              <a:rPr lang="en-IN" sz="1400" b="1" dirty="0">
                <a:latin typeface="Century Schoolbook" panose="02040604050505020304" pitchFamily="18" charset="0"/>
              </a:rPr>
              <a:t>Explanation</a:t>
            </a:r>
            <a:r>
              <a:rPr lang="en-IN" sz="1400" dirty="0">
                <a:latin typeface="Century Schoolbook" panose="02040604050505020304" pitchFamily="18" charset="0"/>
              </a:rPr>
              <a:t>: The robot moves up once, and then down once. All moves have the same magnitude, so it ended up at the origin where it started. Therefore, we return true.</a:t>
            </a:r>
          </a:p>
        </p:txBody>
      </p:sp>
      <p:sp>
        <p:nvSpPr>
          <p:cNvPr id="4" name="Content Placeholder 2"/>
          <p:cNvSpPr txBox="1">
            <a:spLocks/>
          </p:cNvSpPr>
          <p:nvPr/>
        </p:nvSpPr>
        <p:spPr>
          <a:xfrm>
            <a:off x="4724705" y="1960930"/>
            <a:ext cx="3054099" cy="1527050"/>
          </a:xfrm>
          <a:prstGeom prst="rect">
            <a:avLst/>
          </a:prstGeom>
        </p:spPr>
        <p:txBody>
          <a:bodyPr vert="horz" lIns="91440" tIns="45720" rIns="91440" bIns="45720" rtlCol="0">
            <a:normAutofit fontScale="92500" lnSpcReduction="20000"/>
          </a:bodyPr>
          <a:lstStyle>
            <a:lvl1pPr marL="342900" indent="-342900" algn="ctr" defTabSz="914400" rtl="0" eaLnBrk="1" latinLnBrk="0" hangingPunct="1">
              <a:spcBef>
                <a:spcPct val="20000"/>
              </a:spcBef>
              <a:buFont typeface="Arial" pitchFamily="34" charset="0"/>
              <a:buChar char="•"/>
              <a:defRPr sz="2800" kern="1200">
                <a:solidFill>
                  <a:srgbClr val="1D3A00"/>
                </a:solidFill>
                <a:latin typeface="+mn-lt"/>
                <a:ea typeface="+mn-ea"/>
                <a:cs typeface="+mn-cs"/>
              </a:defRPr>
            </a:lvl1pPr>
            <a:lvl2pPr marL="742950" indent="-285750" algn="ctr" defTabSz="914400" rtl="0" eaLnBrk="1" latinLnBrk="0" hangingPunct="1">
              <a:spcBef>
                <a:spcPct val="20000"/>
              </a:spcBef>
              <a:buFont typeface="Arial" pitchFamily="34" charset="0"/>
              <a:buChar char="–"/>
              <a:defRPr sz="2800" kern="1200">
                <a:solidFill>
                  <a:srgbClr val="1D3A00"/>
                </a:solidFill>
                <a:latin typeface="+mn-lt"/>
                <a:ea typeface="+mn-ea"/>
                <a:cs typeface="+mn-cs"/>
              </a:defRPr>
            </a:lvl2pPr>
            <a:lvl3pPr marL="1143000" indent="-228600" algn="ctr" defTabSz="914400" rtl="0" eaLnBrk="1" latinLnBrk="0" hangingPunct="1">
              <a:spcBef>
                <a:spcPct val="20000"/>
              </a:spcBef>
              <a:buFont typeface="Arial" pitchFamily="34" charset="0"/>
              <a:buChar char="•"/>
              <a:defRPr sz="2400" kern="1200">
                <a:solidFill>
                  <a:srgbClr val="1D3A00"/>
                </a:solidFill>
                <a:latin typeface="+mn-lt"/>
                <a:ea typeface="+mn-ea"/>
                <a:cs typeface="+mn-cs"/>
              </a:defRPr>
            </a:lvl3pPr>
            <a:lvl4pPr marL="1600200" indent="-228600" algn="ctr" defTabSz="914400" rtl="0" eaLnBrk="1" latinLnBrk="0" hangingPunct="1">
              <a:spcBef>
                <a:spcPct val="20000"/>
              </a:spcBef>
              <a:buFont typeface="Arial" pitchFamily="34" charset="0"/>
              <a:buChar char="–"/>
              <a:defRPr sz="2000" kern="1200">
                <a:solidFill>
                  <a:srgbClr val="1D3A00"/>
                </a:solidFill>
                <a:latin typeface="+mn-lt"/>
                <a:ea typeface="+mn-ea"/>
                <a:cs typeface="+mn-cs"/>
              </a:defRPr>
            </a:lvl4pPr>
            <a:lvl5pPr marL="2057400" indent="-228600" algn="ctr" defTabSz="914400" rtl="0" eaLnBrk="1" latinLnBrk="0" hangingPunct="1">
              <a:spcBef>
                <a:spcPct val="20000"/>
              </a:spcBef>
              <a:buFont typeface="Arial" pitchFamily="34" charset="0"/>
              <a:buChar char="»"/>
              <a:defRPr sz="2000" kern="1200">
                <a:solidFill>
                  <a:srgbClr val="1D3A00"/>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l">
              <a:buFont typeface="Arial" pitchFamily="34" charset="0"/>
              <a:buNone/>
            </a:pPr>
            <a:r>
              <a:rPr lang="en-IN" sz="1400" dirty="0" smtClean="0">
                <a:latin typeface="Century Schoolbook" panose="02040604050505020304" pitchFamily="18" charset="0"/>
              </a:rPr>
              <a:t>Example-2:</a:t>
            </a:r>
          </a:p>
          <a:p>
            <a:pPr marL="0" indent="0" algn="l">
              <a:buFont typeface="Arial" pitchFamily="34" charset="0"/>
              <a:buNone/>
            </a:pPr>
            <a:r>
              <a:rPr lang="en-IN" sz="1400" b="1" dirty="0" smtClean="0">
                <a:latin typeface="Century Schoolbook" panose="02040604050505020304" pitchFamily="18" charset="0"/>
              </a:rPr>
              <a:t>Input</a:t>
            </a:r>
            <a:r>
              <a:rPr lang="en-IN" sz="1400" dirty="0" smtClean="0">
                <a:latin typeface="Century Schoolbook" panose="02040604050505020304" pitchFamily="18" charset="0"/>
              </a:rPr>
              <a:t>: moves = “LL"</a:t>
            </a:r>
          </a:p>
          <a:p>
            <a:pPr marL="0" indent="0" algn="l">
              <a:buFont typeface="Arial" pitchFamily="34" charset="0"/>
              <a:buNone/>
            </a:pPr>
            <a:r>
              <a:rPr lang="en-IN" sz="1400" b="1" dirty="0" smtClean="0">
                <a:latin typeface="Century Schoolbook" panose="02040604050505020304" pitchFamily="18" charset="0"/>
              </a:rPr>
              <a:t>Output</a:t>
            </a:r>
            <a:r>
              <a:rPr lang="en-IN" sz="1400" dirty="0" smtClean="0">
                <a:latin typeface="Century Schoolbook" panose="02040604050505020304" pitchFamily="18" charset="0"/>
              </a:rPr>
              <a:t>: false</a:t>
            </a:r>
          </a:p>
          <a:p>
            <a:pPr marL="0" indent="0" algn="l">
              <a:buNone/>
            </a:pPr>
            <a:r>
              <a:rPr lang="en-IN" sz="1400" b="1" dirty="0" smtClean="0">
                <a:latin typeface="Century Schoolbook" panose="02040604050505020304" pitchFamily="18" charset="0"/>
              </a:rPr>
              <a:t>Explanation</a:t>
            </a:r>
            <a:r>
              <a:rPr lang="en-IN" sz="1400" dirty="0">
                <a:latin typeface="Century Schoolbook" panose="02040604050505020304" pitchFamily="18" charset="0"/>
              </a:rPr>
              <a:t>: The robot moves left twice. It ends up two "moves" to the left of the origin. We return false because it is not at the origin at the end of its moves</a:t>
            </a:r>
            <a:r>
              <a:rPr lang="en-IN" sz="1400" dirty="0" smtClean="0">
                <a:latin typeface="Century Schoolbook" panose="02040604050505020304" pitchFamily="18" charset="0"/>
              </a:rPr>
              <a:t>.</a:t>
            </a:r>
            <a:endParaRPr lang="en-IN" sz="1400" dirty="0">
              <a:latin typeface="Century Schoolbook" panose="02040604050505020304" pitchFamily="18" charset="0"/>
            </a:endParaRPr>
          </a:p>
        </p:txBody>
      </p:sp>
      <p:pic>
        <p:nvPicPr>
          <p:cNvPr id="5" name="Picture 4"/>
          <p:cNvPicPr>
            <a:picLocks noChangeAspect="1"/>
          </p:cNvPicPr>
          <p:nvPr/>
        </p:nvPicPr>
        <p:blipFill>
          <a:blip r:embed="rId4"/>
          <a:stretch>
            <a:fillRect/>
          </a:stretch>
        </p:blipFill>
        <p:spPr>
          <a:xfrm>
            <a:off x="483944" y="3946095"/>
            <a:ext cx="8202288" cy="694040"/>
          </a:xfrm>
          <a:prstGeom prst="rect">
            <a:avLst/>
          </a:prstGeom>
        </p:spPr>
      </p:pic>
      <p:sp>
        <p:nvSpPr>
          <p:cNvPr id="6" name="Flowchart: Alternate Process 5">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a:t>
            </a:r>
            <a:r>
              <a:rPr lang="en-IN" b="1" dirty="0" smtClean="0">
                <a:solidFill>
                  <a:srgbClr val="007033"/>
                </a:solidFill>
                <a:latin typeface="Garamond" panose="02020404030301010803" pitchFamily="18" charset="0"/>
              </a:rPr>
              <a:t>3</a:t>
            </a:r>
            <a:r>
              <a:rPr lang="en-IN" sz="1100" b="1" dirty="0" smtClean="0">
                <a:solidFill>
                  <a:srgbClr val="007033"/>
                </a:solidFill>
                <a:latin typeface="Garamond" panose="02020404030301010803" pitchFamily="18" charset="0"/>
              </a:rPr>
              <a:t>(COND)</a:t>
            </a:r>
            <a:endParaRPr lang="en-IN" b="1" dirty="0">
              <a:solidFill>
                <a:srgbClr val="007033"/>
              </a:solidFill>
              <a:latin typeface="Garamond" panose="02020404030301010803" pitchFamily="18" charset="0"/>
            </a:endParaRPr>
          </a:p>
        </p:txBody>
      </p:sp>
    </p:spTree>
    <p:extLst>
      <p:ext uri="{BB962C8B-B14F-4D97-AF65-F5344CB8AC3E}">
        <p14:creationId xmlns:p14="http://schemas.microsoft.com/office/powerpoint/2010/main" val="6730097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0" end="0"/>
                                            </p:txEl>
                                          </p:spTgt>
                                        </p:tgtEl>
                                      </p:cBhvr>
                                    </p:animEffect>
                                  </p:childTnLst>
                                </p:cTn>
                              </p:par>
                              <p:par>
                                <p:cTn id="11" presetID="3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p:cTn id="13"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14"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15"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16" dur="1000"/>
                                        <p:tgtEl>
                                          <p:spTgt spid="3">
                                            <p:txEl>
                                              <p:pRg st="1" end="1"/>
                                            </p:txEl>
                                          </p:spTgt>
                                        </p:tgtEl>
                                      </p:cBhvr>
                                    </p:animEffect>
                                  </p:childTnLst>
                                </p:cTn>
                              </p:par>
                              <p:par>
                                <p:cTn id="17" presetID="31" presetClass="entr" presetSubtype="0"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p:cTn id="19"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2" end="2"/>
                                            </p:txEl>
                                          </p:spTgt>
                                        </p:tgtEl>
                                      </p:cBhvr>
                                    </p:animEffect>
                                  </p:childTnLst>
                                </p:cTn>
                              </p:par>
                              <p:par>
                                <p:cTn id="23" presetID="3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p:cTn id="2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2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2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28" dur="1000"/>
                                        <p:tgtEl>
                                          <p:spTgt spid="3">
                                            <p:txEl>
                                              <p:pRg st="3" end="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anim calcmode="lin" valueType="num">
                                      <p:cBhvr>
                                        <p:cTn id="33" dur="1000" fill="hold"/>
                                        <p:tgtEl>
                                          <p:spTgt spid="4">
                                            <p:txEl>
                                              <p:pRg st="0" end="0"/>
                                            </p:txEl>
                                          </p:spTgt>
                                        </p:tgtEl>
                                        <p:attrNameLst>
                                          <p:attrName>ppt_w</p:attrName>
                                        </p:attrNameLst>
                                      </p:cBhvr>
                                      <p:tavLst>
                                        <p:tav tm="0">
                                          <p:val>
                                            <p:fltVal val="0"/>
                                          </p:val>
                                        </p:tav>
                                        <p:tav tm="100000">
                                          <p:val>
                                            <p:strVal val="#ppt_w"/>
                                          </p:val>
                                        </p:tav>
                                      </p:tavLst>
                                    </p:anim>
                                    <p:anim calcmode="lin" valueType="num">
                                      <p:cBhvr>
                                        <p:cTn id="34" dur="1000" fill="hold"/>
                                        <p:tgtEl>
                                          <p:spTgt spid="4">
                                            <p:txEl>
                                              <p:pRg st="0" end="0"/>
                                            </p:txEl>
                                          </p:spTgt>
                                        </p:tgtEl>
                                        <p:attrNameLst>
                                          <p:attrName>ppt_h</p:attrName>
                                        </p:attrNameLst>
                                      </p:cBhvr>
                                      <p:tavLst>
                                        <p:tav tm="0">
                                          <p:val>
                                            <p:fltVal val="0"/>
                                          </p:val>
                                        </p:tav>
                                        <p:tav tm="100000">
                                          <p:val>
                                            <p:strVal val="#ppt_h"/>
                                          </p:val>
                                        </p:tav>
                                      </p:tavLst>
                                    </p:anim>
                                    <p:anim calcmode="lin" valueType="num">
                                      <p:cBhvr>
                                        <p:cTn id="35" dur="1000" fill="hold"/>
                                        <p:tgtEl>
                                          <p:spTgt spid="4">
                                            <p:txEl>
                                              <p:pRg st="0" end="0"/>
                                            </p:txEl>
                                          </p:spTgt>
                                        </p:tgtEl>
                                        <p:attrNameLst>
                                          <p:attrName>style.rotation</p:attrName>
                                        </p:attrNameLst>
                                      </p:cBhvr>
                                      <p:tavLst>
                                        <p:tav tm="0">
                                          <p:val>
                                            <p:fltVal val="90"/>
                                          </p:val>
                                        </p:tav>
                                        <p:tav tm="100000">
                                          <p:val>
                                            <p:fltVal val="0"/>
                                          </p:val>
                                        </p:tav>
                                      </p:tavLst>
                                    </p:anim>
                                    <p:animEffect transition="in" filter="fade">
                                      <p:cBhvr>
                                        <p:cTn id="36" dur="1000"/>
                                        <p:tgtEl>
                                          <p:spTgt spid="4">
                                            <p:txEl>
                                              <p:pRg st="0" end="0"/>
                                            </p:txEl>
                                          </p:spTgt>
                                        </p:tgtEl>
                                      </p:cBhvr>
                                    </p:animEffect>
                                  </p:childTnLst>
                                </p:cTn>
                              </p:par>
                              <p:par>
                                <p:cTn id="37" presetID="31" presetClass="entr" presetSubtype="0" fill="hold" nodeType="with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anim calcmode="lin" valueType="num">
                                      <p:cBhvr>
                                        <p:cTn id="39" dur="1000" fill="hold"/>
                                        <p:tgtEl>
                                          <p:spTgt spid="4">
                                            <p:txEl>
                                              <p:pRg st="1" end="1"/>
                                            </p:txEl>
                                          </p:spTgt>
                                        </p:tgtEl>
                                        <p:attrNameLst>
                                          <p:attrName>ppt_w</p:attrName>
                                        </p:attrNameLst>
                                      </p:cBhvr>
                                      <p:tavLst>
                                        <p:tav tm="0">
                                          <p:val>
                                            <p:fltVal val="0"/>
                                          </p:val>
                                        </p:tav>
                                        <p:tav tm="100000">
                                          <p:val>
                                            <p:strVal val="#ppt_w"/>
                                          </p:val>
                                        </p:tav>
                                      </p:tavLst>
                                    </p:anim>
                                    <p:anim calcmode="lin" valueType="num">
                                      <p:cBhvr>
                                        <p:cTn id="40" dur="1000" fill="hold"/>
                                        <p:tgtEl>
                                          <p:spTgt spid="4">
                                            <p:txEl>
                                              <p:pRg st="1" end="1"/>
                                            </p:txEl>
                                          </p:spTgt>
                                        </p:tgtEl>
                                        <p:attrNameLst>
                                          <p:attrName>ppt_h</p:attrName>
                                        </p:attrNameLst>
                                      </p:cBhvr>
                                      <p:tavLst>
                                        <p:tav tm="0">
                                          <p:val>
                                            <p:fltVal val="0"/>
                                          </p:val>
                                        </p:tav>
                                        <p:tav tm="100000">
                                          <p:val>
                                            <p:strVal val="#ppt_h"/>
                                          </p:val>
                                        </p:tav>
                                      </p:tavLst>
                                    </p:anim>
                                    <p:anim calcmode="lin" valueType="num">
                                      <p:cBhvr>
                                        <p:cTn id="41" dur="1000" fill="hold"/>
                                        <p:tgtEl>
                                          <p:spTgt spid="4">
                                            <p:txEl>
                                              <p:pRg st="1" end="1"/>
                                            </p:txEl>
                                          </p:spTgt>
                                        </p:tgtEl>
                                        <p:attrNameLst>
                                          <p:attrName>style.rotation</p:attrName>
                                        </p:attrNameLst>
                                      </p:cBhvr>
                                      <p:tavLst>
                                        <p:tav tm="0">
                                          <p:val>
                                            <p:fltVal val="90"/>
                                          </p:val>
                                        </p:tav>
                                        <p:tav tm="100000">
                                          <p:val>
                                            <p:fltVal val="0"/>
                                          </p:val>
                                        </p:tav>
                                      </p:tavLst>
                                    </p:anim>
                                    <p:animEffect transition="in" filter="fade">
                                      <p:cBhvr>
                                        <p:cTn id="42" dur="1000"/>
                                        <p:tgtEl>
                                          <p:spTgt spid="4">
                                            <p:txEl>
                                              <p:pRg st="1" end="1"/>
                                            </p:txEl>
                                          </p:spTgt>
                                        </p:tgtEl>
                                      </p:cBhvr>
                                    </p:animEffect>
                                  </p:childTnLst>
                                </p:cTn>
                              </p:par>
                              <p:par>
                                <p:cTn id="43" presetID="31" presetClass="entr" presetSubtype="0" fill="hold" nodeType="withEffect">
                                  <p:stCondLst>
                                    <p:cond delay="0"/>
                                  </p:stCondLst>
                                  <p:childTnLst>
                                    <p:set>
                                      <p:cBhvr>
                                        <p:cTn id="44" dur="1" fill="hold">
                                          <p:stCondLst>
                                            <p:cond delay="0"/>
                                          </p:stCondLst>
                                        </p:cTn>
                                        <p:tgtEl>
                                          <p:spTgt spid="4">
                                            <p:txEl>
                                              <p:pRg st="2" end="2"/>
                                            </p:txEl>
                                          </p:spTgt>
                                        </p:tgtEl>
                                        <p:attrNameLst>
                                          <p:attrName>style.visibility</p:attrName>
                                        </p:attrNameLst>
                                      </p:cBhvr>
                                      <p:to>
                                        <p:strVal val="visible"/>
                                      </p:to>
                                    </p:set>
                                    <p:anim calcmode="lin" valueType="num">
                                      <p:cBhvr>
                                        <p:cTn id="45" dur="1000" fill="hold"/>
                                        <p:tgtEl>
                                          <p:spTgt spid="4">
                                            <p:txEl>
                                              <p:pRg st="2" end="2"/>
                                            </p:txEl>
                                          </p:spTgt>
                                        </p:tgtEl>
                                        <p:attrNameLst>
                                          <p:attrName>ppt_w</p:attrName>
                                        </p:attrNameLst>
                                      </p:cBhvr>
                                      <p:tavLst>
                                        <p:tav tm="0">
                                          <p:val>
                                            <p:fltVal val="0"/>
                                          </p:val>
                                        </p:tav>
                                        <p:tav tm="100000">
                                          <p:val>
                                            <p:strVal val="#ppt_w"/>
                                          </p:val>
                                        </p:tav>
                                      </p:tavLst>
                                    </p:anim>
                                    <p:anim calcmode="lin" valueType="num">
                                      <p:cBhvr>
                                        <p:cTn id="46" dur="1000" fill="hold"/>
                                        <p:tgtEl>
                                          <p:spTgt spid="4">
                                            <p:txEl>
                                              <p:pRg st="2" end="2"/>
                                            </p:txEl>
                                          </p:spTgt>
                                        </p:tgtEl>
                                        <p:attrNameLst>
                                          <p:attrName>ppt_h</p:attrName>
                                        </p:attrNameLst>
                                      </p:cBhvr>
                                      <p:tavLst>
                                        <p:tav tm="0">
                                          <p:val>
                                            <p:fltVal val="0"/>
                                          </p:val>
                                        </p:tav>
                                        <p:tav tm="100000">
                                          <p:val>
                                            <p:strVal val="#ppt_h"/>
                                          </p:val>
                                        </p:tav>
                                      </p:tavLst>
                                    </p:anim>
                                    <p:anim calcmode="lin" valueType="num">
                                      <p:cBhvr>
                                        <p:cTn id="47" dur="1000" fill="hold"/>
                                        <p:tgtEl>
                                          <p:spTgt spid="4">
                                            <p:txEl>
                                              <p:pRg st="2" end="2"/>
                                            </p:txEl>
                                          </p:spTgt>
                                        </p:tgtEl>
                                        <p:attrNameLst>
                                          <p:attrName>style.rotation</p:attrName>
                                        </p:attrNameLst>
                                      </p:cBhvr>
                                      <p:tavLst>
                                        <p:tav tm="0">
                                          <p:val>
                                            <p:fltVal val="90"/>
                                          </p:val>
                                        </p:tav>
                                        <p:tav tm="100000">
                                          <p:val>
                                            <p:fltVal val="0"/>
                                          </p:val>
                                        </p:tav>
                                      </p:tavLst>
                                    </p:anim>
                                    <p:animEffect transition="in" filter="fade">
                                      <p:cBhvr>
                                        <p:cTn id="48" dur="1000"/>
                                        <p:tgtEl>
                                          <p:spTgt spid="4">
                                            <p:txEl>
                                              <p:pRg st="2" end="2"/>
                                            </p:txEl>
                                          </p:spTgt>
                                        </p:tgtEl>
                                      </p:cBhvr>
                                    </p:animEffect>
                                  </p:childTnLst>
                                </p:cTn>
                              </p:par>
                              <p:par>
                                <p:cTn id="49" presetID="31" presetClass="entr" presetSubtype="0" fill="hold" nodeType="withEffect">
                                  <p:stCondLst>
                                    <p:cond delay="0"/>
                                  </p:stCondLst>
                                  <p:childTnLst>
                                    <p:set>
                                      <p:cBhvr>
                                        <p:cTn id="50" dur="1" fill="hold">
                                          <p:stCondLst>
                                            <p:cond delay="0"/>
                                          </p:stCondLst>
                                        </p:cTn>
                                        <p:tgtEl>
                                          <p:spTgt spid="4">
                                            <p:txEl>
                                              <p:pRg st="3" end="3"/>
                                            </p:txEl>
                                          </p:spTgt>
                                        </p:tgtEl>
                                        <p:attrNameLst>
                                          <p:attrName>style.visibility</p:attrName>
                                        </p:attrNameLst>
                                      </p:cBhvr>
                                      <p:to>
                                        <p:strVal val="visible"/>
                                      </p:to>
                                    </p:set>
                                    <p:anim calcmode="lin" valueType="num">
                                      <p:cBhvr>
                                        <p:cTn id="51" dur="1000" fill="hold"/>
                                        <p:tgtEl>
                                          <p:spTgt spid="4">
                                            <p:txEl>
                                              <p:pRg st="3" end="3"/>
                                            </p:txEl>
                                          </p:spTgt>
                                        </p:tgtEl>
                                        <p:attrNameLst>
                                          <p:attrName>ppt_w</p:attrName>
                                        </p:attrNameLst>
                                      </p:cBhvr>
                                      <p:tavLst>
                                        <p:tav tm="0">
                                          <p:val>
                                            <p:fltVal val="0"/>
                                          </p:val>
                                        </p:tav>
                                        <p:tav tm="100000">
                                          <p:val>
                                            <p:strVal val="#ppt_w"/>
                                          </p:val>
                                        </p:tav>
                                      </p:tavLst>
                                    </p:anim>
                                    <p:anim calcmode="lin" valueType="num">
                                      <p:cBhvr>
                                        <p:cTn id="52" dur="1000" fill="hold"/>
                                        <p:tgtEl>
                                          <p:spTgt spid="4">
                                            <p:txEl>
                                              <p:pRg st="3" end="3"/>
                                            </p:txEl>
                                          </p:spTgt>
                                        </p:tgtEl>
                                        <p:attrNameLst>
                                          <p:attrName>ppt_h</p:attrName>
                                        </p:attrNameLst>
                                      </p:cBhvr>
                                      <p:tavLst>
                                        <p:tav tm="0">
                                          <p:val>
                                            <p:fltVal val="0"/>
                                          </p:val>
                                        </p:tav>
                                        <p:tav tm="100000">
                                          <p:val>
                                            <p:strVal val="#ppt_h"/>
                                          </p:val>
                                        </p:tav>
                                      </p:tavLst>
                                    </p:anim>
                                    <p:anim calcmode="lin" valueType="num">
                                      <p:cBhvr>
                                        <p:cTn id="53" dur="1000" fill="hold"/>
                                        <p:tgtEl>
                                          <p:spTgt spid="4">
                                            <p:txEl>
                                              <p:pRg st="3" end="3"/>
                                            </p:txEl>
                                          </p:spTgt>
                                        </p:tgtEl>
                                        <p:attrNameLst>
                                          <p:attrName>style.rotation</p:attrName>
                                        </p:attrNameLst>
                                      </p:cBhvr>
                                      <p:tavLst>
                                        <p:tav tm="0">
                                          <p:val>
                                            <p:fltVal val="90"/>
                                          </p:val>
                                        </p:tav>
                                        <p:tav tm="100000">
                                          <p:val>
                                            <p:fltVal val="0"/>
                                          </p:val>
                                        </p:tav>
                                      </p:tavLst>
                                    </p:anim>
                                    <p:animEffect transition="in" filter="fade">
                                      <p:cBhvr>
                                        <p:cTn id="54" dur="1000"/>
                                        <p:tgtEl>
                                          <p:spTgt spid="4">
                                            <p:txEl>
                                              <p:pRg st="3" end="3"/>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45" presetClass="entr" presetSubtype="0" fill="hold" nodeType="clickEffect">
                                  <p:stCondLst>
                                    <p:cond delay="0"/>
                                  </p:stCondLst>
                                  <p:childTnLst>
                                    <p:set>
                                      <p:cBhvr>
                                        <p:cTn id="58" dur="1" fill="hold">
                                          <p:stCondLst>
                                            <p:cond delay="0"/>
                                          </p:stCondLst>
                                        </p:cTn>
                                        <p:tgtEl>
                                          <p:spTgt spid="5"/>
                                        </p:tgtEl>
                                        <p:attrNameLst>
                                          <p:attrName>style.visibility</p:attrName>
                                        </p:attrNameLst>
                                      </p:cBhvr>
                                      <p:to>
                                        <p:strVal val="visible"/>
                                      </p:to>
                                    </p:set>
                                    <p:animEffect transition="in" filter="fade">
                                      <p:cBhvr>
                                        <p:cTn id="59" dur="2000"/>
                                        <p:tgtEl>
                                          <p:spTgt spid="5"/>
                                        </p:tgtEl>
                                      </p:cBhvr>
                                    </p:animEffect>
                                    <p:anim calcmode="lin" valueType="num">
                                      <p:cBhvr>
                                        <p:cTn id="60" dur="2000" fill="hold"/>
                                        <p:tgtEl>
                                          <p:spTgt spid="5"/>
                                        </p:tgtEl>
                                        <p:attrNameLst>
                                          <p:attrName>ppt_w</p:attrName>
                                        </p:attrNameLst>
                                      </p:cBhvr>
                                      <p:tavLst>
                                        <p:tav tm="0" fmla="#ppt_w*sin(2.5*pi*$)">
                                          <p:val>
                                            <p:fltVal val="0"/>
                                          </p:val>
                                        </p:tav>
                                        <p:tav tm="100000">
                                          <p:val>
                                            <p:fltVal val="1"/>
                                          </p:val>
                                        </p:tav>
                                      </p:tavLst>
                                    </p:anim>
                                    <p:anim calcmode="lin" valueType="num">
                                      <p:cBhvr>
                                        <p:cTn id="61" dur="2000" fill="hold"/>
                                        <p:tgtEl>
                                          <p:spTgt spid="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Rotate String</a:t>
            </a:r>
            <a:endParaRPr lang="en-IN" dirty="0"/>
          </a:p>
        </p:txBody>
      </p:sp>
      <p:sp>
        <p:nvSpPr>
          <p:cNvPr id="3" name="Content Placeholder 2"/>
          <p:cNvSpPr>
            <a:spLocks noGrp="1"/>
          </p:cNvSpPr>
          <p:nvPr>
            <p:ph idx="1"/>
          </p:nvPr>
        </p:nvSpPr>
        <p:spPr/>
        <p:txBody>
          <a:bodyPr>
            <a:normAutofit/>
          </a:bodyPr>
          <a:lstStyle/>
          <a:p>
            <a:pPr algn="just"/>
            <a:r>
              <a:rPr lang="en-IN" sz="1800" dirty="0">
                <a:latin typeface="Century Schoolbook" panose="02040604050505020304" pitchFamily="18" charset="0"/>
              </a:rPr>
              <a:t>Given two strings s and goal, </a:t>
            </a:r>
            <a:r>
              <a:rPr lang="en-IN" sz="1800" dirty="0" smtClean="0">
                <a:latin typeface="Century Schoolbook" panose="02040604050505020304" pitchFamily="18" charset="0"/>
              </a:rPr>
              <a:t>PRINT </a:t>
            </a:r>
            <a:r>
              <a:rPr lang="en-IN" sz="1800" dirty="0">
                <a:latin typeface="Century Schoolbook" panose="02040604050505020304" pitchFamily="18" charset="0"/>
              </a:rPr>
              <a:t>true if and only if s can become goal after some number of shifts on s.</a:t>
            </a:r>
          </a:p>
          <a:p>
            <a:pPr algn="just"/>
            <a:r>
              <a:rPr lang="en-IN" sz="1800" dirty="0" smtClean="0">
                <a:latin typeface="Century Schoolbook" panose="02040604050505020304" pitchFamily="18" charset="0"/>
              </a:rPr>
              <a:t>A </a:t>
            </a:r>
            <a:r>
              <a:rPr lang="en-IN" sz="1800" dirty="0">
                <a:latin typeface="Century Schoolbook" panose="02040604050505020304" pitchFamily="18" charset="0"/>
              </a:rPr>
              <a:t>shift on s consists of moving the leftmost character of s to the rightmost position.</a:t>
            </a:r>
          </a:p>
          <a:p>
            <a:pPr algn="just"/>
            <a:r>
              <a:rPr lang="en-IN" sz="1800" dirty="0" smtClean="0">
                <a:latin typeface="Century Schoolbook" panose="02040604050505020304" pitchFamily="18" charset="0"/>
              </a:rPr>
              <a:t>For </a:t>
            </a:r>
            <a:r>
              <a:rPr lang="en-IN" sz="1800" dirty="0">
                <a:latin typeface="Century Schoolbook" panose="02040604050505020304" pitchFamily="18" charset="0"/>
              </a:rPr>
              <a:t>example, if s = "</a:t>
            </a:r>
            <a:r>
              <a:rPr lang="en-IN" sz="1800" dirty="0" err="1">
                <a:latin typeface="Century Schoolbook" panose="02040604050505020304" pitchFamily="18" charset="0"/>
              </a:rPr>
              <a:t>abcde</a:t>
            </a:r>
            <a:r>
              <a:rPr lang="en-IN" sz="1800" dirty="0" smtClean="0">
                <a:latin typeface="Century Schoolbook" panose="02040604050505020304" pitchFamily="18" charset="0"/>
              </a:rPr>
              <a:t>", </a:t>
            </a:r>
            <a:r>
              <a:rPr lang="en-IN" sz="1800" dirty="0">
                <a:latin typeface="Century Schoolbook" panose="02040604050505020304" pitchFamily="18" charset="0"/>
              </a:rPr>
              <a:t>then it will be "</a:t>
            </a:r>
            <a:r>
              <a:rPr lang="en-IN" sz="1800" dirty="0" err="1">
                <a:latin typeface="Century Schoolbook" panose="02040604050505020304" pitchFamily="18" charset="0"/>
              </a:rPr>
              <a:t>bcdea</a:t>
            </a:r>
            <a:r>
              <a:rPr lang="en-IN" sz="1800" dirty="0">
                <a:latin typeface="Century Schoolbook" panose="02040604050505020304" pitchFamily="18" charset="0"/>
              </a:rPr>
              <a:t>" after one shift</a:t>
            </a:r>
            <a:r>
              <a:rPr lang="en-IN" sz="1800" dirty="0" smtClean="0">
                <a:latin typeface="Century Schoolbook" panose="02040604050505020304" pitchFamily="18" charset="0"/>
              </a:rPr>
              <a:t>.</a:t>
            </a:r>
          </a:p>
          <a:p>
            <a:pPr algn="just"/>
            <a:r>
              <a:rPr lang="en-IN" sz="1800" dirty="0" smtClean="0">
                <a:latin typeface="Century Schoolbook" panose="02040604050505020304" pitchFamily="18" charset="0"/>
              </a:rPr>
              <a:t>INPUT:	</a:t>
            </a:r>
            <a:r>
              <a:rPr lang="en-IN" sz="1800" dirty="0" smtClean="0">
                <a:solidFill>
                  <a:srgbClr val="FF0000"/>
                </a:solidFill>
                <a:latin typeface="Century Schoolbook" panose="02040604050505020304" pitchFamily="18" charset="0"/>
              </a:rPr>
              <a:t>s </a:t>
            </a:r>
            <a:r>
              <a:rPr lang="en-IN" sz="1800" dirty="0">
                <a:solidFill>
                  <a:srgbClr val="FF0000"/>
                </a:solidFill>
                <a:latin typeface="Century Schoolbook" panose="02040604050505020304" pitchFamily="18" charset="0"/>
              </a:rPr>
              <a:t>= "</a:t>
            </a:r>
            <a:r>
              <a:rPr lang="en-IN" sz="1800" dirty="0" err="1">
                <a:solidFill>
                  <a:srgbClr val="FF0000"/>
                </a:solidFill>
                <a:latin typeface="Century Schoolbook" panose="02040604050505020304" pitchFamily="18" charset="0"/>
              </a:rPr>
              <a:t>abcde</a:t>
            </a:r>
            <a:r>
              <a:rPr lang="en-IN" sz="1800" dirty="0">
                <a:solidFill>
                  <a:srgbClr val="FF0000"/>
                </a:solidFill>
                <a:latin typeface="Century Schoolbook" panose="02040604050505020304" pitchFamily="18" charset="0"/>
              </a:rPr>
              <a:t>", goal = "</a:t>
            </a:r>
            <a:r>
              <a:rPr lang="en-IN" sz="1800" dirty="0" err="1" smtClean="0">
                <a:solidFill>
                  <a:srgbClr val="FF0000"/>
                </a:solidFill>
                <a:latin typeface="Century Schoolbook" panose="02040604050505020304" pitchFamily="18" charset="0"/>
              </a:rPr>
              <a:t>cdeab</a:t>
            </a:r>
            <a:r>
              <a:rPr lang="en-IN" sz="1800" dirty="0" smtClean="0">
                <a:solidFill>
                  <a:srgbClr val="FF0000"/>
                </a:solidFill>
                <a:latin typeface="Century Schoolbook" panose="02040604050505020304" pitchFamily="18" charset="0"/>
              </a:rPr>
              <a:t>“</a:t>
            </a:r>
          </a:p>
          <a:p>
            <a:pPr algn="just"/>
            <a:r>
              <a:rPr lang="en-IN" sz="1800" dirty="0" smtClean="0">
                <a:latin typeface="Century Schoolbook" panose="02040604050505020304" pitchFamily="18" charset="0"/>
              </a:rPr>
              <a:t>OUTPUT:</a:t>
            </a:r>
            <a:r>
              <a:rPr lang="en-IN" sz="1800" dirty="0">
                <a:latin typeface="Century Schoolbook" panose="02040604050505020304" pitchFamily="18" charset="0"/>
              </a:rPr>
              <a:t>	</a:t>
            </a:r>
            <a:r>
              <a:rPr lang="en-IN" sz="1800" dirty="0" smtClean="0">
                <a:solidFill>
                  <a:srgbClr val="FF0000"/>
                </a:solidFill>
                <a:latin typeface="Century Schoolbook" panose="02040604050505020304" pitchFamily="18" charset="0"/>
              </a:rPr>
              <a:t>true</a:t>
            </a:r>
          </a:p>
          <a:p>
            <a:pPr algn="just"/>
            <a:r>
              <a:rPr lang="en-IN" sz="1800" dirty="0">
                <a:latin typeface="Century Schoolbook" panose="02040604050505020304" pitchFamily="18" charset="0"/>
              </a:rPr>
              <a:t>INPUT:	</a:t>
            </a:r>
            <a:r>
              <a:rPr lang="en-IN" sz="1800" dirty="0">
                <a:solidFill>
                  <a:srgbClr val="FF0000"/>
                </a:solidFill>
                <a:latin typeface="Century Schoolbook" panose="02040604050505020304" pitchFamily="18" charset="0"/>
              </a:rPr>
              <a:t>s = "</a:t>
            </a:r>
            <a:r>
              <a:rPr lang="en-IN" sz="1800" dirty="0" err="1">
                <a:solidFill>
                  <a:srgbClr val="FF0000"/>
                </a:solidFill>
                <a:latin typeface="Century Schoolbook" panose="02040604050505020304" pitchFamily="18" charset="0"/>
              </a:rPr>
              <a:t>abcde</a:t>
            </a:r>
            <a:r>
              <a:rPr lang="en-IN" sz="1800" dirty="0">
                <a:solidFill>
                  <a:srgbClr val="FF0000"/>
                </a:solidFill>
                <a:latin typeface="Century Schoolbook" panose="02040604050505020304" pitchFamily="18" charset="0"/>
              </a:rPr>
              <a:t>", goal = "</a:t>
            </a:r>
            <a:r>
              <a:rPr lang="en-IN" sz="1800" dirty="0" err="1">
                <a:solidFill>
                  <a:srgbClr val="FF0000"/>
                </a:solidFill>
                <a:latin typeface="Century Schoolbook" panose="02040604050505020304" pitchFamily="18" charset="0"/>
              </a:rPr>
              <a:t>abced</a:t>
            </a:r>
            <a:r>
              <a:rPr lang="en-IN" sz="1800" dirty="0">
                <a:solidFill>
                  <a:srgbClr val="FF0000"/>
                </a:solidFill>
                <a:latin typeface="Century Schoolbook" panose="02040604050505020304" pitchFamily="18" charset="0"/>
              </a:rPr>
              <a:t>"</a:t>
            </a:r>
          </a:p>
          <a:p>
            <a:pPr algn="just"/>
            <a:r>
              <a:rPr lang="en-IN" sz="1800" dirty="0">
                <a:latin typeface="Century Schoolbook" panose="02040604050505020304" pitchFamily="18" charset="0"/>
              </a:rPr>
              <a:t>OUTPUT:	</a:t>
            </a:r>
            <a:r>
              <a:rPr lang="en-IN" sz="1800" dirty="0" smtClean="0">
                <a:solidFill>
                  <a:srgbClr val="FF0000"/>
                </a:solidFill>
                <a:latin typeface="Century Schoolbook" panose="02040604050505020304" pitchFamily="18" charset="0"/>
              </a:rPr>
              <a:t>false</a:t>
            </a:r>
            <a:endParaRPr lang="en-IN" sz="1800" dirty="0">
              <a:solidFill>
                <a:srgbClr val="FF0000"/>
              </a:solidFill>
              <a:latin typeface="Century Schoolbook" panose="02040604050505020304" pitchFamily="18" charset="0"/>
            </a:endParaRPr>
          </a:p>
          <a:p>
            <a:pPr algn="just"/>
            <a:endParaRPr lang="en-IN" sz="1800" dirty="0">
              <a:solidFill>
                <a:srgbClr val="FF0000"/>
              </a:solidFill>
              <a:latin typeface="Century Schoolbook" panose="02040604050505020304" pitchFamily="18" charset="0"/>
            </a:endParaRPr>
          </a:p>
        </p:txBody>
      </p:sp>
      <p:sp>
        <p:nvSpPr>
          <p:cNvPr id="4" name="Flowchart: Alternate Process 3">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a:t>
            </a:r>
            <a:r>
              <a:rPr lang="en-IN" b="1" dirty="0" smtClean="0">
                <a:solidFill>
                  <a:srgbClr val="007033"/>
                </a:solidFill>
                <a:latin typeface="Garamond" panose="02020404030301010803" pitchFamily="18" charset="0"/>
              </a:rPr>
              <a:t>4</a:t>
            </a:r>
            <a:endParaRPr lang="en-IN" b="1" dirty="0">
              <a:solidFill>
                <a:srgbClr val="007033"/>
              </a:solidFill>
              <a:latin typeface="Garamond" panose="02020404030301010803" pitchFamily="18" charset="0"/>
            </a:endParaRPr>
          </a:p>
        </p:txBody>
      </p:sp>
      <p:pic>
        <p:nvPicPr>
          <p:cNvPr id="6" name="Picture 5"/>
          <p:cNvPicPr>
            <a:picLocks noChangeAspect="1"/>
          </p:cNvPicPr>
          <p:nvPr/>
        </p:nvPicPr>
        <p:blipFill>
          <a:blip r:embed="rId2"/>
          <a:stretch>
            <a:fillRect/>
          </a:stretch>
        </p:blipFill>
        <p:spPr>
          <a:xfrm>
            <a:off x="5335525" y="3793390"/>
            <a:ext cx="3558019" cy="916228"/>
          </a:xfrm>
          <a:prstGeom prst="rect">
            <a:avLst/>
          </a:prstGeom>
        </p:spPr>
      </p:pic>
    </p:spTree>
    <p:extLst>
      <p:ext uri="{BB962C8B-B14F-4D97-AF65-F5344CB8AC3E}">
        <p14:creationId xmlns:p14="http://schemas.microsoft.com/office/powerpoint/2010/main" val="40261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45"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2000"/>
                                        <p:tgtEl>
                                          <p:spTgt spid="3">
                                            <p:txEl>
                                              <p:pRg st="2" end="2"/>
                                            </p:txEl>
                                          </p:spTgt>
                                        </p:tgtEl>
                                      </p:cBhvr>
                                    </p:animEffect>
                                    <p:anim calcmode="lin" valueType="num">
                                      <p:cBhvr>
                                        <p:cTn id="14" dur="2000" fill="hold"/>
                                        <p:tgtEl>
                                          <p:spTgt spid="3">
                                            <p:txEl>
                                              <p:pRg st="2" end="2"/>
                                            </p:txEl>
                                          </p:spTgt>
                                        </p:tgtEl>
                                        <p:attrNameLst>
                                          <p:attrName>ppt_w</p:attrName>
                                        </p:attrNameLst>
                                      </p:cBhvr>
                                      <p:tavLst>
                                        <p:tav tm="0" fmla="#ppt_w*sin(2.5*pi*$)">
                                          <p:val>
                                            <p:fltVal val="0"/>
                                          </p:val>
                                        </p:tav>
                                        <p:tav tm="100000">
                                          <p:val>
                                            <p:fltVal val="1"/>
                                          </p:val>
                                        </p:tav>
                                      </p:tavLst>
                                    </p:anim>
                                    <p:anim calcmode="lin" valueType="num">
                                      <p:cBhvr>
                                        <p:cTn id="15" dur="2000" fill="hold"/>
                                        <p:tgtEl>
                                          <p:spTgt spid="3">
                                            <p:txEl>
                                              <p:pRg st="2" end="2"/>
                                            </p:txEl>
                                          </p:spTgt>
                                        </p:tgtEl>
                                        <p:attrNameLst>
                                          <p:attrName>ppt_h</p:attrName>
                                        </p:attrNameLst>
                                      </p:cBhvr>
                                      <p:tavLst>
                                        <p:tav tm="0">
                                          <p:val>
                                            <p:strVal val="#ppt_h"/>
                                          </p:val>
                                        </p:tav>
                                        <p:tav tm="100000">
                                          <p:val>
                                            <p:strVal val="#ppt_h"/>
                                          </p:val>
                                        </p:tav>
                                      </p:tavLst>
                                    </p:anim>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circle(in)">
                                      <p:cBhvr>
                                        <p:cTn id="20" dur="2000"/>
                                        <p:tgtEl>
                                          <p:spTgt spid="3">
                                            <p:txEl>
                                              <p:pRg st="3" end="3"/>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circle(in)">
                                      <p:cBhvr>
                                        <p:cTn id="23" dur="2000"/>
                                        <p:tgtEl>
                                          <p:spTgt spid="3">
                                            <p:txEl>
                                              <p:pRg st="4" end="4"/>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circle(in)">
                                      <p:cBhvr>
                                        <p:cTn id="26" dur="2000"/>
                                        <p:tgtEl>
                                          <p:spTgt spid="3">
                                            <p:txEl>
                                              <p:pRg st="5" end="5"/>
                                            </p:txEl>
                                          </p:spTgt>
                                        </p:tgtEl>
                                      </p:cBhvr>
                                    </p:animEffect>
                                  </p:childTnLst>
                                </p:cTn>
                              </p:par>
                              <p:par>
                                <p:cTn id="27" presetID="6" presetClass="entr" presetSubtype="16"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circle(in)">
                                      <p:cBhvr>
                                        <p:cTn id="29" dur="2000"/>
                                        <p:tgtEl>
                                          <p:spTgt spid="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6" presetClass="entr" presetSubtype="0" fill="hold" nodeType="click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down)">
                                      <p:cBhvr>
                                        <p:cTn id="34" dur="580">
                                          <p:stCondLst>
                                            <p:cond delay="0"/>
                                          </p:stCondLst>
                                        </p:cTn>
                                        <p:tgtEl>
                                          <p:spTgt spid="6"/>
                                        </p:tgtEl>
                                      </p:cBhvr>
                                    </p:animEffect>
                                    <p:anim calcmode="lin" valueType="num">
                                      <p:cBhvr>
                                        <p:cTn id="3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3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3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3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40" dur="26">
                                          <p:stCondLst>
                                            <p:cond delay="650"/>
                                          </p:stCondLst>
                                        </p:cTn>
                                        <p:tgtEl>
                                          <p:spTgt spid="6"/>
                                        </p:tgtEl>
                                      </p:cBhvr>
                                      <p:to x="100000" y="60000"/>
                                    </p:animScale>
                                    <p:animScale>
                                      <p:cBhvr>
                                        <p:cTn id="41" dur="166" decel="50000">
                                          <p:stCondLst>
                                            <p:cond delay="676"/>
                                          </p:stCondLst>
                                        </p:cTn>
                                        <p:tgtEl>
                                          <p:spTgt spid="6"/>
                                        </p:tgtEl>
                                      </p:cBhvr>
                                      <p:to x="100000" y="100000"/>
                                    </p:animScale>
                                    <p:animScale>
                                      <p:cBhvr>
                                        <p:cTn id="42" dur="26">
                                          <p:stCondLst>
                                            <p:cond delay="1312"/>
                                          </p:stCondLst>
                                        </p:cTn>
                                        <p:tgtEl>
                                          <p:spTgt spid="6"/>
                                        </p:tgtEl>
                                      </p:cBhvr>
                                      <p:to x="100000" y="80000"/>
                                    </p:animScale>
                                    <p:animScale>
                                      <p:cBhvr>
                                        <p:cTn id="43" dur="166" decel="50000">
                                          <p:stCondLst>
                                            <p:cond delay="1338"/>
                                          </p:stCondLst>
                                        </p:cTn>
                                        <p:tgtEl>
                                          <p:spTgt spid="6"/>
                                        </p:tgtEl>
                                      </p:cBhvr>
                                      <p:to x="100000" y="100000"/>
                                    </p:animScale>
                                    <p:animScale>
                                      <p:cBhvr>
                                        <p:cTn id="44" dur="26">
                                          <p:stCondLst>
                                            <p:cond delay="1642"/>
                                          </p:stCondLst>
                                        </p:cTn>
                                        <p:tgtEl>
                                          <p:spTgt spid="6"/>
                                        </p:tgtEl>
                                      </p:cBhvr>
                                      <p:to x="100000" y="90000"/>
                                    </p:animScale>
                                    <p:animScale>
                                      <p:cBhvr>
                                        <p:cTn id="45" dur="166" decel="50000">
                                          <p:stCondLst>
                                            <p:cond delay="1668"/>
                                          </p:stCondLst>
                                        </p:cTn>
                                        <p:tgtEl>
                                          <p:spTgt spid="6"/>
                                        </p:tgtEl>
                                      </p:cBhvr>
                                      <p:to x="100000" y="100000"/>
                                    </p:animScale>
                                    <p:animScale>
                                      <p:cBhvr>
                                        <p:cTn id="46" dur="26">
                                          <p:stCondLst>
                                            <p:cond delay="1808"/>
                                          </p:stCondLst>
                                        </p:cTn>
                                        <p:tgtEl>
                                          <p:spTgt spid="6"/>
                                        </p:tgtEl>
                                      </p:cBhvr>
                                      <p:to x="100000" y="95000"/>
                                    </p:animScale>
                                    <p:animScale>
                                      <p:cBhvr>
                                        <p:cTn id="4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rPr>
              <a:t>Valid </a:t>
            </a:r>
            <a:r>
              <a:rPr lang="en-IN" b="1" dirty="0" smtClean="0">
                <a:effectLst/>
              </a:rPr>
              <a:t>Anagram</a:t>
            </a:r>
            <a:endParaRPr lang="en-IN" dirty="0"/>
          </a:p>
        </p:txBody>
      </p:sp>
      <p:sp>
        <p:nvSpPr>
          <p:cNvPr id="3" name="Content Placeholder 2"/>
          <p:cNvSpPr>
            <a:spLocks noGrp="1"/>
          </p:cNvSpPr>
          <p:nvPr>
            <p:ph idx="1"/>
          </p:nvPr>
        </p:nvSpPr>
        <p:spPr/>
        <p:txBody>
          <a:bodyPr>
            <a:normAutofit/>
          </a:bodyPr>
          <a:lstStyle/>
          <a:p>
            <a:pPr algn="just"/>
            <a:r>
              <a:rPr lang="en-IN" sz="1800" dirty="0">
                <a:latin typeface="Century Schoolbook" panose="02040604050505020304" pitchFamily="18" charset="0"/>
              </a:rPr>
              <a:t>Given two strings s and t, </a:t>
            </a:r>
            <a:r>
              <a:rPr lang="en-IN" sz="1800" dirty="0" smtClean="0">
                <a:latin typeface="Century Schoolbook" panose="02040604050505020304" pitchFamily="18" charset="0"/>
              </a:rPr>
              <a:t>Print true </a:t>
            </a:r>
            <a:r>
              <a:rPr lang="en-IN" sz="1800" dirty="0">
                <a:latin typeface="Century Schoolbook" panose="02040604050505020304" pitchFamily="18" charset="0"/>
              </a:rPr>
              <a:t>if t is an anagram of s, and false otherwise.</a:t>
            </a:r>
          </a:p>
          <a:p>
            <a:pPr algn="just"/>
            <a:r>
              <a:rPr lang="en-IN" sz="1800" dirty="0" smtClean="0">
                <a:latin typeface="Century Schoolbook" panose="02040604050505020304" pitchFamily="18" charset="0"/>
              </a:rPr>
              <a:t>An </a:t>
            </a:r>
            <a:r>
              <a:rPr lang="en-IN" sz="1800" dirty="0">
                <a:latin typeface="Century Schoolbook" panose="02040604050505020304" pitchFamily="18" charset="0"/>
              </a:rPr>
              <a:t>Anagram is a word or phrase formed by rearranging the letters of a different word or phrase, typically using all the original letters exactly </a:t>
            </a:r>
            <a:endParaRPr lang="en-IN" sz="1800" dirty="0" smtClean="0">
              <a:latin typeface="Century Schoolbook" panose="02040604050505020304" pitchFamily="18" charset="0"/>
            </a:endParaRPr>
          </a:p>
          <a:p>
            <a:pPr algn="just"/>
            <a:endParaRPr lang="en-IN" sz="1800" dirty="0" smtClean="0">
              <a:latin typeface="Century Schoolbook" panose="02040604050505020304" pitchFamily="18" charset="0"/>
            </a:endParaRPr>
          </a:p>
          <a:p>
            <a:pPr algn="just"/>
            <a:r>
              <a:rPr lang="en-IN" sz="1800" dirty="0" smtClean="0">
                <a:latin typeface="Century Schoolbook" panose="02040604050505020304" pitchFamily="18" charset="0"/>
              </a:rPr>
              <a:t>INPUT:	</a:t>
            </a:r>
            <a:r>
              <a:rPr lang="en-IN" sz="1800" dirty="0">
                <a:solidFill>
                  <a:srgbClr val="FF0000"/>
                </a:solidFill>
                <a:latin typeface="Century Schoolbook" panose="02040604050505020304" pitchFamily="18" charset="0"/>
              </a:rPr>
              <a:t>s = "anagram", t = "</a:t>
            </a:r>
            <a:r>
              <a:rPr lang="en-IN" sz="1800" dirty="0" err="1" smtClean="0">
                <a:solidFill>
                  <a:srgbClr val="FF0000"/>
                </a:solidFill>
                <a:latin typeface="Century Schoolbook" panose="02040604050505020304" pitchFamily="18" charset="0"/>
              </a:rPr>
              <a:t>nagaram</a:t>
            </a:r>
            <a:r>
              <a:rPr lang="en-IN" sz="1800" dirty="0" smtClean="0">
                <a:solidFill>
                  <a:srgbClr val="FF0000"/>
                </a:solidFill>
                <a:latin typeface="Century Schoolbook" panose="02040604050505020304" pitchFamily="18" charset="0"/>
              </a:rPr>
              <a:t>“</a:t>
            </a:r>
          </a:p>
          <a:p>
            <a:pPr algn="just"/>
            <a:r>
              <a:rPr lang="en-IN" sz="1800" dirty="0" smtClean="0">
                <a:latin typeface="Century Schoolbook" panose="02040604050505020304" pitchFamily="18" charset="0"/>
              </a:rPr>
              <a:t>OUTPUT:</a:t>
            </a:r>
            <a:r>
              <a:rPr lang="en-IN" sz="1800" dirty="0">
                <a:latin typeface="Century Schoolbook" panose="02040604050505020304" pitchFamily="18" charset="0"/>
              </a:rPr>
              <a:t>	</a:t>
            </a:r>
            <a:r>
              <a:rPr lang="en-IN" sz="1800" dirty="0" smtClean="0">
                <a:solidFill>
                  <a:srgbClr val="FF0000"/>
                </a:solidFill>
                <a:latin typeface="Century Schoolbook" panose="02040604050505020304" pitchFamily="18" charset="0"/>
              </a:rPr>
              <a:t>true</a:t>
            </a:r>
          </a:p>
          <a:p>
            <a:pPr algn="just"/>
            <a:r>
              <a:rPr lang="en-IN" sz="1800" dirty="0">
                <a:latin typeface="Century Schoolbook" panose="02040604050505020304" pitchFamily="18" charset="0"/>
              </a:rPr>
              <a:t>INPUT:	</a:t>
            </a:r>
            <a:r>
              <a:rPr lang="en-IN" sz="1800" dirty="0">
                <a:solidFill>
                  <a:srgbClr val="FF0000"/>
                </a:solidFill>
                <a:latin typeface="Century Schoolbook" panose="02040604050505020304" pitchFamily="18" charset="0"/>
              </a:rPr>
              <a:t>s = "rat", t = "</a:t>
            </a:r>
            <a:r>
              <a:rPr lang="en-IN" sz="1800" dirty="0" smtClean="0">
                <a:solidFill>
                  <a:srgbClr val="FF0000"/>
                </a:solidFill>
                <a:latin typeface="Century Schoolbook" panose="02040604050505020304" pitchFamily="18" charset="0"/>
              </a:rPr>
              <a:t>car“</a:t>
            </a:r>
          </a:p>
          <a:p>
            <a:pPr algn="just"/>
            <a:r>
              <a:rPr lang="en-IN" sz="1800" dirty="0" smtClean="0">
                <a:latin typeface="Century Schoolbook" panose="02040604050505020304" pitchFamily="18" charset="0"/>
              </a:rPr>
              <a:t>OUTPUT</a:t>
            </a:r>
            <a:r>
              <a:rPr lang="en-IN" sz="1800" dirty="0">
                <a:latin typeface="Century Schoolbook" panose="02040604050505020304" pitchFamily="18" charset="0"/>
              </a:rPr>
              <a:t>:	</a:t>
            </a:r>
            <a:r>
              <a:rPr lang="en-IN" sz="1800" dirty="0" smtClean="0">
                <a:solidFill>
                  <a:srgbClr val="FF0000"/>
                </a:solidFill>
                <a:latin typeface="Century Schoolbook" panose="02040604050505020304" pitchFamily="18" charset="0"/>
              </a:rPr>
              <a:t>false</a:t>
            </a:r>
            <a:endParaRPr lang="en-IN" sz="1800" dirty="0">
              <a:solidFill>
                <a:srgbClr val="FF0000"/>
              </a:solidFill>
              <a:latin typeface="Century Schoolbook" panose="02040604050505020304" pitchFamily="18" charset="0"/>
            </a:endParaRPr>
          </a:p>
          <a:p>
            <a:pPr algn="just"/>
            <a:endParaRPr lang="en-IN" sz="1800" dirty="0">
              <a:solidFill>
                <a:srgbClr val="FF0000"/>
              </a:solidFill>
              <a:latin typeface="Century Schoolbook" panose="02040604050505020304" pitchFamily="18" charset="0"/>
            </a:endParaRPr>
          </a:p>
        </p:txBody>
      </p:sp>
      <p:sp>
        <p:nvSpPr>
          <p:cNvPr id="4" name="Flowchart: Alternate Process 3">
            <a:extLst>
              <a:ext uri="{FF2B5EF4-FFF2-40B4-BE49-F238E27FC236}">
                <a16:creationId xmlns="" xmlns:a16="http://schemas.microsoft.com/office/drawing/2014/main" id="{782B2C4D-1DBD-4CC9-8336-87C955B26DDC}"/>
              </a:ext>
            </a:extLst>
          </p:cNvPr>
          <p:cNvSpPr/>
          <p:nvPr/>
        </p:nvSpPr>
        <p:spPr>
          <a:xfrm>
            <a:off x="0" y="586585"/>
            <a:ext cx="2137870" cy="610820"/>
          </a:xfrm>
          <a:prstGeom prst="flowChartAlternateProcess">
            <a:avLst/>
          </a:prstGeom>
          <a:solidFill>
            <a:srgbClr val="00B0F0"/>
          </a:solidFill>
        </p:spPr>
        <p:style>
          <a:lnRef idx="0">
            <a:schemeClr val="accent5"/>
          </a:lnRef>
          <a:fillRef idx="3">
            <a:schemeClr val="accent5"/>
          </a:fillRef>
          <a:effectRef idx="3">
            <a:schemeClr val="accent5"/>
          </a:effectRef>
          <a:fontRef idx="minor">
            <a:schemeClr val="lt1"/>
          </a:fontRef>
        </p:style>
        <p:txBody>
          <a:bodyPr rtlCol="0" anchor="ctr"/>
          <a:lstStyle/>
          <a:p>
            <a:pPr algn="ctr"/>
            <a:r>
              <a:rPr lang="en-IN" b="1" dirty="0">
                <a:solidFill>
                  <a:srgbClr val="007033"/>
                </a:solidFill>
                <a:latin typeface="Garamond" panose="02020404030301010803" pitchFamily="18" charset="0"/>
              </a:rPr>
              <a:t>Example </a:t>
            </a:r>
            <a:r>
              <a:rPr lang="en-IN" b="1" dirty="0" smtClean="0">
                <a:solidFill>
                  <a:srgbClr val="007033"/>
                </a:solidFill>
                <a:latin typeface="Garamond" panose="02020404030301010803" pitchFamily="18" charset="0"/>
              </a:rPr>
              <a:t>5</a:t>
            </a:r>
            <a:endParaRPr lang="en-IN" b="1" dirty="0">
              <a:solidFill>
                <a:srgbClr val="007033"/>
              </a:solidFill>
              <a:latin typeface="Garamond" panose="02020404030301010803" pitchFamily="18" charset="0"/>
            </a:endParaRPr>
          </a:p>
        </p:txBody>
      </p:sp>
      <p:pic>
        <p:nvPicPr>
          <p:cNvPr id="5" name="Picture 4"/>
          <p:cNvPicPr>
            <a:picLocks noChangeAspect="1"/>
          </p:cNvPicPr>
          <p:nvPr/>
        </p:nvPicPr>
        <p:blipFill>
          <a:blip r:embed="rId2"/>
          <a:stretch>
            <a:fillRect/>
          </a:stretch>
        </p:blipFill>
        <p:spPr>
          <a:xfrm>
            <a:off x="5640935" y="3451444"/>
            <a:ext cx="2901395" cy="1438298"/>
          </a:xfrm>
          <a:prstGeom prst="rect">
            <a:avLst/>
          </a:prstGeom>
        </p:spPr>
      </p:pic>
    </p:spTree>
    <p:extLst>
      <p:ext uri="{BB962C8B-B14F-4D97-AF65-F5344CB8AC3E}">
        <p14:creationId xmlns:p14="http://schemas.microsoft.com/office/powerpoint/2010/main" val="1090285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circle(in)">
                                      <p:cBhvr>
                                        <p:cTn id="20" dur="2000"/>
                                        <p:tgtEl>
                                          <p:spTgt spid="3">
                                            <p:txEl>
                                              <p:pRg st="4" end="4"/>
                                            </p:txEl>
                                          </p:spTgt>
                                        </p:tgtEl>
                                      </p:cBhvr>
                                    </p:animEffect>
                                  </p:childTnLst>
                                </p:cTn>
                              </p:par>
                              <p:par>
                                <p:cTn id="21" presetID="6" presetClass="entr" presetSubtype="16"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circle(in)">
                                      <p:cBhvr>
                                        <p:cTn id="23" dur="2000"/>
                                        <p:tgtEl>
                                          <p:spTgt spid="3">
                                            <p:txEl>
                                              <p:pRg st="5" end="5"/>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circle(in)">
                                      <p:cBhvr>
                                        <p:cTn id="26" dur="2000"/>
                                        <p:tgtEl>
                                          <p:spTgt spid="3">
                                            <p:txEl>
                                              <p:pRg st="6" end="6"/>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80">
                                          <p:stCondLst>
                                            <p:cond delay="0"/>
                                          </p:stCondLst>
                                        </p:cTn>
                                        <p:tgtEl>
                                          <p:spTgt spid="5"/>
                                        </p:tgtEl>
                                      </p:cBhvr>
                                    </p:animEffect>
                                    <p:anim calcmode="lin" valueType="num">
                                      <p:cBhvr>
                                        <p:cTn id="32" dur="1822" tmFilter="0,0; 0.14,0.36; 0.43,0.73; 0.71,0.91; 1.0,1.0">
                                          <p:stCondLst>
                                            <p:cond delay="0"/>
                                          </p:stCondLst>
                                        </p:cTn>
                                        <p:tgtEl>
                                          <p:spTgt spid="5"/>
                                        </p:tgtEl>
                                        <p:attrNameLst>
                                          <p:attrName>ppt_x</p:attrName>
                                        </p:attrNameLst>
                                      </p:cBhvr>
                                      <p:tavLst>
                                        <p:tav tm="0">
                                          <p:val>
                                            <p:strVal val="#ppt_x-0.25"/>
                                          </p:val>
                                        </p:tav>
                                        <p:tav tm="100000">
                                          <p:val>
                                            <p:strVal val="#ppt_x"/>
                                          </p:val>
                                        </p:tav>
                                      </p:tavLst>
                                    </p:anim>
                                    <p:anim calcmode="lin" valueType="num">
                                      <p:cBhvr>
                                        <p:cTn id="33" dur="664" tmFilter="0.0,0.0; 0.25,0.07; 0.50,0.2; 0.75,0.467; 1.0,1.0">
                                          <p:stCondLst>
                                            <p:cond delay="0"/>
                                          </p:stCondLst>
                                        </p:cTn>
                                        <p:tgtEl>
                                          <p:spTgt spid="5"/>
                                        </p:tgtEl>
                                        <p:attrNameLst>
                                          <p:attrName>ppt_y</p:attrName>
                                        </p:attrNameLst>
                                      </p:cBhvr>
                                      <p:tavLst>
                                        <p:tav tm="0" fmla="#ppt_y-sin(pi*$)/3">
                                          <p:val>
                                            <p:fltVal val="0.5"/>
                                          </p:val>
                                        </p:tav>
                                        <p:tav tm="100000">
                                          <p:val>
                                            <p:fltVal val="1"/>
                                          </p:val>
                                        </p:tav>
                                      </p:tavLst>
                                    </p:anim>
                                    <p:anim calcmode="lin" valueType="num">
                                      <p:cBhvr>
                                        <p:cTn id="34" dur="664" tmFilter="0, 0; 0.125,0.2665; 0.25,0.4; 0.375,0.465; 0.5,0.5;  0.625,0.535; 0.75,0.6; 0.875,0.7335; 1,1">
                                          <p:stCondLst>
                                            <p:cond delay="664"/>
                                          </p:stCondLst>
                                        </p:cTn>
                                        <p:tgtEl>
                                          <p:spTgt spid="5"/>
                                        </p:tgtEl>
                                        <p:attrNameLst>
                                          <p:attrName>ppt_y</p:attrName>
                                        </p:attrNameLst>
                                      </p:cBhvr>
                                      <p:tavLst>
                                        <p:tav tm="0" fmla="#ppt_y-sin(pi*$)/9">
                                          <p:val>
                                            <p:fltVal val="0"/>
                                          </p:val>
                                        </p:tav>
                                        <p:tav tm="100000">
                                          <p:val>
                                            <p:fltVal val="1"/>
                                          </p:val>
                                        </p:tav>
                                      </p:tavLst>
                                    </p:anim>
                                    <p:anim calcmode="lin" valueType="num">
                                      <p:cBhvr>
                                        <p:cTn id="35" dur="332" tmFilter="0, 0; 0.125,0.2665; 0.25,0.4; 0.375,0.465; 0.5,0.5;  0.625,0.535; 0.75,0.6; 0.875,0.7335; 1,1">
                                          <p:stCondLst>
                                            <p:cond delay="1324"/>
                                          </p:stCondLst>
                                        </p:cTn>
                                        <p:tgtEl>
                                          <p:spTgt spid="5"/>
                                        </p:tgtEl>
                                        <p:attrNameLst>
                                          <p:attrName>ppt_y</p:attrName>
                                        </p:attrNameLst>
                                      </p:cBhvr>
                                      <p:tavLst>
                                        <p:tav tm="0" fmla="#ppt_y-sin(pi*$)/27">
                                          <p:val>
                                            <p:fltVal val="0"/>
                                          </p:val>
                                        </p:tav>
                                        <p:tav tm="100000">
                                          <p:val>
                                            <p:fltVal val="1"/>
                                          </p:val>
                                        </p:tav>
                                      </p:tavLst>
                                    </p:anim>
                                    <p:anim calcmode="lin" valueType="num">
                                      <p:cBhvr>
                                        <p:cTn id="36" dur="164" tmFilter="0, 0; 0.125,0.2665; 0.25,0.4; 0.375,0.465; 0.5,0.5;  0.625,0.535; 0.75,0.6; 0.875,0.7335; 1,1">
                                          <p:stCondLst>
                                            <p:cond delay="1656"/>
                                          </p:stCondLst>
                                        </p:cTn>
                                        <p:tgtEl>
                                          <p:spTgt spid="5"/>
                                        </p:tgtEl>
                                        <p:attrNameLst>
                                          <p:attrName>ppt_y</p:attrName>
                                        </p:attrNameLst>
                                      </p:cBhvr>
                                      <p:tavLst>
                                        <p:tav tm="0" fmla="#ppt_y-sin(pi*$)/81">
                                          <p:val>
                                            <p:fltVal val="0"/>
                                          </p:val>
                                        </p:tav>
                                        <p:tav tm="100000">
                                          <p:val>
                                            <p:fltVal val="1"/>
                                          </p:val>
                                        </p:tav>
                                      </p:tavLst>
                                    </p:anim>
                                    <p:animScale>
                                      <p:cBhvr>
                                        <p:cTn id="37" dur="26">
                                          <p:stCondLst>
                                            <p:cond delay="650"/>
                                          </p:stCondLst>
                                        </p:cTn>
                                        <p:tgtEl>
                                          <p:spTgt spid="5"/>
                                        </p:tgtEl>
                                      </p:cBhvr>
                                      <p:to x="100000" y="60000"/>
                                    </p:animScale>
                                    <p:animScale>
                                      <p:cBhvr>
                                        <p:cTn id="38" dur="166" decel="50000">
                                          <p:stCondLst>
                                            <p:cond delay="676"/>
                                          </p:stCondLst>
                                        </p:cTn>
                                        <p:tgtEl>
                                          <p:spTgt spid="5"/>
                                        </p:tgtEl>
                                      </p:cBhvr>
                                      <p:to x="100000" y="100000"/>
                                    </p:animScale>
                                    <p:animScale>
                                      <p:cBhvr>
                                        <p:cTn id="39" dur="26">
                                          <p:stCondLst>
                                            <p:cond delay="1312"/>
                                          </p:stCondLst>
                                        </p:cTn>
                                        <p:tgtEl>
                                          <p:spTgt spid="5"/>
                                        </p:tgtEl>
                                      </p:cBhvr>
                                      <p:to x="100000" y="80000"/>
                                    </p:animScale>
                                    <p:animScale>
                                      <p:cBhvr>
                                        <p:cTn id="40" dur="166" decel="50000">
                                          <p:stCondLst>
                                            <p:cond delay="1338"/>
                                          </p:stCondLst>
                                        </p:cTn>
                                        <p:tgtEl>
                                          <p:spTgt spid="5"/>
                                        </p:tgtEl>
                                      </p:cBhvr>
                                      <p:to x="100000" y="100000"/>
                                    </p:animScale>
                                    <p:animScale>
                                      <p:cBhvr>
                                        <p:cTn id="41" dur="26">
                                          <p:stCondLst>
                                            <p:cond delay="1642"/>
                                          </p:stCondLst>
                                        </p:cTn>
                                        <p:tgtEl>
                                          <p:spTgt spid="5"/>
                                        </p:tgtEl>
                                      </p:cBhvr>
                                      <p:to x="100000" y="90000"/>
                                    </p:animScale>
                                    <p:animScale>
                                      <p:cBhvr>
                                        <p:cTn id="42" dur="166" decel="50000">
                                          <p:stCondLst>
                                            <p:cond delay="1668"/>
                                          </p:stCondLst>
                                        </p:cTn>
                                        <p:tgtEl>
                                          <p:spTgt spid="5"/>
                                        </p:tgtEl>
                                      </p:cBhvr>
                                      <p:to x="100000" y="100000"/>
                                    </p:animScale>
                                    <p:animScale>
                                      <p:cBhvr>
                                        <p:cTn id="43" dur="26">
                                          <p:stCondLst>
                                            <p:cond delay="1808"/>
                                          </p:stCondLst>
                                        </p:cTn>
                                        <p:tgtEl>
                                          <p:spTgt spid="5"/>
                                        </p:tgtEl>
                                      </p:cBhvr>
                                      <p:to x="100000" y="95000"/>
                                    </p:animScale>
                                    <p:animScale>
                                      <p:cBhvr>
                                        <p:cTn id="44" dur="166" decel="50000">
                                          <p:stCondLst>
                                            <p:cond delay="1834"/>
                                          </p:stCondLst>
                                        </p:cTn>
                                        <p:tgtEl>
                                          <p:spTgt spid="5"/>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top ending with a Thank You | Watts Innovating">
            <a:extLst>
              <a:ext uri="{FF2B5EF4-FFF2-40B4-BE49-F238E27FC236}">
                <a16:creationId xmlns="" xmlns:a16="http://schemas.microsoft.com/office/drawing/2014/main" id="{BF807210-6AB4-47A3-8BB1-4FF232231C4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8475" y="1960930"/>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72739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260" y="1073705"/>
            <a:ext cx="8246070" cy="763525"/>
          </a:xfrm>
        </p:spPr>
        <p:txBody>
          <a:bodyPr>
            <a:normAutofit/>
          </a:bodyPr>
          <a:lstStyle/>
          <a:p>
            <a:r>
              <a:rPr lang="en-US" b="1" dirty="0">
                <a:latin typeface="Century Schoolbook" panose="02040604050505020304" pitchFamily="18" charset="0"/>
              </a:rPr>
              <a:t>String</a:t>
            </a:r>
          </a:p>
        </p:txBody>
      </p:sp>
      <p:sp>
        <p:nvSpPr>
          <p:cNvPr id="5" name="TextBox 4">
            <a:extLst>
              <a:ext uri="{FF2B5EF4-FFF2-40B4-BE49-F238E27FC236}">
                <a16:creationId xmlns="" xmlns:a16="http://schemas.microsoft.com/office/drawing/2014/main" id="{88295F16-6C19-4320-9886-8EE87F827C01}"/>
              </a:ext>
            </a:extLst>
          </p:cNvPr>
          <p:cNvSpPr txBox="1"/>
          <p:nvPr/>
        </p:nvSpPr>
        <p:spPr>
          <a:xfrm>
            <a:off x="712846" y="1875273"/>
            <a:ext cx="6489963" cy="3180551"/>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1700" dirty="0">
                <a:latin typeface="Century Schoolbook" panose="02040604050505020304" pitchFamily="18" charset="0"/>
              </a:rPr>
              <a:t>String is defined as a sequence of characters</a:t>
            </a:r>
            <a:r>
              <a:rPr lang="en-US" sz="1700" i="0" dirty="0">
                <a:effectLst/>
                <a:latin typeface="Century Schoolbook" panose="02040604050505020304" pitchFamily="18" charset="0"/>
              </a:rPr>
              <a:t>. </a:t>
            </a:r>
            <a:endParaRPr lang="en-US" sz="1700" b="1" i="0" dirty="0">
              <a:solidFill>
                <a:srgbClr val="002060"/>
              </a:solidFill>
              <a:effectLst/>
              <a:latin typeface="Century Schoolbook" panose="02040604050505020304" pitchFamily="18" charset="0"/>
            </a:endParaRPr>
          </a:p>
          <a:p>
            <a:pPr marL="285750" indent="-285750" algn="just">
              <a:lnSpc>
                <a:spcPct val="150000"/>
              </a:lnSpc>
              <a:buFont typeface="Arial" panose="020B0604020202020204" pitchFamily="34" charset="0"/>
              <a:buChar char="•"/>
            </a:pPr>
            <a:r>
              <a:rPr lang="en-IN" sz="1700" dirty="0">
                <a:latin typeface="Century Schoolbook" panose="02040604050505020304" pitchFamily="18" charset="0"/>
              </a:rPr>
              <a:t>String can contain </a:t>
            </a:r>
            <a:r>
              <a:rPr lang="en-IN" sz="1700" dirty="0" smtClean="0">
                <a:latin typeface="Century Schoolbook" panose="02040604050505020304" pitchFamily="18" charset="0"/>
              </a:rPr>
              <a:t>alphabets, numbers </a:t>
            </a:r>
            <a:r>
              <a:rPr lang="en-IN" sz="1700" dirty="0">
                <a:latin typeface="Century Schoolbook" panose="02040604050505020304" pitchFamily="18" charset="0"/>
              </a:rPr>
              <a:t>and special characters.</a:t>
            </a:r>
          </a:p>
          <a:p>
            <a:pPr marL="285750" indent="-285750" algn="just">
              <a:lnSpc>
                <a:spcPct val="150000"/>
              </a:lnSpc>
              <a:buFont typeface="Arial" panose="020B0604020202020204" pitchFamily="34" charset="0"/>
              <a:buChar char="•"/>
            </a:pPr>
            <a:r>
              <a:rPr lang="en-IN" sz="1700" dirty="0">
                <a:latin typeface="Century Schoolbook" panose="02040604050505020304" pitchFamily="18" charset="0"/>
              </a:rPr>
              <a:t>String is either enclosed within </a:t>
            </a:r>
            <a:r>
              <a:rPr lang="en-IN" sz="1700" b="1" dirty="0">
                <a:solidFill>
                  <a:srgbClr val="002060"/>
                </a:solidFill>
                <a:latin typeface="Century Schoolbook" panose="02040604050505020304" pitchFamily="18" charset="0"/>
              </a:rPr>
              <a:t>“ “(double quotes) or ‘ ‘(single quotes)</a:t>
            </a:r>
          </a:p>
          <a:p>
            <a:pPr marL="285750" indent="-285750" algn="just">
              <a:lnSpc>
                <a:spcPct val="150000"/>
              </a:lnSpc>
              <a:buFont typeface="Arial" panose="020B0604020202020204" pitchFamily="34" charset="0"/>
              <a:buChar char="•"/>
            </a:pPr>
            <a:r>
              <a:rPr lang="en-IN" sz="1700" dirty="0">
                <a:latin typeface="Century Schoolbook" panose="02040604050505020304" pitchFamily="18" charset="0"/>
              </a:rPr>
              <a:t>Strings are </a:t>
            </a:r>
            <a:r>
              <a:rPr lang="en-IN" sz="1700" b="1" dirty="0">
                <a:solidFill>
                  <a:srgbClr val="002060"/>
                </a:solidFill>
                <a:latin typeface="Century Schoolbook" panose="02040604050505020304" pitchFamily="18" charset="0"/>
              </a:rPr>
              <a:t>immutable in </a:t>
            </a:r>
            <a:r>
              <a:rPr lang="en-IN" sz="1700" dirty="0">
                <a:latin typeface="Century Schoolbook" panose="02040604050505020304" pitchFamily="18" charset="0"/>
              </a:rPr>
              <a:t> nature-characters of a string  cannot be modified.</a:t>
            </a:r>
          </a:p>
          <a:p>
            <a:pPr marL="285750" indent="-285750" algn="just">
              <a:lnSpc>
                <a:spcPct val="150000"/>
              </a:lnSpc>
              <a:buFont typeface="Arial" panose="020B0604020202020204" pitchFamily="34" charset="0"/>
              <a:buChar char="•"/>
            </a:pPr>
            <a:r>
              <a:rPr lang="en-US" sz="1700" dirty="0">
                <a:latin typeface="Century Schoolbook" panose="02040604050505020304" pitchFamily="18" charset="0"/>
              </a:rPr>
              <a:t>Characters of a String can be accessed by their index.</a:t>
            </a:r>
          </a:p>
        </p:txBody>
      </p:sp>
      <p:sp>
        <p:nvSpPr>
          <p:cNvPr id="6" name="TextBox 5">
            <a:extLst>
              <a:ext uri="{FF2B5EF4-FFF2-40B4-BE49-F238E27FC236}">
                <a16:creationId xmlns="" xmlns:a16="http://schemas.microsoft.com/office/drawing/2014/main" id="{A8A8A614-9F52-4297-B062-4731EC1B2ADF}"/>
              </a:ext>
            </a:extLst>
          </p:cNvPr>
          <p:cNvSpPr txBox="1"/>
          <p:nvPr/>
        </p:nvSpPr>
        <p:spPr>
          <a:xfrm>
            <a:off x="6099050" y="1649819"/>
            <a:ext cx="2443280" cy="646331"/>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b="1" i="0" dirty="0" err="1">
                <a:solidFill>
                  <a:srgbClr val="002060"/>
                </a:solidFill>
                <a:effectLst/>
                <a:latin typeface="Garamond" panose="02020404030301010803" pitchFamily="18" charset="0"/>
              </a:rPr>
              <a:t>Eg</a:t>
            </a:r>
            <a:r>
              <a:rPr lang="en-US" b="1" i="0" dirty="0">
                <a:solidFill>
                  <a:srgbClr val="002060"/>
                </a:solidFill>
                <a:effectLst/>
                <a:latin typeface="Garamond" panose="02020404030301010803" pitchFamily="18" charset="0"/>
              </a:rPr>
              <a:t> </a:t>
            </a:r>
            <a:r>
              <a:rPr lang="en-US" b="1" i="0" dirty="0" smtClean="0">
                <a:solidFill>
                  <a:srgbClr val="002060"/>
                </a:solidFill>
                <a:effectLst/>
                <a:latin typeface="Garamond" panose="02020404030301010803" pitchFamily="18" charset="0"/>
              </a:rPr>
              <a:t>:”</a:t>
            </a:r>
            <a:r>
              <a:rPr lang="en-US" b="1" i="0" dirty="0" err="1" smtClean="0">
                <a:solidFill>
                  <a:srgbClr val="002060"/>
                </a:solidFill>
                <a:effectLst/>
                <a:latin typeface="Garamond" panose="02020404030301010803" pitchFamily="18" charset="0"/>
              </a:rPr>
              <a:t>Vijaya</a:t>
            </a:r>
            <a:r>
              <a:rPr lang="en-US" b="1" i="0" dirty="0" smtClean="0">
                <a:solidFill>
                  <a:srgbClr val="002060"/>
                </a:solidFill>
                <a:effectLst/>
                <a:latin typeface="Garamond" panose="02020404030301010803" pitchFamily="18" charset="0"/>
              </a:rPr>
              <a:t> Kumar“</a:t>
            </a:r>
            <a:endParaRPr lang="en-US" b="1" i="0" dirty="0">
              <a:solidFill>
                <a:srgbClr val="002060"/>
              </a:solidFill>
              <a:effectLst/>
              <a:latin typeface="Garamond" panose="02020404030301010803" pitchFamily="18" charset="0"/>
            </a:endParaRPr>
          </a:p>
          <a:p>
            <a:r>
              <a:rPr lang="en-US" b="1" dirty="0">
                <a:solidFill>
                  <a:srgbClr val="002060"/>
                </a:solidFill>
                <a:latin typeface="Garamond" panose="02020404030301010803" pitchFamily="18" charset="0"/>
              </a:rPr>
              <a:t>       </a:t>
            </a:r>
            <a:r>
              <a:rPr lang="en-US" b="1" dirty="0" smtClean="0">
                <a:solidFill>
                  <a:srgbClr val="002060"/>
                </a:solidFill>
                <a:latin typeface="Garamond" panose="02020404030301010803" pitchFamily="18" charset="0"/>
              </a:rPr>
              <a:t>‘rec’</a:t>
            </a:r>
            <a:endParaRPr lang="en-IN" dirty="0"/>
          </a:p>
        </p:txBody>
      </p:sp>
      <p:grpSp>
        <p:nvGrpSpPr>
          <p:cNvPr id="7" name="Group 6">
            <a:extLst>
              <a:ext uri="{FF2B5EF4-FFF2-40B4-BE49-F238E27FC236}">
                <a16:creationId xmlns="" xmlns:a16="http://schemas.microsoft.com/office/drawing/2014/main" id="{4EFA4695-B0FF-4948-A46B-B2F2F3F7A485}"/>
              </a:ext>
            </a:extLst>
          </p:cNvPr>
          <p:cNvGrpSpPr/>
          <p:nvPr/>
        </p:nvGrpSpPr>
        <p:grpSpPr>
          <a:xfrm>
            <a:off x="7202809" y="2872263"/>
            <a:ext cx="1788486" cy="2075039"/>
            <a:chOff x="6841426" y="2430400"/>
            <a:chExt cx="2115160" cy="2115160"/>
          </a:xfrm>
        </p:grpSpPr>
        <p:pic>
          <p:nvPicPr>
            <p:cNvPr id="1028" name="Picture 4" descr="Don't Forget">
              <a:extLst>
                <a:ext uri="{FF2B5EF4-FFF2-40B4-BE49-F238E27FC236}">
                  <a16:creationId xmlns="" xmlns:a16="http://schemas.microsoft.com/office/drawing/2014/main" id="{9217A67C-9089-4B0A-8882-46E1621344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426" y="2430400"/>
              <a:ext cx="2115160" cy="211516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 xmlns:a16="http://schemas.microsoft.com/office/drawing/2014/main" id="{9F8B57FA-032A-4455-8D61-B15265D1FB95}"/>
                </a:ext>
              </a:extLst>
            </p:cNvPr>
            <p:cNvSpPr txBox="1"/>
            <p:nvPr/>
          </p:nvSpPr>
          <p:spPr>
            <a:xfrm>
              <a:off x="7202809" y="3487980"/>
              <a:ext cx="1374345" cy="467168"/>
            </a:xfrm>
            <a:prstGeom prst="rect">
              <a:avLst/>
            </a:prstGeom>
            <a:noFill/>
          </p:spPr>
          <p:txBody>
            <a:bodyPr wrap="square">
              <a:spAutoFit/>
            </a:bodyPr>
            <a:lstStyle/>
            <a:p>
              <a:pPr algn="ctr"/>
              <a:r>
                <a:rPr lang="en-IN" sz="1200" b="1" dirty="0">
                  <a:solidFill>
                    <a:srgbClr val="002060"/>
                  </a:solidFill>
                  <a:latin typeface="Century Schoolbook" panose="02040604050505020304" pitchFamily="18" charset="0"/>
                </a:rPr>
                <a:t>Strings are immutable</a:t>
              </a:r>
            </a:p>
          </p:txBody>
        </p:sp>
      </p:grpSp>
    </p:spTree>
    <p:extLst>
      <p:ext uri="{BB962C8B-B14F-4D97-AF65-F5344CB8AC3E}">
        <p14:creationId xmlns:p14="http://schemas.microsoft.com/office/powerpoint/2010/main" val="486393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296260" y="1197405"/>
            <a:ext cx="3359510" cy="763525"/>
          </a:xfrm>
        </p:spPr>
        <p:txBody>
          <a:bodyPr>
            <a:normAutofit/>
          </a:bodyPr>
          <a:lstStyle/>
          <a:p>
            <a:r>
              <a:rPr lang="en-US" b="1" dirty="0">
                <a:latin typeface="Garamond" panose="02020404030301010803" pitchFamily="18" charset="0"/>
              </a:rPr>
              <a:t>String Creation</a:t>
            </a:r>
          </a:p>
        </p:txBody>
      </p:sp>
      <p:sp>
        <p:nvSpPr>
          <p:cNvPr id="9" name="Title 1">
            <a:extLst>
              <a:ext uri="{FF2B5EF4-FFF2-40B4-BE49-F238E27FC236}">
                <a16:creationId xmlns="" xmlns:a16="http://schemas.microsoft.com/office/drawing/2014/main" id="{3E04D7BD-F513-4B1B-9A36-4F80282DBAA0}"/>
              </a:ext>
            </a:extLst>
          </p:cNvPr>
          <p:cNvSpPr txBox="1">
            <a:spLocks/>
          </p:cNvSpPr>
          <p:nvPr/>
        </p:nvSpPr>
        <p:spPr>
          <a:xfrm>
            <a:off x="5182820" y="1197405"/>
            <a:ext cx="3359510" cy="7635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3600" kern="1200" baseline="0">
                <a:solidFill>
                  <a:srgbClr val="C00000"/>
                </a:solidFill>
                <a:effectLst>
                  <a:outerShdw blurRad="50800" dist="38100" dir="2700000" algn="tl" rotWithShape="0">
                    <a:prstClr val="black">
                      <a:alpha val="40000"/>
                    </a:prstClr>
                  </a:outerShdw>
                </a:effectLst>
                <a:latin typeface="+mj-lt"/>
                <a:ea typeface="+mj-ea"/>
                <a:cs typeface="+mj-cs"/>
              </a:defRPr>
            </a:lvl1pPr>
          </a:lstStyle>
          <a:p>
            <a:r>
              <a:rPr lang="en-US" b="1" dirty="0">
                <a:latin typeface="Garamond" panose="02020404030301010803" pitchFamily="18" charset="0"/>
              </a:rPr>
              <a:t>String Indexing</a:t>
            </a:r>
          </a:p>
        </p:txBody>
      </p:sp>
      <p:pic>
        <p:nvPicPr>
          <p:cNvPr id="15" name="Picture 14">
            <a:extLst>
              <a:ext uri="{FF2B5EF4-FFF2-40B4-BE49-F238E27FC236}">
                <a16:creationId xmlns="" xmlns:a16="http://schemas.microsoft.com/office/drawing/2014/main" id="{CECC6366-4369-4905-89C6-C7B19ECF5243}"/>
              </a:ext>
            </a:extLst>
          </p:cNvPr>
          <p:cNvPicPr>
            <a:picLocks noChangeAspect="1"/>
          </p:cNvPicPr>
          <p:nvPr/>
        </p:nvPicPr>
        <p:blipFill>
          <a:blip r:embed="rId2"/>
          <a:stretch>
            <a:fillRect/>
          </a:stretch>
        </p:blipFill>
        <p:spPr>
          <a:xfrm>
            <a:off x="5275595" y="1913443"/>
            <a:ext cx="3266735" cy="1322954"/>
          </a:xfrm>
          <a:prstGeom prst="rect">
            <a:avLst/>
          </a:prstGeom>
        </p:spPr>
      </p:pic>
      <p:pic>
        <p:nvPicPr>
          <p:cNvPr id="2" name="Picture 1"/>
          <p:cNvPicPr>
            <a:picLocks noChangeAspect="1"/>
          </p:cNvPicPr>
          <p:nvPr/>
        </p:nvPicPr>
        <p:blipFill>
          <a:blip r:embed="rId3"/>
          <a:stretch>
            <a:fillRect/>
          </a:stretch>
        </p:blipFill>
        <p:spPr>
          <a:xfrm>
            <a:off x="735561" y="1960930"/>
            <a:ext cx="1809750" cy="1847850"/>
          </a:xfrm>
          <a:prstGeom prst="rect">
            <a:avLst/>
          </a:prstGeom>
        </p:spPr>
      </p:pic>
      <p:pic>
        <p:nvPicPr>
          <p:cNvPr id="3" name="Picture 2"/>
          <p:cNvPicPr>
            <a:picLocks noChangeAspect="1"/>
          </p:cNvPicPr>
          <p:nvPr/>
        </p:nvPicPr>
        <p:blipFill>
          <a:blip r:embed="rId4"/>
          <a:stretch>
            <a:fillRect/>
          </a:stretch>
        </p:blipFill>
        <p:spPr>
          <a:xfrm>
            <a:off x="1719107" y="3948726"/>
            <a:ext cx="1876425" cy="657225"/>
          </a:xfrm>
          <a:prstGeom prst="rect">
            <a:avLst/>
          </a:prstGeom>
        </p:spPr>
      </p:pic>
      <p:pic>
        <p:nvPicPr>
          <p:cNvPr id="4" name="Picture 3"/>
          <p:cNvPicPr>
            <a:picLocks noChangeAspect="1"/>
          </p:cNvPicPr>
          <p:nvPr/>
        </p:nvPicPr>
        <p:blipFill>
          <a:blip r:embed="rId5"/>
          <a:stretch>
            <a:fillRect/>
          </a:stretch>
        </p:blipFill>
        <p:spPr>
          <a:xfrm>
            <a:off x="6251755" y="3487980"/>
            <a:ext cx="2028825" cy="1400175"/>
          </a:xfrm>
          <a:prstGeom prst="rect">
            <a:avLst/>
          </a:prstGeom>
        </p:spPr>
      </p:pic>
    </p:spTree>
    <p:extLst>
      <p:ext uri="{BB962C8B-B14F-4D97-AF65-F5344CB8AC3E}">
        <p14:creationId xmlns:p14="http://schemas.microsoft.com/office/powerpoint/2010/main" val="354586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wipe(down)">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296260" y="1197405"/>
            <a:ext cx="8246070" cy="763525"/>
          </a:xfrm>
        </p:spPr>
        <p:txBody>
          <a:bodyPr>
            <a:normAutofit/>
          </a:bodyPr>
          <a:lstStyle/>
          <a:p>
            <a:r>
              <a:rPr lang="en-US" b="1" dirty="0">
                <a:latin typeface="Garamond" panose="02020404030301010803" pitchFamily="18" charset="0"/>
              </a:rPr>
              <a:t>Strings are Immutable</a:t>
            </a:r>
          </a:p>
        </p:txBody>
      </p:sp>
      <p:grpSp>
        <p:nvGrpSpPr>
          <p:cNvPr id="2" name="Group 1">
            <a:extLst>
              <a:ext uri="{FF2B5EF4-FFF2-40B4-BE49-F238E27FC236}">
                <a16:creationId xmlns="" xmlns:a16="http://schemas.microsoft.com/office/drawing/2014/main" id="{D210B10E-D4E0-45C0-8C83-45DAEE6C2F11}"/>
              </a:ext>
            </a:extLst>
          </p:cNvPr>
          <p:cNvGrpSpPr/>
          <p:nvPr/>
        </p:nvGrpSpPr>
        <p:grpSpPr>
          <a:xfrm>
            <a:off x="3655770" y="2162258"/>
            <a:ext cx="2443280" cy="369332"/>
            <a:chOff x="1288841" y="2202418"/>
            <a:chExt cx="2443280" cy="369332"/>
          </a:xfrm>
        </p:grpSpPr>
        <p:sp>
          <p:nvSpPr>
            <p:cNvPr id="12" name="TextBox 11">
              <a:extLst>
                <a:ext uri="{FF2B5EF4-FFF2-40B4-BE49-F238E27FC236}">
                  <a16:creationId xmlns="" xmlns:a16="http://schemas.microsoft.com/office/drawing/2014/main" id="{DB1D3418-FCC9-4C9A-A6C9-1FDFBDFE9CD4}"/>
                </a:ext>
              </a:extLst>
            </p:cNvPr>
            <p:cNvSpPr txBox="1"/>
            <p:nvPr/>
          </p:nvSpPr>
          <p:spPr>
            <a:xfrm>
              <a:off x="1288841" y="2202418"/>
              <a:ext cx="1068935"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dirty="0">
                  <a:latin typeface="Garamond" panose="02020404030301010803" pitchFamily="18" charset="0"/>
                </a:rPr>
                <a:t>Example</a:t>
              </a:r>
            </a:p>
          </p:txBody>
        </p:sp>
        <p:sp>
          <p:nvSpPr>
            <p:cNvPr id="13" name="TextBox 12">
              <a:extLst>
                <a:ext uri="{FF2B5EF4-FFF2-40B4-BE49-F238E27FC236}">
                  <a16:creationId xmlns="" xmlns:a16="http://schemas.microsoft.com/office/drawing/2014/main" id="{B15B760B-5F0B-4CB6-91D5-023978B616EF}"/>
                </a:ext>
              </a:extLst>
            </p:cNvPr>
            <p:cNvSpPr txBox="1"/>
            <p:nvPr/>
          </p:nvSpPr>
          <p:spPr>
            <a:xfrm>
              <a:off x="2357776" y="2202418"/>
              <a:ext cx="1374345"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dirty="0">
                  <a:latin typeface="Garamond" panose="02020404030301010803" pitchFamily="18" charset="0"/>
                </a:rPr>
                <a:t>OUTPUT</a:t>
              </a:r>
            </a:p>
          </p:txBody>
        </p:sp>
      </p:grpSp>
      <p:sp>
        <p:nvSpPr>
          <p:cNvPr id="8" name="TextBox 7">
            <a:extLst>
              <a:ext uri="{FF2B5EF4-FFF2-40B4-BE49-F238E27FC236}">
                <a16:creationId xmlns="" xmlns:a16="http://schemas.microsoft.com/office/drawing/2014/main" id="{83E54056-2BBE-468B-9C61-D1C967FFA9F7}"/>
              </a:ext>
            </a:extLst>
          </p:cNvPr>
          <p:cNvSpPr txBox="1"/>
          <p:nvPr/>
        </p:nvSpPr>
        <p:spPr>
          <a:xfrm>
            <a:off x="1288842" y="1781611"/>
            <a:ext cx="8246070" cy="369332"/>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Garamond" panose="02020404030301010803" pitchFamily="18" charset="0"/>
              </a:rPr>
              <a:t>Since Strings are immutable , characters  cannot be modified</a:t>
            </a:r>
          </a:p>
        </p:txBody>
      </p:sp>
      <p:pic>
        <p:nvPicPr>
          <p:cNvPr id="3" name="Picture 2"/>
          <p:cNvPicPr>
            <a:picLocks noChangeAspect="1"/>
          </p:cNvPicPr>
          <p:nvPr/>
        </p:nvPicPr>
        <p:blipFill>
          <a:blip r:embed="rId2"/>
          <a:stretch>
            <a:fillRect/>
          </a:stretch>
        </p:blipFill>
        <p:spPr>
          <a:xfrm>
            <a:off x="1517900" y="2877160"/>
            <a:ext cx="5778098" cy="1687145"/>
          </a:xfrm>
          <a:prstGeom prst="rect">
            <a:avLst/>
          </a:prstGeom>
        </p:spPr>
      </p:pic>
    </p:spTree>
    <p:extLst>
      <p:ext uri="{BB962C8B-B14F-4D97-AF65-F5344CB8AC3E}">
        <p14:creationId xmlns:p14="http://schemas.microsoft.com/office/powerpoint/2010/main" val="3269502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296260" y="1197405"/>
            <a:ext cx="8246070" cy="763525"/>
          </a:xfrm>
        </p:spPr>
        <p:txBody>
          <a:bodyPr>
            <a:normAutofit/>
          </a:bodyPr>
          <a:lstStyle/>
          <a:p>
            <a:r>
              <a:rPr lang="en-US" b="1" dirty="0">
                <a:latin typeface="Garamond" panose="02020404030301010803" pitchFamily="18" charset="0"/>
              </a:rPr>
              <a:t>String Operators</a:t>
            </a:r>
          </a:p>
        </p:txBody>
      </p:sp>
      <p:pic>
        <p:nvPicPr>
          <p:cNvPr id="4" name="Picture 3">
            <a:extLst>
              <a:ext uri="{FF2B5EF4-FFF2-40B4-BE49-F238E27FC236}">
                <a16:creationId xmlns="" xmlns:a16="http://schemas.microsoft.com/office/drawing/2014/main" id="{B1ADD69E-ED3C-48BD-AD3F-EA350D6EBC71}"/>
              </a:ext>
            </a:extLst>
          </p:cNvPr>
          <p:cNvPicPr>
            <a:picLocks noChangeAspect="1"/>
          </p:cNvPicPr>
          <p:nvPr/>
        </p:nvPicPr>
        <p:blipFill>
          <a:blip r:embed="rId2"/>
          <a:stretch>
            <a:fillRect/>
          </a:stretch>
        </p:blipFill>
        <p:spPr>
          <a:xfrm>
            <a:off x="219907" y="1198710"/>
            <a:ext cx="2290575" cy="1256880"/>
          </a:xfrm>
          <a:prstGeom prst="rect">
            <a:avLst/>
          </a:prstGeom>
        </p:spPr>
      </p:pic>
      <p:sp>
        <p:nvSpPr>
          <p:cNvPr id="7" name="TextBox 6">
            <a:extLst>
              <a:ext uri="{FF2B5EF4-FFF2-40B4-BE49-F238E27FC236}">
                <a16:creationId xmlns="" xmlns:a16="http://schemas.microsoft.com/office/drawing/2014/main" id="{BFDBF47A-B93B-4F15-A0B1-D83535D25977}"/>
              </a:ext>
            </a:extLst>
          </p:cNvPr>
          <p:cNvSpPr txBox="1"/>
          <p:nvPr/>
        </p:nvSpPr>
        <p:spPr>
          <a:xfrm>
            <a:off x="4724705" y="1827150"/>
            <a:ext cx="1068935" cy="369332"/>
          </a:xfrm>
          <a:prstGeom prst="rect">
            <a:avLst/>
          </a:prstGeom>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dirty="0">
                <a:latin typeface="Garamond" panose="02020404030301010803" pitchFamily="18" charset="0"/>
              </a:rPr>
              <a:t>Slicing</a:t>
            </a:r>
          </a:p>
        </p:txBody>
      </p:sp>
      <p:sp>
        <p:nvSpPr>
          <p:cNvPr id="8" name="TextBox 7">
            <a:extLst>
              <a:ext uri="{FF2B5EF4-FFF2-40B4-BE49-F238E27FC236}">
                <a16:creationId xmlns="" xmlns:a16="http://schemas.microsoft.com/office/drawing/2014/main" id="{6AFFF558-B7F3-48F6-A596-0C0D4CF40B8E}"/>
              </a:ext>
            </a:extLst>
          </p:cNvPr>
          <p:cNvSpPr txBox="1"/>
          <p:nvPr/>
        </p:nvSpPr>
        <p:spPr>
          <a:xfrm>
            <a:off x="6653790" y="2202418"/>
            <a:ext cx="1832460" cy="369332"/>
          </a:xfrm>
          <a:prstGeom prst="rect">
            <a:avLst/>
          </a:prstGeom>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dirty="0">
                <a:latin typeface="Garamond" panose="02020404030301010803" pitchFamily="18" charset="0"/>
              </a:rPr>
              <a:t>Concatenation</a:t>
            </a:r>
          </a:p>
        </p:txBody>
      </p:sp>
      <p:sp>
        <p:nvSpPr>
          <p:cNvPr id="9" name="TextBox 8">
            <a:extLst>
              <a:ext uri="{FF2B5EF4-FFF2-40B4-BE49-F238E27FC236}">
                <a16:creationId xmlns="" xmlns:a16="http://schemas.microsoft.com/office/drawing/2014/main" id="{79A51A58-D8F5-4FE7-9DE3-0E869021ABF3}"/>
              </a:ext>
            </a:extLst>
          </p:cNvPr>
          <p:cNvSpPr txBox="1"/>
          <p:nvPr/>
        </p:nvSpPr>
        <p:spPr>
          <a:xfrm>
            <a:off x="296865" y="3162238"/>
            <a:ext cx="1227509" cy="369332"/>
          </a:xfrm>
          <a:prstGeom prst="rect">
            <a:avLst/>
          </a:prstGeom>
          <a:solidFill>
            <a:srgbClr val="7030A0"/>
          </a:solidFill>
          <a:ln>
            <a:solidFill>
              <a:schemeClr val="bg1"/>
            </a:solidFill>
          </a:ln>
        </p:spPr>
        <p:style>
          <a:lnRef idx="1">
            <a:schemeClr val="accent5"/>
          </a:lnRef>
          <a:fillRef idx="3">
            <a:schemeClr val="accent5"/>
          </a:fillRef>
          <a:effectRef idx="2">
            <a:schemeClr val="accent5"/>
          </a:effectRef>
          <a:fontRef idx="minor">
            <a:schemeClr val="lt1"/>
          </a:fontRef>
        </p:style>
        <p:txBody>
          <a:bodyPr wrap="square" rtlCol="0">
            <a:spAutoFit/>
          </a:bodyPr>
          <a:lstStyle/>
          <a:p>
            <a:r>
              <a:rPr lang="en-IN" dirty="0">
                <a:latin typeface="Garamond" panose="02020404030301010803" pitchFamily="18" charset="0"/>
              </a:rPr>
              <a:t>Repetition</a:t>
            </a:r>
          </a:p>
        </p:txBody>
      </p:sp>
      <p:sp>
        <p:nvSpPr>
          <p:cNvPr id="10" name="TextBox 9">
            <a:extLst>
              <a:ext uri="{FF2B5EF4-FFF2-40B4-BE49-F238E27FC236}">
                <a16:creationId xmlns="" xmlns:a16="http://schemas.microsoft.com/office/drawing/2014/main" id="{4B96295D-2856-4DAA-A4EA-18F628B77FBA}"/>
              </a:ext>
            </a:extLst>
          </p:cNvPr>
          <p:cNvSpPr txBox="1"/>
          <p:nvPr/>
        </p:nvSpPr>
        <p:spPr>
          <a:xfrm>
            <a:off x="1976015" y="2069360"/>
            <a:ext cx="2420374" cy="369332"/>
          </a:xfrm>
          <a:prstGeom prst="rect">
            <a:avLst/>
          </a:prstGeom>
          <a:solidFill>
            <a:schemeClr val="accent2"/>
          </a:solidFill>
        </p:spPr>
        <p:style>
          <a:lnRef idx="1">
            <a:schemeClr val="accent6"/>
          </a:lnRef>
          <a:fillRef idx="3">
            <a:schemeClr val="accent6"/>
          </a:fillRef>
          <a:effectRef idx="2">
            <a:schemeClr val="accent6"/>
          </a:effectRef>
          <a:fontRef idx="minor">
            <a:schemeClr val="lt1"/>
          </a:fontRef>
        </p:style>
        <p:txBody>
          <a:bodyPr wrap="square" rtlCol="0">
            <a:spAutoFit/>
          </a:bodyPr>
          <a:lstStyle/>
          <a:p>
            <a:r>
              <a:rPr lang="en-IN" dirty="0">
                <a:latin typeface="Garamond" panose="02020404030301010803" pitchFamily="18" charset="0"/>
              </a:rPr>
              <a:t>Membership and identity</a:t>
            </a:r>
          </a:p>
        </p:txBody>
      </p:sp>
      <p:pic>
        <p:nvPicPr>
          <p:cNvPr id="2" name="Picture 1"/>
          <p:cNvPicPr>
            <a:picLocks noChangeAspect="1"/>
          </p:cNvPicPr>
          <p:nvPr/>
        </p:nvPicPr>
        <p:blipFill>
          <a:blip r:embed="rId3"/>
          <a:stretch>
            <a:fillRect/>
          </a:stretch>
        </p:blipFill>
        <p:spPr>
          <a:xfrm>
            <a:off x="219906" y="3907561"/>
            <a:ext cx="1866103" cy="534670"/>
          </a:xfrm>
          <a:prstGeom prst="rect">
            <a:avLst/>
          </a:prstGeom>
        </p:spPr>
      </p:pic>
      <p:pic>
        <p:nvPicPr>
          <p:cNvPr id="5" name="Picture 4"/>
          <p:cNvPicPr>
            <a:picLocks noChangeAspect="1"/>
          </p:cNvPicPr>
          <p:nvPr/>
        </p:nvPicPr>
        <p:blipFill>
          <a:blip r:embed="rId4"/>
          <a:stretch>
            <a:fillRect/>
          </a:stretch>
        </p:blipFill>
        <p:spPr>
          <a:xfrm>
            <a:off x="2361808" y="2685678"/>
            <a:ext cx="1890948" cy="1756553"/>
          </a:xfrm>
          <a:prstGeom prst="rect">
            <a:avLst/>
          </a:prstGeom>
        </p:spPr>
      </p:pic>
      <p:pic>
        <p:nvPicPr>
          <p:cNvPr id="11" name="Picture 10"/>
          <p:cNvPicPr>
            <a:picLocks noChangeAspect="1"/>
          </p:cNvPicPr>
          <p:nvPr/>
        </p:nvPicPr>
        <p:blipFill>
          <a:blip r:embed="rId5"/>
          <a:stretch>
            <a:fillRect/>
          </a:stretch>
        </p:blipFill>
        <p:spPr>
          <a:xfrm>
            <a:off x="4620557" y="2481121"/>
            <a:ext cx="1457325" cy="1400175"/>
          </a:xfrm>
          <a:prstGeom prst="rect">
            <a:avLst/>
          </a:prstGeom>
        </p:spPr>
      </p:pic>
      <p:pic>
        <p:nvPicPr>
          <p:cNvPr id="13" name="Picture 12"/>
          <p:cNvPicPr>
            <a:picLocks noChangeAspect="1"/>
          </p:cNvPicPr>
          <p:nvPr/>
        </p:nvPicPr>
        <p:blipFill>
          <a:blip r:embed="rId6"/>
          <a:stretch>
            <a:fillRect/>
          </a:stretch>
        </p:blipFill>
        <p:spPr>
          <a:xfrm>
            <a:off x="6653789" y="2781158"/>
            <a:ext cx="2121695" cy="1100138"/>
          </a:xfrm>
          <a:prstGeom prst="rect">
            <a:avLst/>
          </a:prstGeom>
        </p:spPr>
      </p:pic>
    </p:spTree>
    <p:extLst>
      <p:ext uri="{BB962C8B-B14F-4D97-AF65-F5344CB8AC3E}">
        <p14:creationId xmlns:p14="http://schemas.microsoft.com/office/powerpoint/2010/main" val="2279848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45" presetClass="entr" presetSubtype="0" fill="hold" nodeType="click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2000"/>
                                        <p:tgtEl>
                                          <p:spTgt spid="2"/>
                                        </p:tgtEl>
                                      </p:cBhvr>
                                    </p:animEffect>
                                    <p:anim calcmode="lin" valueType="num">
                                      <p:cBhvr>
                                        <p:cTn id="30" dur="2000" fill="hold"/>
                                        <p:tgtEl>
                                          <p:spTgt spid="2"/>
                                        </p:tgtEl>
                                        <p:attrNameLst>
                                          <p:attrName>ppt_w</p:attrName>
                                        </p:attrNameLst>
                                      </p:cBhvr>
                                      <p:tavLst>
                                        <p:tav tm="0" fmla="#ppt_w*sin(2.5*pi*$)">
                                          <p:val>
                                            <p:fltVal val="0"/>
                                          </p:val>
                                        </p:tav>
                                        <p:tav tm="100000">
                                          <p:val>
                                            <p:fltVal val="1"/>
                                          </p:val>
                                        </p:tav>
                                      </p:tavLst>
                                    </p:anim>
                                    <p:anim calcmode="lin" valueType="num">
                                      <p:cBhvr>
                                        <p:cTn id="31"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5"/>
                                        </p:tgtEl>
                                        <p:attrNameLst>
                                          <p:attrName>style.visibility</p:attrName>
                                        </p:attrNameLst>
                                      </p:cBhvr>
                                      <p:to>
                                        <p:strVal val="visible"/>
                                      </p:to>
                                    </p:set>
                                    <p:anim calcmode="lin" valueType="num">
                                      <p:cBhvr>
                                        <p:cTn id="40" dur="500" fill="hold"/>
                                        <p:tgtEl>
                                          <p:spTgt spid="5"/>
                                        </p:tgtEl>
                                        <p:attrNameLst>
                                          <p:attrName>ppt_w</p:attrName>
                                        </p:attrNameLst>
                                      </p:cBhvr>
                                      <p:tavLst>
                                        <p:tav tm="0">
                                          <p:val>
                                            <p:fltVal val="0"/>
                                          </p:val>
                                        </p:tav>
                                        <p:tav tm="100000">
                                          <p:val>
                                            <p:strVal val="#ppt_w"/>
                                          </p:val>
                                        </p:tav>
                                      </p:tavLst>
                                    </p:anim>
                                    <p:anim calcmode="lin" valueType="num">
                                      <p:cBhvr>
                                        <p:cTn id="41" dur="500" fill="hold"/>
                                        <p:tgtEl>
                                          <p:spTgt spid="5"/>
                                        </p:tgtEl>
                                        <p:attrNameLst>
                                          <p:attrName>ppt_h</p:attrName>
                                        </p:attrNameLst>
                                      </p:cBhvr>
                                      <p:tavLst>
                                        <p:tav tm="0">
                                          <p:val>
                                            <p:fltVal val="0"/>
                                          </p:val>
                                        </p:tav>
                                        <p:tav tm="100000">
                                          <p:val>
                                            <p:strVal val="#ppt_h"/>
                                          </p:val>
                                        </p:tav>
                                      </p:tavLst>
                                    </p:anim>
                                    <p:animEffect transition="in" filter="fade">
                                      <p:cBhvr>
                                        <p:cTn id="42" dur="500"/>
                                        <p:tgtEl>
                                          <p:spTgt spid="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nodeType="clickEffect">
                                  <p:stCondLst>
                                    <p:cond delay="0"/>
                                  </p:stCondLst>
                                  <p:childTnLst>
                                    <p:set>
                                      <p:cBhvr>
                                        <p:cTn id="50" dur="1" fill="hold">
                                          <p:stCondLst>
                                            <p:cond delay="0"/>
                                          </p:stCondLst>
                                        </p:cTn>
                                        <p:tgtEl>
                                          <p:spTgt spid="11"/>
                                        </p:tgtEl>
                                        <p:attrNameLst>
                                          <p:attrName>style.visibility</p:attrName>
                                        </p:attrNameLst>
                                      </p:cBhvr>
                                      <p:to>
                                        <p:strVal val="visible"/>
                                      </p:to>
                                    </p:set>
                                    <p:anim calcmode="lin" valueType="num">
                                      <p:cBhvr>
                                        <p:cTn id="51" dur="1000" fill="hold"/>
                                        <p:tgtEl>
                                          <p:spTgt spid="11"/>
                                        </p:tgtEl>
                                        <p:attrNameLst>
                                          <p:attrName>ppt_w</p:attrName>
                                        </p:attrNameLst>
                                      </p:cBhvr>
                                      <p:tavLst>
                                        <p:tav tm="0">
                                          <p:val>
                                            <p:fltVal val="0"/>
                                          </p:val>
                                        </p:tav>
                                        <p:tav tm="100000">
                                          <p:val>
                                            <p:strVal val="#ppt_w"/>
                                          </p:val>
                                        </p:tav>
                                      </p:tavLst>
                                    </p:anim>
                                    <p:anim calcmode="lin" valueType="num">
                                      <p:cBhvr>
                                        <p:cTn id="52" dur="1000" fill="hold"/>
                                        <p:tgtEl>
                                          <p:spTgt spid="11"/>
                                        </p:tgtEl>
                                        <p:attrNameLst>
                                          <p:attrName>ppt_h</p:attrName>
                                        </p:attrNameLst>
                                      </p:cBhvr>
                                      <p:tavLst>
                                        <p:tav tm="0">
                                          <p:val>
                                            <p:fltVal val="0"/>
                                          </p:val>
                                        </p:tav>
                                        <p:tav tm="100000">
                                          <p:val>
                                            <p:strVal val="#ppt_h"/>
                                          </p:val>
                                        </p:tav>
                                      </p:tavLst>
                                    </p:anim>
                                    <p:anim calcmode="lin" valueType="num">
                                      <p:cBhvr>
                                        <p:cTn id="53" dur="1000" fill="hold"/>
                                        <p:tgtEl>
                                          <p:spTgt spid="11"/>
                                        </p:tgtEl>
                                        <p:attrNameLst>
                                          <p:attrName>style.rotation</p:attrName>
                                        </p:attrNameLst>
                                      </p:cBhvr>
                                      <p:tavLst>
                                        <p:tav tm="0">
                                          <p:val>
                                            <p:fltVal val="90"/>
                                          </p:val>
                                        </p:tav>
                                        <p:tav tm="100000">
                                          <p:val>
                                            <p:fltVal val="0"/>
                                          </p:val>
                                        </p:tav>
                                      </p:tavLst>
                                    </p:anim>
                                    <p:animEffect transition="in" filter="fade">
                                      <p:cBhvr>
                                        <p:cTn id="54" dur="10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animEffect transition="in" filter="randombar(horizontal)">
                                      <p:cBhvr>
                                        <p:cTn id="6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9150" y="1197405"/>
            <a:ext cx="8246070" cy="763525"/>
          </a:xfrm>
        </p:spPr>
        <p:txBody>
          <a:bodyPr>
            <a:normAutofit/>
          </a:bodyPr>
          <a:lstStyle/>
          <a:p>
            <a:r>
              <a:rPr lang="en-US" b="1" dirty="0">
                <a:latin typeface="Garamond" panose="02020404030301010803" pitchFamily="18" charset="0"/>
              </a:rPr>
              <a:t>‘s’ is different from ‘S’????</a:t>
            </a:r>
          </a:p>
        </p:txBody>
      </p:sp>
      <p:sp>
        <p:nvSpPr>
          <p:cNvPr id="2" name="Rectangle: Rounded Corners 1">
            <a:extLst>
              <a:ext uri="{FF2B5EF4-FFF2-40B4-BE49-F238E27FC236}">
                <a16:creationId xmlns="" xmlns:a16="http://schemas.microsoft.com/office/drawing/2014/main" id="{E0C4A4A8-1FF2-4DC9-A815-AF7F90D1AEB4}"/>
              </a:ext>
            </a:extLst>
          </p:cNvPr>
          <p:cNvSpPr/>
          <p:nvPr/>
        </p:nvSpPr>
        <p:spPr>
          <a:xfrm>
            <a:off x="4419295" y="2602782"/>
            <a:ext cx="1832460" cy="763525"/>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b="1" dirty="0">
                <a:latin typeface="Footlight MT Light" panose="0204060206030A020304" pitchFamily="18" charset="0"/>
              </a:rPr>
              <a:t>ASCII VALUE</a:t>
            </a:r>
          </a:p>
        </p:txBody>
      </p:sp>
      <p:pic>
        <p:nvPicPr>
          <p:cNvPr id="1032" name="Picture 8" descr="Thinking PNG, Person Thinking, Emoji Thinking, Boy, Cartoon images Free  Download - Free Transparent PNG Logos">
            <a:extLst>
              <a:ext uri="{FF2B5EF4-FFF2-40B4-BE49-F238E27FC236}">
                <a16:creationId xmlns="" xmlns:a16="http://schemas.microsoft.com/office/drawing/2014/main" id="{C54E5A7A-B1C5-4423-8E8E-7C780FDBF9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09870" y="1197405"/>
            <a:ext cx="2143125" cy="2143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 xmlns:a16="http://schemas.microsoft.com/office/drawing/2014/main" id="{29C76F19-2961-487F-855E-0C0BECBC7B5C}"/>
              </a:ext>
            </a:extLst>
          </p:cNvPr>
          <p:cNvPicPr>
            <a:picLocks noChangeAspect="1"/>
          </p:cNvPicPr>
          <p:nvPr/>
        </p:nvPicPr>
        <p:blipFill>
          <a:blip r:embed="rId3"/>
          <a:stretch>
            <a:fillRect/>
          </a:stretch>
        </p:blipFill>
        <p:spPr>
          <a:xfrm>
            <a:off x="298015" y="1808225"/>
            <a:ext cx="3052345" cy="3168284"/>
          </a:xfrm>
          <a:prstGeom prst="rect">
            <a:avLst/>
          </a:prstGeom>
        </p:spPr>
      </p:pic>
      <p:sp>
        <p:nvSpPr>
          <p:cNvPr id="7" name="TextBox 6">
            <a:extLst>
              <a:ext uri="{FF2B5EF4-FFF2-40B4-BE49-F238E27FC236}">
                <a16:creationId xmlns="" xmlns:a16="http://schemas.microsoft.com/office/drawing/2014/main" id="{14C32B26-D4B1-4145-8446-5834E7210F8C}"/>
              </a:ext>
            </a:extLst>
          </p:cNvPr>
          <p:cNvSpPr txBox="1"/>
          <p:nvPr/>
        </p:nvSpPr>
        <p:spPr>
          <a:xfrm>
            <a:off x="3808475" y="3793390"/>
            <a:ext cx="5037510" cy="923330"/>
          </a:xfrm>
          <a:prstGeom prst="rect">
            <a:avLst/>
          </a:prstGeom>
          <a:noFill/>
        </p:spPr>
        <p:txBody>
          <a:bodyPr wrap="square" rtlCol="0">
            <a:spAutoFit/>
          </a:bodyPr>
          <a:lstStyle/>
          <a:p>
            <a:pPr algn="just"/>
            <a:r>
              <a:rPr lang="en-IN" dirty="0">
                <a:latin typeface="Footlight MT Light" panose="0204060206030A020304" pitchFamily="18" charset="0"/>
              </a:rPr>
              <a:t>Each and every character in a string is associated with a decimal value(alphabets, integer and special characters)</a:t>
            </a:r>
          </a:p>
        </p:txBody>
      </p:sp>
    </p:spTree>
    <p:extLst>
      <p:ext uri="{BB962C8B-B14F-4D97-AF65-F5344CB8AC3E}">
        <p14:creationId xmlns:p14="http://schemas.microsoft.com/office/powerpoint/2010/main" val="197938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296260" y="1197405"/>
            <a:ext cx="8246070" cy="763525"/>
          </a:xfrm>
        </p:spPr>
        <p:txBody>
          <a:bodyPr>
            <a:normAutofit/>
          </a:bodyPr>
          <a:lstStyle/>
          <a:p>
            <a:r>
              <a:rPr lang="en-US" b="1" dirty="0">
                <a:latin typeface="Garamond" panose="02020404030301010803" pitchFamily="18" charset="0"/>
              </a:rPr>
              <a:t>String :Built-in Methods</a:t>
            </a:r>
          </a:p>
        </p:txBody>
      </p:sp>
      <p:grpSp>
        <p:nvGrpSpPr>
          <p:cNvPr id="3" name="Group 2">
            <a:extLst>
              <a:ext uri="{FF2B5EF4-FFF2-40B4-BE49-F238E27FC236}">
                <a16:creationId xmlns="" xmlns:a16="http://schemas.microsoft.com/office/drawing/2014/main" id="{34F8DA39-5101-41AC-A996-F200AB08EF51}"/>
              </a:ext>
            </a:extLst>
          </p:cNvPr>
          <p:cNvGrpSpPr/>
          <p:nvPr/>
        </p:nvGrpSpPr>
        <p:grpSpPr>
          <a:xfrm>
            <a:off x="1976015" y="2266341"/>
            <a:ext cx="5497380" cy="1832460"/>
            <a:chOff x="1059785" y="1960930"/>
            <a:chExt cx="5497380" cy="1832460"/>
          </a:xfrm>
        </p:grpSpPr>
        <p:sp>
          <p:nvSpPr>
            <p:cNvPr id="2" name="Rectangle 1">
              <a:extLst>
                <a:ext uri="{FF2B5EF4-FFF2-40B4-BE49-F238E27FC236}">
                  <a16:creationId xmlns="" xmlns:a16="http://schemas.microsoft.com/office/drawing/2014/main" id="{19E0E7F1-D496-4B2D-9AD0-DC18216B03F7}"/>
                </a:ext>
              </a:extLst>
            </p:cNvPr>
            <p:cNvSpPr/>
            <p:nvPr/>
          </p:nvSpPr>
          <p:spPr>
            <a:xfrm>
              <a:off x="1059785" y="1960930"/>
              <a:ext cx="2748690" cy="916230"/>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IN" dirty="0"/>
                <a:t>Case conversion methods</a:t>
              </a:r>
            </a:p>
          </p:txBody>
        </p:sp>
        <p:sp>
          <p:nvSpPr>
            <p:cNvPr id="10" name="Rectangle 9">
              <a:extLst>
                <a:ext uri="{FF2B5EF4-FFF2-40B4-BE49-F238E27FC236}">
                  <a16:creationId xmlns="" xmlns:a16="http://schemas.microsoft.com/office/drawing/2014/main" id="{87336749-037C-4802-B802-1E4999F90865}"/>
                </a:ext>
              </a:extLst>
            </p:cNvPr>
            <p:cNvSpPr/>
            <p:nvPr/>
          </p:nvSpPr>
          <p:spPr>
            <a:xfrm>
              <a:off x="3808475" y="1960930"/>
              <a:ext cx="2748690" cy="916230"/>
            </a:xfrm>
            <a:prstGeom prst="rect">
              <a:avLst/>
            </a:prstGeom>
          </p:spPr>
          <p:style>
            <a:lnRef idx="0">
              <a:schemeClr val="accent1"/>
            </a:lnRef>
            <a:fillRef idx="3">
              <a:schemeClr val="accent1"/>
            </a:fillRef>
            <a:effectRef idx="3">
              <a:schemeClr val="accent1"/>
            </a:effectRef>
            <a:fontRef idx="minor">
              <a:schemeClr val="lt1"/>
            </a:fontRef>
          </p:style>
          <p:txBody>
            <a:bodyPr rtlCol="0" anchor="ctr"/>
            <a:lstStyle/>
            <a:p>
              <a:pPr algn="ctr"/>
              <a:r>
                <a:rPr lang="en-IN" dirty="0"/>
                <a:t>Find and Replace Methods</a:t>
              </a:r>
            </a:p>
          </p:txBody>
        </p:sp>
        <p:sp>
          <p:nvSpPr>
            <p:cNvPr id="11" name="Rectangle 10">
              <a:extLst>
                <a:ext uri="{FF2B5EF4-FFF2-40B4-BE49-F238E27FC236}">
                  <a16:creationId xmlns="" xmlns:a16="http://schemas.microsoft.com/office/drawing/2014/main" id="{A59CB000-FB56-411B-B38C-D7481B344246}"/>
                </a:ext>
              </a:extLst>
            </p:cNvPr>
            <p:cNvSpPr/>
            <p:nvPr/>
          </p:nvSpPr>
          <p:spPr>
            <a:xfrm>
              <a:off x="1059785" y="2877160"/>
              <a:ext cx="2748690" cy="916230"/>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IN" dirty="0"/>
                <a:t>Character classification methods</a:t>
              </a:r>
            </a:p>
          </p:txBody>
        </p:sp>
        <p:sp>
          <p:nvSpPr>
            <p:cNvPr id="12" name="Rectangle 11">
              <a:extLst>
                <a:ext uri="{FF2B5EF4-FFF2-40B4-BE49-F238E27FC236}">
                  <a16:creationId xmlns="" xmlns:a16="http://schemas.microsoft.com/office/drawing/2014/main" id="{C6D8B55B-E319-45A4-B83B-6EB8F184D2AE}"/>
                </a:ext>
              </a:extLst>
            </p:cNvPr>
            <p:cNvSpPr/>
            <p:nvPr/>
          </p:nvSpPr>
          <p:spPr>
            <a:xfrm>
              <a:off x="3808475" y="2877160"/>
              <a:ext cx="2748690" cy="916230"/>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IN" dirty="0"/>
                <a:t>String Formatting Methods</a:t>
              </a:r>
            </a:p>
          </p:txBody>
        </p:sp>
      </p:grpSp>
    </p:spTree>
    <p:extLst>
      <p:ext uri="{BB962C8B-B14F-4D97-AF65-F5344CB8AC3E}">
        <p14:creationId xmlns:p14="http://schemas.microsoft.com/office/powerpoint/2010/main" val="592896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 xmlns:a16="http://schemas.microsoft.com/office/drawing/2014/main" id="{EA62D9E4-124D-4A9C-9B7A-86FAC466E63E}"/>
              </a:ext>
            </a:extLst>
          </p:cNvPr>
          <p:cNvSpPr>
            <a:spLocks noGrp="1"/>
          </p:cNvSpPr>
          <p:nvPr>
            <p:ph type="title"/>
          </p:nvPr>
        </p:nvSpPr>
        <p:spPr>
          <a:xfrm>
            <a:off x="448965" y="1044203"/>
            <a:ext cx="8246070" cy="763525"/>
          </a:xfrm>
        </p:spPr>
        <p:txBody>
          <a:bodyPr>
            <a:normAutofit/>
          </a:bodyPr>
          <a:lstStyle/>
          <a:p>
            <a:r>
              <a:rPr lang="en-US" b="1" dirty="0">
                <a:latin typeface="Garamond" panose="02020404030301010803" pitchFamily="18" charset="0"/>
              </a:rPr>
              <a:t>Case conversion methods</a:t>
            </a:r>
          </a:p>
        </p:txBody>
      </p:sp>
      <p:sp>
        <p:nvSpPr>
          <p:cNvPr id="2" name="TextBox 1">
            <a:extLst>
              <a:ext uri="{FF2B5EF4-FFF2-40B4-BE49-F238E27FC236}">
                <a16:creationId xmlns="" xmlns:a16="http://schemas.microsoft.com/office/drawing/2014/main" id="{B140647B-D8A5-4924-88B6-9406166FDA0B}"/>
              </a:ext>
            </a:extLst>
          </p:cNvPr>
          <p:cNvSpPr txBox="1"/>
          <p:nvPr/>
        </p:nvSpPr>
        <p:spPr>
          <a:xfrm>
            <a:off x="1212490" y="1808225"/>
            <a:ext cx="6413610" cy="369332"/>
          </a:xfrm>
          <a:prstGeom prst="rect">
            <a:avLst/>
          </a:prstGeom>
          <a:noFill/>
        </p:spPr>
        <p:txBody>
          <a:bodyPr wrap="square" rtlCol="0">
            <a:spAutoFit/>
          </a:bodyPr>
          <a:lstStyle/>
          <a:p>
            <a:r>
              <a:rPr lang="en-US" b="0" i="0" dirty="0">
                <a:solidFill>
                  <a:srgbClr val="222222"/>
                </a:solidFill>
                <a:effectLst/>
                <a:latin typeface="Garamond" panose="02020404030301010803" pitchFamily="18" charset="0"/>
              </a:rPr>
              <a:t>Methods in this group perform case conversion on the target string.</a:t>
            </a:r>
            <a:endParaRPr lang="en-IN" dirty="0">
              <a:latin typeface="Garamond" panose="02020404030301010803" pitchFamily="18" charset="0"/>
            </a:endParaRPr>
          </a:p>
        </p:txBody>
      </p:sp>
      <p:sp>
        <p:nvSpPr>
          <p:cNvPr id="3" name="Rectangle 1">
            <a:extLst>
              <a:ext uri="{FF2B5EF4-FFF2-40B4-BE49-F238E27FC236}">
                <a16:creationId xmlns="" xmlns:a16="http://schemas.microsoft.com/office/drawing/2014/main" id="{BC50B544-D72B-4151-AD2B-B564E4A09828}"/>
              </a:ext>
            </a:extLst>
          </p:cNvPr>
          <p:cNvSpPr>
            <a:spLocks noChangeArrowheads="1"/>
          </p:cNvSpPr>
          <p:nvPr/>
        </p:nvSpPr>
        <p:spPr bwMode="auto">
          <a:xfrm>
            <a:off x="601670" y="2158202"/>
            <a:ext cx="8093365" cy="2862322"/>
          </a:xfrm>
          <a:prstGeom prst="rect">
            <a:avLst/>
          </a:prstGeom>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rgbClr val="002060"/>
                </a:solidFill>
                <a:effectLst/>
                <a:latin typeface="Garamond" panose="02020404030301010803" pitchFamily="18" charset="0"/>
              </a:rPr>
              <a:t>s.capitalize</a:t>
            </a:r>
            <a:r>
              <a:rPr kumimoji="0" lang="en-US" altLang="en-US" b="1" i="0" u="none" strike="noStrike" cap="none" normalizeH="0" baseline="0" dirty="0" smtClean="0">
                <a:ln>
                  <a:noFill/>
                </a:ln>
                <a:solidFill>
                  <a:srgbClr val="002060"/>
                </a:solidFill>
                <a:effectLst/>
                <a:latin typeface="Garamond" panose="02020404030301010803" pitchFamily="18" charset="0"/>
              </a:rPr>
              <a:t>()</a:t>
            </a:r>
            <a:r>
              <a:rPr kumimoji="0" lang="en-US" altLang="en-US" b="1" i="0" u="none" strike="noStrike" cap="none" normalizeH="0" baseline="0" dirty="0">
                <a:ln>
                  <a:noFill/>
                </a:ln>
                <a:solidFill>
                  <a:srgbClr val="002060"/>
                </a:solidFill>
                <a:effectLst/>
                <a:latin typeface="Garamond" panose="02020404030301010803" pitchFamily="18" charset="0"/>
              </a:rPr>
              <a:t> returns a copy of s with the first character converted to uppercase and all other characters converted to lowercase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rgbClr val="002060"/>
              </a:solidFill>
              <a:effectLst/>
              <a:latin typeface="Garamond" panose="02020404030301010803" pitchFamily="18" charset="0"/>
            </a:endParaRPr>
          </a:p>
          <a:p>
            <a:pPr algn="just"/>
            <a:r>
              <a:rPr lang="en-US" b="1" dirty="0" err="1">
                <a:solidFill>
                  <a:srgbClr val="FF0000"/>
                </a:solidFill>
                <a:latin typeface="Garamond" panose="02020404030301010803" pitchFamily="18" charset="0"/>
              </a:rPr>
              <a:t>s.lower</a:t>
            </a:r>
            <a:r>
              <a:rPr lang="en-US" b="1" dirty="0">
                <a:solidFill>
                  <a:srgbClr val="FF0000"/>
                </a:solidFill>
                <a:latin typeface="Garamond" panose="02020404030301010803" pitchFamily="18" charset="0"/>
              </a:rPr>
              <a:t>() returns a copy of s with all alphabetic characters converted to lowercase</a:t>
            </a:r>
          </a:p>
          <a:p>
            <a:pPr algn="just"/>
            <a:endParaRPr lang="en-US" b="1" dirty="0">
              <a:solidFill>
                <a:srgbClr val="002060"/>
              </a:solidFill>
              <a:latin typeface="Garamond" panose="02020404030301010803" pitchFamily="18" charset="0"/>
            </a:endParaRPr>
          </a:p>
          <a:p>
            <a:pPr algn="just"/>
            <a:r>
              <a:rPr lang="en-US" b="1" dirty="0" err="1">
                <a:solidFill>
                  <a:srgbClr val="002060"/>
                </a:solidFill>
                <a:latin typeface="Garamond" panose="02020404030301010803" pitchFamily="18" charset="0"/>
              </a:rPr>
              <a:t>s.swapcase</a:t>
            </a:r>
            <a:r>
              <a:rPr lang="en-US" b="1" dirty="0">
                <a:solidFill>
                  <a:srgbClr val="002060"/>
                </a:solidFill>
                <a:latin typeface="Garamond" panose="02020404030301010803" pitchFamily="18" charset="0"/>
              </a:rPr>
              <a:t>() returns a copy of s with uppercase alphabetic characters converted to lowercase and vice versa</a:t>
            </a:r>
          </a:p>
          <a:p>
            <a:pPr algn="just"/>
            <a:endParaRPr lang="en-US" b="1" dirty="0">
              <a:solidFill>
                <a:srgbClr val="002060"/>
              </a:solidFill>
              <a:latin typeface="Garamond" panose="02020404030301010803" pitchFamily="18" charset="0"/>
            </a:endParaRPr>
          </a:p>
          <a:p>
            <a:pPr algn="just"/>
            <a:r>
              <a:rPr lang="en-US" b="1" dirty="0" err="1">
                <a:solidFill>
                  <a:srgbClr val="FF0000"/>
                </a:solidFill>
                <a:latin typeface="Garamond" panose="02020404030301010803" pitchFamily="18" charset="0"/>
              </a:rPr>
              <a:t>s.upper</a:t>
            </a:r>
            <a:r>
              <a:rPr lang="en-US" b="1" dirty="0">
                <a:solidFill>
                  <a:srgbClr val="FF0000"/>
                </a:solidFill>
                <a:latin typeface="Garamond" panose="02020404030301010803" pitchFamily="18" charset="0"/>
              </a:rPr>
              <a:t>() returns a copy of s with all alphabetic characters converted to </a:t>
            </a:r>
            <a:r>
              <a:rPr lang="en-US" b="1" dirty="0" smtClean="0">
                <a:solidFill>
                  <a:srgbClr val="FF0000"/>
                </a:solidFill>
                <a:latin typeface="Garamond" panose="02020404030301010803" pitchFamily="18" charset="0"/>
              </a:rPr>
              <a:t>uppercase</a:t>
            </a:r>
            <a:endParaRPr kumimoji="0" lang="en-US" altLang="en-US" b="1" i="0" u="none" strike="noStrike" cap="none" normalizeH="0" baseline="0" dirty="0">
              <a:ln>
                <a:noFill/>
              </a:ln>
              <a:solidFill>
                <a:srgbClr val="FF0000"/>
              </a:solidFill>
              <a:effectLst/>
              <a:latin typeface="Garamond" panose="02020404030301010803" pitchFamily="18" charset="0"/>
            </a:endParaRPr>
          </a:p>
        </p:txBody>
      </p:sp>
    </p:spTree>
    <p:extLst>
      <p:ext uri="{BB962C8B-B14F-4D97-AF65-F5344CB8AC3E}">
        <p14:creationId xmlns:p14="http://schemas.microsoft.com/office/powerpoint/2010/main" val="113642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1103</Words>
  <Application>Microsoft Office PowerPoint</Application>
  <PresentationFormat>On-screen Show (16:9)</PresentationFormat>
  <Paragraphs>148</Paragraphs>
  <Slides>25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Century Schoolbook</vt:lpstr>
      <vt:lpstr>Footlight MT Light</vt:lpstr>
      <vt:lpstr>Garamond</vt:lpstr>
      <vt:lpstr>Times New Roman</vt:lpstr>
      <vt:lpstr>Office Theme</vt:lpstr>
      <vt:lpstr>RAJALAKSHMI ENGINEERING COLLEGE  OCS1903 - Programming using Python</vt:lpstr>
      <vt:lpstr>CONTENTS</vt:lpstr>
      <vt:lpstr>String</vt:lpstr>
      <vt:lpstr>String Creation</vt:lpstr>
      <vt:lpstr>Strings are Immutable</vt:lpstr>
      <vt:lpstr>String Operators</vt:lpstr>
      <vt:lpstr>‘s’ is different from ‘S’????</vt:lpstr>
      <vt:lpstr>String :Built-in Methods</vt:lpstr>
      <vt:lpstr>Case conversion methods</vt:lpstr>
      <vt:lpstr>Case conversion methods</vt:lpstr>
      <vt:lpstr>Find methods</vt:lpstr>
      <vt:lpstr>Find methods</vt:lpstr>
      <vt:lpstr>Replace method</vt:lpstr>
      <vt:lpstr>Character classification methods</vt:lpstr>
      <vt:lpstr>Character classification methods</vt:lpstr>
      <vt:lpstr>String formatting methods</vt:lpstr>
      <vt:lpstr>Conversion between string and list</vt:lpstr>
      <vt:lpstr>Build in functions</vt:lpstr>
      <vt:lpstr>Write a Python program that takes a complete sentence as an input and find whether each word is a palindrome or not.</vt:lpstr>
      <vt:lpstr>Write a Python program that takes a String as an input and find whether the word is a palindrome or not after removing maximum of one character. </vt:lpstr>
      <vt:lpstr>Robot Return to Origin</vt:lpstr>
      <vt:lpstr>Robot Return to Origin</vt:lpstr>
      <vt:lpstr>Rotate String</vt:lpstr>
      <vt:lpstr>Valid Anagram</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2017-08-01T15:40:51Z</dcterms:created>
  <dcterms:modified xsi:type="dcterms:W3CDTF">2022-03-11T10:35:53Z</dcterms:modified>
</cp:coreProperties>
</file>