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91" r:id="rId4"/>
    <p:sldId id="290" r:id="rId5"/>
    <p:sldId id="292" r:id="rId6"/>
    <p:sldId id="294" r:id="rId7"/>
    <p:sldId id="320" r:id="rId8"/>
    <p:sldId id="275" r:id="rId9"/>
    <p:sldId id="296" r:id="rId10"/>
    <p:sldId id="276" r:id="rId11"/>
    <p:sldId id="277" r:id="rId12"/>
    <p:sldId id="321" r:id="rId13"/>
    <p:sldId id="305" r:id="rId14"/>
    <p:sldId id="297" r:id="rId15"/>
    <p:sldId id="322" r:id="rId16"/>
    <p:sldId id="323" r:id="rId17"/>
    <p:sldId id="324" r:id="rId18"/>
    <p:sldId id="327" r:id="rId19"/>
    <p:sldId id="325" r:id="rId20"/>
    <p:sldId id="326" r:id="rId21"/>
    <p:sldId id="328" r:id="rId22"/>
    <p:sldId id="329" r:id="rId23"/>
    <p:sldId id="274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1D3A00"/>
    <a:srgbClr val="CC0099"/>
    <a:srgbClr val="6C1A00"/>
    <a:srgbClr val="FE9202"/>
    <a:srgbClr val="007033"/>
    <a:srgbClr val="E7FF01"/>
    <a:srgbClr val="E39A39"/>
    <a:srgbClr val="5EEC3C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7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7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335275"/>
            <a:ext cx="794066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098800"/>
            <a:ext cx="7940660" cy="76352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1D3A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3054098"/>
          </a:xfrm>
        </p:spPr>
        <p:txBody>
          <a:bodyPr/>
          <a:lstStyle>
            <a:lvl1pPr algn="ctr">
              <a:defRPr sz="2800">
                <a:solidFill>
                  <a:srgbClr val="1D3A00"/>
                </a:solidFill>
              </a:defRPr>
            </a:lvl1pPr>
            <a:lvl2pPr algn="ctr">
              <a:defRPr>
                <a:solidFill>
                  <a:srgbClr val="1D3A00"/>
                </a:solidFill>
              </a:defRPr>
            </a:lvl2pPr>
            <a:lvl3pPr algn="ctr">
              <a:defRPr>
                <a:solidFill>
                  <a:srgbClr val="1D3A00"/>
                </a:solidFill>
              </a:defRPr>
            </a:lvl3pPr>
            <a:lvl4pPr algn="ctr">
              <a:defRPr>
                <a:solidFill>
                  <a:srgbClr val="1D3A00"/>
                </a:solidFill>
              </a:defRPr>
            </a:lvl4pPr>
            <a:lvl5pPr algn="ctr"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199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0"/>
            <a:ext cx="6108199" cy="3511061"/>
          </a:xfrm>
        </p:spPr>
        <p:txBody>
          <a:bodyPr/>
          <a:lstStyle>
            <a:lvl1pPr>
              <a:defRPr sz="2800">
                <a:solidFill>
                  <a:srgbClr val="1D3A00"/>
                </a:solidFill>
              </a:defRPr>
            </a:lvl1pPr>
            <a:lvl2pPr>
              <a:defRPr>
                <a:solidFill>
                  <a:srgbClr val="1D3A00"/>
                </a:solidFill>
              </a:defRPr>
            </a:lvl2pPr>
            <a:lvl3pPr>
              <a:defRPr>
                <a:solidFill>
                  <a:srgbClr val="1D3A00"/>
                </a:solidFill>
              </a:defRPr>
            </a:lvl3pPr>
            <a:lvl4pPr>
              <a:defRPr>
                <a:solidFill>
                  <a:srgbClr val="1D3A00"/>
                </a:solidFill>
              </a:defRPr>
            </a:lvl4pPr>
            <a:lvl5pPr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44700"/>
            <a:ext cx="794066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2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2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3398103"/>
            <a:ext cx="7940660" cy="1221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OPEN ELECTIVE</a:t>
            </a:r>
            <a:br>
              <a:rPr lang="en-US" b="1" dirty="0"/>
            </a:br>
            <a:r>
              <a:rPr lang="en-US" b="1" dirty="0"/>
              <a:t>OCS1903-PROGRAMMING USING PYTHON</a:t>
            </a:r>
            <a:br>
              <a:rPr lang="en-US" b="1" dirty="0"/>
            </a:br>
            <a:r>
              <a:rPr lang="en-US" b="1" dirty="0"/>
              <a:t>WEEK </a:t>
            </a:r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1855" y="4709620"/>
            <a:ext cx="1832460" cy="610822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91942880-6DEF-4B47-B252-7BB14604E1CE}"/>
              </a:ext>
            </a:extLst>
          </p:cNvPr>
          <p:cNvSpPr txBox="1">
            <a:spLocks/>
          </p:cNvSpPr>
          <p:nvPr/>
        </p:nvSpPr>
        <p:spPr>
          <a:xfrm>
            <a:off x="7532847" y="4619743"/>
            <a:ext cx="2018966" cy="61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1D3A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5"/>
          </a:xfrm>
        </p:spPr>
        <p:txBody>
          <a:bodyPr>
            <a:normAutofit/>
          </a:bodyPr>
          <a:lstStyle/>
          <a:p>
            <a:r>
              <a:rPr lang="en-US" sz="2800" dirty="0"/>
              <a:t>List –in and is operators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260" y="1816277"/>
            <a:ext cx="8551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operator returns </a:t>
            </a:r>
            <a:r>
              <a:rPr lang="en-US" dirty="0"/>
              <a:t>only two possible values ​​True when the element is in the list, and False when it is not. 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checks whether given object is List or not.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2739607"/>
            <a:ext cx="2290575" cy="216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57" y="2877160"/>
            <a:ext cx="5439974" cy="202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91995"/>
            <a:ext cx="8246070" cy="7635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List Built in Functions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690784"/>
            <a:ext cx="4275740" cy="328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59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91995"/>
            <a:ext cx="8246070" cy="7635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List Built in Functions Example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4" y="1766887"/>
            <a:ext cx="3817625" cy="284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25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EEDCFC-88AF-45AE-9A84-52473983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5"/>
          </a:xfrm>
        </p:spPr>
        <p:txBody>
          <a:bodyPr/>
          <a:lstStyle/>
          <a:p>
            <a:r>
              <a:rPr lang="en-US" sz="3600" b="1" dirty="0" smtClean="0">
                <a:latin typeface="Garamond" panose="02020404030301010803" pitchFamily="18" charset="0"/>
              </a:rPr>
              <a:t>List Built in Methods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589452"/>
            <a:ext cx="5955495" cy="352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89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1E2CC9EB-0322-4DF7-BC5A-E6C72DBE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044700"/>
            <a:ext cx="8906179" cy="7635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Append Extend and Insert Methods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919083"/>
            <a:ext cx="87534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00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1E2CC9EB-0322-4DF7-BC5A-E6C72DBE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044700"/>
            <a:ext cx="8906179" cy="763525"/>
          </a:xfrm>
        </p:spPr>
        <p:txBody>
          <a:bodyPr>
            <a:normAutofit/>
          </a:bodyPr>
          <a:lstStyle/>
          <a:p>
            <a:r>
              <a:rPr lang="en-US" sz="2800" dirty="0"/>
              <a:t>pop remove and reverse Methods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0" y="1808225"/>
            <a:ext cx="88106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8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1E2CC9EB-0322-4DF7-BC5A-E6C72DBE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044700"/>
            <a:ext cx="8906179" cy="763525"/>
          </a:xfrm>
        </p:spPr>
        <p:txBody>
          <a:bodyPr>
            <a:normAutofit/>
          </a:bodyPr>
          <a:lstStyle/>
          <a:p>
            <a:r>
              <a:rPr lang="en-US" sz="2800" dirty="0"/>
              <a:t>copy count and index Methods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45" y="1960930"/>
            <a:ext cx="91344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91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1E2CC9EB-0322-4DF7-BC5A-E6C72DBE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044700"/>
            <a:ext cx="8906179" cy="7635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Clear and sort method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808223"/>
            <a:ext cx="7482545" cy="306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29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dirty="0" smtClean="0"/>
              <a:t>Nested list can be initialized/values can be moved using two ways</a:t>
            </a:r>
          </a:p>
          <a:p>
            <a:pPr lvl="1" algn="l"/>
            <a:r>
              <a:rPr lang="en-US" sz="2000" dirty="0" smtClean="0"/>
              <a:t>Using Nested for loop</a:t>
            </a:r>
          </a:p>
          <a:p>
            <a:pPr lvl="1" algn="l"/>
            <a:r>
              <a:rPr lang="en-US" sz="2000" dirty="0" smtClean="0"/>
              <a:t>Using list comprehension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3002050"/>
            <a:ext cx="2443280" cy="17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/>
          <a:stretch/>
        </p:blipFill>
        <p:spPr bwMode="auto">
          <a:xfrm>
            <a:off x="5030115" y="3002050"/>
            <a:ext cx="3636496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3405148"/>
            <a:ext cx="1371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4251505"/>
            <a:ext cx="39338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0360" y="293008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030115" y="387912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02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1E2CC9EB-0322-4DF7-BC5A-E6C72DBE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891995"/>
            <a:ext cx="8906179" cy="7635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Python code 1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555" y="1655520"/>
            <a:ext cx="8704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a Python program to count the number of strings where the string length is 2 or more and the first and last character are same from a given list of strings. Sample List : ['</a:t>
            </a:r>
            <a:r>
              <a:rPr lang="en-US" dirty="0" err="1"/>
              <a:t>abc</a:t>
            </a:r>
            <a:r>
              <a:rPr lang="en-US" dirty="0"/>
              <a:t>', 'xyz', 'aba', '1221'] Expected Result : 2.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96260" y="258809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Input: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/>
              <a:t>of strings 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/>
              <a:t>: ['</a:t>
            </a:r>
            <a:r>
              <a:rPr lang="en-US" dirty="0" err="1"/>
              <a:t>abc</a:t>
            </a:r>
            <a:r>
              <a:rPr lang="en-US" dirty="0"/>
              <a:t>', 'xyz', 'aba', '1221'] </a:t>
            </a:r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Count </a:t>
            </a:r>
            <a:r>
              <a:rPr lang="en-US" dirty="0"/>
              <a:t>of the strings </a:t>
            </a:r>
            <a:endParaRPr lang="en-US" dirty="0" smtClean="0"/>
          </a:p>
          <a:p>
            <a:r>
              <a:rPr lang="en-US" dirty="0" smtClean="0"/>
              <a:t>1.Length </a:t>
            </a:r>
            <a:r>
              <a:rPr lang="en-US" dirty="0"/>
              <a:t>more than 2 </a:t>
            </a:r>
            <a:endParaRPr lang="en-US" dirty="0" smtClean="0"/>
          </a:p>
          <a:p>
            <a:r>
              <a:rPr lang="en-US" dirty="0" smtClean="0"/>
              <a:t>2.First </a:t>
            </a:r>
            <a:r>
              <a:rPr lang="en-US" dirty="0"/>
              <a:t>and last character Should be same </a:t>
            </a:r>
            <a:endParaRPr lang="en-US" dirty="0" smtClean="0"/>
          </a:p>
          <a:p>
            <a:r>
              <a:rPr lang="en-US" dirty="0" smtClean="0"/>
              <a:t>aba </a:t>
            </a:r>
            <a:r>
              <a:rPr lang="en-US" dirty="0"/>
              <a:t>and 1221 count=2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2419045"/>
            <a:ext cx="49434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36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128470"/>
            <a:ext cx="8093365" cy="725349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2245" y="1044700"/>
            <a:ext cx="5039265" cy="2313656"/>
          </a:xfrm>
        </p:spPr>
        <p:txBody>
          <a:bodyPr>
            <a:noAutofit/>
          </a:bodyPr>
          <a:lstStyle/>
          <a:p>
            <a:r>
              <a:rPr lang="en-US" sz="1800" dirty="0">
                <a:latin typeface="Garamond" panose="02020404030301010803" pitchFamily="18" charset="0"/>
              </a:rPr>
              <a:t>Python </a:t>
            </a:r>
            <a:r>
              <a:rPr lang="en-US" sz="1800" dirty="0" smtClean="0">
                <a:latin typeface="Garamond" panose="02020404030301010803" pitchFamily="18" charset="0"/>
              </a:rPr>
              <a:t>Lists</a:t>
            </a:r>
            <a:endParaRPr lang="en-US" sz="1800" dirty="0">
              <a:latin typeface="Garamond" panose="02020404030301010803" pitchFamily="18" charset="0"/>
            </a:endParaRPr>
          </a:p>
          <a:p>
            <a:pPr lvl="1"/>
            <a:r>
              <a:rPr lang="en-US" sz="1800" dirty="0" smtClean="0">
                <a:latin typeface="Garamond" panose="02020404030301010803" pitchFamily="18" charset="0"/>
              </a:rPr>
              <a:t>List Definition</a:t>
            </a:r>
            <a:endParaRPr lang="en-US" sz="1800" dirty="0">
              <a:latin typeface="Garamond" panose="02020404030301010803" pitchFamily="18" charset="0"/>
            </a:endParaRPr>
          </a:p>
          <a:p>
            <a:pPr lvl="1"/>
            <a:r>
              <a:rPr lang="en-US" sz="1800" dirty="0" smtClean="0">
                <a:latin typeface="Garamond" panose="02020404030301010803" pitchFamily="18" charset="0"/>
              </a:rPr>
              <a:t>List Creation</a:t>
            </a:r>
            <a:endParaRPr lang="en-US" sz="1800" dirty="0">
              <a:latin typeface="Garamond" panose="02020404030301010803" pitchFamily="18" charset="0"/>
            </a:endParaRPr>
          </a:p>
          <a:p>
            <a:pPr lvl="1"/>
            <a:r>
              <a:rPr lang="en-US" sz="1800" dirty="0" smtClean="0">
                <a:latin typeface="Garamond" panose="02020404030301010803" pitchFamily="18" charset="0"/>
              </a:rPr>
              <a:t>Accessing List</a:t>
            </a:r>
          </a:p>
          <a:p>
            <a:pPr lvl="1"/>
            <a:r>
              <a:rPr lang="en-US" sz="1800" dirty="0" smtClean="0">
                <a:latin typeface="Garamond" panose="02020404030301010803" pitchFamily="18" charset="0"/>
              </a:rPr>
              <a:t>Mutability</a:t>
            </a:r>
            <a:endParaRPr lang="en-US" sz="1800" dirty="0">
              <a:latin typeface="Garamond" panose="02020404030301010803" pitchFamily="18" charset="0"/>
            </a:endParaRPr>
          </a:p>
          <a:p>
            <a:pPr lvl="1"/>
            <a:r>
              <a:rPr lang="en-US" sz="1800" dirty="0" smtClean="0">
                <a:latin typeface="Garamond" panose="02020404030301010803" pitchFamily="18" charset="0"/>
              </a:rPr>
              <a:t>List Operators</a:t>
            </a:r>
            <a:endParaRPr lang="en-US" sz="1800" dirty="0">
              <a:latin typeface="Garamond" panose="02020404030301010803" pitchFamily="18" charset="0"/>
            </a:endParaRPr>
          </a:p>
          <a:p>
            <a:pPr lvl="1"/>
            <a:r>
              <a:rPr lang="en-US" sz="1800" dirty="0" smtClean="0">
                <a:latin typeface="Garamond" panose="02020404030301010803" pitchFamily="18" charset="0"/>
              </a:rPr>
              <a:t>List Functions</a:t>
            </a:r>
            <a:endParaRPr lang="en-US" sz="1800" dirty="0">
              <a:latin typeface="Garamond" panose="02020404030301010803" pitchFamily="18" charset="0"/>
            </a:endParaRPr>
          </a:p>
          <a:p>
            <a:pPr lvl="1"/>
            <a:r>
              <a:rPr lang="en-US" sz="1800" dirty="0" smtClean="0">
                <a:latin typeface="Garamond" panose="02020404030301010803" pitchFamily="18" charset="0"/>
              </a:rPr>
              <a:t>MCQ</a:t>
            </a:r>
          </a:p>
          <a:p>
            <a:pPr lvl="1"/>
            <a:r>
              <a:rPr lang="en-US" sz="1800" dirty="0" smtClean="0">
                <a:latin typeface="Garamond" panose="02020404030301010803" pitchFamily="18" charset="0"/>
              </a:rPr>
              <a:t>Problem Solving</a:t>
            </a:r>
            <a:endParaRPr lang="en-US" sz="1800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endParaRPr lang="en-US"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1E2CC9EB-0322-4DF7-BC5A-E6C72DBE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891995"/>
            <a:ext cx="8906179" cy="7635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Python code 2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555" y="1655520"/>
            <a:ext cx="8704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a Python function that takes two lists and returns True if they have at least one common member</a:t>
            </a:r>
            <a:r>
              <a:rPr lang="en-US" dirty="0" smtClean="0"/>
              <a:t>. 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419045"/>
            <a:ext cx="32289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85" y="2444453"/>
            <a:ext cx="43910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588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1E2CC9EB-0322-4DF7-BC5A-E6C72DBE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891995"/>
            <a:ext cx="8906179" cy="7635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Python code </a:t>
            </a:r>
            <a:r>
              <a:rPr lang="en-US" sz="2800" b="1" dirty="0" smtClean="0">
                <a:latin typeface="Garamond" panose="02020404030301010803" pitchFamily="18" charset="0"/>
              </a:rPr>
              <a:t>3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555" y="1655520"/>
            <a:ext cx="8704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a Python </a:t>
            </a:r>
            <a:r>
              <a:rPr lang="en-US" dirty="0" smtClean="0"/>
              <a:t>program to add two matrix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4" y="1502815"/>
            <a:ext cx="3817625" cy="365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15" y="2642896"/>
            <a:ext cx="13811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625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36695"/>
            <a:ext cx="3817624" cy="3206805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600" dirty="0"/>
              <a:t>What is the output when we execute list(“hello”)?</a:t>
            </a:r>
            <a:br>
              <a:rPr lang="en-US" sz="1600" dirty="0"/>
            </a:br>
            <a:r>
              <a:rPr lang="en-US" sz="1600" dirty="0"/>
              <a:t>a) [‘h’, ‘e’, ‘l’, ‘l’, ‘o’]</a:t>
            </a:r>
            <a:br>
              <a:rPr lang="en-US" sz="1600" dirty="0"/>
            </a:br>
            <a:r>
              <a:rPr lang="en-US" sz="1600" dirty="0"/>
              <a:t>b) [‘hello’]</a:t>
            </a:r>
            <a:br>
              <a:rPr lang="en-US" sz="1600" dirty="0"/>
            </a:br>
            <a:r>
              <a:rPr lang="en-US" sz="1600" dirty="0"/>
              <a:t>c) [‘</a:t>
            </a:r>
            <a:r>
              <a:rPr lang="en-US" sz="1600" dirty="0" err="1"/>
              <a:t>llo</a:t>
            </a:r>
            <a:r>
              <a:rPr lang="en-US" sz="1600" dirty="0"/>
              <a:t>’]</a:t>
            </a:r>
            <a:br>
              <a:rPr lang="en-US" sz="1600" dirty="0"/>
            </a:br>
            <a:r>
              <a:rPr lang="en-US" sz="1600" dirty="0"/>
              <a:t>d) [‘</a:t>
            </a:r>
            <a:r>
              <a:rPr lang="en-US" sz="1600" dirty="0" err="1" smtClean="0"/>
              <a:t>olleh</a:t>
            </a:r>
            <a:r>
              <a:rPr lang="en-US" sz="1600" dirty="0" smtClean="0"/>
              <a:t>’]                              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266590" y="196093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What will be the output of below Python code?</a:t>
            </a:r>
          </a:p>
          <a:p>
            <a:pPr marL="400050" lvl="1"/>
            <a:r>
              <a:rPr lang="en-IN" sz="1600" dirty="0"/>
              <a:t>list1=[8,0,9,5]</a:t>
            </a:r>
            <a:br>
              <a:rPr lang="en-IN" sz="1600" dirty="0"/>
            </a:br>
            <a:r>
              <a:rPr lang="en-IN" sz="1600" dirty="0"/>
              <a:t>print(list1[::-1])</a:t>
            </a:r>
          </a:p>
          <a:p>
            <a:pPr marL="400050" lvl="1"/>
            <a:r>
              <a:rPr lang="en-IN" sz="1600" dirty="0"/>
              <a:t>A. [5,9,0,8]</a:t>
            </a:r>
            <a:br>
              <a:rPr lang="en-IN" sz="1600" dirty="0"/>
            </a:br>
            <a:r>
              <a:rPr lang="en-IN" sz="1600" dirty="0"/>
              <a:t>B. [8,0,9]</a:t>
            </a:r>
            <a:br>
              <a:rPr lang="en-IN" sz="1600" dirty="0"/>
            </a:br>
            <a:r>
              <a:rPr lang="en-IN" sz="1600" dirty="0"/>
              <a:t>C. [8,0,9,5]</a:t>
            </a:r>
            <a:br>
              <a:rPr lang="en-IN" sz="1600" dirty="0"/>
            </a:br>
            <a:r>
              <a:rPr lang="en-IN" sz="1600" dirty="0"/>
              <a:t>D. [0,9,5]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59785" y="3946095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793640" y="3788499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815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op ending with a Thank You | Watts Innovating">
            <a:extLst>
              <a:ext uri="{FF2B5EF4-FFF2-40B4-BE49-F238E27FC236}">
                <a16:creationId xmlns="" xmlns:a16="http://schemas.microsoft.com/office/drawing/2014/main" id="{BF807210-6AB4-47A3-8BB1-4FF232231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196093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7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D12017-C975-44AC-A5CC-8F13938934E4}"/>
              </a:ext>
            </a:extLst>
          </p:cNvPr>
          <p:cNvSpPr txBox="1">
            <a:spLocks/>
          </p:cNvSpPr>
          <p:nvPr/>
        </p:nvSpPr>
        <p:spPr>
          <a:xfrm>
            <a:off x="601365" y="1197100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Garamond" panose="02020404030301010803" pitchFamily="18" charset="0"/>
              </a:rPr>
              <a:t>List – []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02906E-CFD0-4BF0-9D89-28D0DCBF07D7}"/>
              </a:ext>
            </a:extLst>
          </p:cNvPr>
          <p:cNvSpPr txBox="1"/>
          <p:nvPr/>
        </p:nvSpPr>
        <p:spPr>
          <a:xfrm>
            <a:off x="296260" y="1848914"/>
            <a:ext cx="8398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List is a data </a:t>
            </a:r>
            <a:r>
              <a:rPr lang="en-US" b="1" dirty="0" smtClean="0">
                <a:latin typeface="Garamond" panose="02020404030301010803" pitchFamily="18" charset="0"/>
              </a:rPr>
              <a:t>structure(collection</a:t>
            </a:r>
            <a:r>
              <a:rPr lang="en-US" b="1" dirty="0">
                <a:latin typeface="Garamond" panose="02020404030301010803" pitchFamily="18" charset="0"/>
              </a:rPr>
              <a:t>) in python which is used to store the sequence of element of various types. </a:t>
            </a:r>
            <a:endParaRPr lang="en-US" b="1" dirty="0" smtClean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List</a:t>
            </a:r>
            <a:r>
              <a:rPr lang="en-US" dirty="0"/>
              <a:t> is a collection which is ordered and changeable. Allows duplicate members</a:t>
            </a:r>
            <a:endParaRPr lang="en-US" b="1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[] is used to represent the list data structure.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List are mutable-means the elements in the list can be modified.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The items in the list are separated with the comma </a:t>
            </a:r>
            <a:r>
              <a:rPr lang="en-US" b="1" dirty="0" smtClean="0">
                <a:latin typeface="Garamond" panose="02020404030301010803" pitchFamily="18" charset="0"/>
              </a:rPr>
              <a:t>(,).Elements </a:t>
            </a:r>
            <a:r>
              <a:rPr lang="en-US" b="1" dirty="0">
                <a:latin typeface="Garamond" panose="02020404030301010803" pitchFamily="18" charset="0"/>
              </a:rPr>
              <a:t>of the list can be accessed by their index.</a:t>
            </a:r>
            <a:endParaRPr lang="en-IN" b="1" dirty="0">
              <a:latin typeface="Garamond" panose="02020404030301010803" pitchFamily="18" charset="0"/>
            </a:endParaRPr>
          </a:p>
        </p:txBody>
      </p:sp>
      <p:pic>
        <p:nvPicPr>
          <p:cNvPr id="7" name="Picture 2" descr="Can native speakers be wrong about Chinese grammar and pronunciation? |  Hacking Chinese">
            <a:extLst>
              <a:ext uri="{FF2B5EF4-FFF2-40B4-BE49-F238E27FC236}">
                <a16:creationId xmlns="" xmlns:a16="http://schemas.microsoft.com/office/drawing/2014/main" id="{AB3D7B73-ED31-4592-B750-737E6701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090" y="5205430"/>
            <a:ext cx="124715" cy="1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/>
          <a:stretch/>
        </p:blipFill>
        <p:spPr bwMode="auto">
          <a:xfrm>
            <a:off x="6027575" y="3128961"/>
            <a:ext cx="2473299" cy="57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4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E3AC6B-5B8B-4740-9BA2-076E7334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960625"/>
            <a:ext cx="8246070" cy="3054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List is created by placing all the elements within square brackets , separated by </a:t>
            </a:r>
            <a:r>
              <a:rPr lang="en-US" sz="2000" dirty="0" smtClean="0"/>
              <a:t>commas or using list() command</a:t>
            </a:r>
            <a:endParaRPr lang="en-IN" sz="2000" dirty="0">
              <a:latin typeface="Garamond" panose="020204040303010108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BAAA9DA-C47F-4E3D-87D7-49EE36B5AFA8}"/>
              </a:ext>
            </a:extLst>
          </p:cNvPr>
          <p:cNvSpPr txBox="1">
            <a:spLocks/>
          </p:cNvSpPr>
          <p:nvPr/>
        </p:nvSpPr>
        <p:spPr>
          <a:xfrm>
            <a:off x="601365" y="1197100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Garamond" panose="02020404030301010803" pitchFamily="18" charset="0"/>
              </a:rPr>
              <a:t>List creation 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2607158"/>
            <a:ext cx="3053795" cy="24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40" y="2877160"/>
            <a:ext cx="2392184" cy="129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5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E3AC6B-5B8B-4740-9BA2-076E7334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31" y="1694345"/>
            <a:ext cx="4861984" cy="209904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List elements are indexed starting from 0. </a:t>
            </a:r>
            <a:endParaRPr lang="en-US" sz="2000" dirty="0" smtClean="0"/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List supports negative indexing starting from the list element indexed as -1. </a:t>
            </a:r>
            <a:endParaRPr lang="en-US" sz="2000" dirty="0" smtClean="0"/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List elements can be accessed through their index.</a:t>
            </a:r>
            <a:endParaRPr lang="en-IN" sz="2000" dirty="0">
              <a:latin typeface="Garamond" panose="020204040303010108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BAAA9DA-C47F-4E3D-87D7-49EE36B5AFA8}"/>
              </a:ext>
            </a:extLst>
          </p:cNvPr>
          <p:cNvSpPr txBox="1">
            <a:spLocks/>
          </p:cNvSpPr>
          <p:nvPr/>
        </p:nvSpPr>
        <p:spPr>
          <a:xfrm>
            <a:off x="601365" y="891995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Garamond" panose="02020404030301010803" pitchFamily="18" charset="0"/>
              </a:rPr>
              <a:t>Accessing List – List Indexing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3487980"/>
            <a:ext cx="3375735" cy="13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080" y="1714835"/>
            <a:ext cx="3664920" cy="136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3492897"/>
            <a:ext cx="3783840" cy="145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9050" y="3118648"/>
            <a:ext cx="217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Accessing Nested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6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Garamond" panose="02020404030301010803" pitchFamily="18" charset="0"/>
              </a:rPr>
              <a:t>List Mutability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AE3AC6B-5B8B-4740-9BA2-076E7334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808225"/>
            <a:ext cx="8551480" cy="30541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 smtClean="0"/>
              <a:t>Unlike Strings List </a:t>
            </a:r>
            <a:r>
              <a:rPr lang="en-US" sz="2000" dirty="0"/>
              <a:t>are mutable , so the ability for certain types of data to be changed without entirely recreating it</a:t>
            </a:r>
            <a:r>
              <a:rPr lang="en-US" sz="2000" dirty="0" smtClean="0"/>
              <a:t>. </a:t>
            </a:r>
            <a:r>
              <a:rPr lang="en-IN" sz="2000" dirty="0" smtClean="0"/>
              <a:t>Elements </a:t>
            </a:r>
            <a:r>
              <a:rPr lang="en-IN" sz="2000" dirty="0"/>
              <a:t>can be </a:t>
            </a:r>
            <a:r>
              <a:rPr lang="en-IN" sz="2000" dirty="0" smtClean="0"/>
              <a:t>modified.</a:t>
            </a:r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endParaRPr lang="en-IN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"/>
          <a:stretch/>
        </p:blipFill>
        <p:spPr bwMode="auto">
          <a:xfrm>
            <a:off x="662472" y="2724455"/>
            <a:ext cx="3221987" cy="181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30" y="2880075"/>
            <a:ext cx="5023112" cy="149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Garamond" panose="02020404030301010803" pitchFamily="18" charset="0"/>
              </a:rPr>
              <a:t>List Operators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AE3AC6B-5B8B-4740-9BA2-076E7334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360" y="1808225"/>
            <a:ext cx="2137870" cy="3206805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Slicing</a:t>
            </a:r>
          </a:p>
          <a:p>
            <a:pPr algn="l">
              <a:buFont typeface="Wingdings" pitchFamily="2" charset="2"/>
              <a:buChar char="Ø"/>
            </a:pPr>
            <a:endParaRPr lang="en-US" sz="2000" dirty="0"/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Concatenation</a:t>
            </a:r>
          </a:p>
          <a:p>
            <a:pPr algn="l">
              <a:buFont typeface="Wingdings" pitchFamily="2" charset="2"/>
              <a:buChar char="Ø"/>
            </a:pPr>
            <a:endParaRPr lang="en-US" sz="2000" dirty="0"/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Repetition</a:t>
            </a:r>
          </a:p>
          <a:p>
            <a:pPr algn="l">
              <a:buFont typeface="Wingdings" pitchFamily="2" charset="2"/>
              <a:buChar char="Ø"/>
            </a:pPr>
            <a:endParaRPr lang="en-US" sz="2000" dirty="0"/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Membership</a:t>
            </a:r>
          </a:p>
          <a:p>
            <a:pPr algn="l">
              <a:buFont typeface="Wingdings" pitchFamily="2" charset="2"/>
              <a:buChar char="Ø"/>
            </a:pPr>
            <a:endParaRPr lang="en-US" sz="2000" dirty="0"/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Identity</a:t>
            </a:r>
            <a:endParaRPr lang="en-US" sz="2000" dirty="0"/>
          </a:p>
          <a:p>
            <a:pPr marL="0" indent="0" algn="l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619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1044700"/>
            <a:ext cx="8246070" cy="76352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 </a:t>
            </a:r>
            <a:r>
              <a:rPr lang="en-US" sz="2800" b="1" dirty="0" smtClean="0">
                <a:latin typeface="Garamond" panose="02020404030301010803" pitchFamily="18" charset="0"/>
              </a:rPr>
              <a:t>List Slicing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964" y="1649786"/>
            <a:ext cx="8398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access a range of elements from the list </a:t>
            </a:r>
            <a:r>
              <a:rPr lang="en-US" dirty="0" smtClean="0"/>
              <a:t>, we </a:t>
            </a:r>
            <a:r>
              <a:rPr lang="en-US" dirty="0"/>
              <a:t>can go for list </a:t>
            </a:r>
            <a:r>
              <a:rPr lang="en-US" dirty="0" smtClean="0"/>
              <a:t>slicing.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Slicing </a:t>
            </a:r>
            <a:r>
              <a:rPr lang="en-US" dirty="0"/>
              <a:t>operator[::] , that is list[start : end : step</a:t>
            </a:r>
            <a:r>
              <a:rPr lang="en-US" dirty="0" smtClean="0"/>
              <a:t>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End always represents end-1. example list[1:3] will print 1 and 2 elements from list.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35" y="2571750"/>
            <a:ext cx="7024431" cy="1738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3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List concatenation and repetition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670" y="1808225"/>
            <a:ext cx="58287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concatenate two lists we can use + </a:t>
            </a:r>
            <a:r>
              <a:rPr lang="en-US" dirty="0" smtClean="0"/>
              <a:t>operator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* enables </a:t>
            </a:r>
            <a:r>
              <a:rPr lang="en-US" dirty="0"/>
              <a:t>the list elements to be repeated multiple times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984771"/>
            <a:ext cx="3972840" cy="137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84771"/>
            <a:ext cx="4487800" cy="126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0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On-screen Show (16:9)</PresentationFormat>
  <Paragraphs>89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OPEN ELECTIVE OCS1903-PROGRAMMING USING PYTHON WEEK 6</vt:lpstr>
      <vt:lpstr>CONTENTS</vt:lpstr>
      <vt:lpstr>PowerPoint Presentation</vt:lpstr>
      <vt:lpstr>PowerPoint Presentation</vt:lpstr>
      <vt:lpstr>PowerPoint Presentation</vt:lpstr>
      <vt:lpstr>List Mutability</vt:lpstr>
      <vt:lpstr>List Operators</vt:lpstr>
      <vt:lpstr> List Slicing</vt:lpstr>
      <vt:lpstr>List concatenation and repetition</vt:lpstr>
      <vt:lpstr>List –in and is operators</vt:lpstr>
      <vt:lpstr>List Built in Functions</vt:lpstr>
      <vt:lpstr>List Built in Functions Example</vt:lpstr>
      <vt:lpstr>List Built in Methods</vt:lpstr>
      <vt:lpstr>Append Extend and Insert Methods</vt:lpstr>
      <vt:lpstr>pop remove and reverse Methods</vt:lpstr>
      <vt:lpstr>copy count and index Methods</vt:lpstr>
      <vt:lpstr>Clear and sort method</vt:lpstr>
      <vt:lpstr>Nested List</vt:lpstr>
      <vt:lpstr>Python code 1</vt:lpstr>
      <vt:lpstr>Python code 2</vt:lpstr>
      <vt:lpstr>Python code 3</vt:lpstr>
      <vt:lpstr>MCQ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2022-04-06T06:46:53Z</dcterms:modified>
</cp:coreProperties>
</file>