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4"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T.LEE%20CNASC\Music\I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2"/>
  <c:chart>
    <c:plotArea>
      <c:layout/>
      <c:pieChart>
        <c:varyColors val="1"/>
        <c:ser>
          <c:idx val="0"/>
          <c:order val="0"/>
          <c:cat>
            <c:strRef>
              <c:f>Sheet1!$C$3:$O$3</c:f>
              <c:strCache>
                <c:ptCount val="13"/>
                <c:pt idx="0">
                  <c:v>JAN</c:v>
                </c:pt>
                <c:pt idx="1">
                  <c:v>FEB</c:v>
                </c:pt>
                <c:pt idx="2">
                  <c:v>MAR</c:v>
                </c:pt>
                <c:pt idx="3">
                  <c:v>APR</c:v>
                </c:pt>
                <c:pt idx="4">
                  <c:v>MAY</c:v>
                </c:pt>
                <c:pt idx="5">
                  <c:v>JUN</c:v>
                </c:pt>
                <c:pt idx="6">
                  <c:v>JULY</c:v>
                </c:pt>
                <c:pt idx="7">
                  <c:v>AUG</c:v>
                </c:pt>
                <c:pt idx="8">
                  <c:v>SEP</c:v>
                </c:pt>
                <c:pt idx="9">
                  <c:v>OCT</c:v>
                </c:pt>
                <c:pt idx="10">
                  <c:v>NOV</c:v>
                </c:pt>
                <c:pt idx="11">
                  <c:v>DEC</c:v>
                </c:pt>
                <c:pt idx="12">
                  <c:v>TOTAL</c:v>
                </c:pt>
              </c:strCache>
            </c:strRef>
          </c:cat>
          <c:val>
            <c:numRef>
              <c:f>Sheet1!$C$4:$O$4</c:f>
              <c:numCache>
                <c:formatCode>General</c:formatCode>
                <c:ptCount val="13"/>
                <c:pt idx="0">
                  <c:v>29</c:v>
                </c:pt>
                <c:pt idx="1">
                  <c:v>28</c:v>
                </c:pt>
                <c:pt idx="2">
                  <c:v>31</c:v>
                </c:pt>
                <c:pt idx="3">
                  <c:v>25</c:v>
                </c:pt>
                <c:pt idx="4">
                  <c:v>31</c:v>
                </c:pt>
                <c:pt idx="5">
                  <c:v>25</c:v>
                </c:pt>
                <c:pt idx="6">
                  <c:v>29</c:v>
                </c:pt>
                <c:pt idx="7">
                  <c:v>27</c:v>
                </c:pt>
                <c:pt idx="8">
                  <c:v>23</c:v>
                </c:pt>
                <c:pt idx="9">
                  <c:v>28</c:v>
                </c:pt>
                <c:pt idx="10">
                  <c:v>29</c:v>
                </c:pt>
                <c:pt idx="11">
                  <c:v>31</c:v>
                </c:pt>
                <c:pt idx="12">
                  <c:v>336</c:v>
                </c:pt>
              </c:numCache>
            </c:numRef>
          </c:val>
        </c:ser>
        <c:ser>
          <c:idx val="1"/>
          <c:order val="1"/>
          <c:cat>
            <c:strRef>
              <c:f>Sheet1!$C$3:$O$3</c:f>
              <c:strCache>
                <c:ptCount val="13"/>
                <c:pt idx="0">
                  <c:v>JAN</c:v>
                </c:pt>
                <c:pt idx="1">
                  <c:v>FEB</c:v>
                </c:pt>
                <c:pt idx="2">
                  <c:v>MAR</c:v>
                </c:pt>
                <c:pt idx="3">
                  <c:v>APR</c:v>
                </c:pt>
                <c:pt idx="4">
                  <c:v>MAY</c:v>
                </c:pt>
                <c:pt idx="5">
                  <c:v>JUN</c:v>
                </c:pt>
                <c:pt idx="6">
                  <c:v>JULY</c:v>
                </c:pt>
                <c:pt idx="7">
                  <c:v>AUG</c:v>
                </c:pt>
                <c:pt idx="8">
                  <c:v>SEP</c:v>
                </c:pt>
                <c:pt idx="9">
                  <c:v>OCT</c:v>
                </c:pt>
                <c:pt idx="10">
                  <c:v>NOV</c:v>
                </c:pt>
                <c:pt idx="11">
                  <c:v>DEC</c:v>
                </c:pt>
                <c:pt idx="12">
                  <c:v>TOTAL</c:v>
                </c:pt>
              </c:strCache>
            </c:strRef>
          </c:cat>
          <c:val>
            <c:numRef>
              <c:f>Sheet1!$C$5:$O$5</c:f>
              <c:numCache>
                <c:formatCode>General</c:formatCode>
                <c:ptCount val="13"/>
                <c:pt idx="0">
                  <c:v>30</c:v>
                </c:pt>
                <c:pt idx="1">
                  <c:v>20</c:v>
                </c:pt>
                <c:pt idx="2">
                  <c:v>29</c:v>
                </c:pt>
                <c:pt idx="3">
                  <c:v>27</c:v>
                </c:pt>
                <c:pt idx="4">
                  <c:v>30</c:v>
                </c:pt>
                <c:pt idx="5">
                  <c:v>26</c:v>
                </c:pt>
                <c:pt idx="6">
                  <c:v>30</c:v>
                </c:pt>
                <c:pt idx="7">
                  <c:v>28</c:v>
                </c:pt>
                <c:pt idx="8">
                  <c:v>24</c:v>
                </c:pt>
                <c:pt idx="9">
                  <c:v>29</c:v>
                </c:pt>
                <c:pt idx="10">
                  <c:v>28</c:v>
                </c:pt>
                <c:pt idx="11">
                  <c:v>30</c:v>
                </c:pt>
                <c:pt idx="12">
                  <c:v>331</c:v>
                </c:pt>
              </c:numCache>
            </c:numRef>
          </c:val>
        </c:ser>
        <c:ser>
          <c:idx val="2"/>
          <c:order val="2"/>
          <c:cat>
            <c:strRef>
              <c:f>Sheet1!$C$3:$O$3</c:f>
              <c:strCache>
                <c:ptCount val="13"/>
                <c:pt idx="0">
                  <c:v>JAN</c:v>
                </c:pt>
                <c:pt idx="1">
                  <c:v>FEB</c:v>
                </c:pt>
                <c:pt idx="2">
                  <c:v>MAR</c:v>
                </c:pt>
                <c:pt idx="3">
                  <c:v>APR</c:v>
                </c:pt>
                <c:pt idx="4">
                  <c:v>MAY</c:v>
                </c:pt>
                <c:pt idx="5">
                  <c:v>JUN</c:v>
                </c:pt>
                <c:pt idx="6">
                  <c:v>JULY</c:v>
                </c:pt>
                <c:pt idx="7">
                  <c:v>AUG</c:v>
                </c:pt>
                <c:pt idx="8">
                  <c:v>SEP</c:v>
                </c:pt>
                <c:pt idx="9">
                  <c:v>OCT</c:v>
                </c:pt>
                <c:pt idx="10">
                  <c:v>NOV</c:v>
                </c:pt>
                <c:pt idx="11">
                  <c:v>DEC</c:v>
                </c:pt>
                <c:pt idx="12">
                  <c:v>TOTAL</c:v>
                </c:pt>
              </c:strCache>
            </c:strRef>
          </c:cat>
          <c:val>
            <c:numRef>
              <c:f>Sheet1!$C$6:$O$6</c:f>
              <c:numCache>
                <c:formatCode>General</c:formatCode>
                <c:ptCount val="13"/>
                <c:pt idx="0">
                  <c:v>31</c:v>
                </c:pt>
                <c:pt idx="1">
                  <c:v>26</c:v>
                </c:pt>
                <c:pt idx="2">
                  <c:v>30</c:v>
                </c:pt>
                <c:pt idx="3">
                  <c:v>28</c:v>
                </c:pt>
                <c:pt idx="4">
                  <c:v>29</c:v>
                </c:pt>
                <c:pt idx="5">
                  <c:v>30</c:v>
                </c:pt>
                <c:pt idx="6">
                  <c:v>31</c:v>
                </c:pt>
                <c:pt idx="7">
                  <c:v>29</c:v>
                </c:pt>
                <c:pt idx="8">
                  <c:v>25</c:v>
                </c:pt>
                <c:pt idx="9">
                  <c:v>30</c:v>
                </c:pt>
                <c:pt idx="10">
                  <c:v>28</c:v>
                </c:pt>
                <c:pt idx="11">
                  <c:v>29</c:v>
                </c:pt>
                <c:pt idx="12">
                  <c:v>346</c:v>
                </c:pt>
              </c:numCache>
            </c:numRef>
          </c:val>
        </c:ser>
        <c:ser>
          <c:idx val="3"/>
          <c:order val="3"/>
          <c:cat>
            <c:strRef>
              <c:f>Sheet1!$C$3:$O$3</c:f>
              <c:strCache>
                <c:ptCount val="13"/>
                <c:pt idx="0">
                  <c:v>JAN</c:v>
                </c:pt>
                <c:pt idx="1">
                  <c:v>FEB</c:v>
                </c:pt>
                <c:pt idx="2">
                  <c:v>MAR</c:v>
                </c:pt>
                <c:pt idx="3">
                  <c:v>APR</c:v>
                </c:pt>
                <c:pt idx="4">
                  <c:v>MAY</c:v>
                </c:pt>
                <c:pt idx="5">
                  <c:v>JUN</c:v>
                </c:pt>
                <c:pt idx="6">
                  <c:v>JULY</c:v>
                </c:pt>
                <c:pt idx="7">
                  <c:v>AUG</c:v>
                </c:pt>
                <c:pt idx="8">
                  <c:v>SEP</c:v>
                </c:pt>
                <c:pt idx="9">
                  <c:v>OCT</c:v>
                </c:pt>
                <c:pt idx="10">
                  <c:v>NOV</c:v>
                </c:pt>
                <c:pt idx="11">
                  <c:v>DEC</c:v>
                </c:pt>
                <c:pt idx="12">
                  <c:v>TOTAL</c:v>
                </c:pt>
              </c:strCache>
            </c:strRef>
          </c:cat>
          <c:val>
            <c:numRef>
              <c:f>Sheet1!$C$7:$O$7</c:f>
              <c:numCache>
                <c:formatCode>General</c:formatCode>
                <c:ptCount val="13"/>
                <c:pt idx="0">
                  <c:v>29</c:v>
                </c:pt>
                <c:pt idx="1">
                  <c:v>27</c:v>
                </c:pt>
                <c:pt idx="2">
                  <c:v>28</c:v>
                </c:pt>
                <c:pt idx="3">
                  <c:v>25</c:v>
                </c:pt>
                <c:pt idx="4">
                  <c:v>25</c:v>
                </c:pt>
                <c:pt idx="5">
                  <c:v>27</c:v>
                </c:pt>
                <c:pt idx="6">
                  <c:v>29</c:v>
                </c:pt>
                <c:pt idx="7">
                  <c:v>30</c:v>
                </c:pt>
                <c:pt idx="8">
                  <c:v>26</c:v>
                </c:pt>
                <c:pt idx="9">
                  <c:v>31</c:v>
                </c:pt>
                <c:pt idx="10">
                  <c:v>27</c:v>
                </c:pt>
                <c:pt idx="11">
                  <c:v>28</c:v>
                </c:pt>
                <c:pt idx="12">
                  <c:v>332</c:v>
                </c:pt>
              </c:numCache>
            </c:numRef>
          </c:val>
        </c:ser>
        <c:ser>
          <c:idx val="4"/>
          <c:order val="4"/>
          <c:cat>
            <c:strRef>
              <c:f>Sheet1!$C$3:$O$3</c:f>
              <c:strCache>
                <c:ptCount val="13"/>
                <c:pt idx="0">
                  <c:v>JAN</c:v>
                </c:pt>
                <c:pt idx="1">
                  <c:v>FEB</c:v>
                </c:pt>
                <c:pt idx="2">
                  <c:v>MAR</c:v>
                </c:pt>
                <c:pt idx="3">
                  <c:v>APR</c:v>
                </c:pt>
                <c:pt idx="4">
                  <c:v>MAY</c:v>
                </c:pt>
                <c:pt idx="5">
                  <c:v>JUN</c:v>
                </c:pt>
                <c:pt idx="6">
                  <c:v>JULY</c:v>
                </c:pt>
                <c:pt idx="7">
                  <c:v>AUG</c:v>
                </c:pt>
                <c:pt idx="8">
                  <c:v>SEP</c:v>
                </c:pt>
                <c:pt idx="9">
                  <c:v>OCT</c:v>
                </c:pt>
                <c:pt idx="10">
                  <c:v>NOV</c:v>
                </c:pt>
                <c:pt idx="11">
                  <c:v>DEC</c:v>
                </c:pt>
                <c:pt idx="12">
                  <c:v>TOTAL</c:v>
                </c:pt>
              </c:strCache>
            </c:strRef>
          </c:cat>
          <c:val>
            <c:numRef>
              <c:f>Sheet1!$C$8:$O$8</c:f>
              <c:numCache>
                <c:formatCode>General</c:formatCode>
                <c:ptCount val="13"/>
                <c:pt idx="0">
                  <c:v>26</c:v>
                </c:pt>
                <c:pt idx="1">
                  <c:v>29</c:v>
                </c:pt>
                <c:pt idx="2">
                  <c:v>27</c:v>
                </c:pt>
                <c:pt idx="3">
                  <c:v>29</c:v>
                </c:pt>
                <c:pt idx="4">
                  <c:v>27</c:v>
                </c:pt>
                <c:pt idx="5">
                  <c:v>28</c:v>
                </c:pt>
                <c:pt idx="6">
                  <c:v>26</c:v>
                </c:pt>
                <c:pt idx="7">
                  <c:v>25</c:v>
                </c:pt>
                <c:pt idx="8">
                  <c:v>27</c:v>
                </c:pt>
                <c:pt idx="9">
                  <c:v>29</c:v>
                </c:pt>
                <c:pt idx="10">
                  <c:v>26</c:v>
                </c:pt>
                <c:pt idx="11">
                  <c:v>27</c:v>
                </c:pt>
                <c:pt idx="12">
                  <c:v>326</c:v>
                </c:pt>
              </c:numCache>
            </c:numRef>
          </c:val>
        </c:ser>
        <c:firstSliceAng val="0"/>
      </c:pieChart>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4"/>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2"/>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8/31/2024</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285728"/>
            <a:ext cx="9982200" cy="2094163"/>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131104" y="6111878"/>
            <a:ext cx="6096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3416320"/>
          </a:xfrm>
          <a:prstGeom prst="rect">
            <a:avLst/>
          </a:prstGeom>
          <a:noFill/>
        </p:spPr>
        <p:txBody>
          <a:bodyPr wrap="square" rtlCol="0">
            <a:spAutoFit/>
          </a:bodyPr>
          <a:lstStyle/>
          <a:p>
            <a:r>
              <a:rPr lang="en-US" sz="2400" dirty="0"/>
              <a:t>STUDENT </a:t>
            </a:r>
            <a:r>
              <a:rPr lang="en-US" sz="2400" dirty="0" smtClean="0"/>
              <a:t>NAME:MAHALAKSHMI.S</a:t>
            </a:r>
          </a:p>
          <a:p>
            <a:r>
              <a:rPr lang="en-US" sz="2400" dirty="0" smtClean="0"/>
              <a:t>EGISTER NO:312220619\525D3B01955F986B0F74AD8F0CC2DC07</a:t>
            </a:r>
            <a:endParaRPr lang="en-US" sz="2400" dirty="0"/>
          </a:p>
          <a:p>
            <a:r>
              <a:rPr lang="en-US" sz="2400" dirty="0" smtClean="0"/>
              <a:t>DEPARTMENT:B.COM(ACCOUNTING&amp;FINANCE)3</a:t>
            </a:r>
            <a:r>
              <a:rPr lang="en-US" sz="2400" baseline="30000" dirty="0" smtClean="0"/>
              <a:t>RD</a:t>
            </a:r>
            <a:r>
              <a:rPr lang="en-US" sz="2400" dirty="0" smtClean="0"/>
              <a:t> YEAR</a:t>
            </a:r>
            <a:endParaRPr lang="en-US" sz="2400" dirty="0"/>
          </a:p>
          <a:p>
            <a:r>
              <a:rPr lang="en-US" sz="2400" dirty="0" smtClean="0"/>
              <a:t>COLLEGE:VALLAL P.T.LEE CHENGALVARAYA NAIKER ARTS AND SCIENSE COLLEGE </a:t>
            </a:r>
            <a:r>
              <a:rPr lang="en-US" sz="2400" dirty="0" err="1" smtClean="0"/>
              <a:t>choolai</a:t>
            </a:r>
            <a:r>
              <a:rPr lang="en-US" sz="2400" dirty="0" smtClean="0"/>
              <a:t> chennai-600112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2095472" y="1071546"/>
            <a:ext cx="4927597"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73" name="Rectangle 1"/>
          <p:cNvSpPr>
            <a:spLocks noChangeArrowheads="1"/>
          </p:cNvSpPr>
          <p:nvPr/>
        </p:nvSpPr>
        <p:spPr bwMode="auto">
          <a:xfrm>
            <a:off x="1023902" y="2786058"/>
            <a:ext cx="9286940" cy="3462486"/>
          </a:xfrm>
          <a:prstGeom prst="rect">
            <a:avLst/>
          </a:prstGeom>
          <a:solidFill>
            <a:srgbClr val="F5F5F5"/>
          </a:solidFill>
          <a:ln w="9525">
            <a:noFill/>
            <a:miter lim="800000"/>
            <a:headEnd/>
            <a:tailEnd/>
          </a:ln>
          <a:effectLst/>
        </p:spPr>
        <p:txBody>
          <a:bodyPr vert="horz" wrap="square" lIns="15870" tIns="0" rIns="1587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dirty="0" smtClean="0">
                <a:ln>
                  <a:noFill/>
                </a:ln>
                <a:solidFill>
                  <a:srgbClr val="111111"/>
                </a:solidFill>
                <a:effectLst/>
                <a:latin typeface="-apple-system"/>
                <a:cs typeface="Arial" pitchFamily="34" charset="0"/>
              </a:rPr>
              <a:t>Open a new Excel spreadsheet</a:t>
            </a:r>
            <a:r>
              <a:rPr kumimoji="0" lang="en-US" sz="1200" b="0" i="0" u="none" strike="noStrike" cap="none" normalizeH="0" baseline="0" dirty="0" smtClean="0">
                <a:ln>
                  <a:noFill/>
                </a:ln>
                <a:solidFill>
                  <a:srgbClr val="111111"/>
                </a:solidFill>
                <a:effectLst/>
                <a:latin typeface="-apple-system"/>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Create columns for each date of the month.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Add a column for employee names on the left.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200" b="1" i="0" u="none" strike="noStrike" cap="none" normalizeH="0" baseline="0" dirty="0" smtClean="0">
                <a:ln>
                  <a:noFill/>
                </a:ln>
                <a:solidFill>
                  <a:srgbClr val="111111"/>
                </a:solidFill>
                <a:effectLst/>
                <a:latin typeface="-apple-system"/>
                <a:cs typeface="Arial" pitchFamily="34" charset="0"/>
              </a:rPr>
              <a:t>Color-code weekends and public holidays</a:t>
            </a:r>
            <a:r>
              <a:rPr kumimoji="0" lang="en-US" sz="1200" b="0" i="0" u="none" strike="noStrike" cap="none" normalizeH="0" baseline="0" dirty="0" smtClean="0">
                <a:ln>
                  <a:noFill/>
                </a:ln>
                <a:solidFill>
                  <a:srgbClr val="111111"/>
                </a:solidFill>
                <a:effectLst/>
                <a:latin typeface="-apple-system"/>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Fill Sunday and Saturday cells with black.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Mark public holidays in 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200" b="1" i="0" u="none" strike="noStrike" cap="none" normalizeH="0" baseline="0" dirty="0" smtClean="0">
                <a:ln>
                  <a:noFill/>
                </a:ln>
                <a:solidFill>
                  <a:srgbClr val="111111"/>
                </a:solidFill>
                <a:effectLst/>
                <a:latin typeface="-apple-system"/>
                <a:cs typeface="Arial" pitchFamily="34" charset="0"/>
              </a:rPr>
              <a:t>Apply Data Validation</a:t>
            </a:r>
            <a:r>
              <a:rPr kumimoji="0" lang="en-US" sz="1200" b="0" i="0" u="none" strike="noStrike" cap="none" normalizeH="0" baseline="0" dirty="0" smtClean="0">
                <a:ln>
                  <a:noFill/>
                </a:ln>
                <a:solidFill>
                  <a:srgbClr val="111111"/>
                </a:solidFill>
                <a:effectLst/>
                <a:latin typeface="-apple-system"/>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Allow only specific words like ‘Present,’ ‘Absent,’ or ‘Half Day.’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200" b="1" i="0" u="none" strike="noStrike" cap="none" normalizeH="0" baseline="0" dirty="0" smtClean="0">
                <a:ln>
                  <a:noFill/>
                </a:ln>
                <a:solidFill>
                  <a:srgbClr val="111111"/>
                </a:solidFill>
                <a:effectLst/>
                <a:latin typeface="-apple-system"/>
                <a:cs typeface="Arial" pitchFamily="34" charset="0"/>
              </a:rPr>
              <a:t>Lock cells for data entry</a:t>
            </a:r>
            <a:r>
              <a:rPr kumimoji="0" lang="en-US" sz="1200" b="0" i="0" u="none" strike="noStrike" cap="none" normalizeH="0" baseline="0" dirty="0" smtClean="0">
                <a:ln>
                  <a:noFill/>
                </a:ln>
                <a:solidFill>
                  <a:srgbClr val="111111"/>
                </a:solidFill>
                <a:effectLst/>
                <a:latin typeface="-apple-system"/>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Restrict input consistency (e.g., time between 6 pm and 8 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Prevent accidental changes in critical cells.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200" b="1" i="0" u="none" strike="noStrike" cap="none" normalizeH="0" baseline="0" dirty="0" smtClean="0">
                <a:ln>
                  <a:noFill/>
                </a:ln>
                <a:solidFill>
                  <a:srgbClr val="111111"/>
                </a:solidFill>
                <a:effectLst/>
                <a:latin typeface="-apple-system"/>
                <a:cs typeface="Arial" pitchFamily="34" charset="0"/>
              </a:rPr>
              <a:t>Calculate absences and presents</a:t>
            </a:r>
            <a:r>
              <a:rPr kumimoji="0" lang="en-US" sz="1200" b="0" i="0" u="none" strike="noStrike" cap="none" normalizeH="0" baseline="0" dirty="0" smtClean="0">
                <a:ln>
                  <a:noFill/>
                </a:ln>
                <a:solidFill>
                  <a:srgbClr val="111111"/>
                </a:solidFill>
                <a:effectLst/>
                <a:latin typeface="-apple-system"/>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Click on the cell where you want to display the ‘Number of Absences.’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Enter the formula: </a:t>
            </a:r>
            <a:r>
              <a:rPr kumimoji="0" lang="en-US" sz="1000" b="0" i="0" u="none" strike="noStrike" cap="none" normalizeH="0" baseline="0" dirty="0" smtClean="0">
                <a:ln>
                  <a:noFill/>
                </a:ln>
                <a:solidFill>
                  <a:srgbClr val="111111"/>
                </a:solidFill>
                <a:effectLst/>
                <a:latin typeface="Arial Unicode MS" pitchFamily="34" charset="-128"/>
                <a:cs typeface="Arial" pitchFamily="34" charset="0"/>
              </a:rPr>
              <a:t>=COUNTIF(range, criteria)</a:t>
            </a:r>
            <a:r>
              <a:rPr kumimoji="0" lang="en-US" sz="1200" b="0" i="0" u="none" strike="noStrike" cap="none" normalizeH="0" baseline="0" dirty="0" smtClean="0">
                <a:ln>
                  <a:noFill/>
                </a:ln>
                <a:solidFill>
                  <a:srgbClr val="111111"/>
                </a:solidFill>
                <a:effectLst/>
                <a:latin typeface="-apple-system"/>
                <a:cs typeface="Arial"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111111"/>
                </a:solidFill>
                <a:effectLst/>
                <a:latin typeface="-apple-system"/>
                <a:cs typeface="Arial" pitchFamily="34" charset="0"/>
              </a:rPr>
              <a:t>For example, if employee names are in column A and attendance data in columns B to Q, use: </a:t>
            </a:r>
            <a:r>
              <a:rPr kumimoji="0" lang="en-US" sz="1000" b="0" i="0" u="none" strike="noStrike" cap="none" normalizeH="0" baseline="0" dirty="0" smtClean="0">
                <a:ln>
                  <a:noFill/>
                </a:ln>
                <a:solidFill>
                  <a:srgbClr val="111111"/>
                </a:solidFill>
                <a:effectLst/>
                <a:latin typeface="Arial Unicode MS" pitchFamily="34" charset="-128"/>
                <a:cs typeface="Arial" pitchFamily="34" charset="0"/>
              </a:rPr>
              <a:t>=COUNTIF(B2:Q10, "A")</a:t>
            </a:r>
            <a:r>
              <a:rPr kumimoji="0" lang="en-US" sz="1200" b="0" i="0" u="none" strike="noStrike" cap="none" normalizeH="0" baseline="0" dirty="0" smtClean="0">
                <a:ln>
                  <a:noFill/>
                </a:ln>
                <a:solidFill>
                  <a:srgbClr val="111111"/>
                </a:solidFill>
                <a:effectLst/>
                <a:latin typeface="-apple-system"/>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a:r>
            <a:br>
              <a:rPr kumimoji="0" lang="en-US" sz="9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1" cy="56746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p:cNvGraphicFramePr/>
          <p:nvPr/>
        </p:nvGraphicFramePr>
        <p:xfrm>
          <a:off x="1666844" y="1214422"/>
          <a:ext cx="6858048" cy="45720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66712" y="571480"/>
            <a:ext cx="10844250" cy="642942"/>
          </a:xfrm>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738150" y="1500174"/>
          <a:ext cx="10429955" cy="4357717"/>
        </p:xfrm>
        <a:graphic>
          <a:graphicData uri="http://schemas.openxmlformats.org/drawingml/2006/table">
            <a:tbl>
              <a:tblPr/>
              <a:tblGrid>
                <a:gridCol w="545567"/>
                <a:gridCol w="984159"/>
                <a:gridCol w="684633"/>
                <a:gridCol w="684633"/>
                <a:gridCol w="684633"/>
                <a:gridCol w="684633"/>
                <a:gridCol w="684633"/>
                <a:gridCol w="684633"/>
                <a:gridCol w="684633"/>
                <a:gridCol w="684633"/>
                <a:gridCol w="684633"/>
                <a:gridCol w="684633"/>
                <a:gridCol w="684633"/>
                <a:gridCol w="684633"/>
                <a:gridCol w="684633"/>
              </a:tblGrid>
              <a:tr h="622531">
                <a:tc>
                  <a:txBody>
                    <a:bodyPr/>
                    <a:lstStyle/>
                    <a:p>
                      <a:pPr algn="l" fontAlgn="b"/>
                      <a:r>
                        <a:rPr lang="en-US" sz="1000" b="1" i="0" u="none" strike="noStrike" dirty="0">
                          <a:solidFill>
                            <a:srgbClr val="000000"/>
                          </a:solidFill>
                          <a:latin typeface="Times New Roman"/>
                        </a:rPr>
                        <a:t>S.NO</a:t>
                      </a:r>
                    </a:p>
                  </a:txBody>
                  <a:tcPr marL="0" marR="0" marT="0" marB="0" anchor="b">
                    <a:lnL>
                      <a:noFill/>
                    </a:lnL>
                    <a:lnR>
                      <a:noFill/>
                    </a:lnR>
                    <a:lnT>
                      <a:noFill/>
                    </a:lnT>
                    <a:lnB>
                      <a:noFill/>
                    </a:lnB>
                  </a:tcPr>
                </a:tc>
                <a:tc>
                  <a:txBody>
                    <a:bodyPr/>
                    <a:lstStyle/>
                    <a:p>
                      <a:pPr algn="ctr" fontAlgn="b"/>
                      <a:r>
                        <a:rPr lang="en-US" sz="1000" b="1" i="0" u="none" strike="noStrike">
                          <a:solidFill>
                            <a:srgbClr val="000000"/>
                          </a:solidFill>
                          <a:latin typeface="Times New Roman"/>
                        </a:rPr>
                        <a:t>NAME</a:t>
                      </a:r>
                    </a:p>
                  </a:txBody>
                  <a:tcPr marL="0" marR="0" marT="0" marB="0" anchor="b">
                    <a:lnL>
                      <a:noFill/>
                    </a:lnL>
                    <a:lnR>
                      <a:noFill/>
                    </a:lnR>
                    <a:lnT>
                      <a:noFill/>
                    </a:lnT>
                    <a:lnB>
                      <a:noFill/>
                    </a:lnB>
                  </a:tcPr>
                </a:tc>
                <a:tc gridSpan="13">
                  <a:txBody>
                    <a:bodyPr/>
                    <a:lstStyle/>
                    <a:p>
                      <a:pPr algn="ctr" fontAlgn="b"/>
                      <a:r>
                        <a:rPr lang="en-US" sz="1000" b="1" i="0" u="none" strike="noStrike" dirty="0">
                          <a:solidFill>
                            <a:srgbClr val="000000"/>
                          </a:solidFill>
                          <a:latin typeface="Times New Roman"/>
                        </a:rPr>
                        <a:t>  2022-2023</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2531">
                <a:tc>
                  <a:txBody>
                    <a:bodyPr/>
                    <a:lstStyle/>
                    <a:p>
                      <a:pPr algn="l" fontAlgn="b"/>
                      <a:endParaRPr lang="en-US" sz="1000" b="0" i="0" u="none" strike="noStrike">
                        <a:solidFill>
                          <a:srgbClr val="000000"/>
                        </a:solidFill>
                        <a:latin typeface="Times New Roman"/>
                      </a:endParaRPr>
                    </a:p>
                  </a:txBody>
                  <a:tcPr marL="0" marR="0" marT="0" marB="0" anchor="b">
                    <a:lnL>
                      <a:noFill/>
                    </a:lnL>
                    <a:lnR>
                      <a:noFill/>
                    </a:lnR>
                    <a:lnT>
                      <a:noFill/>
                    </a:lnT>
                    <a:lnB>
                      <a:noFill/>
                    </a:lnB>
                  </a:tcPr>
                </a:tc>
                <a:tc>
                  <a:txBody>
                    <a:bodyPr/>
                    <a:lstStyle/>
                    <a:p>
                      <a:pPr algn="ctr" fontAlgn="b"/>
                      <a:endParaRPr lang="en-US" sz="1000" b="0" i="0" u="none" strike="noStrike" dirty="0">
                        <a:solidFill>
                          <a:srgbClr val="000000"/>
                        </a:solidFill>
                        <a:latin typeface="Times New Roman"/>
                      </a:endParaRP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JAN</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FEB</a:t>
                      </a:r>
                    </a:p>
                  </a:txBody>
                  <a:tcPr marL="0" marR="0" marT="0" marB="0" anchor="b">
                    <a:lnL>
                      <a:noFill/>
                    </a:lnL>
                    <a:lnR>
                      <a:noFill/>
                    </a:lnR>
                    <a:lnT>
                      <a:noFill/>
                    </a:lnT>
                    <a:lnB>
                      <a:noFill/>
                    </a:lnB>
                  </a:tcPr>
                </a:tc>
                <a:tc>
                  <a:txBody>
                    <a:bodyPr/>
                    <a:lstStyle/>
                    <a:p>
                      <a:pPr algn="l" fontAlgn="b"/>
                      <a:r>
                        <a:rPr lang="en-US" sz="1000" b="1" i="0" u="none" strike="noStrike" dirty="0">
                          <a:solidFill>
                            <a:srgbClr val="000000"/>
                          </a:solidFill>
                          <a:latin typeface="Times New Roman"/>
                        </a:rPr>
                        <a:t>MAR</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APR</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MAY</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JUN</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JULY</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AUG</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SEP</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OCT</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NOV</a:t>
                      </a:r>
                    </a:p>
                  </a:txBody>
                  <a:tcPr marL="0" marR="0" marT="0" marB="0" anchor="b">
                    <a:lnL>
                      <a:noFill/>
                    </a:lnL>
                    <a:lnR>
                      <a:noFill/>
                    </a:lnR>
                    <a:lnT>
                      <a:noFill/>
                    </a:lnT>
                    <a:lnB>
                      <a:noFill/>
                    </a:lnB>
                  </a:tcPr>
                </a:tc>
                <a:tc>
                  <a:txBody>
                    <a:bodyPr/>
                    <a:lstStyle/>
                    <a:p>
                      <a:pPr algn="l" fontAlgn="b"/>
                      <a:r>
                        <a:rPr lang="en-US" sz="1000" b="1" i="0" u="none" strike="noStrike">
                          <a:solidFill>
                            <a:srgbClr val="000000"/>
                          </a:solidFill>
                          <a:latin typeface="Times New Roman"/>
                        </a:rPr>
                        <a:t>DEC</a:t>
                      </a:r>
                    </a:p>
                  </a:txBody>
                  <a:tcPr marL="0" marR="0" marT="0" marB="0" anchor="b">
                    <a:lnL>
                      <a:noFill/>
                    </a:lnL>
                    <a:lnR>
                      <a:noFill/>
                    </a:lnR>
                    <a:lnT>
                      <a:noFill/>
                    </a:lnT>
                    <a:lnB>
                      <a:noFill/>
                    </a:lnB>
                  </a:tcPr>
                </a:tc>
                <a:tc>
                  <a:txBody>
                    <a:bodyPr/>
                    <a:lstStyle/>
                    <a:p>
                      <a:pPr algn="l" fontAlgn="b"/>
                      <a:r>
                        <a:rPr lang="en-US" sz="1000" b="1" i="0" u="none" strike="noStrike" dirty="0">
                          <a:solidFill>
                            <a:srgbClr val="000000"/>
                          </a:solidFill>
                          <a:latin typeface="Times New Roman"/>
                        </a:rPr>
                        <a:t>TOTAL</a:t>
                      </a:r>
                    </a:p>
                  </a:txBody>
                  <a:tcPr marL="0" marR="0" marT="0" marB="0" anchor="b">
                    <a:lnL>
                      <a:noFill/>
                    </a:lnL>
                    <a:lnR>
                      <a:noFill/>
                    </a:lnR>
                    <a:lnT>
                      <a:noFill/>
                    </a:lnT>
                    <a:lnB>
                      <a:noFill/>
                    </a:lnB>
                  </a:tcPr>
                </a:tc>
              </a:tr>
              <a:tr h="622531">
                <a:tc>
                  <a:txBody>
                    <a:bodyPr/>
                    <a:lstStyle/>
                    <a:p>
                      <a:pPr algn="ctr" fontAlgn="b"/>
                      <a:r>
                        <a:rPr lang="en-US" sz="1000" b="0" i="0" u="none" strike="noStrike">
                          <a:solidFill>
                            <a:srgbClr val="000000"/>
                          </a:solidFill>
                          <a:latin typeface="Times New Roman"/>
                        </a:rPr>
                        <a:t>1</a:t>
                      </a:r>
                    </a:p>
                  </a:txBody>
                  <a:tcPr marL="0" marR="0" marT="0" marB="0" anchor="b">
                    <a:lnL>
                      <a:noFill/>
                    </a:lnL>
                    <a:lnR>
                      <a:noFill/>
                    </a:lnR>
                    <a:lnT>
                      <a:noFill/>
                    </a:lnT>
                    <a:lnB>
                      <a:noFill/>
                    </a:lnB>
                  </a:tcPr>
                </a:tc>
                <a:tc>
                  <a:txBody>
                    <a:bodyPr/>
                    <a:lstStyle/>
                    <a:p>
                      <a:pPr algn="l" fontAlgn="b"/>
                      <a:r>
                        <a:rPr lang="en-US" sz="1000" b="0" i="0" u="none" strike="noStrike">
                          <a:solidFill>
                            <a:srgbClr val="000000"/>
                          </a:solidFill>
                          <a:latin typeface="Times New Roman"/>
                        </a:rPr>
                        <a:t>ANUPRIYA </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31</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31</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23</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31</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336</a:t>
                      </a:r>
                    </a:p>
                  </a:txBody>
                  <a:tcPr marL="0" marR="0" marT="0" marB="0" anchor="b">
                    <a:lnL>
                      <a:noFill/>
                    </a:lnL>
                    <a:lnR>
                      <a:noFill/>
                    </a:lnR>
                    <a:lnT>
                      <a:noFill/>
                    </a:lnT>
                    <a:lnB>
                      <a:noFill/>
                    </a:lnB>
                  </a:tcPr>
                </a:tc>
              </a:tr>
              <a:tr h="622531">
                <a:tc>
                  <a:txBody>
                    <a:bodyPr/>
                    <a:lstStyle/>
                    <a:p>
                      <a:pPr algn="ctr" fontAlgn="b"/>
                      <a:r>
                        <a:rPr lang="en-US" sz="1000" b="0" i="0" u="none" strike="noStrike">
                          <a:solidFill>
                            <a:srgbClr val="000000"/>
                          </a:solidFill>
                          <a:latin typeface="Times New Roman"/>
                        </a:rPr>
                        <a:t>2</a:t>
                      </a:r>
                    </a:p>
                  </a:txBody>
                  <a:tcPr marL="0" marR="0" marT="0" marB="0" anchor="b">
                    <a:lnL>
                      <a:noFill/>
                    </a:lnL>
                    <a:lnR>
                      <a:noFill/>
                    </a:lnR>
                    <a:lnT>
                      <a:noFill/>
                    </a:lnT>
                    <a:lnB>
                      <a:noFill/>
                    </a:lnB>
                  </a:tcPr>
                </a:tc>
                <a:tc>
                  <a:txBody>
                    <a:bodyPr/>
                    <a:lstStyle/>
                    <a:p>
                      <a:pPr algn="l" fontAlgn="b"/>
                      <a:r>
                        <a:rPr lang="en-US" sz="1000" b="0" i="0" u="none" strike="noStrike">
                          <a:solidFill>
                            <a:srgbClr val="000000"/>
                          </a:solidFill>
                          <a:latin typeface="Times New Roman"/>
                        </a:rPr>
                        <a:t>RANJNI </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26</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24</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331</a:t>
                      </a:r>
                    </a:p>
                  </a:txBody>
                  <a:tcPr marL="0" marR="0" marT="0" marB="0" anchor="b">
                    <a:lnL>
                      <a:noFill/>
                    </a:lnL>
                    <a:lnR>
                      <a:noFill/>
                    </a:lnR>
                    <a:lnT>
                      <a:noFill/>
                    </a:lnT>
                    <a:lnB>
                      <a:noFill/>
                    </a:lnB>
                  </a:tcPr>
                </a:tc>
              </a:tr>
              <a:tr h="622531">
                <a:tc>
                  <a:txBody>
                    <a:bodyPr/>
                    <a:lstStyle/>
                    <a:p>
                      <a:pPr algn="ctr" fontAlgn="b"/>
                      <a:r>
                        <a:rPr lang="en-US" sz="1000" b="0" i="0" u="none" strike="noStrike">
                          <a:solidFill>
                            <a:srgbClr val="000000"/>
                          </a:solidFill>
                          <a:latin typeface="Times New Roman"/>
                        </a:rPr>
                        <a:t>3</a:t>
                      </a:r>
                    </a:p>
                  </a:txBody>
                  <a:tcPr marL="0" marR="0" marT="0" marB="0" anchor="b">
                    <a:lnL>
                      <a:noFill/>
                    </a:lnL>
                    <a:lnR>
                      <a:noFill/>
                    </a:lnR>
                    <a:lnT>
                      <a:noFill/>
                    </a:lnT>
                    <a:lnB>
                      <a:noFill/>
                    </a:lnB>
                  </a:tcPr>
                </a:tc>
                <a:tc>
                  <a:txBody>
                    <a:bodyPr/>
                    <a:lstStyle/>
                    <a:p>
                      <a:pPr algn="l" fontAlgn="b"/>
                      <a:r>
                        <a:rPr lang="en-US" sz="1000" b="0" i="0" u="none" strike="noStrike">
                          <a:solidFill>
                            <a:srgbClr val="000000"/>
                          </a:solidFill>
                          <a:latin typeface="Times New Roman"/>
                        </a:rPr>
                        <a:t>SURESH</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31</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26</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31</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346</a:t>
                      </a:r>
                    </a:p>
                  </a:txBody>
                  <a:tcPr marL="0" marR="0" marT="0" marB="0" anchor="b">
                    <a:lnL>
                      <a:noFill/>
                    </a:lnL>
                    <a:lnR>
                      <a:noFill/>
                    </a:lnR>
                    <a:lnT>
                      <a:noFill/>
                    </a:lnT>
                    <a:lnB>
                      <a:noFill/>
                    </a:lnB>
                  </a:tcPr>
                </a:tc>
              </a:tr>
              <a:tr h="622531">
                <a:tc>
                  <a:txBody>
                    <a:bodyPr/>
                    <a:lstStyle/>
                    <a:p>
                      <a:pPr algn="ctr" fontAlgn="b"/>
                      <a:r>
                        <a:rPr lang="en-US" sz="1000" b="0" i="0" u="none" strike="noStrike">
                          <a:solidFill>
                            <a:srgbClr val="000000"/>
                          </a:solidFill>
                          <a:latin typeface="Times New Roman"/>
                        </a:rPr>
                        <a:t>4</a:t>
                      </a:r>
                    </a:p>
                  </a:txBody>
                  <a:tcPr marL="0" marR="0" marT="0" marB="0" anchor="b">
                    <a:lnL>
                      <a:noFill/>
                    </a:lnL>
                    <a:lnR>
                      <a:noFill/>
                    </a:lnR>
                    <a:lnT>
                      <a:noFill/>
                    </a:lnT>
                    <a:lnB>
                      <a:noFill/>
                    </a:lnB>
                  </a:tcPr>
                </a:tc>
                <a:tc>
                  <a:txBody>
                    <a:bodyPr/>
                    <a:lstStyle/>
                    <a:p>
                      <a:pPr algn="l" fontAlgn="b"/>
                      <a:r>
                        <a:rPr lang="en-US" sz="1000" b="0" i="0" u="none" strike="noStrike">
                          <a:solidFill>
                            <a:srgbClr val="000000"/>
                          </a:solidFill>
                          <a:latin typeface="Times New Roman"/>
                        </a:rPr>
                        <a:t>RAM</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26</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31</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332</a:t>
                      </a:r>
                    </a:p>
                  </a:txBody>
                  <a:tcPr marL="0" marR="0" marT="0" marB="0" anchor="b">
                    <a:lnL>
                      <a:noFill/>
                    </a:lnL>
                    <a:lnR>
                      <a:noFill/>
                    </a:lnR>
                    <a:lnT>
                      <a:noFill/>
                    </a:lnT>
                    <a:lnB>
                      <a:noFill/>
                    </a:lnB>
                  </a:tcPr>
                </a:tc>
              </a:tr>
              <a:tr h="622531">
                <a:tc>
                  <a:txBody>
                    <a:bodyPr/>
                    <a:lstStyle/>
                    <a:p>
                      <a:pPr algn="ctr" fontAlgn="b"/>
                      <a:r>
                        <a:rPr lang="en-US" sz="1000" b="0" i="0" u="none" strike="noStrike">
                          <a:solidFill>
                            <a:srgbClr val="000000"/>
                          </a:solidFill>
                          <a:latin typeface="Times New Roman"/>
                        </a:rPr>
                        <a:t>5</a:t>
                      </a:r>
                    </a:p>
                  </a:txBody>
                  <a:tcPr marL="0" marR="0" marT="0" marB="0" anchor="b">
                    <a:lnL>
                      <a:noFill/>
                    </a:lnL>
                    <a:lnR>
                      <a:noFill/>
                    </a:lnR>
                    <a:lnT>
                      <a:noFill/>
                    </a:lnT>
                    <a:lnB>
                      <a:noFill/>
                    </a:lnB>
                  </a:tcPr>
                </a:tc>
                <a:tc>
                  <a:txBody>
                    <a:bodyPr/>
                    <a:lstStyle/>
                    <a:p>
                      <a:pPr algn="l" fontAlgn="b"/>
                      <a:r>
                        <a:rPr lang="en-US" sz="1000" b="0" i="0" u="none" strike="noStrike">
                          <a:solidFill>
                            <a:srgbClr val="000000"/>
                          </a:solidFill>
                          <a:latin typeface="Times New Roman"/>
                        </a:rPr>
                        <a:t>PRABU</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26</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28</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26</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26</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Times New Roman"/>
                        </a:rPr>
                        <a:t>27</a:t>
                      </a:r>
                    </a:p>
                  </a:txBody>
                  <a:tcPr marL="0" marR="0" marT="0" marB="0" anchor="b">
                    <a:lnL>
                      <a:noFill/>
                    </a:lnL>
                    <a:lnR>
                      <a:noFill/>
                    </a:lnR>
                    <a:lnT>
                      <a:noFill/>
                    </a:lnT>
                    <a:lnB>
                      <a:noFill/>
                    </a:lnB>
                  </a:tcPr>
                </a:tc>
                <a:tc>
                  <a:txBody>
                    <a:bodyPr/>
                    <a:lstStyle/>
                    <a:p>
                      <a:pPr algn="r" fontAlgn="b"/>
                      <a:r>
                        <a:rPr lang="en-US" sz="1000" b="0" i="0" u="none" strike="noStrike" dirty="0">
                          <a:solidFill>
                            <a:srgbClr val="000000"/>
                          </a:solidFill>
                          <a:latin typeface="Times New Roman"/>
                        </a:rPr>
                        <a:t>326</a:t>
                      </a:r>
                    </a:p>
                  </a:txBody>
                  <a:tcPr marL="0" marR="0" marT="0" marB="0" anchor="b">
                    <a:lnL>
                      <a:noFill/>
                    </a:lnL>
                    <a:lnR>
                      <a:noFill/>
                    </a:lnR>
                    <a:lnT>
                      <a:noFill/>
                    </a:lnT>
                    <a:lnB>
                      <a:noFill/>
                    </a:lnB>
                  </a:tcPr>
                </a:tc>
              </a:tr>
            </a:tbl>
          </a:graphicData>
        </a:graphic>
      </p:graphicFrame>
    </p:spTree>
    <p:extLst>
      <p:ext uri="{BB962C8B-B14F-4D97-AF65-F5344CB8AC3E}">
        <p14:creationId xmlns=""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75" y="2571744"/>
            <a:ext cx="7500991" cy="142876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7" y="829627"/>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xfrm>
            <a:off x="11131104" y="6111878"/>
            <a:ext cx="6096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2"/>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ATTENDANCE TREND WITH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1131104" y="6111878"/>
            <a:ext cx="6096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6"/>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1131104" y="6111878"/>
            <a:ext cx="6096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Rectangle 10"/>
          <p:cNvSpPr/>
          <p:nvPr/>
        </p:nvSpPr>
        <p:spPr>
          <a:xfrm>
            <a:off x="738150" y="1857364"/>
            <a:ext cx="7572428" cy="2862322"/>
          </a:xfrm>
          <a:prstGeom prst="rect">
            <a:avLst/>
          </a:prstGeom>
        </p:spPr>
        <p:txBody>
          <a:bodyPr wrap="square">
            <a:spAutoFit/>
          </a:bodyPr>
          <a:lstStyle/>
          <a:p>
            <a:r>
              <a:rPr lang="en-US" dirty="0" smtClean="0"/>
              <a:t> Employee Attendance Management System aims to help keep track of employees’ working attendance. It’s the system used to track how much time the workers spend working and how much time they spend off. It also lessens the use of paper, spreadsheets, or punching time cards, but with attendance software online. This system prohibits employees from stealing time. There is a real-time attendance management system that connects all of the different types of attendance devices that people use, such as smart cards, biometrics, and facial recognition devices.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2962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131104" y="6111878"/>
            <a:ext cx="6096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2"/>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666712" y="2143117"/>
            <a:ext cx="5143536" cy="2585323"/>
          </a:xfrm>
          <a:prstGeom prst="rect">
            <a:avLst/>
          </a:prstGeom>
        </p:spPr>
        <p:txBody>
          <a:bodyPr wrap="square">
            <a:spAutoFit/>
          </a:bodyPr>
          <a:lstStyle/>
          <a:p>
            <a:r>
              <a:rPr lang="en-US" dirty="0" smtClean="0"/>
              <a:t>In this project, an analysis was conducted to showcase the employee attendance trends, work preference patterns, such as working from home, and the frequency of sick leaves taken. The objective was to provide insights for managers to facilitate meeting planning and allocation of office space in accordance with the majority of employee presence in a given week 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4"/>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131104" y="6111878"/>
            <a:ext cx="6096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Rectangle 8"/>
          <p:cNvSpPr/>
          <p:nvPr/>
        </p:nvSpPr>
        <p:spPr>
          <a:xfrm>
            <a:off x="1238216" y="2500306"/>
            <a:ext cx="6286544" cy="2585323"/>
          </a:xfrm>
          <a:prstGeom prst="rect">
            <a:avLst/>
          </a:prstGeom>
        </p:spPr>
        <p:txBody>
          <a:bodyPr wrap="square">
            <a:spAutoFit/>
          </a:bodyPr>
          <a:lstStyle/>
          <a:p>
            <a:pPr marL="400050" indent="-400050">
              <a:buFont typeface="+mj-lt"/>
              <a:buAutoNum type="romanLcPeriod"/>
            </a:pPr>
            <a:r>
              <a:rPr lang="en-US" dirty="0" smtClean="0"/>
              <a:t>The measures that we want to display in the dashboard are:</a:t>
            </a:r>
          </a:p>
          <a:p>
            <a:pPr marL="400050" indent="-400050">
              <a:buFont typeface="+mj-lt"/>
              <a:buAutoNum type="romanLcPeriod"/>
            </a:pPr>
            <a:r>
              <a:rPr lang="en-US" dirty="0" smtClean="0"/>
              <a:t>Total Present Days</a:t>
            </a:r>
          </a:p>
          <a:p>
            <a:pPr marL="400050" indent="-400050">
              <a:buFont typeface="+mj-lt"/>
              <a:buAutoNum type="romanLcPeriod"/>
            </a:pPr>
            <a:r>
              <a:rPr lang="en-US" dirty="0" smtClean="0"/>
              <a:t>Total Absent Days</a:t>
            </a:r>
          </a:p>
          <a:p>
            <a:pPr marL="400050" indent="-400050">
              <a:buFont typeface="+mj-lt"/>
              <a:buAutoNum type="romanLcPeriod"/>
            </a:pPr>
            <a:r>
              <a:rPr lang="en-US" dirty="0" smtClean="0"/>
              <a:t>Employee Count</a:t>
            </a:r>
          </a:p>
          <a:p>
            <a:pPr marL="400050" indent="-400050">
              <a:buFont typeface="+mj-lt"/>
              <a:buAutoNum type="romanLcPeriod"/>
            </a:pPr>
            <a:r>
              <a:rPr lang="en-US" dirty="0" smtClean="0"/>
              <a:t>Presence %</a:t>
            </a:r>
          </a:p>
          <a:p>
            <a:pPr marL="400050" indent="-400050">
              <a:buFont typeface="+mj-lt"/>
              <a:buAutoNum type="romanLcPeriod"/>
            </a:pPr>
            <a:r>
              <a:rPr lang="en-US" dirty="0" smtClean="0"/>
              <a:t>WFH %</a:t>
            </a:r>
          </a:p>
          <a:p>
            <a:pPr marL="400050" indent="-400050">
              <a:buFont typeface="+mj-lt"/>
              <a:buAutoNum type="romanLcPeriod"/>
            </a:pPr>
            <a:r>
              <a:rPr lang="en-US" dirty="0" smtClean="0"/>
              <a:t>Sick Leave %</a:t>
            </a:r>
          </a:p>
          <a:p>
            <a:pPr marL="400050" indent="-400050">
              <a:buFont typeface="+mj-lt"/>
              <a:buAutoNum type="romanLcPeriod"/>
            </a:pPr>
            <a:r>
              <a:rPr lang="en-US" dirty="0" smtClean="0"/>
              <a:t>Change of the % measures with respect to date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95472" y="357166"/>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131104" y="6111878"/>
            <a:ext cx="6096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Rectangle 9"/>
          <p:cNvSpPr/>
          <p:nvPr/>
        </p:nvSpPr>
        <p:spPr>
          <a:xfrm>
            <a:off x="3095604" y="2143117"/>
            <a:ext cx="7977223" cy="2308324"/>
          </a:xfrm>
          <a:prstGeom prst="rect">
            <a:avLst/>
          </a:prstGeom>
        </p:spPr>
        <p:txBody>
          <a:bodyPr wrap="square">
            <a:spAutoFit/>
          </a:bodyPr>
          <a:lstStyle/>
          <a:p>
            <a:r>
              <a:rPr lang="en-US" dirty="0" smtClean="0"/>
              <a:t>One of the most obvious benefits of attendance data is that it can help you measure and improve your employees' productivity and efficiency. You can use attendance data to track how much time your employees spend on different tasks, projects, or clients, and compare them with your goals and expectations. You can also use attendance data to identify and address issues such as absenteeism, tardiness, overtime, or underutilization, and see how they affect your output and quality.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595275" y="857232"/>
            <a:ext cx="10681335" cy="758190"/>
          </a:xfrm>
        </p:spPr>
        <p:txBody>
          <a:bodyPr>
            <a:normAutofit/>
          </a:bodyPr>
          <a:lstStyle/>
          <a:p>
            <a:r>
              <a:rPr lang="en-IN" dirty="0"/>
              <a:t>Dataset Description</a:t>
            </a:r>
          </a:p>
        </p:txBody>
      </p:sp>
      <p:sp>
        <p:nvSpPr>
          <p:cNvPr id="3" name="Rectangle 2"/>
          <p:cNvSpPr/>
          <p:nvPr/>
        </p:nvSpPr>
        <p:spPr>
          <a:xfrm>
            <a:off x="595274" y="2428869"/>
            <a:ext cx="9882215" cy="3416320"/>
          </a:xfrm>
          <a:prstGeom prst="rect">
            <a:avLst/>
          </a:prstGeom>
        </p:spPr>
        <p:txBody>
          <a:bodyPr wrap="square">
            <a:spAutoFit/>
          </a:bodyPr>
          <a:lstStyle/>
          <a:p>
            <a:pPr marL="342900" indent="-342900">
              <a:buFont typeface="+mj-lt"/>
              <a:buAutoNum type="alphaUcPeriod"/>
            </a:pPr>
            <a:r>
              <a:rPr lang="en-US" b="1" dirty="0" smtClean="0"/>
              <a:t>Clear Expectations:</a:t>
            </a:r>
            <a:r>
              <a:rPr lang="en-US" dirty="0" smtClean="0"/>
              <a:t> Outlining what is considered acceptable attendance and the improvements needed.</a:t>
            </a:r>
          </a:p>
          <a:p>
            <a:pPr marL="342900" indent="-342900">
              <a:buFont typeface="+mj-lt"/>
              <a:buAutoNum type="alphaUcPeriod"/>
            </a:pPr>
            <a:endParaRPr lang="en-US" dirty="0" smtClean="0"/>
          </a:p>
          <a:p>
            <a:pPr marL="342900" indent="-342900">
              <a:buFont typeface="+mj-lt"/>
              <a:buAutoNum type="alphaUcPeriod"/>
            </a:pPr>
            <a:r>
              <a:rPr lang="en-US" b="1" dirty="0" smtClean="0"/>
              <a:t>Monitoring Period:</a:t>
            </a:r>
            <a:r>
              <a:rPr lang="en-US" dirty="0" smtClean="0"/>
              <a:t> A set timeframe during which the employee’s attendance is closely monitored.</a:t>
            </a:r>
          </a:p>
          <a:p>
            <a:pPr marL="342900" indent="-342900">
              <a:buFont typeface="+mj-lt"/>
              <a:buAutoNum type="alphaUcPeriod"/>
            </a:pPr>
            <a:endParaRPr lang="en-US" dirty="0" smtClean="0"/>
          </a:p>
          <a:p>
            <a:pPr marL="342900" indent="-342900">
              <a:buFont typeface="+mj-lt"/>
              <a:buAutoNum type="alphaUcPeriod"/>
            </a:pPr>
            <a:r>
              <a:rPr lang="en-US" b="1" dirty="0" smtClean="0"/>
              <a:t>Support Measures:</a:t>
            </a:r>
            <a:r>
              <a:rPr lang="en-US" dirty="0" smtClean="0"/>
              <a:t> Resources and support provided to the employee, which could include counseling, flexible work options, or assistance with personal issues.</a:t>
            </a:r>
          </a:p>
          <a:p>
            <a:pPr marL="342900" indent="-342900">
              <a:buFont typeface="+mj-lt"/>
              <a:buAutoNum type="alphaUcPeriod"/>
            </a:pPr>
            <a:endParaRPr lang="en-US" dirty="0" smtClean="0"/>
          </a:p>
          <a:p>
            <a:pPr marL="342900" indent="-342900">
              <a:buFont typeface="+mj-lt"/>
              <a:buAutoNum type="alphaUcPeriod"/>
            </a:pPr>
            <a:r>
              <a:rPr lang="en-US" b="1" dirty="0" smtClean="0"/>
              <a:t>Consequences:</a:t>
            </a:r>
            <a:r>
              <a:rPr lang="en-US" dirty="0" smtClean="0"/>
              <a:t> Potential outcomes if the attendance does not improve, which might range from additional training sessions to disciplinary action</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720840"/>
            <a:ext cx="6096000" cy="4524315"/>
          </a:xfrm>
          <a:prstGeom prst="rect">
            <a:avLst/>
          </a:prstGeom>
        </p:spPr>
        <p:txBody>
          <a:bodyPr>
            <a:spAutoFit/>
          </a:bodyPr>
          <a:lstStyle/>
          <a:p>
            <a:pPr>
              <a:buFont typeface="Wingdings" pitchFamily="2" charset="2"/>
              <a:buChar char="v"/>
            </a:pPr>
            <a:r>
              <a:rPr lang="en-US" b="1" dirty="0" smtClean="0"/>
              <a:t>Automation</a:t>
            </a:r>
            <a:r>
              <a:rPr lang="en-US" dirty="0" smtClean="0"/>
              <a:t>: Opt for an app that automates time tracking, employee engagement, and workflow improvements.</a:t>
            </a:r>
          </a:p>
          <a:p>
            <a:pPr>
              <a:buFont typeface="Wingdings" pitchFamily="2" charset="2"/>
              <a:buChar char="v"/>
            </a:pPr>
            <a:r>
              <a:rPr lang="en-US" b="1" dirty="0" smtClean="0"/>
              <a:t>Accuracy and reliability</a:t>
            </a:r>
            <a:r>
              <a:rPr lang="en-US" dirty="0" smtClean="0"/>
              <a:t>: Choose a tool that provides accurate time tracking and allows manual edits when necessary.</a:t>
            </a:r>
          </a:p>
          <a:p>
            <a:pPr>
              <a:buFont typeface="Wingdings" pitchFamily="2" charset="2"/>
              <a:buChar char="v"/>
            </a:pPr>
            <a:r>
              <a:rPr lang="en-US" b="1" dirty="0" smtClean="0"/>
              <a:t>Cross-device tracking</a:t>
            </a:r>
            <a:r>
              <a:rPr lang="en-US" dirty="0" smtClean="0"/>
              <a:t>: Look for a platform that seamlessly monitors time and attendance across desktops, laptops, tablets, and </a:t>
            </a:r>
            <a:r>
              <a:rPr lang="en-US" dirty="0" err="1" smtClean="0"/>
              <a:t>smartphones</a:t>
            </a:r>
            <a:r>
              <a:rPr lang="en-US" dirty="0" smtClean="0"/>
              <a:t>.</a:t>
            </a:r>
          </a:p>
          <a:p>
            <a:pPr>
              <a:buFont typeface="Wingdings" pitchFamily="2" charset="2"/>
              <a:buChar char="v"/>
            </a:pPr>
            <a:r>
              <a:rPr lang="en-US" b="1" dirty="0" smtClean="0"/>
              <a:t>App integrations</a:t>
            </a:r>
            <a:r>
              <a:rPr lang="en-US" dirty="0" smtClean="0"/>
              <a:t>: Prioritize a system that works well with your project management and payroll software.</a:t>
            </a:r>
          </a:p>
          <a:p>
            <a:pPr>
              <a:buFont typeface="Wingdings" pitchFamily="2" charset="2"/>
              <a:buChar char="v"/>
            </a:pPr>
            <a:r>
              <a:rPr lang="en-US" b="1" dirty="0" smtClean="0"/>
              <a:t>Actionable insights</a:t>
            </a:r>
            <a:r>
              <a:rPr lang="en-US" dirty="0" smtClean="0"/>
              <a:t>: Seek a platform offering useful recommendations for improving workflows and retaining talent.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280</TotalTime>
  <Words>588</Words>
  <Application>Microsoft Office PowerPoint</Application>
  <PresentationFormat>Custom</PresentationFormat>
  <Paragraphs>173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P.T.LEE CNASC</cp:lastModifiedBy>
  <cp:revision>24</cp:revision>
  <dcterms:created xsi:type="dcterms:W3CDTF">2024-03-29T15:07:22Z</dcterms:created>
  <dcterms:modified xsi:type="dcterms:W3CDTF">2024-08-31T09:20:35Z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