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654" y="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err="1" smtClean="0"/>
              <a:t>E.Mahalakshmi</a:t>
            </a:r>
            <a:endParaRPr lang="en-US" sz="2400" dirty="0"/>
          </a:p>
          <a:p>
            <a:r>
              <a:rPr lang="en-US" sz="2400" dirty="0"/>
              <a:t>REGISTER NO</a:t>
            </a:r>
            <a:r>
              <a:rPr lang="en-US" sz="2400" dirty="0" smtClean="0"/>
              <a:t>: 312214902</a:t>
            </a:r>
            <a:endParaRPr lang="en-US" sz="2400" dirty="0"/>
          </a:p>
          <a:p>
            <a:r>
              <a:rPr lang="en-US" sz="2400" dirty="0"/>
              <a:t>DEPARTMENT</a:t>
            </a:r>
            <a:r>
              <a:rPr lang="en-US" sz="2400" dirty="0" smtClean="0"/>
              <a:t>: </a:t>
            </a:r>
            <a:r>
              <a:rPr lang="en-US" sz="2400" dirty="0" err="1" smtClean="0"/>
              <a:t>Bcom</a:t>
            </a:r>
            <a:r>
              <a:rPr lang="en-US" sz="2400" dirty="0" smtClean="0"/>
              <a:t>(CA)</a:t>
            </a:r>
            <a:endParaRPr lang="en-US" sz="2400" dirty="0"/>
          </a:p>
          <a:p>
            <a:r>
              <a:rPr lang="en-US" sz="2400" dirty="0" smtClean="0"/>
              <a:t>COLLEGE: </a:t>
            </a:r>
            <a:r>
              <a:rPr lang="en-US" sz="2400" dirty="0" err="1" smtClean="0"/>
              <a:t>Annai</a:t>
            </a:r>
            <a:r>
              <a:rPr lang="en-US" sz="2400" dirty="0" smtClean="0"/>
              <a:t> </a:t>
            </a:r>
            <a:r>
              <a:rPr lang="en-US" sz="2400" dirty="0" err="1" smtClean="0"/>
              <a:t>Veilankannai’s</a:t>
            </a:r>
            <a:r>
              <a:rPr lang="en-US" sz="2400" dirty="0" smtClean="0"/>
              <a:t> college for women</a:t>
            </a:r>
            <a:endParaRPr lang="en-US" sz="2400" dirty="0"/>
          </a:p>
          <a:p>
            <a:r>
              <a:rPr lang="en-US" sz="2400" dirty="0"/>
              <a:t>           </a:t>
            </a:r>
            <a:r>
              <a:rPr lang="en-US" sz="2400" dirty="0" smtClean="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739775" y="1295400"/>
            <a:ext cx="5432425" cy="246300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a:t>
            </a:r>
            <a:r>
              <a:rPr lang="en-US" dirty="0" err="1"/>
              <a:t>modelingA</a:t>
            </a:r>
            <a:r>
              <a:rPr lang="en-US" dirty="0"/>
              <a:t> visual representation of an organization's data that helps analysts understand the data's structure, relationships, and storage methods. Data modeling helps analysts make sense of the data, and can help improve query performance and data consistency. </a:t>
            </a:r>
            <a:endParaRPr lang="en-US" dirty="0" smtClean="0"/>
          </a:p>
          <a:p>
            <a:r>
              <a:rPr lang="en-US" dirty="0" smtClean="0"/>
              <a:t> </a:t>
            </a:r>
            <a:r>
              <a:rPr lang="en-US" dirty="0"/>
              <a:t>Statistical </a:t>
            </a:r>
            <a:r>
              <a:rPr lang="en-US" dirty="0" err="1"/>
              <a:t>modelingA</a:t>
            </a:r>
            <a:r>
              <a:rPr lang="en-US" dirty="0"/>
              <a:t> mathematical representation of the relationship between variables that helps analysts make predictions, data-driven decisions, and scientific discoveries. Statistical modeling techniques include linear regression and classification.</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914400" y="1676400"/>
            <a:ext cx="2590800" cy="18859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219200" y="1143634"/>
            <a:ext cx="6974006" cy="42665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40818" y="1447800"/>
            <a:ext cx="4800600" cy="2862322"/>
          </a:xfrm>
          <a:prstGeom prst="rect">
            <a:avLst/>
          </a:prstGeom>
        </p:spPr>
        <p:txBody>
          <a:bodyPr wrap="square">
            <a:spAutoFit/>
          </a:bodyPr>
          <a:lstStyle/>
          <a:p>
            <a:r>
              <a:rPr lang="en-IN" dirty="0"/>
              <a:t>Address the original question or problem  Revisit the purpose of the experiment and hypothesis  Evaluate the data  Explain the effect of any procedural changes or experimental error  Consider variables that could not be controlled for  Determine the significance or importance of the data </a:t>
            </a:r>
            <a:r>
              <a:rPr lang="en-IN" dirty="0" smtClean="0"/>
              <a:t>analysis</a:t>
            </a:r>
            <a:r>
              <a:rPr lang="en-US" dirty="0"/>
              <a:t>Conclude whether the hypotheses are confirmed or rejected  Highlight key findings  Make generalized comparisons  Assess the strength of the claim</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834072" y="1859340"/>
            <a:ext cx="5636895" cy="3139321"/>
          </a:xfrm>
          <a:prstGeom prst="rect">
            <a:avLst/>
          </a:prstGeom>
        </p:spPr>
        <p:txBody>
          <a:bodyPr wrap="square">
            <a:spAutoFit/>
          </a:bodyPr>
          <a:lstStyle/>
          <a:p>
            <a:r>
              <a:rPr lang="en-IN" dirty="0" smtClean="0"/>
              <a:t> </a:t>
            </a:r>
            <a:r>
              <a:rPr lang="en-IN" dirty="0"/>
              <a:t>The format of a problem </a:t>
            </a:r>
            <a:r>
              <a:rPr lang="en-IN" dirty="0" smtClean="0"/>
              <a:t>statement A </a:t>
            </a:r>
            <a:r>
              <a:rPr lang="en-IN" dirty="0"/>
              <a:t>study's own problem statement has three main components: a synthesis or summary of the existing knowledge relevant to the research inquiry, the gaps identified by that review and why those gaps are important, and the kind of research necessary to fill those </a:t>
            </a:r>
            <a:r>
              <a:rPr lang="en-IN" dirty="0" err="1" smtClean="0"/>
              <a:t>gaps.Identify</a:t>
            </a:r>
            <a:r>
              <a:rPr lang="en-IN" dirty="0" smtClean="0"/>
              <a:t> </a:t>
            </a:r>
            <a:r>
              <a:rPr lang="en-IN" dirty="0"/>
              <a:t>the problem. Start by pointing out an issue and gathering data. ...Put the problem into context. Describe how the problem impacts customers and stakeholders. ...Find the root cause. ...Describe your ideal outcome. ...Propose a solution and outline its benefits.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5224462" y="23871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1981200"/>
            <a:ext cx="7248525" cy="3416320"/>
          </a:xfrm>
          <a:prstGeom prst="rect">
            <a:avLst/>
          </a:prstGeom>
          <a:noFill/>
        </p:spPr>
        <p:txBody>
          <a:bodyPr wrap="square" rtlCol="0">
            <a:spAutoFit/>
          </a:bodyPr>
          <a:lstStyle/>
          <a:p>
            <a:r>
              <a:rPr lang="en-US" sz="2400" dirty="0" smtClean="0">
                <a:solidFill>
                  <a:srgbClr val="0D0D0D"/>
                </a:solidFill>
                <a:latin typeface="Times New Roman" panose="02020603050405020304" pitchFamily="18" charset="0"/>
                <a:cs typeface="Times New Roman" panose="02020603050405020304" pitchFamily="18" charset="0"/>
              </a:rPr>
              <a:t>At </a:t>
            </a:r>
            <a:r>
              <a:rPr lang="en-US" sz="2400" dirty="0">
                <a:solidFill>
                  <a:srgbClr val="0D0D0D"/>
                </a:solidFill>
                <a:latin typeface="Times New Roman" panose="02020603050405020304" pitchFamily="18" charset="0"/>
                <a:cs typeface="Times New Roman" panose="02020603050405020304" pitchFamily="18" charset="0"/>
              </a:rPr>
              <a:t>their most basic level, data analytics projects involve using historical and present project data to enable efficient project delivery decisions. This includes the following: Descriptive analysis offers information in the most efficient way possible</a:t>
            </a:r>
            <a:r>
              <a:rPr lang="en-US" sz="2400" dirty="0" smtClean="0">
                <a:solidFill>
                  <a:srgbClr val="0D0D0D"/>
                </a:solidFill>
                <a:latin typeface="Times New Roman" panose="02020603050405020304" pitchFamily="18" charset="0"/>
                <a:cs typeface="Times New Roman" panose="02020603050405020304" pitchFamily="18" charset="0"/>
              </a:rPr>
              <a:t>.</a:t>
            </a:r>
          </a:p>
          <a:p>
            <a:endParaRPr lang="en-US" sz="2400" dirty="0" smtClean="0">
              <a:solidFill>
                <a:srgbClr val="0D0D0D"/>
              </a:solidFill>
              <a:latin typeface="Times New Roman" panose="02020603050405020304" pitchFamily="18" charset="0"/>
              <a:cs typeface="Times New Roman" panose="02020603050405020304" pitchFamily="18" charset="0"/>
            </a:endParaRPr>
          </a:p>
          <a:p>
            <a:r>
              <a:rPr lang="en-US" sz="2400" dirty="0" smtClean="0">
                <a:solidFill>
                  <a:srgbClr val="0D0D0D"/>
                </a:solidFill>
                <a:latin typeface="Times New Roman" panose="02020603050405020304" pitchFamily="18" charset="0"/>
                <a:cs typeface="Times New Roman" panose="02020603050405020304" pitchFamily="18" charset="0"/>
              </a:rPr>
              <a:t> </a:t>
            </a:r>
            <a:r>
              <a:rPr lang="en-US" sz="2400" dirty="0">
                <a:solidFill>
                  <a:srgbClr val="0D0D0D"/>
                </a:solidFill>
                <a:latin typeface="Times New Roman" panose="02020603050405020304" pitchFamily="18" charset="0"/>
                <a:cs typeface="Times New Roman" panose="02020603050405020304" pitchFamily="18" charset="0"/>
              </a:rPr>
              <a:t>Data Analysis is the process of systematically applying statistical and/or logical techniques to describe and illustrate, condense and recap, and evaluate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90600" y="1695450"/>
            <a:ext cx="6934200" cy="31051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dirty="0"/>
              <a:t>End users are the people who use a product or service, and are often the consumers of that product or service. They are different from the people who design, develop, or produce the product or service.  Here are some things to consider about end users:  User </a:t>
            </a:r>
            <a:r>
              <a:rPr lang="en-US" dirty="0" err="1"/>
              <a:t>experienceIt's</a:t>
            </a:r>
            <a:r>
              <a:rPr lang="en-US" dirty="0"/>
              <a:t> important to consider the end user experience when developing a product or service. This includes the user interface, which should be intuitive and easy to use.  </a:t>
            </a:r>
            <a:r>
              <a:rPr lang="en-US" dirty="0" err="1"/>
              <a:t>FeedbackEnd</a:t>
            </a:r>
            <a:r>
              <a:rPr lang="en-US" dirty="0"/>
              <a:t> users can provide feedback on how a product or service can be improved to better meet their needs.  Cross-platform </a:t>
            </a:r>
            <a:r>
              <a:rPr lang="en-US" dirty="0" err="1"/>
              <a:t>accessibilityEnd</a:t>
            </a:r>
            <a:r>
              <a:rPr lang="en-US" dirty="0"/>
              <a:t> users interact with a variety of devices and platforms, so it's important to ensure that the product or service is accessible on all of them.  </a:t>
            </a:r>
            <a:r>
              <a:rPr lang="en-US" dirty="0" err="1"/>
              <a:t>DemographicsA</a:t>
            </a:r>
            <a:r>
              <a:rPr lang="en-US" dirty="0"/>
              <a:t> company can create a profile of its target end users, including their demographics, needs, goals, and user behaviors</a:t>
            </a:r>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710814" y="1433195"/>
            <a:ext cx="7134226" cy="4801314"/>
          </a:xfrm>
          <a:prstGeom prst="rect">
            <a:avLst/>
          </a:prstGeom>
        </p:spPr>
        <p:txBody>
          <a:bodyPr wrap="square">
            <a:spAutoFit/>
          </a:bodyPr>
          <a:lstStyle/>
          <a:p>
            <a:r>
              <a:rPr lang="en-IN" dirty="0" smtClean="0"/>
              <a:t>Here are </a:t>
            </a:r>
            <a:r>
              <a:rPr lang="en-IN" dirty="0"/>
              <a:t>some things to consider about end users:  User </a:t>
            </a:r>
            <a:r>
              <a:rPr lang="en-IN" dirty="0" err="1"/>
              <a:t>experienceIt's</a:t>
            </a:r>
            <a:r>
              <a:rPr lang="en-IN" dirty="0"/>
              <a:t> important to consider the end user experience when developing a product or service. This includes the user interface, which should be intuitive and easy to use.  </a:t>
            </a:r>
            <a:r>
              <a:rPr lang="en-IN" dirty="0" err="1"/>
              <a:t>FeedbackEnd</a:t>
            </a:r>
            <a:r>
              <a:rPr lang="en-IN" dirty="0"/>
              <a:t> users can provide feedback on how a product or service can be improved to better meet their needs.  Cross-platform </a:t>
            </a:r>
            <a:r>
              <a:rPr lang="en-IN" dirty="0" err="1"/>
              <a:t>accessibilityEnd</a:t>
            </a:r>
            <a:r>
              <a:rPr lang="en-IN" dirty="0"/>
              <a:t> users interact with a variety of devices and platforms, so it's important to ensure that the product or service is accessible on all of them.  </a:t>
            </a:r>
            <a:r>
              <a:rPr lang="en-IN" dirty="0" err="1"/>
              <a:t>DemographicsA</a:t>
            </a:r>
            <a:r>
              <a:rPr lang="en-IN" dirty="0"/>
              <a:t> company can create a profile of its target end users, including their demographics, needs, goals, and user </a:t>
            </a:r>
            <a:r>
              <a:rPr lang="en-IN" dirty="0" err="1" smtClean="0"/>
              <a:t>behaviors</a:t>
            </a:r>
            <a:r>
              <a:rPr lang="en-IN" dirty="0" err="1"/>
              <a:t>.</a:t>
            </a:r>
            <a:r>
              <a:rPr lang="en-IN" dirty="0" err="1" smtClean="0"/>
              <a:t>Data</a:t>
            </a:r>
            <a:r>
              <a:rPr lang="en-IN" dirty="0" smtClean="0"/>
              <a:t> </a:t>
            </a:r>
            <a:r>
              <a:rPr lang="en-IN" dirty="0"/>
              <a:t>analytics is a powerful tool that can help you create a compelling value proposition for your customers. A value proposition is a statement that explains how your product or service solves problems, provides benefits, and differentiates you from competitors. Here are some ways that data analytics can strengthen your value proposition:  Identify customer needs: Data analytics can help you identify customer needs and pain points.  Validate assumptions: Data analytics can help you validate your assumptions and hypotheses.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24852" y="1524000"/>
            <a:ext cx="5066348" cy="2862322"/>
          </a:xfrm>
          <a:prstGeom prst="rect">
            <a:avLst/>
          </a:prstGeom>
        </p:spPr>
        <p:txBody>
          <a:bodyPr wrap="square">
            <a:spAutoFit/>
          </a:bodyPr>
          <a:lstStyle/>
          <a:p>
            <a:r>
              <a:rPr lang="en-IN" dirty="0"/>
              <a:t>A dataset is a structured collection of data organized and stored together for analysis or processing. The data within a dataset is typically related in some way and taken from a single source or intended for a single project</a:t>
            </a:r>
            <a:r>
              <a:rPr lang="en-IN" dirty="0" smtClean="0"/>
              <a:t>.</a:t>
            </a:r>
            <a:r>
              <a:rPr lang="en-US" dirty="0"/>
              <a:t> uses measures like mean, median, mode, and standard deviation to describe the main features of a data set. Example: A company analyzes sales data to determine the monthly average sales over the past year. They calculate the mean sales figures and use charts to visualize the sales trends.</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3124200" y="2133600"/>
            <a:ext cx="5791201" cy="28956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a:t>Biased data: Using biased data can reinforce inequality. For example, a company that trained a hiring program with resumes from the previous decade, which were mostly from men, taught itself to prefer men as candidates.  Confidence: It's okay to make mistakes and be wrong, and growth often comes from the lessons learned. Confidence comes from being willing to learn, not from being right every time.  Certifications: Getting industry certifications can help your resume stand out.</a:t>
            </a:r>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971800" y="1876450"/>
            <a:ext cx="5943601"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TotalTime>
  <Words>937</Words>
  <Application>Microsoft Office PowerPoint</Application>
  <PresentationFormat>Widescreen</PresentationFormat>
  <Paragraphs>51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Hosur City Boy</cp:lastModifiedBy>
  <cp:revision>23</cp:revision>
  <dcterms:created xsi:type="dcterms:W3CDTF">2024-03-29T15:07:22Z</dcterms:created>
  <dcterms:modified xsi:type="dcterms:W3CDTF">2024-09-17T14:49:15Z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