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1" r:id="rId5"/>
    <p:sldId id="260" r:id="rId6"/>
    <p:sldId id="263" r:id="rId7"/>
    <p:sldId id="264" r:id="rId8"/>
    <p:sldId id="259" r:id="rId9"/>
    <p:sldId id="265" r:id="rId10"/>
    <p:sldId id="262"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75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342973" y="2845472"/>
            <a:ext cx="3506052" cy="695960"/>
          </a:xfrm>
          <a:prstGeom prst="rect">
            <a:avLst/>
          </a:prstGeom>
        </p:spPr>
        <p:txBody>
          <a:bodyPr wrap="square" lIns="0" tIns="0" rIns="0" bIns="0">
            <a:spAutoFit/>
          </a:bodyPr>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831850" y="1445124"/>
            <a:ext cx="10534650" cy="426529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10/8/2024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1356246"/>
            <a:ext cx="10284460" cy="815929"/>
          </a:xfrm>
          <a:prstGeom prst="rect">
            <a:avLst/>
          </a:prstGeom>
        </p:spPr>
        <p:txBody>
          <a:bodyPr vert="horz" wrap="square" lIns="0" tIns="88900" rIns="0" bIns="0" rtlCol="0">
            <a:spAutoFit/>
          </a:bodyPr>
          <a:lstStyle/>
          <a:p>
            <a:pPr marL="12700" marR="5080" algn="ctr">
              <a:lnSpc>
                <a:spcPts val="4750"/>
              </a:lnSpc>
              <a:spcBef>
                <a:spcPts val="700"/>
              </a:spcBef>
              <a:tabLst>
                <a:tab pos="3120390" algn="l"/>
                <a:tab pos="8250555" algn="l"/>
              </a:tabLst>
            </a:pPr>
            <a:r>
              <a:rPr lang="en-IN" sz="8800" spc="-5" dirty="0"/>
              <a:t>GROCERY WEBAPP</a:t>
            </a:r>
            <a:endParaRPr sz="8800" spc="-5" dirty="0"/>
          </a:p>
        </p:txBody>
      </p:sp>
      <p:sp>
        <p:nvSpPr>
          <p:cNvPr id="3" name="object 3"/>
          <p:cNvSpPr txBox="1"/>
          <p:nvPr/>
        </p:nvSpPr>
        <p:spPr>
          <a:xfrm>
            <a:off x="5257800" y="3200400"/>
            <a:ext cx="7239000" cy="2244204"/>
          </a:xfrm>
          <a:prstGeom prst="rect">
            <a:avLst/>
          </a:prstGeom>
        </p:spPr>
        <p:txBody>
          <a:bodyPr vert="horz" wrap="square" lIns="0" tIns="129540" rIns="0" bIns="0" rtlCol="0">
            <a:spAutoFit/>
          </a:bodyPr>
          <a:lstStyle/>
          <a:p>
            <a:pPr marL="12700">
              <a:lnSpc>
                <a:spcPct val="100000"/>
              </a:lnSpc>
              <a:spcBef>
                <a:spcPts val="1020"/>
              </a:spcBef>
            </a:pPr>
            <a:r>
              <a:rPr lang="en-IN" sz="2400" b="1" spc="-5" dirty="0">
                <a:latin typeface="Times New Roman"/>
                <a:cs typeface="Times New Roman"/>
              </a:rPr>
              <a:t>           </a:t>
            </a:r>
            <a:r>
              <a:rPr sz="2400" b="1" spc="-5" dirty="0">
                <a:latin typeface="Times New Roman"/>
                <a:cs typeface="Times New Roman"/>
              </a:rPr>
              <a:t>TEAM</a:t>
            </a:r>
            <a:r>
              <a:rPr sz="2400" b="1" spc="-20" dirty="0">
                <a:latin typeface="Times New Roman"/>
                <a:cs typeface="Times New Roman"/>
              </a:rPr>
              <a:t> </a:t>
            </a:r>
            <a:r>
              <a:rPr sz="2400" b="1" spc="-30" dirty="0">
                <a:latin typeface="Times New Roman"/>
                <a:cs typeface="Times New Roman"/>
              </a:rPr>
              <a:t>MEMBER</a:t>
            </a:r>
            <a:r>
              <a:rPr lang="en-IN" sz="2400" b="1" spc="-30" dirty="0">
                <a:latin typeface="Times New Roman"/>
                <a:cs typeface="Times New Roman"/>
              </a:rPr>
              <a:t>S:</a:t>
            </a:r>
          </a:p>
          <a:p>
            <a:pPr marL="12700">
              <a:lnSpc>
                <a:spcPct val="100000"/>
              </a:lnSpc>
              <a:spcBef>
                <a:spcPts val="1020"/>
              </a:spcBef>
            </a:pPr>
            <a:r>
              <a:rPr lang="en-IN" sz="2000" dirty="0">
                <a:latin typeface="Times New Roman"/>
                <a:cs typeface="Times New Roman"/>
              </a:rPr>
              <a:t>                           LATHA SHRI R S(211521205073)</a:t>
            </a:r>
          </a:p>
          <a:p>
            <a:pPr marL="12700">
              <a:lnSpc>
                <a:spcPct val="100000"/>
              </a:lnSpc>
              <a:spcBef>
                <a:spcPts val="1020"/>
              </a:spcBef>
            </a:pPr>
            <a:r>
              <a:rPr lang="en-IN" sz="2000" dirty="0">
                <a:latin typeface="Times New Roman"/>
                <a:cs typeface="Times New Roman"/>
              </a:rPr>
              <a:t>                           JOTHIKA K(211521205058)</a:t>
            </a:r>
          </a:p>
          <a:p>
            <a:pPr marL="12700">
              <a:lnSpc>
                <a:spcPct val="100000"/>
              </a:lnSpc>
              <a:spcBef>
                <a:spcPts val="1020"/>
              </a:spcBef>
            </a:pPr>
            <a:r>
              <a:rPr lang="en-IN" sz="2000" dirty="0">
                <a:latin typeface="Times New Roman"/>
                <a:cs typeface="Times New Roman"/>
              </a:rPr>
              <a:t>                           LAVANYA D(211521205075)</a:t>
            </a:r>
          </a:p>
          <a:p>
            <a:pPr marL="12700">
              <a:lnSpc>
                <a:spcPct val="100000"/>
              </a:lnSpc>
              <a:spcBef>
                <a:spcPts val="1020"/>
              </a:spcBef>
            </a:pPr>
            <a:r>
              <a:rPr lang="en-IN" sz="2000" dirty="0">
                <a:latin typeface="Times New Roman"/>
                <a:cs typeface="Times New Roman"/>
              </a:rPr>
              <a:t>                           MAHALAKSHMI B(211521205078)</a:t>
            </a:r>
            <a:endParaRPr sz="2000" dirty="0">
              <a:latin typeface="Times New Roman"/>
              <a:cs typeface="Times New Roman"/>
            </a:endParaRPr>
          </a:p>
        </p:txBody>
      </p:sp>
      <p:pic>
        <p:nvPicPr>
          <p:cNvPr id="1026" name="Picture 2" descr="Grocery Delivery App Illustrations ...">
            <a:extLst>
              <a:ext uri="{FF2B5EF4-FFF2-40B4-BE49-F238E27FC236}">
                <a16:creationId xmlns:a16="http://schemas.microsoft.com/office/drawing/2014/main" id="{AC3FFE74-F517-B4BB-EC3D-22E549703E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057400"/>
            <a:ext cx="4072890" cy="4114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52800" y="2667000"/>
            <a:ext cx="5257800" cy="936154"/>
          </a:xfrm>
          <a:prstGeom prst="rect">
            <a:avLst/>
          </a:prstGeom>
        </p:spPr>
        <p:txBody>
          <a:bodyPr vert="horz" wrap="square" lIns="0" tIns="12700" rIns="0" bIns="0" rtlCol="0">
            <a:spAutoFit/>
          </a:bodyPr>
          <a:lstStyle/>
          <a:p>
            <a:pPr marL="212725">
              <a:lnSpc>
                <a:spcPct val="100000"/>
              </a:lnSpc>
              <a:spcBef>
                <a:spcPts val="100"/>
              </a:spcBef>
            </a:pPr>
            <a:r>
              <a:rPr sz="6000" b="1" spc="-10" dirty="0"/>
              <a:t>THANK</a:t>
            </a:r>
            <a:r>
              <a:rPr sz="6000" spc="-254" dirty="0"/>
              <a:t> </a:t>
            </a:r>
            <a:r>
              <a:rPr sz="6000" b="1" spc="-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0" y="228600"/>
            <a:ext cx="2438400" cy="751488"/>
          </a:xfrm>
          <a:prstGeom prst="rect">
            <a:avLst/>
          </a:prstGeom>
        </p:spPr>
        <p:txBody>
          <a:bodyPr vert="horz" wrap="square" lIns="0" tIns="12700" rIns="0" bIns="0" rtlCol="0">
            <a:spAutoFit/>
          </a:bodyPr>
          <a:lstStyle/>
          <a:p>
            <a:pPr marL="12700">
              <a:lnSpc>
                <a:spcPct val="100000"/>
              </a:lnSpc>
              <a:spcBef>
                <a:spcPts val="100"/>
              </a:spcBef>
            </a:pPr>
            <a:r>
              <a:rPr sz="4800" b="1" spc="-5" dirty="0"/>
              <a:t>Abstract</a:t>
            </a:r>
            <a:endParaRPr sz="4800" b="1" dirty="0"/>
          </a:p>
        </p:txBody>
      </p:sp>
      <p:sp>
        <p:nvSpPr>
          <p:cNvPr id="3" name="object 3"/>
          <p:cNvSpPr txBox="1"/>
          <p:nvPr/>
        </p:nvSpPr>
        <p:spPr>
          <a:xfrm>
            <a:off x="929004" y="985520"/>
            <a:ext cx="9375775" cy="5467651"/>
          </a:xfrm>
          <a:prstGeom prst="rect">
            <a:avLst/>
          </a:prstGeom>
        </p:spPr>
        <p:txBody>
          <a:bodyPr vert="horz" wrap="square" lIns="0" tIns="46990" rIns="0" bIns="0" rtlCol="0">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Grocery Mart is a comprehensive, user-friendly app designed to streamline the online grocery shopping experience.</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It offers an intuitive interface, allowing users to easily browse and purchase a wide variety of products across multiple categories, such as household essentials, pantry staples, fresh produce, and snacks.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app uses smart algorithms to provide </a:t>
            </a:r>
            <a:r>
              <a:rPr lang="en-US" sz="2800" b="1" dirty="0">
                <a:latin typeface="Times New Roman" panose="02020603050405020304" pitchFamily="18" charset="0"/>
                <a:cs typeface="Times New Roman" panose="02020603050405020304" pitchFamily="18" charset="0"/>
              </a:rPr>
              <a:t>personalized recommendations</a:t>
            </a:r>
            <a:r>
              <a:rPr lang="en-US" sz="2800" dirty="0">
                <a:latin typeface="Times New Roman" panose="02020603050405020304" pitchFamily="18" charset="0"/>
                <a:cs typeface="Times New Roman" panose="02020603050405020304" pitchFamily="18" charset="0"/>
              </a:rPr>
              <a:t> based on user preferences, enhancing the shopping experience.</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also supports coupon applications for additional savings, making shopping both cost-effective and convenient</a:t>
            </a:r>
          </a:p>
          <a:p>
            <a:pPr marL="12700" marR="5080" algn="just">
              <a:lnSpc>
                <a:spcPts val="2160"/>
              </a:lnSpc>
              <a:spcBef>
                <a:spcPts val="370"/>
              </a:spcBef>
            </a:pPr>
            <a:endParaRPr lang="en-US" sz="2800" spc="235" dirty="0">
              <a:latin typeface="Times New Roman"/>
              <a:cs typeface="Times New Roman"/>
            </a:endParaRPr>
          </a:p>
          <a:p>
            <a:pPr marL="12700" marR="5080" algn="just">
              <a:lnSpc>
                <a:spcPts val="2160"/>
              </a:lnSpc>
              <a:spcBef>
                <a:spcPts val="370"/>
              </a:spcBef>
            </a:pPr>
            <a:endParaRPr lang="en-US" sz="2800" spc="235"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12747" y="76200"/>
            <a:ext cx="3429000" cy="751488"/>
          </a:xfrm>
          <a:prstGeom prst="rect">
            <a:avLst/>
          </a:prstGeom>
        </p:spPr>
        <p:txBody>
          <a:bodyPr vert="horz" wrap="square" lIns="0" tIns="12700" rIns="0" bIns="0" rtlCol="0">
            <a:spAutoFit/>
          </a:bodyPr>
          <a:lstStyle/>
          <a:p>
            <a:pPr marL="12700">
              <a:lnSpc>
                <a:spcPct val="100000"/>
              </a:lnSpc>
              <a:spcBef>
                <a:spcPts val="100"/>
              </a:spcBef>
            </a:pPr>
            <a:r>
              <a:rPr sz="4800" b="1" dirty="0"/>
              <a:t>Introduction</a:t>
            </a:r>
          </a:p>
        </p:txBody>
      </p:sp>
      <p:sp>
        <p:nvSpPr>
          <p:cNvPr id="3" name="object 3"/>
          <p:cNvSpPr txBox="1"/>
          <p:nvPr/>
        </p:nvSpPr>
        <p:spPr>
          <a:xfrm>
            <a:off x="685800" y="990600"/>
            <a:ext cx="9882894" cy="5594480"/>
          </a:xfrm>
          <a:prstGeom prst="rect">
            <a:avLst/>
          </a:prstGeom>
        </p:spPr>
        <p:txBody>
          <a:bodyPr vert="horz" wrap="square" lIns="0" tIns="76835" rIns="0" bIns="0" rtlCol="0">
            <a:spAutoFit/>
          </a:bodyPr>
          <a:lstStyle/>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Grocery Mart</a:t>
            </a:r>
            <a:r>
              <a:rPr lang="en-US" sz="2800" dirty="0">
                <a:latin typeface="Times New Roman" panose="02020603050405020304" pitchFamily="18" charset="0"/>
                <a:cs typeface="Times New Roman" panose="02020603050405020304" pitchFamily="18" charset="0"/>
              </a:rPr>
              <a:t> is an innovative and user-centric online platform that serves as a </a:t>
            </a:r>
            <a:r>
              <a:rPr lang="en-US" sz="2800" b="1" dirty="0">
                <a:latin typeface="Times New Roman" panose="02020603050405020304" pitchFamily="18" charset="0"/>
                <a:cs typeface="Times New Roman" panose="02020603050405020304" pitchFamily="18" charset="0"/>
              </a:rPr>
              <a:t>one-stop solution</a:t>
            </a:r>
            <a:r>
              <a:rPr lang="en-US" sz="2800" dirty="0">
                <a:latin typeface="Times New Roman" panose="02020603050405020304" pitchFamily="18" charset="0"/>
                <a:cs typeface="Times New Roman" panose="02020603050405020304" pitchFamily="18" charset="0"/>
              </a:rPr>
              <a:t> for all grocery shopping needs. Designed with convenience in mind, Grocery Mart aims to provide a seamless and enjoyable shopping experience for users. The platform offers a wide range of high-quality products across diverse categories, including household essentials, pantry staples, fresh produce, and snacks.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app features </a:t>
            </a:r>
            <a:r>
              <a:rPr lang="en-US" sz="2800" b="1" dirty="0">
                <a:latin typeface="Times New Roman" panose="02020603050405020304" pitchFamily="18" charset="0"/>
                <a:cs typeface="Times New Roman" panose="02020603050405020304" pitchFamily="18" charset="0"/>
              </a:rPr>
              <a:t>intuitive navigation</a:t>
            </a:r>
            <a:r>
              <a:rPr lang="en-US" sz="2800" dirty="0">
                <a:latin typeface="Times New Roman" panose="02020603050405020304" pitchFamily="18" charset="0"/>
                <a:cs typeface="Times New Roman" panose="02020603050405020304" pitchFamily="18" charset="0"/>
              </a:rPr>
              <a:t>, making it easy for users to find what they need with just a few taps.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Additionally, </a:t>
            </a:r>
            <a:r>
              <a:rPr lang="en-US" sz="2800" b="1" dirty="0">
                <a:latin typeface="Times New Roman" panose="02020603050405020304" pitchFamily="18" charset="0"/>
                <a:cs typeface="Times New Roman" panose="02020603050405020304" pitchFamily="18" charset="0"/>
              </a:rPr>
              <a:t>personalized recommendations</a:t>
            </a:r>
            <a:r>
              <a:rPr lang="en-US" sz="2800" dirty="0">
                <a:latin typeface="Times New Roman" panose="02020603050405020304" pitchFamily="18" charset="0"/>
                <a:cs typeface="Times New Roman" panose="02020603050405020304" pitchFamily="18" charset="0"/>
              </a:rPr>
              <a:t> are generated using smart algorithms, ensuring that users are presented with products that align with their preferences and shopping habits.</a:t>
            </a:r>
          </a:p>
          <a:p>
            <a:pPr marL="355600" marR="5080" indent="-342900" algn="just">
              <a:lnSpc>
                <a:spcPts val="2080"/>
              </a:lnSpc>
              <a:spcBef>
                <a:spcPts val="605"/>
              </a:spcBef>
              <a:buFont typeface="Arial" panose="020B0604020202020204" pitchFamily="34" charset="0"/>
              <a:buChar char="•"/>
            </a:pPr>
            <a:endParaRPr sz="20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81400" y="293032"/>
            <a:ext cx="4879975" cy="751488"/>
          </a:xfrm>
          <a:prstGeom prst="rect">
            <a:avLst/>
          </a:prstGeom>
        </p:spPr>
        <p:txBody>
          <a:bodyPr vert="horz" wrap="square" lIns="0" tIns="12700" rIns="0" bIns="0" rtlCol="0">
            <a:spAutoFit/>
          </a:bodyPr>
          <a:lstStyle/>
          <a:p>
            <a:pPr marL="12700">
              <a:lnSpc>
                <a:spcPct val="100000"/>
              </a:lnSpc>
              <a:spcBef>
                <a:spcPts val="100"/>
              </a:spcBef>
            </a:pPr>
            <a:r>
              <a:rPr sz="4800" b="1" spc="-5" dirty="0"/>
              <a:t>Proposed</a:t>
            </a:r>
            <a:r>
              <a:rPr sz="4800" spc="-90" dirty="0"/>
              <a:t> </a:t>
            </a:r>
            <a:r>
              <a:rPr lang="en-IN" sz="4800" b="1" spc="-5" dirty="0"/>
              <a:t>S</a:t>
            </a:r>
            <a:r>
              <a:rPr sz="4800" b="1" spc="-5" dirty="0" err="1"/>
              <a:t>ystem</a:t>
            </a:r>
            <a:endParaRPr sz="4800" b="1" dirty="0"/>
          </a:p>
        </p:txBody>
      </p:sp>
      <p:sp>
        <p:nvSpPr>
          <p:cNvPr id="3" name="object 3"/>
          <p:cNvSpPr txBox="1"/>
          <p:nvPr/>
        </p:nvSpPr>
        <p:spPr>
          <a:xfrm>
            <a:off x="573087" y="1143000"/>
            <a:ext cx="10896600" cy="6011261"/>
          </a:xfrm>
          <a:prstGeom prst="rect">
            <a:avLst/>
          </a:prstGeom>
        </p:spPr>
        <p:txBody>
          <a:bodyPr vert="horz" wrap="square" lIns="0" tIns="50165" rIns="0" bIns="0" rtlCol="0">
            <a:spAutoFit/>
          </a:bodyPr>
          <a:lstStyle/>
          <a:p>
            <a:r>
              <a:rPr lang="en-US" sz="2200" dirty="0">
                <a:latin typeface="Times New Roman"/>
                <a:cs typeface="Times New Roman"/>
              </a:rPr>
              <a:t> </a:t>
            </a:r>
            <a:r>
              <a:rPr lang="en-US" sz="2800" dirty="0">
                <a:latin typeface="Times New Roman" panose="02020603050405020304" pitchFamily="18" charset="0"/>
                <a:cs typeface="Times New Roman" panose="02020603050405020304" pitchFamily="18" charset="0"/>
              </a:rPr>
              <a:t>The app is designed to provide a </a:t>
            </a:r>
            <a:r>
              <a:rPr lang="en-US" sz="2800" b="1" dirty="0">
                <a:latin typeface="Times New Roman" panose="02020603050405020304" pitchFamily="18" charset="0"/>
                <a:cs typeface="Times New Roman" panose="02020603050405020304" pitchFamily="18" charset="0"/>
              </a:rPr>
              <a:t>seamless shopping experience</a:t>
            </a:r>
            <a:r>
              <a:rPr lang="en-US" sz="2800" dirty="0">
                <a:latin typeface="Times New Roman" panose="02020603050405020304" pitchFamily="18" charset="0"/>
                <a:cs typeface="Times New Roman" panose="02020603050405020304" pitchFamily="18" charset="0"/>
              </a:rPr>
              <a:t> through:</a:t>
            </a: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Intuitive Navigation</a:t>
            </a:r>
            <a:r>
              <a:rPr lang="en-US" sz="2800" dirty="0">
                <a:latin typeface="Times New Roman" panose="02020603050405020304" pitchFamily="18" charset="0"/>
                <a:cs typeface="Times New Roman" panose="02020603050405020304" pitchFamily="18" charset="0"/>
              </a:rPr>
              <a:t>: Simple browsing through categories like household essentials, pantry staples, fresh produce, and snacks.</a:t>
            </a: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Personalized Recommendations</a:t>
            </a:r>
            <a:r>
              <a:rPr lang="en-US" sz="2800" dirty="0">
                <a:latin typeface="Times New Roman" panose="02020603050405020304" pitchFamily="18" charset="0"/>
                <a:cs typeface="Times New Roman" panose="02020603050405020304" pitchFamily="18" charset="0"/>
              </a:rPr>
              <a:t>: Tailored suggestions based on user preferences.</a:t>
            </a: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Easy Cart Management</a:t>
            </a:r>
            <a:r>
              <a:rPr lang="en-US" sz="2800" dirty="0">
                <a:latin typeface="Times New Roman" panose="02020603050405020304" pitchFamily="18" charset="0"/>
                <a:cs typeface="Times New Roman" panose="02020603050405020304" pitchFamily="18" charset="0"/>
              </a:rPr>
              <a:t>: Features like one-click additions, quantity adjustments, and real-time updates.</a:t>
            </a: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Convenient Checkout and Delivery Options</a:t>
            </a:r>
            <a:r>
              <a:rPr lang="en-US" sz="2800" dirty="0">
                <a:latin typeface="Times New Roman" panose="02020603050405020304" pitchFamily="18" charset="0"/>
                <a:cs typeface="Times New Roman" panose="02020603050405020304" pitchFamily="18" charset="0"/>
              </a:rPr>
              <a:t>: Options like same-day delivery, standard, and scheduled delivery</a:t>
            </a:r>
            <a:r>
              <a:rPr lang="en-US" sz="2400" dirty="0"/>
              <a:t>​</a:t>
            </a: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Hassle-free Checkout</a:t>
            </a:r>
            <a:r>
              <a:rPr lang="en-US" sz="2800" dirty="0">
                <a:latin typeface="Times New Roman" panose="02020603050405020304" pitchFamily="18" charset="0"/>
                <a:cs typeface="Times New Roman" panose="02020603050405020304" pitchFamily="18" charset="0"/>
              </a:rPr>
              <a:t>: The checkout process is designed to be smooth, with secure payment options and easy management of delivery details. Users can apply coupons and discounts directly in the cart for additional savings.</a:t>
            </a:r>
          </a:p>
          <a:p>
            <a:pPr marL="355600" marR="5080" indent="-342900" algn="just">
              <a:lnSpc>
                <a:spcPts val="2380"/>
              </a:lnSpc>
              <a:spcBef>
                <a:spcPts val="395"/>
              </a:spcBef>
              <a:buFont typeface="Arial" panose="020B0604020202020204" pitchFamily="34" charset="0"/>
              <a:buChar char="•"/>
            </a:pPr>
            <a:endParaRPr lang="en-IN" sz="22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29000" y="381000"/>
            <a:ext cx="4495800" cy="751488"/>
          </a:xfrm>
          <a:prstGeom prst="rect">
            <a:avLst/>
          </a:prstGeom>
        </p:spPr>
        <p:txBody>
          <a:bodyPr vert="horz" wrap="square" lIns="0" tIns="12700" rIns="0" bIns="0" rtlCol="0">
            <a:spAutoFit/>
          </a:bodyPr>
          <a:lstStyle/>
          <a:p>
            <a:pPr marL="12700">
              <a:lnSpc>
                <a:spcPct val="100000"/>
              </a:lnSpc>
              <a:spcBef>
                <a:spcPts val="100"/>
              </a:spcBef>
            </a:pPr>
            <a:r>
              <a:rPr lang="en-IN" sz="4800" b="1" spc="-10" dirty="0"/>
              <a:t>Proposed Model</a:t>
            </a:r>
            <a:endParaRPr sz="4800" b="1" spc="-5" dirty="0"/>
          </a:p>
        </p:txBody>
      </p:sp>
      <p:pic>
        <p:nvPicPr>
          <p:cNvPr id="5" name="Picture 4">
            <a:extLst>
              <a:ext uri="{FF2B5EF4-FFF2-40B4-BE49-F238E27FC236}">
                <a16:creationId xmlns:a16="http://schemas.microsoft.com/office/drawing/2014/main" id="{A841F4F5-6AC4-F77A-6859-AD835FE4C2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981200"/>
            <a:ext cx="4800600" cy="3262314"/>
          </a:xfrm>
          <a:prstGeom prst="rect">
            <a:avLst/>
          </a:prstGeom>
        </p:spPr>
      </p:pic>
      <p:pic>
        <p:nvPicPr>
          <p:cNvPr id="7" name="Picture 6">
            <a:extLst>
              <a:ext uri="{FF2B5EF4-FFF2-40B4-BE49-F238E27FC236}">
                <a16:creationId xmlns:a16="http://schemas.microsoft.com/office/drawing/2014/main" id="{9E94778C-5AEE-7B85-471F-6D28D27519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1200" y="1981200"/>
            <a:ext cx="5448300" cy="326231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3799B-E4A4-6A08-E243-FC5A4A8897DA}"/>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1AF8B62E-50F6-E6C1-463E-F100D1E631B2}"/>
              </a:ext>
            </a:extLst>
          </p:cNvPr>
          <p:cNvSpPr>
            <a:spLocks noGrp="1"/>
          </p:cNvSpPr>
          <p:nvPr>
            <p:ph type="body" idx="1"/>
          </p:nvPr>
        </p:nvSpPr>
        <p:spPr>
          <a:xfrm>
            <a:off x="228600" y="152400"/>
            <a:ext cx="11137900" cy="5558019"/>
          </a:xfrm>
        </p:spPr>
        <p:txBody>
          <a:bodyPr/>
          <a:lstStyle/>
          <a:p>
            <a:endParaRPr lang="en-IN" dirty="0"/>
          </a:p>
        </p:txBody>
      </p:sp>
      <p:pic>
        <p:nvPicPr>
          <p:cNvPr id="5" name="Picture 4">
            <a:extLst>
              <a:ext uri="{FF2B5EF4-FFF2-40B4-BE49-F238E27FC236}">
                <a16:creationId xmlns:a16="http://schemas.microsoft.com/office/drawing/2014/main" id="{A7A1DCAF-83E4-F702-B61E-896E4273961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1147582"/>
            <a:ext cx="5384800" cy="3729218"/>
          </a:xfrm>
          <a:prstGeom prst="rect">
            <a:avLst/>
          </a:prstGeom>
        </p:spPr>
      </p:pic>
      <p:pic>
        <p:nvPicPr>
          <p:cNvPr id="7" name="Picture 6">
            <a:extLst>
              <a:ext uri="{FF2B5EF4-FFF2-40B4-BE49-F238E27FC236}">
                <a16:creationId xmlns:a16="http://schemas.microsoft.com/office/drawing/2014/main" id="{72EE51B2-42F5-D52D-49DA-8C5CF7C5F0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7550" y="1147581"/>
            <a:ext cx="5647267" cy="3729219"/>
          </a:xfrm>
          <a:prstGeom prst="rect">
            <a:avLst/>
          </a:prstGeom>
        </p:spPr>
      </p:pic>
    </p:spTree>
    <p:extLst>
      <p:ext uri="{BB962C8B-B14F-4D97-AF65-F5344CB8AC3E}">
        <p14:creationId xmlns:p14="http://schemas.microsoft.com/office/powerpoint/2010/main" val="3890647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3E9E8-02B6-35CE-05F7-0450433E2FA1}"/>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52CC1806-4A89-7A39-E1B6-5AF265EA41D2}"/>
              </a:ext>
            </a:extLst>
          </p:cNvPr>
          <p:cNvSpPr>
            <a:spLocks noGrp="1"/>
          </p:cNvSpPr>
          <p:nvPr>
            <p:ph type="body" idx="1"/>
          </p:nvPr>
        </p:nvSpPr>
        <p:spPr>
          <a:xfrm>
            <a:off x="228600" y="228600"/>
            <a:ext cx="11137900" cy="6172200"/>
          </a:xfrm>
        </p:spPr>
        <p:txBody>
          <a:bodyPr/>
          <a:lstStyle/>
          <a:p>
            <a:endParaRPr lang="en-IN" dirty="0"/>
          </a:p>
        </p:txBody>
      </p:sp>
      <p:pic>
        <p:nvPicPr>
          <p:cNvPr id="5" name="Picture 4">
            <a:extLst>
              <a:ext uri="{FF2B5EF4-FFF2-40B4-BE49-F238E27FC236}">
                <a16:creationId xmlns:a16="http://schemas.microsoft.com/office/drawing/2014/main" id="{6AC140EC-8936-2009-AF1A-3427BAEB36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1600200"/>
            <a:ext cx="5410200" cy="3657600"/>
          </a:xfrm>
          <a:prstGeom prst="rect">
            <a:avLst/>
          </a:prstGeom>
        </p:spPr>
      </p:pic>
      <p:pic>
        <p:nvPicPr>
          <p:cNvPr id="9" name="Picture 8">
            <a:extLst>
              <a:ext uri="{FF2B5EF4-FFF2-40B4-BE49-F238E27FC236}">
                <a16:creationId xmlns:a16="http://schemas.microsoft.com/office/drawing/2014/main" id="{B8734401-3ACD-C0B1-BAD4-7F63662032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57861" y="1619250"/>
            <a:ext cx="5489577" cy="3657600"/>
          </a:xfrm>
          <a:prstGeom prst="rect">
            <a:avLst/>
          </a:prstGeom>
        </p:spPr>
      </p:pic>
    </p:spTree>
    <p:extLst>
      <p:ext uri="{BB962C8B-B14F-4D97-AF65-F5344CB8AC3E}">
        <p14:creationId xmlns:p14="http://schemas.microsoft.com/office/powerpoint/2010/main" val="2566162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33900" y="62230"/>
            <a:ext cx="3124200" cy="756920"/>
          </a:xfrm>
          <a:prstGeom prst="rect">
            <a:avLst/>
          </a:prstGeom>
        </p:spPr>
        <p:txBody>
          <a:bodyPr vert="horz" wrap="square" lIns="0" tIns="12700" rIns="0" bIns="0" rtlCol="0">
            <a:spAutoFit/>
          </a:bodyPr>
          <a:lstStyle/>
          <a:p>
            <a:pPr marL="12700">
              <a:lnSpc>
                <a:spcPct val="100000"/>
              </a:lnSpc>
              <a:spcBef>
                <a:spcPts val="100"/>
              </a:spcBef>
            </a:pPr>
            <a:r>
              <a:rPr lang="en-IN" sz="4800" b="1" spc="-10" dirty="0"/>
              <a:t>Flow Chart</a:t>
            </a:r>
            <a:endParaRPr sz="4800" b="1" dirty="0"/>
          </a:p>
        </p:txBody>
      </p:sp>
      <p:pic>
        <p:nvPicPr>
          <p:cNvPr id="2050" name="Picture 2" descr="How much does grocery delivery app development cost?- Prismetric">
            <a:extLst>
              <a:ext uri="{FF2B5EF4-FFF2-40B4-BE49-F238E27FC236}">
                <a16:creationId xmlns:a16="http://schemas.microsoft.com/office/drawing/2014/main" id="{BA5EA115-95E9-A246-54C0-E23E938119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819150"/>
            <a:ext cx="6629400" cy="5810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679B1-2275-8EB8-4391-390FDA92973C}"/>
              </a:ext>
            </a:extLst>
          </p:cNvPr>
          <p:cNvSpPr>
            <a:spLocks noGrp="1"/>
          </p:cNvSpPr>
          <p:nvPr>
            <p:ph type="title"/>
          </p:nvPr>
        </p:nvSpPr>
        <p:spPr>
          <a:xfrm>
            <a:off x="762000" y="1295400"/>
            <a:ext cx="10058400" cy="5323046"/>
          </a:xfrm>
        </p:spPr>
        <p:txBody>
          <a:bodyPr/>
          <a:lstStyle/>
          <a:p>
            <a:r>
              <a:rPr lang="en-US" sz="2800" dirty="0"/>
              <a:t>Grocery Mart stands out for its unparalleled convenience, exceptional selection of high-quality products, and superior customer service. The platform promises to offer a seamless shopping experience that meets the needs of modern consumers.</a:t>
            </a:r>
            <a:br>
              <a:rPr lang="en-US" sz="2800" dirty="0"/>
            </a:br>
            <a:br>
              <a:rPr lang="en-US" sz="2800" dirty="0"/>
            </a:br>
            <a:r>
              <a:rPr lang="en-US" sz="2800" b="1" dirty="0"/>
              <a:t>Grocery Mart</a:t>
            </a:r>
            <a:r>
              <a:rPr lang="en-US" sz="2800" dirty="0"/>
              <a:t> is more than just an online grocery shopping app—it's a smart, user-focused platform designed to meet the evolving needs of modern consumers. Offering unparalleled convenience through its seamless navigation, personalized recommendations, and flexible delivery options, Grocery Mart ensures a superior shopping experience</a:t>
            </a:r>
            <a:r>
              <a:rPr lang="en-US" sz="1100" dirty="0"/>
              <a:t>.</a:t>
            </a:r>
            <a:br>
              <a:rPr lang="en-US" sz="2800" dirty="0"/>
            </a:br>
            <a:r>
              <a:rPr lang="en-US" sz="2800" dirty="0"/>
              <a:t> </a:t>
            </a:r>
            <a:endParaRPr lang="en-IN" sz="2800" dirty="0"/>
          </a:p>
        </p:txBody>
      </p:sp>
      <p:sp>
        <p:nvSpPr>
          <p:cNvPr id="3" name="Text Placeholder 2">
            <a:extLst>
              <a:ext uri="{FF2B5EF4-FFF2-40B4-BE49-F238E27FC236}">
                <a16:creationId xmlns:a16="http://schemas.microsoft.com/office/drawing/2014/main" id="{58FF1CBB-84A5-8A1C-A993-A57DB9E3DC8A}"/>
              </a:ext>
            </a:extLst>
          </p:cNvPr>
          <p:cNvSpPr>
            <a:spLocks noGrp="1"/>
          </p:cNvSpPr>
          <p:nvPr>
            <p:ph type="body" idx="1"/>
          </p:nvPr>
        </p:nvSpPr>
        <p:spPr>
          <a:xfrm>
            <a:off x="4114800" y="304800"/>
            <a:ext cx="3282950" cy="710089"/>
          </a:xfrm>
        </p:spPr>
        <p:txBody>
          <a:bodyPr/>
          <a:lstStyle/>
          <a:p>
            <a:r>
              <a:rPr lang="en-IN" sz="4800"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995190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304</TotalTime>
  <Words>454</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GROCERY WEBAPP</vt:lpstr>
      <vt:lpstr>Abstract</vt:lpstr>
      <vt:lpstr>Introduction</vt:lpstr>
      <vt:lpstr>Proposed System</vt:lpstr>
      <vt:lpstr>Proposed Model</vt:lpstr>
      <vt:lpstr>PowerPoint Presentation</vt:lpstr>
      <vt:lpstr>PowerPoint Presentation</vt:lpstr>
      <vt:lpstr>Flow Chart</vt:lpstr>
      <vt:lpstr>Grocery Mart stands out for its unparalleled convenience, exceptional selection of high-quality products, and superior customer service. The platform promises to offer a seamless shopping experience that meets the needs of modern consumers.  Grocery Mart is more than just an online grocery shopping app—it's a smart, user-focused platform designed to meet the evolving needs of modern consumers. Offering unparalleled convenience through its seamless navigation, personalized recommendations, and flexible delivery options, Grocery Mart ensures a superior shopping experience.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Parking slot detection using yoloV8 and IOU threshold to detect whether car is parked correctly</dc:title>
  <dc:creator>Shirley</dc:creator>
  <cp:lastModifiedBy>Latha Shri</cp:lastModifiedBy>
  <cp:revision>2</cp:revision>
  <dcterms:created xsi:type="dcterms:W3CDTF">2024-02-15T12:58:00Z</dcterms:created>
  <dcterms:modified xsi:type="dcterms:W3CDTF">2024-10-08T09:13:34Z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