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1" r:id="rId5"/>
    <p:sldId id="260" r:id="rId6"/>
    <p:sldId id="270" r:id="rId7"/>
    <p:sldId id="264" r:id="rId8"/>
    <p:sldId id="271" r:id="rId9"/>
    <p:sldId id="266" r:id="rId10"/>
    <p:sldId id="267" r:id="rId11"/>
    <p:sldId id="268" r:id="rId12"/>
    <p:sldId id="269" r:id="rId13"/>
    <p:sldId id="259" r:id="rId14"/>
    <p:sldId id="265" r:id="rId15"/>
    <p:sldId id="26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23E6BFA-3E99-40F3-AD34-2A79F2C1708B}" type="datetimeFigureOut">
              <a:rPr lang="en-IN" smtClean="0"/>
              <a:t>10-10-2024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E343ACD-9F40-4B9B-8445-68AC47533F95}" type="slidenum">
              <a:rPr lang="en-IN" smtClean="0"/>
              <a:t>‹#›</a:t>
            </a:fld>
            <a:endParaRPr lang="en-IN"/>
          </a:p>
        </p:txBody>
      </p:sp>
    </p:spTree>
    <p:extLst>
      <p:ext uri="{BB962C8B-B14F-4D97-AF65-F5344CB8AC3E}">
        <p14:creationId xmlns:p14="http://schemas.microsoft.com/office/powerpoint/2010/main" val="349949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343ACD-9F40-4B9B-8445-68AC47533F95}" type="slidenum">
              <a:rPr lang="en-IN" smtClean="0"/>
              <a:t>10</a:t>
            </a:fld>
            <a:endParaRPr lang="en-IN"/>
          </a:p>
        </p:txBody>
      </p:sp>
    </p:spTree>
    <p:extLst>
      <p:ext uri="{BB962C8B-B14F-4D97-AF65-F5344CB8AC3E}">
        <p14:creationId xmlns:p14="http://schemas.microsoft.com/office/powerpoint/2010/main" val="326088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343ACD-9F40-4B9B-8445-68AC47533F95}" type="slidenum">
              <a:rPr lang="en-IN" smtClean="0"/>
              <a:t>11</a:t>
            </a:fld>
            <a:endParaRPr lang="en-IN"/>
          </a:p>
        </p:txBody>
      </p:sp>
    </p:spTree>
    <p:extLst>
      <p:ext uri="{BB962C8B-B14F-4D97-AF65-F5344CB8AC3E}">
        <p14:creationId xmlns:p14="http://schemas.microsoft.com/office/powerpoint/2010/main" val="390481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356246"/>
            <a:ext cx="10284460" cy="815929"/>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IN" sz="8800" spc="-5" dirty="0"/>
              <a:t>GROCERY WEBAPP</a:t>
            </a:r>
            <a:endParaRPr sz="8800" spc="-5" dirty="0"/>
          </a:p>
        </p:txBody>
      </p:sp>
      <p:sp>
        <p:nvSpPr>
          <p:cNvPr id="3" name="object 3"/>
          <p:cNvSpPr txBox="1"/>
          <p:nvPr/>
        </p:nvSpPr>
        <p:spPr>
          <a:xfrm>
            <a:off x="5257800" y="3200400"/>
            <a:ext cx="6172200" cy="2244204"/>
          </a:xfrm>
          <a:prstGeom prst="rect">
            <a:avLst/>
          </a:prstGeom>
        </p:spPr>
        <p:txBody>
          <a:bodyPr vert="horz" wrap="square" lIns="0" tIns="129540" rIns="0" bIns="0" rtlCol="0">
            <a:spAutoFit/>
          </a:bodyPr>
          <a:lstStyle/>
          <a:p>
            <a:pPr marL="12700">
              <a:lnSpc>
                <a:spcPct val="100000"/>
              </a:lnSpc>
              <a:spcBef>
                <a:spcPts val="1020"/>
              </a:spcBef>
            </a:pPr>
            <a:r>
              <a:rPr lang="en-IN" sz="2400" b="1" spc="-5" dirty="0">
                <a:latin typeface="Times New Roman"/>
                <a:cs typeface="Times New Roman"/>
              </a:rPr>
              <a:t>           </a:t>
            </a:r>
            <a:r>
              <a:rPr sz="2400" b="1" spc="-5" dirty="0">
                <a:latin typeface="Times New Roman"/>
                <a:cs typeface="Times New Roman"/>
              </a:rPr>
              <a:t>TEAM</a:t>
            </a:r>
            <a:r>
              <a:rPr sz="2400" b="1" spc="-20" dirty="0">
                <a:latin typeface="Times New Roman"/>
                <a:cs typeface="Times New Roman"/>
              </a:rPr>
              <a:t> </a:t>
            </a:r>
            <a:r>
              <a:rPr sz="2400" b="1" spc="-30" dirty="0">
                <a:latin typeface="Times New Roman"/>
                <a:cs typeface="Times New Roman"/>
              </a:rPr>
              <a:t>MEMBER</a:t>
            </a:r>
            <a:r>
              <a:rPr lang="en-IN" sz="2400" b="1" spc="-30" dirty="0">
                <a:latin typeface="Times New Roman"/>
                <a:cs typeface="Times New Roman"/>
              </a:rPr>
              <a:t>S:</a:t>
            </a:r>
          </a:p>
          <a:p>
            <a:pPr marL="12700">
              <a:lnSpc>
                <a:spcPct val="100000"/>
              </a:lnSpc>
              <a:spcBef>
                <a:spcPts val="1020"/>
              </a:spcBef>
            </a:pPr>
            <a:r>
              <a:rPr lang="en-IN" sz="2000" dirty="0">
                <a:latin typeface="Times New Roman"/>
                <a:cs typeface="Times New Roman"/>
              </a:rPr>
              <a:t>                           LATHA SHRI R S(211521205073)</a:t>
            </a:r>
          </a:p>
          <a:p>
            <a:pPr marL="12700">
              <a:lnSpc>
                <a:spcPct val="100000"/>
              </a:lnSpc>
              <a:spcBef>
                <a:spcPts val="1020"/>
              </a:spcBef>
            </a:pPr>
            <a:r>
              <a:rPr lang="en-IN" sz="2000" dirty="0">
                <a:latin typeface="Times New Roman"/>
                <a:cs typeface="Times New Roman"/>
              </a:rPr>
              <a:t>                           JOTHIKA K(211521205058)</a:t>
            </a:r>
          </a:p>
          <a:p>
            <a:pPr marL="12700">
              <a:lnSpc>
                <a:spcPct val="100000"/>
              </a:lnSpc>
              <a:spcBef>
                <a:spcPts val="1020"/>
              </a:spcBef>
            </a:pPr>
            <a:r>
              <a:rPr lang="en-IN" sz="2000" dirty="0">
                <a:latin typeface="Times New Roman"/>
                <a:cs typeface="Times New Roman"/>
              </a:rPr>
              <a:t>                           LAVANYA D(211521205075)</a:t>
            </a:r>
          </a:p>
          <a:p>
            <a:pPr marL="12700">
              <a:lnSpc>
                <a:spcPct val="100000"/>
              </a:lnSpc>
              <a:spcBef>
                <a:spcPts val="1020"/>
              </a:spcBef>
            </a:pPr>
            <a:r>
              <a:rPr lang="en-IN" sz="2000" dirty="0">
                <a:latin typeface="Times New Roman"/>
                <a:cs typeface="Times New Roman"/>
              </a:rPr>
              <a:t>                           MAHALAKSHMI B(211521205078)</a:t>
            </a:r>
            <a:endParaRPr sz="2000" dirty="0">
              <a:latin typeface="Times New Roman"/>
              <a:cs typeface="Times New Roman"/>
            </a:endParaRPr>
          </a:p>
        </p:txBody>
      </p:sp>
      <p:pic>
        <p:nvPicPr>
          <p:cNvPr id="1026" name="Picture 2" descr="Grocery Delivery App Illustrations ...">
            <a:extLst>
              <a:ext uri="{FF2B5EF4-FFF2-40B4-BE49-F238E27FC236}">
                <a16:creationId xmlns:a16="http://schemas.microsoft.com/office/drawing/2014/main" id="{AC3FFE74-F517-B4BB-EC3D-22E549703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407289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DDD7-B2C3-E046-407E-0DA77A6D3C58}"/>
              </a:ext>
            </a:extLst>
          </p:cNvPr>
          <p:cNvSpPr>
            <a:spLocks noGrp="1"/>
          </p:cNvSpPr>
          <p:nvPr>
            <p:ph type="ctrTitle"/>
          </p:nvPr>
        </p:nvSpPr>
        <p:spPr>
          <a:xfrm>
            <a:off x="914400" y="304800"/>
            <a:ext cx="10363200" cy="738664"/>
          </a:xfrm>
        </p:spPr>
        <p:txBody>
          <a:bodyPr/>
          <a:lstStyle/>
          <a:p>
            <a:pPr algn="ctr"/>
            <a:r>
              <a:rPr lang="en-IN" sz="4800" b="1" dirty="0"/>
              <a:t>Backend Development</a:t>
            </a:r>
          </a:p>
        </p:txBody>
      </p:sp>
      <p:sp>
        <p:nvSpPr>
          <p:cNvPr id="3" name="Subtitle 2">
            <a:extLst>
              <a:ext uri="{FF2B5EF4-FFF2-40B4-BE49-F238E27FC236}">
                <a16:creationId xmlns:a16="http://schemas.microsoft.com/office/drawing/2014/main" id="{5F41263A-E952-72D9-F5BE-5A67D74C9C01}"/>
              </a:ext>
            </a:extLst>
          </p:cNvPr>
          <p:cNvSpPr>
            <a:spLocks noGrp="1"/>
          </p:cNvSpPr>
          <p:nvPr>
            <p:ph type="subTitle" idx="4"/>
          </p:nvPr>
        </p:nvSpPr>
        <p:spPr>
          <a:xfrm>
            <a:off x="457200" y="1219200"/>
            <a:ext cx="11125200" cy="5878532"/>
          </a:xfrm>
        </p:spPr>
        <p:txBody>
          <a:bodyPr/>
          <a:lstStyle/>
          <a:p>
            <a:r>
              <a:rPr lang="en-US" sz="2800" dirty="0">
                <a:latin typeface="Times New Roman" panose="02020603050405020304" pitchFamily="18" charset="0"/>
                <a:cs typeface="Times New Roman" panose="02020603050405020304" pitchFamily="18" charset="0"/>
              </a:rPr>
              <a:t>The back-end of our grocery app was developed to efficiently handle data management, user requests, and communication between the database and front-end interface. </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Server-Side Logic:</a:t>
            </a:r>
            <a:r>
              <a:rPr lang="en-US" sz="2800" dirty="0">
                <a:latin typeface="Times New Roman" panose="02020603050405020304" pitchFamily="18" charset="0"/>
                <a:cs typeface="Times New Roman" panose="02020603050405020304" pitchFamily="18" charset="0"/>
              </a:rPr>
              <a:t> We used Node.js to manage API calls, process user requests, and ensure secure data flow.</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Database Management:</a:t>
            </a:r>
            <a:r>
              <a:rPr lang="en-US" sz="2800" dirty="0">
                <a:latin typeface="Times New Roman" panose="02020603050405020304" pitchFamily="18" charset="0"/>
                <a:cs typeface="Times New Roman" panose="02020603050405020304" pitchFamily="18" charset="0"/>
              </a:rPr>
              <a:t> MongoDB was integrated to store essential data, including product information, user accounts, order history, and transaction records.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API Integration:</a:t>
            </a:r>
            <a:r>
              <a:rPr lang="en-US" sz="2800" dirty="0">
                <a:latin typeface="Times New Roman" panose="02020603050405020304" pitchFamily="18" charset="0"/>
                <a:cs typeface="Times New Roman" panose="02020603050405020304" pitchFamily="18" charset="0"/>
              </a:rPr>
              <a:t> We built RESTful APIs to manage product listings, cart management, and order processing, ensuring that the app responds quickly and efficiently to user actions.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513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0845-90D5-7FA9-BF67-B340913C010C}"/>
              </a:ext>
            </a:extLst>
          </p:cNvPr>
          <p:cNvSpPr>
            <a:spLocks noGrp="1"/>
          </p:cNvSpPr>
          <p:nvPr>
            <p:ph type="ctrTitle"/>
          </p:nvPr>
        </p:nvSpPr>
        <p:spPr>
          <a:xfrm>
            <a:off x="914400" y="304800"/>
            <a:ext cx="10363200" cy="738664"/>
          </a:xfrm>
        </p:spPr>
        <p:txBody>
          <a:bodyPr/>
          <a:lstStyle/>
          <a:p>
            <a:pPr algn="ctr"/>
            <a:r>
              <a:rPr lang="en-IN" sz="4800" b="1" dirty="0"/>
              <a:t>Integration</a:t>
            </a:r>
          </a:p>
        </p:txBody>
      </p:sp>
      <p:sp>
        <p:nvSpPr>
          <p:cNvPr id="3" name="Subtitle 2">
            <a:extLst>
              <a:ext uri="{FF2B5EF4-FFF2-40B4-BE49-F238E27FC236}">
                <a16:creationId xmlns:a16="http://schemas.microsoft.com/office/drawing/2014/main" id="{E672EA89-227C-558D-6061-5281C192D9C9}"/>
              </a:ext>
            </a:extLst>
          </p:cNvPr>
          <p:cNvSpPr>
            <a:spLocks noGrp="1"/>
          </p:cNvSpPr>
          <p:nvPr>
            <p:ph type="subTitle" idx="4"/>
          </p:nvPr>
        </p:nvSpPr>
        <p:spPr>
          <a:xfrm>
            <a:off x="457200" y="1447800"/>
            <a:ext cx="10972800" cy="5016758"/>
          </a:xfrm>
        </p:spPr>
        <p:txBody>
          <a:bodyPr/>
          <a:lstStyle/>
          <a:p>
            <a:r>
              <a:rPr lang="en-US" sz="2800" dirty="0">
                <a:latin typeface="Times New Roman" panose="02020603050405020304" pitchFamily="18" charset="0"/>
                <a:cs typeface="Times New Roman" panose="02020603050405020304" pitchFamily="18" charset="0"/>
              </a:rPr>
              <a:t>The integration process of our grocery app focused on seamlessly connecting the front-end, back-end, and third-party services to ensure a smooth and efficient user experience. This unified approach was crucial in delivering a responsive, reliable, and fully functional application.</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Front-End &amp; Back-End Integration:</a:t>
            </a:r>
            <a:r>
              <a:rPr lang="en-US" sz="2800" dirty="0">
                <a:latin typeface="Times New Roman" panose="02020603050405020304" pitchFamily="18" charset="0"/>
                <a:cs typeface="Times New Roman" panose="02020603050405020304" pitchFamily="18" charset="0"/>
              </a:rPr>
              <a:t> The front-end, developed using HTML, CSS, and JavaScript, was integrated with the back-end server via RESTful APIs. This allowed for real-time communication between the user interface and the server, enabling dynamic product listing updates, cart management, and order processing.</a:t>
            </a: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378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54EE7C-8B0D-4B7A-9888-95973AE02C9B}"/>
              </a:ext>
            </a:extLst>
          </p:cNvPr>
          <p:cNvSpPr>
            <a:spLocks noGrp="1"/>
          </p:cNvSpPr>
          <p:nvPr>
            <p:ph type="subTitle" idx="4"/>
          </p:nvPr>
        </p:nvSpPr>
        <p:spPr>
          <a:xfrm>
            <a:off x="381000" y="838200"/>
            <a:ext cx="11277600" cy="5016758"/>
          </a:xfrm>
        </p:spPr>
        <p:txBody>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Database Integration:</a:t>
            </a:r>
            <a:r>
              <a:rPr lang="en-US" sz="2800" dirty="0">
                <a:latin typeface="Times New Roman" panose="02020603050405020304" pitchFamily="18" charset="0"/>
                <a:cs typeface="Times New Roman" panose="02020603050405020304" pitchFamily="18" charset="0"/>
              </a:rPr>
              <a:t> Our chosen database MongoDB was connected to the back-end, enabling smooth data handling for product inventory, user accounts, and order history. This ensured that user actions like adding items to the cart or checking out were accurately reflected in the system.</a:t>
            </a:r>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Payment Gateway Integration:</a:t>
            </a:r>
            <a:r>
              <a:rPr lang="en-US" sz="2800" dirty="0">
                <a:latin typeface="Times New Roman" panose="02020603050405020304" pitchFamily="18" charset="0"/>
                <a:cs typeface="Times New Roman" panose="02020603050405020304" pitchFamily="18" charset="0"/>
              </a:rPr>
              <a:t> A secure payment gateway was integrated to facilitate safe transactions. This ensured encrypted and seamless payment processing for users.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Overall, the integration of the various components ensured that our app worked as a cohesive system, offering a streamlined and secure shopping experience for the users.</a:t>
            </a:r>
          </a:p>
          <a:p>
            <a:endParaRPr lang="en-IN" dirty="0"/>
          </a:p>
        </p:txBody>
      </p:sp>
    </p:spTree>
    <p:extLst>
      <p:ext uri="{BB962C8B-B14F-4D97-AF65-F5344CB8AC3E}">
        <p14:creationId xmlns:p14="http://schemas.microsoft.com/office/powerpoint/2010/main" val="233638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6172200" cy="751488"/>
          </a:xfrm>
          <a:prstGeom prst="rect">
            <a:avLst/>
          </a:prstGeom>
        </p:spPr>
        <p:txBody>
          <a:bodyPr vert="horz" wrap="square" lIns="0" tIns="12700" rIns="0" bIns="0" rtlCol="0">
            <a:spAutoFit/>
          </a:bodyPr>
          <a:lstStyle/>
          <a:p>
            <a:pPr marL="12700" algn="ctr">
              <a:lnSpc>
                <a:spcPct val="100000"/>
              </a:lnSpc>
              <a:spcBef>
                <a:spcPts val="100"/>
              </a:spcBef>
            </a:pPr>
            <a:r>
              <a:rPr lang="en-IN" sz="4800" b="1" dirty="0"/>
              <a:t>Architecture Diagram</a:t>
            </a:r>
            <a:endParaRPr sz="4800" b="1" dirty="0"/>
          </a:p>
        </p:txBody>
      </p:sp>
      <p:pic>
        <p:nvPicPr>
          <p:cNvPr id="1026" name="Picture 2">
            <a:extLst>
              <a:ext uri="{FF2B5EF4-FFF2-40B4-BE49-F238E27FC236}">
                <a16:creationId xmlns:a16="http://schemas.microsoft.com/office/drawing/2014/main" id="{2EF9C72C-BA9D-1925-231B-2D44FA52C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8429625" cy="526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79B1-2275-8EB8-4391-390FDA92973C}"/>
              </a:ext>
            </a:extLst>
          </p:cNvPr>
          <p:cNvSpPr>
            <a:spLocks noGrp="1"/>
          </p:cNvSpPr>
          <p:nvPr>
            <p:ph type="title"/>
          </p:nvPr>
        </p:nvSpPr>
        <p:spPr>
          <a:xfrm>
            <a:off x="762000" y="1295400"/>
            <a:ext cx="10058400" cy="5323046"/>
          </a:xfrm>
        </p:spPr>
        <p:txBody>
          <a:bodyPr/>
          <a:lstStyle/>
          <a:p>
            <a:r>
              <a:rPr lang="en-US" sz="2800" dirty="0"/>
              <a:t>Grocery Mart stands out for its unparalleled convenience, exceptional selection of high-quality products, and superior customer service. The platform promises to offer a seamless shopping experience that meets the needs of modern consumers.</a:t>
            </a:r>
            <a:br>
              <a:rPr lang="en-US" sz="2800" dirty="0"/>
            </a:br>
            <a:br>
              <a:rPr lang="en-US" sz="2800" dirty="0"/>
            </a:br>
            <a:r>
              <a:rPr lang="en-US" sz="2800" b="1" dirty="0"/>
              <a:t>Grocery Mart</a:t>
            </a:r>
            <a:r>
              <a:rPr lang="en-US" sz="2800" dirty="0"/>
              <a:t> is more than just an online grocery shopping app-it's a smart, user-focused platform designed to meet the evolving needs of modern consumers. Offering unparalleled convenience through its seamless navigation, personalized recommendations, and flexible delivery options, Grocery Mart ensures a superior shopping experience</a:t>
            </a:r>
            <a:r>
              <a:rPr lang="en-US" sz="1100" dirty="0"/>
              <a:t>.</a:t>
            </a:r>
            <a:br>
              <a:rPr lang="en-US" sz="2800" dirty="0"/>
            </a:br>
            <a:r>
              <a:rPr lang="en-US" sz="2800" dirty="0"/>
              <a:t> </a:t>
            </a:r>
            <a:endParaRPr lang="en-IN" sz="2800" dirty="0"/>
          </a:p>
        </p:txBody>
      </p:sp>
      <p:sp>
        <p:nvSpPr>
          <p:cNvPr id="3" name="Text Placeholder 2">
            <a:extLst>
              <a:ext uri="{FF2B5EF4-FFF2-40B4-BE49-F238E27FC236}">
                <a16:creationId xmlns:a16="http://schemas.microsoft.com/office/drawing/2014/main" id="{58FF1CBB-84A5-8A1C-A993-A57DB9E3DC8A}"/>
              </a:ext>
            </a:extLst>
          </p:cNvPr>
          <p:cNvSpPr>
            <a:spLocks noGrp="1"/>
          </p:cNvSpPr>
          <p:nvPr>
            <p:ph type="body" idx="1"/>
          </p:nvPr>
        </p:nvSpPr>
        <p:spPr>
          <a:xfrm>
            <a:off x="4114800" y="304800"/>
            <a:ext cx="3282950" cy="710089"/>
          </a:xfrm>
        </p:spPr>
        <p:txBody>
          <a:bodyPr/>
          <a:lstStyle/>
          <a:p>
            <a:r>
              <a:rPr lang="en-IN" sz="4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519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667000"/>
            <a:ext cx="5257800" cy="936154"/>
          </a:xfrm>
          <a:prstGeom prst="rect">
            <a:avLst/>
          </a:prstGeom>
        </p:spPr>
        <p:txBody>
          <a:bodyPr vert="horz" wrap="square" lIns="0" tIns="12700" rIns="0" bIns="0" rtlCol="0">
            <a:spAutoFit/>
          </a:bodyPr>
          <a:lstStyle/>
          <a:p>
            <a:pPr marL="212725">
              <a:lnSpc>
                <a:spcPct val="100000"/>
              </a:lnSpc>
              <a:spcBef>
                <a:spcPts val="100"/>
              </a:spcBef>
            </a:pPr>
            <a:r>
              <a:rPr sz="6000" b="1" spc="-10" dirty="0"/>
              <a:t>THANK</a:t>
            </a:r>
            <a:r>
              <a:rPr sz="6000" spc="-254" dirty="0"/>
              <a:t> </a:t>
            </a:r>
            <a:r>
              <a:rPr sz="6000" b="1"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234032"/>
            <a:ext cx="2438400" cy="751488"/>
          </a:xfrm>
          <a:prstGeom prst="rect">
            <a:avLst/>
          </a:prstGeom>
        </p:spPr>
        <p:txBody>
          <a:bodyPr vert="horz" wrap="square" lIns="0" tIns="12700" rIns="0" bIns="0" rtlCol="0">
            <a:spAutoFit/>
          </a:bodyPr>
          <a:lstStyle/>
          <a:p>
            <a:pPr marL="12700">
              <a:lnSpc>
                <a:spcPct val="100000"/>
              </a:lnSpc>
              <a:spcBef>
                <a:spcPts val="100"/>
              </a:spcBef>
            </a:pPr>
            <a:r>
              <a:rPr sz="4800" b="1" spc="-5" dirty="0"/>
              <a:t>Abstract</a:t>
            </a:r>
            <a:endParaRPr sz="4800" b="1" dirty="0"/>
          </a:p>
        </p:txBody>
      </p:sp>
      <p:sp>
        <p:nvSpPr>
          <p:cNvPr id="3" name="object 3"/>
          <p:cNvSpPr txBox="1"/>
          <p:nvPr/>
        </p:nvSpPr>
        <p:spPr>
          <a:xfrm>
            <a:off x="990600" y="1219200"/>
            <a:ext cx="9314179" cy="5467651"/>
          </a:xfrm>
          <a:prstGeom prst="rect">
            <a:avLst/>
          </a:prstGeom>
        </p:spPr>
        <p:txBody>
          <a:bodyPr vert="horz" wrap="square" lIns="0" tIns="46990" rIns="0" bIns="0"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Grocery Mart is a comprehensive, user-friendly app designed to streamline the online grocery shopping experience.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It offers an intuitive interface, allowing users to easily browse and purchase a wide variety of products across multiple categories, such as household essentials, pantry staples, fresh produce, and snacks.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 uses smart algorithms to provide </a:t>
            </a: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based on user preferences, enhancing the shopping experience.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also supports coupon applications for additional savings, making shopping both cost-effective and convenient</a:t>
            </a:r>
          </a:p>
          <a:p>
            <a:pPr marL="12700" marR="5080" algn="just">
              <a:lnSpc>
                <a:spcPts val="2160"/>
              </a:lnSpc>
              <a:spcBef>
                <a:spcPts val="370"/>
              </a:spcBef>
            </a:pPr>
            <a:endParaRPr lang="en-US" sz="2800" spc="235" dirty="0">
              <a:latin typeface="Times New Roman"/>
              <a:cs typeface="Times New Roman"/>
            </a:endParaRPr>
          </a:p>
          <a:p>
            <a:pPr marL="12700" marR="5080" algn="just">
              <a:lnSpc>
                <a:spcPts val="2160"/>
              </a:lnSpc>
              <a:spcBef>
                <a:spcPts val="370"/>
              </a:spcBef>
            </a:pPr>
            <a:endParaRPr lang="en-US" sz="2800" spc="235"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2747" y="76200"/>
            <a:ext cx="3429000" cy="751488"/>
          </a:xfrm>
          <a:prstGeom prst="rect">
            <a:avLst/>
          </a:prstGeom>
        </p:spPr>
        <p:txBody>
          <a:bodyPr vert="horz" wrap="square" lIns="0" tIns="12700" rIns="0" bIns="0" rtlCol="0">
            <a:spAutoFit/>
          </a:bodyPr>
          <a:lstStyle/>
          <a:p>
            <a:pPr marL="12700">
              <a:lnSpc>
                <a:spcPct val="100000"/>
              </a:lnSpc>
              <a:spcBef>
                <a:spcPts val="100"/>
              </a:spcBef>
            </a:pPr>
            <a:r>
              <a:rPr sz="4800" b="1" dirty="0"/>
              <a:t>Introduction</a:t>
            </a:r>
          </a:p>
        </p:txBody>
      </p:sp>
      <p:sp>
        <p:nvSpPr>
          <p:cNvPr id="3" name="object 3"/>
          <p:cNvSpPr txBox="1"/>
          <p:nvPr/>
        </p:nvSpPr>
        <p:spPr>
          <a:xfrm>
            <a:off x="685800" y="990600"/>
            <a:ext cx="9882894" cy="5594480"/>
          </a:xfrm>
          <a:prstGeom prst="rect">
            <a:avLst/>
          </a:prstGeom>
        </p:spPr>
        <p:txBody>
          <a:bodyPr vert="horz" wrap="square" lIns="0" tIns="76835" rIns="0" bIns="0"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Grocery Mart</a:t>
            </a:r>
            <a:r>
              <a:rPr lang="en-US" sz="2800" dirty="0">
                <a:latin typeface="Times New Roman" panose="02020603050405020304" pitchFamily="18" charset="0"/>
                <a:cs typeface="Times New Roman" panose="02020603050405020304" pitchFamily="18" charset="0"/>
              </a:rPr>
              <a:t> is an innovative and user-centric online platform that serves as a </a:t>
            </a:r>
            <a:r>
              <a:rPr lang="en-US" sz="2800" b="1" dirty="0">
                <a:latin typeface="Times New Roman" panose="02020603050405020304" pitchFamily="18" charset="0"/>
                <a:cs typeface="Times New Roman" panose="02020603050405020304" pitchFamily="18" charset="0"/>
              </a:rPr>
              <a:t>one-stop solution</a:t>
            </a:r>
            <a:r>
              <a:rPr lang="en-US" sz="2800" dirty="0">
                <a:latin typeface="Times New Roman" panose="02020603050405020304" pitchFamily="18" charset="0"/>
                <a:cs typeface="Times New Roman" panose="02020603050405020304" pitchFamily="18" charset="0"/>
              </a:rPr>
              <a:t> for all grocery shopping needs. Designed with convenience in mind, Grocery Mart aims to provide a seamless and enjoyable shopping experience for users. The platform offers a wide range of high-quality products across diverse categories, including household essentials, pantry staples, fresh produce, and snacks.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 features </a:t>
            </a:r>
            <a:r>
              <a:rPr lang="en-US" sz="2800" b="1" dirty="0">
                <a:latin typeface="Times New Roman" panose="02020603050405020304" pitchFamily="18" charset="0"/>
                <a:cs typeface="Times New Roman" panose="02020603050405020304" pitchFamily="18" charset="0"/>
              </a:rPr>
              <a:t>intuitive navigation</a:t>
            </a:r>
            <a:r>
              <a:rPr lang="en-US" sz="2800" dirty="0">
                <a:latin typeface="Times New Roman" panose="02020603050405020304" pitchFamily="18" charset="0"/>
                <a:cs typeface="Times New Roman" panose="02020603050405020304" pitchFamily="18" charset="0"/>
              </a:rPr>
              <a:t>, making it easy for users to find what they need with just a few taps.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Additionally, </a:t>
            </a: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are generated using smart algorithms, ensuring that users are presented with products that align with their preferences and shopping habits.</a:t>
            </a:r>
          </a:p>
          <a:p>
            <a:pPr marL="355600" marR="5080" indent="-342900" algn="just">
              <a:lnSpc>
                <a:spcPts val="2080"/>
              </a:lnSpc>
              <a:spcBef>
                <a:spcPts val="605"/>
              </a:spcBef>
              <a:buFont typeface="Arial" panose="020B0604020202020204" pitchFamily="34" charset="0"/>
              <a:buChar char="•"/>
            </a:pP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293032"/>
            <a:ext cx="4879975" cy="751488"/>
          </a:xfrm>
          <a:prstGeom prst="rect">
            <a:avLst/>
          </a:prstGeom>
        </p:spPr>
        <p:txBody>
          <a:bodyPr vert="horz" wrap="square" lIns="0" tIns="12700" rIns="0" bIns="0" rtlCol="0">
            <a:spAutoFit/>
          </a:bodyPr>
          <a:lstStyle/>
          <a:p>
            <a:pPr marL="12700">
              <a:lnSpc>
                <a:spcPct val="100000"/>
              </a:lnSpc>
              <a:spcBef>
                <a:spcPts val="100"/>
              </a:spcBef>
            </a:pPr>
            <a:r>
              <a:rPr sz="4800" b="1" spc="-5" dirty="0"/>
              <a:t>Proposed</a:t>
            </a:r>
            <a:r>
              <a:rPr sz="4800" spc="-90" dirty="0"/>
              <a:t> </a:t>
            </a:r>
            <a:r>
              <a:rPr lang="en-IN" sz="4800" b="1" spc="-5" dirty="0"/>
              <a:t>System</a:t>
            </a:r>
            <a:endParaRPr sz="4800" b="1" dirty="0"/>
          </a:p>
        </p:txBody>
      </p:sp>
      <p:sp>
        <p:nvSpPr>
          <p:cNvPr id="3" name="object 3"/>
          <p:cNvSpPr txBox="1"/>
          <p:nvPr/>
        </p:nvSpPr>
        <p:spPr>
          <a:xfrm>
            <a:off x="533400" y="1143000"/>
            <a:ext cx="10896600" cy="6011261"/>
          </a:xfrm>
          <a:prstGeom prst="rect">
            <a:avLst/>
          </a:prstGeom>
        </p:spPr>
        <p:txBody>
          <a:bodyPr vert="horz" wrap="square" lIns="0" tIns="50165" rIns="0" bIns="0" rtlCol="0">
            <a:spAutoFit/>
          </a:bodyPr>
          <a:lstStyle/>
          <a:p>
            <a:r>
              <a:rPr lang="en-US" sz="2200" dirty="0">
                <a:latin typeface="Times New Roman"/>
                <a:cs typeface="Times New Roman"/>
              </a:rPr>
              <a:t> </a:t>
            </a:r>
            <a:r>
              <a:rPr lang="en-US" sz="2800" dirty="0">
                <a:latin typeface="Times New Roman" panose="02020603050405020304" pitchFamily="18" charset="0"/>
                <a:cs typeface="Times New Roman" panose="02020603050405020304" pitchFamily="18" charset="0"/>
              </a:rPr>
              <a:t>The app is designed to provide a </a:t>
            </a:r>
            <a:r>
              <a:rPr lang="en-US" sz="2800" b="1" dirty="0">
                <a:latin typeface="Times New Roman" panose="02020603050405020304" pitchFamily="18" charset="0"/>
                <a:cs typeface="Times New Roman" panose="02020603050405020304" pitchFamily="18" charset="0"/>
              </a:rPr>
              <a:t>seamless shopping experience</a:t>
            </a:r>
            <a:r>
              <a:rPr lang="en-US" sz="2800" dirty="0">
                <a:latin typeface="Times New Roman" panose="02020603050405020304" pitchFamily="18" charset="0"/>
                <a:cs typeface="Times New Roman" panose="02020603050405020304" pitchFamily="18" charset="0"/>
              </a:rPr>
              <a:t> through:</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Intuitive Navigation</a:t>
            </a:r>
            <a:r>
              <a:rPr lang="en-US" sz="2800" dirty="0">
                <a:latin typeface="Times New Roman" panose="02020603050405020304" pitchFamily="18" charset="0"/>
                <a:cs typeface="Times New Roman" panose="02020603050405020304" pitchFamily="18" charset="0"/>
              </a:rPr>
              <a:t>: Simple browsing through categories like household essentials, pantry staples, fresh produce, and snacks.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Personalized Recommendations</a:t>
            </a:r>
            <a:r>
              <a:rPr lang="en-US" sz="2800" dirty="0">
                <a:latin typeface="Times New Roman" panose="02020603050405020304" pitchFamily="18" charset="0"/>
                <a:cs typeface="Times New Roman" panose="02020603050405020304" pitchFamily="18" charset="0"/>
              </a:rPr>
              <a:t>: Tailored suggestions based on user preferences.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Easy Cart Management</a:t>
            </a:r>
            <a:r>
              <a:rPr lang="en-US" sz="2800" dirty="0">
                <a:latin typeface="Times New Roman" panose="02020603050405020304" pitchFamily="18" charset="0"/>
                <a:cs typeface="Times New Roman" panose="02020603050405020304" pitchFamily="18" charset="0"/>
              </a:rPr>
              <a:t>: Features like one-click additions, quantity adjustments, and real-time updates.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Convenient Checkout and Delivery Options</a:t>
            </a:r>
            <a:r>
              <a:rPr lang="en-US" sz="2800" dirty="0">
                <a:latin typeface="Times New Roman" panose="02020603050405020304" pitchFamily="18" charset="0"/>
                <a:cs typeface="Times New Roman" panose="02020603050405020304" pitchFamily="18" charset="0"/>
              </a:rPr>
              <a:t>: Options like same-day delivery, standard, and scheduled delivery</a:t>
            </a:r>
            <a:r>
              <a:rPr lang="en-US" sz="2400" dirty="0"/>
              <a:t>​.</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Hassle-free Checkout</a:t>
            </a:r>
            <a:r>
              <a:rPr lang="en-US" sz="2800" dirty="0">
                <a:latin typeface="Times New Roman" panose="02020603050405020304" pitchFamily="18" charset="0"/>
                <a:cs typeface="Times New Roman" panose="02020603050405020304" pitchFamily="18" charset="0"/>
              </a:rPr>
              <a:t>: The checkout process is designed to be smooth, with secure payment options and easy management of delivery details. Users can apply coupons and discounts directly in the cart for additional savings.</a:t>
            </a:r>
          </a:p>
          <a:p>
            <a:pPr marL="355600" marR="5080" indent="-342900" algn="just">
              <a:lnSpc>
                <a:spcPts val="2380"/>
              </a:lnSpc>
              <a:spcBef>
                <a:spcPts val="395"/>
              </a:spcBef>
              <a:buFont typeface="Arial" panose="020B0604020202020204" pitchFamily="34" charset="0"/>
              <a:buChar char="•"/>
            </a:pPr>
            <a:endParaRPr lang="en-IN" sz="2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381000"/>
            <a:ext cx="4495800" cy="751488"/>
          </a:xfrm>
          <a:prstGeom prst="rect">
            <a:avLst/>
          </a:prstGeom>
        </p:spPr>
        <p:txBody>
          <a:bodyPr vert="horz" wrap="square" lIns="0" tIns="12700" rIns="0" bIns="0" rtlCol="0">
            <a:spAutoFit/>
          </a:bodyPr>
          <a:lstStyle/>
          <a:p>
            <a:pPr marL="12700">
              <a:lnSpc>
                <a:spcPct val="100000"/>
              </a:lnSpc>
              <a:spcBef>
                <a:spcPts val="100"/>
              </a:spcBef>
            </a:pPr>
            <a:r>
              <a:rPr lang="en-IN" sz="4800" b="1" spc="-10" dirty="0"/>
              <a:t>Proposed Model</a:t>
            </a:r>
            <a:endParaRPr sz="4800" b="1" spc="-5" dirty="0"/>
          </a:p>
        </p:txBody>
      </p:sp>
      <p:pic>
        <p:nvPicPr>
          <p:cNvPr id="5" name="Picture 4">
            <a:extLst>
              <a:ext uri="{FF2B5EF4-FFF2-40B4-BE49-F238E27FC236}">
                <a16:creationId xmlns:a16="http://schemas.microsoft.com/office/drawing/2014/main" id="{A841F4F5-6AC4-F77A-6859-AD835FE4C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24000"/>
            <a:ext cx="10972800"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F1C5CB-471C-4F9A-2940-B4A19F0DB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685800"/>
            <a:ext cx="10744200" cy="5574692"/>
          </a:xfrm>
          <a:prstGeom prst="rect">
            <a:avLst/>
          </a:prstGeom>
        </p:spPr>
      </p:pic>
    </p:spTree>
    <p:extLst>
      <p:ext uri="{BB962C8B-B14F-4D97-AF65-F5344CB8AC3E}">
        <p14:creationId xmlns:p14="http://schemas.microsoft.com/office/powerpoint/2010/main" val="5387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CC1806-4A89-7A39-E1B6-5AF265EA41D2}"/>
              </a:ext>
            </a:extLst>
          </p:cNvPr>
          <p:cNvSpPr>
            <a:spLocks noGrp="1"/>
          </p:cNvSpPr>
          <p:nvPr>
            <p:ph type="body" idx="1"/>
          </p:nvPr>
        </p:nvSpPr>
        <p:spPr>
          <a:xfrm>
            <a:off x="304800" y="381000"/>
            <a:ext cx="11353800" cy="6096000"/>
          </a:xfrm>
        </p:spPr>
        <p:txBody>
          <a:bodyPr/>
          <a:lstStyle/>
          <a:p>
            <a:endParaRPr lang="en-IN" dirty="0"/>
          </a:p>
        </p:txBody>
      </p:sp>
      <p:pic>
        <p:nvPicPr>
          <p:cNvPr id="5" name="Picture 4">
            <a:extLst>
              <a:ext uri="{FF2B5EF4-FFF2-40B4-BE49-F238E27FC236}">
                <a16:creationId xmlns:a16="http://schemas.microsoft.com/office/drawing/2014/main" id="{6AC140EC-8936-2009-AF1A-3427BAEB3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723900"/>
            <a:ext cx="10820400" cy="5410200"/>
          </a:xfrm>
          <a:prstGeom prst="rect">
            <a:avLst/>
          </a:prstGeom>
        </p:spPr>
      </p:pic>
    </p:spTree>
    <p:extLst>
      <p:ext uri="{BB962C8B-B14F-4D97-AF65-F5344CB8AC3E}">
        <p14:creationId xmlns:p14="http://schemas.microsoft.com/office/powerpoint/2010/main" val="256616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4E8725-336A-5E06-1F9E-3DB2ACBCF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609600"/>
            <a:ext cx="10744200" cy="5715000"/>
          </a:xfrm>
          <a:prstGeom prst="rect">
            <a:avLst/>
          </a:prstGeom>
        </p:spPr>
      </p:pic>
    </p:spTree>
    <p:extLst>
      <p:ext uri="{BB962C8B-B14F-4D97-AF65-F5344CB8AC3E}">
        <p14:creationId xmlns:p14="http://schemas.microsoft.com/office/powerpoint/2010/main" val="194120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3ADB-BF9B-F0C7-07D5-535415B66AE0}"/>
              </a:ext>
            </a:extLst>
          </p:cNvPr>
          <p:cNvSpPr>
            <a:spLocks noGrp="1"/>
          </p:cNvSpPr>
          <p:nvPr>
            <p:ph type="ctrTitle"/>
          </p:nvPr>
        </p:nvSpPr>
        <p:spPr>
          <a:xfrm>
            <a:off x="2667000" y="304800"/>
            <a:ext cx="7010400" cy="738664"/>
          </a:xfrm>
        </p:spPr>
        <p:txBody>
          <a:bodyPr/>
          <a:lstStyle/>
          <a:p>
            <a:pPr algn="ctr"/>
            <a:r>
              <a:rPr lang="en-IN" sz="4800" b="1" dirty="0"/>
              <a:t>Frontend</a:t>
            </a:r>
            <a:r>
              <a:rPr lang="en-IN" b="1" dirty="0"/>
              <a:t> </a:t>
            </a:r>
            <a:r>
              <a:rPr lang="en-IN" sz="4800" b="1" dirty="0"/>
              <a:t>Development</a:t>
            </a:r>
            <a:endParaRPr lang="en-IN" b="1" dirty="0"/>
          </a:p>
        </p:txBody>
      </p:sp>
      <p:sp>
        <p:nvSpPr>
          <p:cNvPr id="3" name="Subtitle 2">
            <a:extLst>
              <a:ext uri="{FF2B5EF4-FFF2-40B4-BE49-F238E27FC236}">
                <a16:creationId xmlns:a16="http://schemas.microsoft.com/office/drawing/2014/main" id="{135C0BA6-B604-80ED-7BAA-C7DCC35D742D}"/>
              </a:ext>
            </a:extLst>
          </p:cNvPr>
          <p:cNvSpPr>
            <a:spLocks noGrp="1"/>
          </p:cNvSpPr>
          <p:nvPr>
            <p:ph type="subTitle" idx="4"/>
          </p:nvPr>
        </p:nvSpPr>
        <p:spPr>
          <a:xfrm>
            <a:off x="609600" y="1371600"/>
            <a:ext cx="10896600" cy="5016758"/>
          </a:xfrm>
        </p:spPr>
        <p:txBody>
          <a:bodyPr/>
          <a:lstStyle/>
          <a:p>
            <a:pPr algn="just"/>
            <a:r>
              <a:rPr lang="en-US" sz="2800" dirty="0">
                <a:latin typeface="Times New Roman" panose="02020603050405020304" pitchFamily="18" charset="0"/>
                <a:cs typeface="Times New Roman" panose="02020603050405020304" pitchFamily="18" charset="0"/>
              </a:rPr>
              <a:t>The front-end of our grocery app was built using HTML, CSS, and JavaScript, providing an intuitive and user-friendly interface. The goal was to create a seamless shopping experience with a clean design and responsive layout.</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HTML</a:t>
            </a:r>
            <a:r>
              <a:rPr lang="en-US" sz="2800" dirty="0">
                <a:latin typeface="Times New Roman" panose="02020603050405020304" pitchFamily="18" charset="0"/>
                <a:cs typeface="Times New Roman" panose="02020603050405020304" pitchFamily="18" charset="0"/>
              </a:rPr>
              <a:t> was used to structure the content and create the foundation of the app’s interface.</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CSS</a:t>
            </a:r>
            <a:r>
              <a:rPr lang="en-US" sz="2800" dirty="0">
                <a:latin typeface="Times New Roman" panose="02020603050405020304" pitchFamily="18" charset="0"/>
                <a:cs typeface="Times New Roman" panose="02020603050405020304" pitchFamily="18" charset="0"/>
              </a:rPr>
              <a:t> enabled us to style the app with modern, visually appealing layouts, ensuring it adapts smoothly across various screen sizes and devices.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 added dynamic functionality, allowing users to interact with the app, such as adding items to the cart, updating quantities, and navigating between pages.</a:t>
            </a:r>
          </a:p>
          <a:p>
            <a:endParaRPr lang="en-IN" dirty="0"/>
          </a:p>
        </p:txBody>
      </p:sp>
    </p:spTree>
    <p:extLst>
      <p:ext uri="{BB962C8B-B14F-4D97-AF65-F5344CB8AC3E}">
        <p14:creationId xmlns:p14="http://schemas.microsoft.com/office/powerpoint/2010/main" val="188519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875</Words>
  <Application>Microsoft Office PowerPoint</Application>
  <PresentationFormat>Widescreen</PresentationFormat>
  <Paragraphs>48</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GROCERY WEBAPP</vt:lpstr>
      <vt:lpstr>Abstract</vt:lpstr>
      <vt:lpstr>Introduction</vt:lpstr>
      <vt:lpstr>Proposed System</vt:lpstr>
      <vt:lpstr>Proposed Model</vt:lpstr>
      <vt:lpstr>PowerPoint Presentation</vt:lpstr>
      <vt:lpstr>PowerPoint Presentation</vt:lpstr>
      <vt:lpstr>PowerPoint Presentation</vt:lpstr>
      <vt:lpstr>Frontend Development</vt:lpstr>
      <vt:lpstr>Backend Development</vt:lpstr>
      <vt:lpstr>Integration</vt:lpstr>
      <vt:lpstr>PowerPoint Presentation</vt:lpstr>
      <vt:lpstr>Architecture Diagram</vt:lpstr>
      <vt:lpstr>Grocery Mart stands out for its unparalleled convenience, exceptional selection of high-quality products, and superior customer service. The platform promises to offer a seamless shopping experience that meets the needs of modern consumers.  Grocery Mart is more than just an online grocery shopping app-it's a smart, user-focused platform designed to meet the evolving needs of modern consumers. Offering unparalleled convenience through its seamless navigation, personalized recommendations, and flexible delivery options, Grocery Mart ensures a superior shopping experience.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Mahalakshmi Babi</cp:lastModifiedBy>
  <cp:revision>6</cp:revision>
  <dcterms:created xsi:type="dcterms:W3CDTF">2024-02-15T12:58:00Z</dcterms:created>
  <dcterms:modified xsi:type="dcterms:W3CDTF">2024-10-10T10:55:16Z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