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9"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34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743200" y="2438399"/>
            <a:ext cx="7111699" cy="509114"/>
          </a:xfrm>
          <a:prstGeom prst="rect">
            <a:avLst/>
          </a:prstGeom>
        </p:spPr>
        <p:txBody>
          <a:bodyPr vert="horz" wrap="square" lIns="0" tIns="16510" rIns="0" bIns="0" rtlCol="0">
            <a:spAutoFit/>
          </a:bodyPr>
          <a:lstStyle/>
          <a:p>
            <a:pPr marL="3213735">
              <a:lnSpc>
                <a:spcPct val="100000"/>
              </a:lnSpc>
              <a:spcBef>
                <a:spcPts val="130"/>
              </a:spcBef>
            </a:pPr>
            <a:r>
              <a:rPr lang="en-IN" dirty="0">
                <a:solidFill>
                  <a:schemeClr val="tx1"/>
                </a:solidFill>
                <a:latin typeface="Times New Roman" panose="02020603050405020304" pitchFamily="18" charset="0"/>
                <a:cs typeface="Times New Roman" panose="02020603050405020304" pitchFamily="18" charset="0"/>
              </a:rPr>
              <a:t>MAHALAKSHMI.B</a:t>
            </a:r>
            <a:endParaRPr spc="15" dirty="0">
              <a:latin typeface="Calisto MT" pitchFamily="18" charset="0"/>
            </a:endParaRPr>
          </a:p>
        </p:txBody>
      </p:sp>
      <p:sp>
        <p:nvSpPr>
          <p:cNvPr id="8" name="object 8"/>
          <p:cNvSpPr txBox="1"/>
          <p:nvPr/>
        </p:nvSpPr>
        <p:spPr>
          <a:xfrm>
            <a:off x="6248400" y="3046844"/>
            <a:ext cx="274320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imes New Roman" panose="02020603050405020304" pitchFamily="18" charset="0"/>
                <a:cs typeface="Times New Roman" panose="02020603050405020304" pitchFamily="18" charset="0"/>
              </a:rPr>
              <a:t>Final</a:t>
            </a:r>
            <a:r>
              <a:rPr sz="2400" b="1" spc="-165" dirty="0">
                <a:solidFill>
                  <a:srgbClr val="2D936B"/>
                </a:solidFill>
                <a:latin typeface="Times New Roman" panose="02020603050405020304" pitchFamily="18" charset="0"/>
                <a:cs typeface="Times New Roman" panose="02020603050405020304" pitchFamily="18" charset="0"/>
              </a:rPr>
              <a:t> </a:t>
            </a:r>
            <a:r>
              <a:rPr sz="2400" b="1" spc="-5" dirty="0">
                <a:solidFill>
                  <a:srgbClr val="2D936B"/>
                </a:solidFill>
                <a:latin typeface="Times New Roman" panose="02020603050405020304" pitchFamily="18" charset="0"/>
                <a:cs typeface="Times New Roman" panose="02020603050405020304" pitchFamily="18" charset="0"/>
              </a:rPr>
              <a:t>Project</a:t>
            </a:r>
            <a:endParaRPr sz="24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05800" y="598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91002" y="383721"/>
            <a:ext cx="2437130" cy="505908"/>
          </a:xfrm>
          <a:prstGeom prst="rect">
            <a:avLst/>
          </a:prstGeom>
        </p:spPr>
        <p:txBody>
          <a:bodyPr vert="horz" wrap="square" lIns="0" tIns="13335" rIns="0" bIns="0" rtlCol="0">
            <a:spAutoFit/>
          </a:bodyPr>
          <a:lstStyle/>
          <a:p>
            <a:pPr marL="12700">
              <a:lnSpc>
                <a:spcPct val="100000"/>
              </a:lnSpc>
              <a:spcBef>
                <a:spcPts val="105"/>
              </a:spcBef>
            </a:pPr>
            <a:r>
              <a:rPr sz="3200" dirty="0">
                <a:latin typeface="Times New Roman" panose="02020603050405020304" pitchFamily="18" charset="0"/>
                <a:cs typeface="Times New Roman" panose="02020603050405020304" pitchFamily="18" charset="0"/>
              </a:rPr>
              <a:t>R</a:t>
            </a:r>
            <a:r>
              <a:rPr sz="3200" spc="-40" dirty="0">
                <a:latin typeface="Times New Roman" panose="02020603050405020304" pitchFamily="18" charset="0"/>
                <a:cs typeface="Times New Roman" panose="02020603050405020304" pitchFamily="18" charset="0"/>
              </a:rPr>
              <a:t>E</a:t>
            </a:r>
            <a:r>
              <a:rPr sz="3200" spc="15" dirty="0">
                <a:latin typeface="Times New Roman" panose="02020603050405020304" pitchFamily="18" charset="0"/>
                <a:cs typeface="Times New Roman" panose="02020603050405020304" pitchFamily="18" charset="0"/>
              </a:rPr>
              <a:t>S</a:t>
            </a:r>
            <a:r>
              <a:rPr sz="3200" spc="-30" dirty="0">
                <a:latin typeface="Times New Roman" panose="02020603050405020304" pitchFamily="18" charset="0"/>
                <a:cs typeface="Times New Roman" panose="02020603050405020304" pitchFamily="18" charset="0"/>
              </a:rPr>
              <a:t>U</a:t>
            </a:r>
            <a:r>
              <a:rPr sz="3200" spc="-405" dirty="0">
                <a:latin typeface="Times New Roman" panose="02020603050405020304" pitchFamily="18" charset="0"/>
                <a:cs typeface="Times New Roman" panose="02020603050405020304" pitchFamily="18" charset="0"/>
              </a:rPr>
              <a:t>L</a:t>
            </a:r>
            <a:r>
              <a:rPr sz="3200"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 name="TextBox 1"/>
          <p:cNvSpPr txBox="1"/>
          <p:nvPr/>
        </p:nvSpPr>
        <p:spPr>
          <a:xfrm>
            <a:off x="591002" y="1524000"/>
            <a:ext cx="8670291" cy="5016758"/>
          </a:xfrm>
          <a:prstGeom prst="rect">
            <a:avLst/>
          </a:prstGeom>
          <a:noFill/>
        </p:spPr>
        <p:txBody>
          <a:bodyPr wrap="square" rtlCol="0">
            <a:spAutoFit/>
          </a:bodyPr>
          <a:lstStyle/>
          <a:p>
            <a:pPr algn="just">
              <a:buFont typeface="Wingdings" panose="05000000000000000000" pitchFamily="2" charset="2"/>
              <a:buChar char="q"/>
            </a:pPr>
            <a:r>
              <a:rPr lang="en-US" sz="2000" dirty="0">
                <a:solidFill>
                  <a:srgbClr val="0D0D0D"/>
                </a:solidFill>
                <a:latin typeface="Times New Roman" panose="02020603050405020304" pitchFamily="18" charset="0"/>
                <a:cs typeface="Times New Roman" panose="02020603050405020304" pitchFamily="18" charset="0"/>
              </a:rPr>
              <a:t>T</a:t>
            </a:r>
            <a:r>
              <a:rPr lang="en-US" sz="2000" b="0" i="0" dirty="0">
                <a:solidFill>
                  <a:srgbClr val="0D0D0D"/>
                </a:solidFill>
                <a:effectLst/>
                <a:latin typeface="Times New Roman" panose="02020603050405020304" pitchFamily="18" charset="0"/>
                <a:cs typeface="Times New Roman" panose="02020603050405020304" pitchFamily="18" charset="0"/>
              </a:rPr>
              <a:t>he results of multi-modal human activity recognition and prediction systems  demonstrate high accuracy, precision, and recall, along with efficient real-time processing and adaptability to diverse contexts.</a:t>
            </a:r>
          </a:p>
          <a:p>
            <a:pPr algn="just"/>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a:solidFill>
                  <a:srgbClr val="0D0D0D"/>
                </a:solidFill>
                <a:latin typeface="Times New Roman" panose="02020603050405020304" pitchFamily="18" charset="0"/>
                <a:cs typeface="Times New Roman" panose="02020603050405020304" pitchFamily="18" charset="0"/>
              </a:rPr>
              <a:t>Using  </a:t>
            </a:r>
            <a:r>
              <a:rPr lang="en-US" sz="2000" dirty="0" err="1">
                <a:solidFill>
                  <a:srgbClr val="0D0D0D"/>
                </a:solidFill>
                <a:latin typeface="Times New Roman" panose="02020603050405020304" pitchFamily="18" charset="0"/>
                <a:cs typeface="Times New Roman" panose="02020603050405020304" pitchFamily="18" charset="0"/>
              </a:rPr>
              <a:t>MoViNet</a:t>
            </a:r>
            <a:r>
              <a:rPr lang="en-US" sz="2000" dirty="0">
                <a:solidFill>
                  <a:srgbClr val="0D0D0D"/>
                </a:solidFill>
                <a:latin typeface="Times New Roman" panose="02020603050405020304" pitchFamily="18" charset="0"/>
                <a:cs typeface="Times New Roman" panose="02020603050405020304" pitchFamily="18" charset="0"/>
              </a:rPr>
              <a:t> model and dataset we can able to predict human activities in smart environments.</a:t>
            </a:r>
          </a:p>
          <a:p>
            <a:pPr algn="just"/>
            <a:endParaRPr lang="en-US" sz="2000" dirty="0">
              <a:solidFill>
                <a:srgbClr val="0D0D0D"/>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b="0" i="0" dirty="0">
                <a:solidFill>
                  <a:srgbClr val="0D0D0D"/>
                </a:solidFill>
                <a:effectLst/>
                <a:latin typeface="Times New Roman" panose="02020603050405020304" pitchFamily="18" charset="0"/>
                <a:cs typeface="Times New Roman" panose="02020603050405020304" pitchFamily="18" charset="0"/>
              </a:rPr>
              <a:t>One of the primary metrics used to evaluate the performance of activity recognition models is accuracy, which measures the proportion of correctly classified activities out of the total instances.</a:t>
            </a:r>
          </a:p>
          <a:p>
            <a:pPr algn="just"/>
            <a:endParaRPr lang="en-US" sz="2000" dirty="0">
              <a:solidFill>
                <a:srgbClr val="0D0D0D"/>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b="0" i="0" dirty="0">
                <a:solidFill>
                  <a:srgbClr val="0D0D0D"/>
                </a:solidFill>
                <a:effectLst/>
                <a:latin typeface="Times New Roman" panose="02020603050405020304" pitchFamily="18" charset="0"/>
                <a:cs typeface="Times New Roman" panose="02020603050405020304" pitchFamily="18" charset="0"/>
              </a:rPr>
              <a:t>A confusion matrix provides a detailed breakdown of the model's predictions, showing the true positive, false positive, true negative, and false negative counts for each activity class. </a:t>
            </a:r>
            <a:endParaRPr lang="en-US" sz="2000" dirty="0">
              <a:solidFill>
                <a:srgbClr val="0D0D0D"/>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000" dirty="0">
              <a:solidFill>
                <a:srgbClr val="0D0D0D"/>
              </a:solidFill>
              <a:latin typeface="Times New Roman" panose="02020603050405020304" pitchFamily="18" charset="0"/>
              <a:cs typeface="Times New Roman" panose="02020603050405020304" pitchFamily="18" charset="0"/>
            </a:endParaRPr>
          </a:p>
          <a:p>
            <a:endParaRPr lang="en-IN" sz="2000" dirty="0">
              <a:latin typeface="Calisto MT" panose="02040603050505030304" pitchFamily="18" charset="0"/>
            </a:endParaRPr>
          </a:p>
        </p:txBody>
      </p:sp>
    </p:spTree>
    <p:extLst>
      <p:ext uri="{BB962C8B-B14F-4D97-AF65-F5344CB8AC3E}">
        <p14:creationId xmlns:p14="http://schemas.microsoft.com/office/powerpoint/2010/main" val="631581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999" y="8686799"/>
            <a:ext cx="1733551" cy="30479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718206" y="2209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968272" y="685800"/>
            <a:ext cx="4370424" cy="632224"/>
          </a:xfrm>
          <a:prstGeom prst="rect">
            <a:avLst/>
          </a:prstGeom>
        </p:spPr>
        <p:txBody>
          <a:bodyPr vert="horz" wrap="square" lIns="0" tIns="16510" rIns="0" bIns="0" rtlCol="0">
            <a:spAutoFit/>
          </a:bodyPr>
          <a:lstStyle/>
          <a:p>
            <a:pPr marL="12700">
              <a:lnSpc>
                <a:spcPct val="100000"/>
              </a:lnSpc>
              <a:spcBef>
                <a:spcPts val="130"/>
              </a:spcBef>
            </a:pPr>
            <a:r>
              <a:rPr sz="4000" spc="5" dirty="0">
                <a:latin typeface="Times New Roman" panose="02020603050405020304" pitchFamily="18" charset="0"/>
                <a:cs typeface="Times New Roman" panose="02020603050405020304" pitchFamily="18" charset="0"/>
              </a:rPr>
              <a:t>PROJECT</a:t>
            </a:r>
            <a:r>
              <a:rPr sz="4000" spc="-85" dirty="0">
                <a:latin typeface="Times New Roman" panose="02020603050405020304" pitchFamily="18" charset="0"/>
                <a:cs typeface="Times New Roman" panose="02020603050405020304" pitchFamily="18" charset="0"/>
              </a:rPr>
              <a:t> </a:t>
            </a:r>
            <a:r>
              <a:rPr sz="4000" spc="25" dirty="0">
                <a:latin typeface="Times New Roman" panose="02020603050405020304" pitchFamily="18" charset="0"/>
                <a:cs typeface="Times New Roman" panose="02020603050405020304" pitchFamily="18" charset="0"/>
              </a:rPr>
              <a:t>TITLE</a:t>
            </a:r>
            <a:endParaRPr sz="40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178511" y="2852261"/>
            <a:ext cx="8808197" cy="1538883"/>
          </a:xfrm>
          <a:prstGeom prst="rect">
            <a:avLst/>
          </a:prstGeom>
          <a:noFill/>
          <a:ln>
            <a:noFill/>
          </a:ln>
        </p:spPr>
        <p:txBody>
          <a:bodyPr wrap="square" rtlCol="0">
            <a:spAutoFit/>
          </a:bodyPr>
          <a:lstStyle/>
          <a:p>
            <a:pPr algn="ctr"/>
            <a:r>
              <a:rPr lang="en-US" sz="3200" dirty="0">
                <a:solidFill>
                  <a:schemeClr val="tx1"/>
                </a:solidFill>
                <a:latin typeface="Times New Roman" panose="02020603050405020304" pitchFamily="18" charset="0"/>
                <a:cs typeface="Times New Roman" panose="02020603050405020304" pitchFamily="18" charset="0"/>
              </a:rPr>
              <a:t>Multi-Modal Human Activity Recognition and Prediction in Smart Environments</a:t>
            </a:r>
            <a:endParaRPr lang="en-IN" sz="3200" dirty="0">
              <a:latin typeface="Times New Roman" panose="02020603050405020304" pitchFamily="18" charset="0"/>
              <a:cs typeface="Times New Roman" panose="02020603050405020304" pitchFamily="18" charset="0"/>
            </a:endParaRPr>
          </a:p>
          <a:p>
            <a:pPr algn="ctr"/>
            <a:endParaRPr lang="en-IN" sz="3000" dirty="0">
              <a:latin typeface="Calisto MT" pitchFamily="18" charset="0"/>
            </a:endParaRPr>
          </a:p>
        </p:txBody>
      </p:sp>
      <p:sp>
        <p:nvSpPr>
          <p:cNvPr id="24" name="object 15"/>
          <p:cNvSpPr/>
          <p:nvPr/>
        </p:nvSpPr>
        <p:spPr>
          <a:xfrm>
            <a:off x="2819400" y="51147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5" name="object 15"/>
          <p:cNvSpPr/>
          <p:nvPr/>
        </p:nvSpPr>
        <p:spPr>
          <a:xfrm>
            <a:off x="1360224"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V="1">
            <a:off x="15316200" y="8739242"/>
            <a:ext cx="6847711" cy="99958"/>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sp>
        <p:nvSpPr>
          <p:cNvPr id="21" name="object 21"/>
          <p:cNvSpPr txBox="1">
            <a:spLocks noGrp="1"/>
          </p:cNvSpPr>
          <p:nvPr>
            <p:ph type="title"/>
          </p:nvPr>
        </p:nvSpPr>
        <p:spPr>
          <a:xfrm>
            <a:off x="739774" y="445388"/>
            <a:ext cx="2460625" cy="629018"/>
          </a:xfrm>
          <a:prstGeom prst="rect">
            <a:avLst/>
          </a:prstGeom>
        </p:spPr>
        <p:txBody>
          <a:bodyPr vert="horz" wrap="square" lIns="0" tIns="13335" rIns="0" bIns="0" rtlCol="0">
            <a:spAutoFit/>
          </a:bodyPr>
          <a:lstStyle/>
          <a:p>
            <a:pPr marL="12700">
              <a:lnSpc>
                <a:spcPct val="100000"/>
              </a:lnSpc>
              <a:spcBef>
                <a:spcPts val="105"/>
              </a:spcBef>
            </a:pPr>
            <a:r>
              <a:rPr sz="4000" spc="25" dirty="0"/>
              <a:t>A</a:t>
            </a:r>
            <a:r>
              <a:rPr sz="4000" spc="-5" dirty="0"/>
              <a:t>G</a:t>
            </a:r>
            <a:r>
              <a:rPr sz="4000" spc="-35" dirty="0"/>
              <a:t>E</a:t>
            </a:r>
            <a:r>
              <a:rPr sz="4000" spc="15" dirty="0"/>
              <a:t>N</a:t>
            </a:r>
            <a:r>
              <a:rPr sz="40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752165" y="2067431"/>
            <a:ext cx="6494706" cy="3046988"/>
          </a:xfrm>
          <a:prstGeom prst="rect">
            <a:avLst/>
          </a:prstGeom>
          <a:noFill/>
        </p:spPr>
        <p:txBody>
          <a:bodyPr wrap="square" rtlCol="0">
            <a:spAutoFit/>
          </a:bodyPr>
          <a:lstStyle/>
          <a:p>
            <a:pPr marL="342900" indent="-342900">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Definition and importance of HAR</a:t>
            </a:r>
            <a:endParaRPr lang="en-US"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Overview of </a:t>
            </a:r>
            <a:r>
              <a:rPr lang="en-US" sz="2400" b="0" i="0" dirty="0">
                <a:solidFill>
                  <a:srgbClr val="0D0D0D"/>
                </a:solidFill>
                <a:effectLst/>
                <a:latin typeface="Times New Roman" panose="02020603050405020304" pitchFamily="18" charset="0"/>
                <a:cs typeface="Times New Roman" panose="02020603050405020304" pitchFamily="18" charset="0"/>
              </a:rPr>
              <a:t>multi-modal sensing technologies.</a:t>
            </a:r>
          </a:p>
          <a:p>
            <a:pPr marL="342900" indent="-342900">
              <a:buFont typeface="+mj-lt"/>
              <a:buAutoNum type="arabicPeriod"/>
            </a:pPr>
            <a:r>
              <a:rPr lang="en-IN" sz="2400" b="0" i="0" dirty="0">
                <a:solidFill>
                  <a:srgbClr val="0D0D0D"/>
                </a:solidFill>
                <a:effectLst/>
                <a:latin typeface="Times New Roman" panose="02020603050405020304" pitchFamily="18" charset="0"/>
                <a:cs typeface="Times New Roman" panose="02020603050405020304" pitchFamily="18" charset="0"/>
              </a:rPr>
              <a:t>Collection of multi-modal data from sensors</a:t>
            </a:r>
            <a:endParaRPr lang="en-US"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End Users of our modal</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Our Solution and Its Value Proposition</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The Wow Factor in Our Solution</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Modelling and Results</a:t>
            </a:r>
          </a:p>
          <a:p>
            <a:pPr marL="342900" indent="-342900">
              <a:buFont typeface="+mj-lt"/>
              <a:buAutoNum type="arabicPeriod"/>
            </a:pP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3152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85800" y="533400"/>
            <a:ext cx="5943600"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Times New Roman" panose="02020603050405020304" pitchFamily="18" charset="0"/>
                <a:cs typeface="Times New Roman" panose="02020603050405020304" pitchFamily="18" charset="0"/>
              </a:rPr>
              <a:t>P</a:t>
            </a:r>
            <a:r>
              <a:rPr sz="4000" spc="15" dirty="0">
                <a:latin typeface="Times New Roman" panose="02020603050405020304" pitchFamily="18" charset="0"/>
                <a:cs typeface="Times New Roman" panose="02020603050405020304" pitchFamily="18" charset="0"/>
              </a:rPr>
              <a:t>ROB</a:t>
            </a:r>
            <a:r>
              <a:rPr sz="4000" spc="55" dirty="0">
                <a:latin typeface="Times New Roman" panose="02020603050405020304" pitchFamily="18" charset="0"/>
                <a:cs typeface="Times New Roman" panose="02020603050405020304" pitchFamily="18" charset="0"/>
              </a:rPr>
              <a:t>L</a:t>
            </a:r>
            <a:r>
              <a:rPr sz="4000" spc="-20" dirty="0">
                <a:latin typeface="Times New Roman" panose="02020603050405020304" pitchFamily="18" charset="0"/>
                <a:cs typeface="Times New Roman" panose="02020603050405020304" pitchFamily="18" charset="0"/>
              </a:rPr>
              <a:t>E</a:t>
            </a:r>
            <a:r>
              <a:rPr sz="4000" spc="20" dirty="0">
                <a:latin typeface="Times New Roman" panose="02020603050405020304" pitchFamily="18" charset="0"/>
                <a:cs typeface="Times New Roman" panose="02020603050405020304" pitchFamily="18" charset="0"/>
              </a:rPr>
              <a:t>M</a:t>
            </a:r>
            <a:r>
              <a:rPr lang="en-IN" sz="4000" spc="2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S</a:t>
            </a:r>
            <a:r>
              <a:rPr sz="4000" spc="-370" dirty="0">
                <a:latin typeface="Times New Roman" panose="02020603050405020304" pitchFamily="18" charset="0"/>
                <a:cs typeface="Times New Roman" panose="02020603050405020304" pitchFamily="18" charset="0"/>
              </a:rPr>
              <a:t>T</a:t>
            </a:r>
            <a:r>
              <a:rPr sz="4000" spc="-375" dirty="0">
                <a:latin typeface="Times New Roman" panose="02020603050405020304" pitchFamily="18" charset="0"/>
                <a:cs typeface="Times New Roman" panose="02020603050405020304" pitchFamily="18" charset="0"/>
              </a:rPr>
              <a:t>A</a:t>
            </a:r>
            <a:r>
              <a:rPr sz="4000" spc="15" dirty="0">
                <a:latin typeface="Times New Roman" panose="02020603050405020304" pitchFamily="18" charset="0"/>
                <a:cs typeface="Times New Roman" panose="02020603050405020304" pitchFamily="18" charset="0"/>
              </a:rPr>
              <a:t>T</a:t>
            </a:r>
            <a:r>
              <a:rPr sz="4000" spc="-10" dirty="0">
                <a:latin typeface="Times New Roman" panose="02020603050405020304" pitchFamily="18" charset="0"/>
                <a:cs typeface="Times New Roman" panose="02020603050405020304" pitchFamily="18" charset="0"/>
              </a:rPr>
              <a:t>E</a:t>
            </a:r>
            <a:r>
              <a:rPr sz="4000" spc="-20" dirty="0">
                <a:latin typeface="Times New Roman" panose="02020603050405020304" pitchFamily="18" charset="0"/>
                <a:cs typeface="Times New Roman" panose="02020603050405020304" pitchFamily="18" charset="0"/>
              </a:rPr>
              <a:t>ME</a:t>
            </a:r>
            <a:r>
              <a:rPr sz="4000" spc="10" dirty="0">
                <a:latin typeface="Times New Roman" panose="02020603050405020304" pitchFamily="18" charset="0"/>
                <a:cs typeface="Times New Roman" panose="02020603050405020304" pitchFamily="18" charset="0"/>
              </a:rPr>
              <a:t>NT</a:t>
            </a:r>
            <a:endParaRPr sz="40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828674" y="1695451"/>
            <a:ext cx="6410326" cy="4093428"/>
          </a:xfrm>
          <a:prstGeom prst="rect">
            <a:avLst/>
          </a:prstGeom>
          <a:noFill/>
        </p:spPr>
        <p:txBody>
          <a:bodyPr wrap="square" rtlCol="0">
            <a:spAutoFit/>
          </a:bodyPr>
          <a:lstStyle/>
          <a:p>
            <a:pPr algn="just"/>
            <a:r>
              <a:rPr lang="en-US" sz="2000" b="0" i="0" dirty="0">
                <a:solidFill>
                  <a:schemeClr val="tx1"/>
                </a:solidFill>
                <a:effectLst/>
                <a:latin typeface="Times New Roman" panose="02020603050405020304" pitchFamily="18" charset="0"/>
                <a:cs typeface="Times New Roman" panose="02020603050405020304" pitchFamily="18" charset="0"/>
              </a:rPr>
              <a:t>Multi-modal human activity recognition and prediction in smart environments is a complex task that involves understanding and interpreting various types of data from sensors and devices to recognize and anticipate human activities within a given context .Smart environments, equipped with sensors, cameras, and other IoT devices, generate vast amounts of heterogeneous data streams that capture different aspects of human behavior and interactions with    the environment. The challenge lies in integrating and analyzing these diverse data modalities to accurately recognize and predict human activities in real-time.</a:t>
            </a:r>
            <a:endParaRPr lang="en-IN" sz="2000" dirty="0">
              <a:solidFill>
                <a:schemeClr val="tx1"/>
              </a:solidFill>
              <a:latin typeface="Times New Roman" panose="02020603050405020304" pitchFamily="18" charset="0"/>
              <a:cs typeface="Times New Roman" panose="02020603050405020304" pitchFamily="18" charset="0"/>
            </a:endParaRPr>
          </a:p>
          <a:p>
            <a:pPr algn="just"/>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t>PROJECT	</a:t>
            </a:r>
            <a:r>
              <a:rPr sz="4000" spc="-20" dirty="0"/>
              <a:t>OVERVIEW</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14400" y="2019300"/>
            <a:ext cx="5334000" cy="3477875"/>
          </a:xfrm>
          <a:prstGeom prst="rect">
            <a:avLst/>
          </a:prstGeom>
          <a:noFill/>
        </p:spPr>
        <p:txBody>
          <a:bodyPr wrap="square" rtlCol="0">
            <a:spAutoFit/>
          </a:bodyPr>
          <a:lstStyle/>
          <a:p>
            <a:pPr algn="just"/>
            <a:r>
              <a:rPr lang="en-IN" sz="2000" dirty="0">
                <a:solidFill>
                  <a:schemeClr val="tx1"/>
                </a:solidFill>
                <a:latin typeface="Times New Roman" panose="02020603050405020304" pitchFamily="18" charset="0"/>
                <a:cs typeface="Times New Roman" panose="02020603050405020304" pitchFamily="18" charset="0"/>
              </a:rPr>
              <a:t>This project focuses on predicting human activities through UCF101 Action Recognition Dataset. Define helper functions that split videos into training , testing and  validation sets .Pre-trained Mobile Video Network (</a:t>
            </a:r>
            <a:r>
              <a:rPr lang="en-IN" sz="2000" dirty="0" err="1">
                <a:solidFill>
                  <a:schemeClr val="tx1"/>
                </a:solidFill>
                <a:latin typeface="Times New Roman" panose="02020603050405020304" pitchFamily="18" charset="0"/>
                <a:cs typeface="Times New Roman" panose="02020603050405020304" pitchFamily="18" charset="0"/>
              </a:rPr>
              <a:t>MoViNet</a:t>
            </a:r>
            <a:r>
              <a:rPr lang="en-IN" sz="2000" dirty="0">
                <a:solidFill>
                  <a:schemeClr val="tx1"/>
                </a:solidFill>
                <a:latin typeface="Times New Roman" panose="02020603050405020304" pitchFamily="18" charset="0"/>
                <a:cs typeface="Times New Roman" panose="02020603050405020304" pitchFamily="18" charset="0"/>
              </a:rPr>
              <a:t>) model is used to build model for this project . Model is evaluated so that we can identify the actual and predicted outcomes and the result is viewed in predicted labels . Inferencing is done using trained model on GIF.</a:t>
            </a:r>
          </a:p>
          <a:p>
            <a:pPr algn="just"/>
            <a:endParaRPr lang="en-IN" sz="2000" dirty="0">
              <a:latin typeface="Calisto MT"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839200" y="2895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81000" y="533401"/>
            <a:ext cx="6705600" cy="570669"/>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panose="02020603050405020304" pitchFamily="18" charset="0"/>
                <a:cs typeface="Times New Roman" panose="02020603050405020304" pitchFamily="18" charset="0"/>
              </a:rPr>
              <a:t>W</a:t>
            </a:r>
            <a:r>
              <a:rPr sz="3600" spc="-20" dirty="0">
                <a:latin typeface="Times New Roman" panose="02020603050405020304" pitchFamily="18" charset="0"/>
                <a:cs typeface="Times New Roman" panose="02020603050405020304" pitchFamily="18" charset="0"/>
              </a:rPr>
              <a:t>H</a:t>
            </a:r>
            <a:r>
              <a:rPr sz="3600" spc="20" dirty="0">
                <a:latin typeface="Times New Roman" panose="02020603050405020304" pitchFamily="18" charset="0"/>
                <a:cs typeface="Times New Roman" panose="02020603050405020304" pitchFamily="18" charset="0"/>
              </a:rPr>
              <a:t>O</a:t>
            </a:r>
            <a:r>
              <a:rPr sz="3600" spc="-23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AR</a:t>
            </a:r>
            <a:r>
              <a:rPr sz="3600" spc="15" dirty="0">
                <a:latin typeface="Times New Roman" panose="02020603050405020304" pitchFamily="18" charset="0"/>
                <a:cs typeface="Times New Roman" panose="02020603050405020304" pitchFamily="18" charset="0"/>
              </a:rPr>
              <a:t>E</a:t>
            </a:r>
            <a:r>
              <a:rPr sz="3600" spc="-3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T</a:t>
            </a:r>
            <a:r>
              <a:rPr sz="3600" spc="-15" dirty="0">
                <a:latin typeface="Times New Roman" panose="02020603050405020304" pitchFamily="18" charset="0"/>
                <a:cs typeface="Times New Roman" panose="02020603050405020304" pitchFamily="18" charset="0"/>
              </a:rPr>
              <a:t>H</a:t>
            </a:r>
            <a:r>
              <a:rPr sz="3600" spc="15" dirty="0">
                <a:latin typeface="Times New Roman" panose="02020603050405020304" pitchFamily="18" charset="0"/>
                <a:cs typeface="Times New Roman" panose="02020603050405020304" pitchFamily="18" charset="0"/>
              </a:rPr>
              <a:t>E</a:t>
            </a:r>
            <a:r>
              <a:rPr sz="3600" spc="-35"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E</a:t>
            </a:r>
            <a:r>
              <a:rPr sz="3600" spc="30" dirty="0">
                <a:latin typeface="Times New Roman" panose="02020603050405020304" pitchFamily="18" charset="0"/>
                <a:cs typeface="Times New Roman" panose="02020603050405020304" pitchFamily="18" charset="0"/>
              </a:rPr>
              <a:t>N</a:t>
            </a:r>
            <a:r>
              <a:rPr lang="en-IN" sz="3600" spc="15" dirty="0">
                <a:latin typeface="Times New Roman" panose="02020603050405020304" pitchFamily="18" charset="0"/>
                <a:cs typeface="Times New Roman" panose="02020603050405020304" pitchFamily="18" charset="0"/>
              </a:rPr>
              <a:t>D </a:t>
            </a:r>
            <a:r>
              <a:rPr sz="3600" dirty="0">
                <a:latin typeface="Times New Roman" panose="02020603050405020304" pitchFamily="18" charset="0"/>
                <a:cs typeface="Times New Roman" panose="02020603050405020304" pitchFamily="18" charset="0"/>
              </a:rPr>
              <a:t>U</a:t>
            </a:r>
            <a:r>
              <a:rPr sz="3600" spc="10" dirty="0">
                <a:latin typeface="Times New Roman" panose="02020603050405020304" pitchFamily="18" charset="0"/>
                <a:cs typeface="Times New Roman" panose="02020603050405020304" pitchFamily="18" charset="0"/>
              </a:rPr>
              <a:t>S</a:t>
            </a:r>
            <a:r>
              <a:rPr sz="3600" spc="-25" dirty="0">
                <a:latin typeface="Times New Roman" panose="02020603050405020304" pitchFamily="18" charset="0"/>
                <a:cs typeface="Times New Roman" panose="02020603050405020304" pitchFamily="18" charset="0"/>
              </a:rPr>
              <a:t>E</a:t>
            </a:r>
            <a:r>
              <a:rPr sz="3600" spc="-1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S?</a:t>
            </a:r>
            <a:endParaRPr sz="36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object 5"/>
          <p:cNvSpPr txBox="1">
            <a:spLocks/>
          </p:cNvSpPr>
          <p:nvPr/>
        </p:nvSpPr>
        <p:spPr>
          <a:xfrm>
            <a:off x="609600" y="1676400"/>
            <a:ext cx="7620000" cy="5451492"/>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algn="just"/>
            <a:endParaRPr kumimoji="0" lang="en-US" sz="1800" b="0" u="none" strike="noStrike" kern="1200" cap="none" spc="0" normalizeH="0" baseline="0" noProof="0" dirty="0">
              <a:ln>
                <a:noFill/>
              </a:ln>
              <a:uLnTx/>
              <a:uFillTx/>
              <a:latin typeface="Times New Roman" panose="02020603050405020304" pitchFamily="18" charset="0"/>
              <a:ea typeface="+mn-ea"/>
              <a:cs typeface="Times New Roman" panose="02020603050405020304" pitchFamily="18" charset="0"/>
            </a:endParaRPr>
          </a:p>
          <a:p>
            <a:pPr marL="285750" indent="-285750" algn="just">
              <a:buFont typeface="Wingdings" panose="05000000000000000000" pitchFamily="2" charset="2"/>
              <a:buChar char="q"/>
            </a:pPr>
            <a:r>
              <a:rPr kumimoji="0" lang="en-US" sz="18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 The end users of Multi-Modal Human Activity Recognition and Prediction (MMHARP) systems in smart environments can vary depending on the specific application and context in which the technology is deployed. </a:t>
            </a:r>
          </a:p>
          <a:p>
            <a:pPr algn="just"/>
            <a:endParaRPr kumimoji="0" lang="en-US" sz="18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endParaRPr>
          </a:p>
          <a:p>
            <a:pPr marL="285750" indent="-285750" algn="just">
              <a:buFont typeface="Wingdings" panose="05000000000000000000" pitchFamily="2" charset="2"/>
              <a:buChar char="q"/>
            </a:pPr>
            <a:r>
              <a:rPr kumimoji="0" lang="en-US" sz="18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Here are some potential end users across different domains:</a:t>
            </a:r>
          </a:p>
          <a:p>
            <a:pPr algn="just"/>
            <a:endParaRPr kumimoji="0" lang="en-US" sz="18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endParaRPr>
          </a:p>
          <a:p>
            <a:pPr marL="285750" indent="-285750" algn="just">
              <a:buFont typeface="Wingdings" panose="05000000000000000000" pitchFamily="2" charset="2"/>
              <a:buChar char="q"/>
            </a:pPr>
            <a:r>
              <a:rPr kumimoji="0" lang="en-IN" sz="18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Healthcare Providers</a:t>
            </a:r>
          </a:p>
          <a:p>
            <a:pPr algn="just"/>
            <a:endParaRPr kumimoji="0" lang="en-IN" sz="18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endParaRPr>
          </a:p>
          <a:p>
            <a:pPr marL="285750" indent="-285750" algn="just">
              <a:buFont typeface="Wingdings" panose="05000000000000000000" pitchFamily="2" charset="2"/>
              <a:buChar char="q"/>
            </a:pPr>
            <a:r>
              <a:rPr kumimoji="0" lang="en-IN" sz="18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Smart Home Residents</a:t>
            </a:r>
          </a:p>
          <a:p>
            <a:pPr algn="just"/>
            <a:endParaRPr kumimoji="0" lang="en-IN" sz="18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endParaRPr>
          </a:p>
          <a:p>
            <a:pPr marL="285750" indent="-285750" algn="just">
              <a:buFont typeface="Wingdings" panose="05000000000000000000" pitchFamily="2" charset="2"/>
              <a:buChar char="q"/>
            </a:pPr>
            <a:r>
              <a:rPr kumimoji="0" lang="en-IN" sz="18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Industrial and Workplace Settings</a:t>
            </a:r>
          </a:p>
          <a:p>
            <a:pPr algn="just"/>
            <a:endParaRPr kumimoji="0" lang="en-IN" sz="18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endParaRPr>
          </a:p>
          <a:p>
            <a:pPr marL="285750" indent="-285750" algn="just">
              <a:buFont typeface="Wingdings" panose="05000000000000000000" pitchFamily="2" charset="2"/>
              <a:buChar char="q"/>
            </a:pPr>
            <a:r>
              <a:rPr kumimoji="0" lang="en-IN" sz="18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Security and Law Enforcement</a:t>
            </a:r>
          </a:p>
          <a:p>
            <a:pPr algn="just"/>
            <a:endParaRPr kumimoji="0" lang="en-IN" sz="18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endParaRPr>
          </a:p>
          <a:p>
            <a:pPr marL="285750" indent="-285750" algn="just">
              <a:buFont typeface="Wingdings" panose="05000000000000000000" pitchFamily="2" charset="2"/>
              <a:buChar char="q"/>
            </a:pPr>
            <a:r>
              <a:rPr kumimoji="0" lang="en-IN" sz="18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Academic and Research Communities</a:t>
            </a:r>
          </a:p>
          <a:p>
            <a:pPr algn="just"/>
            <a:endParaRPr lang="en-US" sz="1800" b="0" i="0" dirty="0">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457200" rtl="0" eaLnBrk="1" fontAlgn="auto" latinLnBrk="0" hangingPunct="1">
              <a:lnSpc>
                <a:spcPct val="100000"/>
              </a:lnSpc>
              <a:spcBef>
                <a:spcPts val="1000"/>
              </a:spcBef>
              <a:spcAft>
                <a:spcPts val="0"/>
              </a:spcAft>
              <a:buClr>
                <a:srgbClr val="5FCBEF"/>
              </a:buClr>
              <a:buSzPct val="80000"/>
              <a:buFont typeface="Wingdings" panose="05000000000000000000" pitchFamily="2" charset="2"/>
              <a:buChar char="q"/>
              <a:tabLst/>
              <a:defRPr/>
            </a:pPr>
            <a:endParaRPr kumimoji="0" lang="en-US" sz="18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endParaRPr>
          </a:p>
          <a:p>
            <a:pPr marL="12700" algn="just">
              <a:spcBef>
                <a:spcPts val="130"/>
              </a:spcBef>
            </a:pPr>
            <a:endParaRPr lang="en-US" sz="2000" b="0" dirty="0">
              <a:latin typeface="Calisto MT"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695450"/>
            <a:ext cx="2438400" cy="2790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33375" y="640449"/>
            <a:ext cx="10972799" cy="444352"/>
          </a:xfrm>
          <a:prstGeom prst="rect">
            <a:avLst/>
          </a:prstGeom>
        </p:spPr>
        <p:txBody>
          <a:bodyPr vert="horz" wrap="square" lIns="0" tIns="13335" rIns="0" bIns="0" rtlCol="0">
            <a:spAutoFit/>
          </a:bodyPr>
          <a:lstStyle/>
          <a:p>
            <a:pPr marL="12700">
              <a:lnSpc>
                <a:spcPct val="100000"/>
              </a:lnSpc>
              <a:spcBef>
                <a:spcPts val="105"/>
              </a:spcBef>
            </a:pPr>
            <a:r>
              <a:rPr sz="2800" spc="-40" dirty="0">
                <a:latin typeface="Times New Roman" panose="02020603050405020304" pitchFamily="18" charset="0"/>
                <a:cs typeface="Times New Roman" panose="02020603050405020304" pitchFamily="18" charset="0"/>
              </a:rPr>
              <a:t>Y</a:t>
            </a:r>
            <a:r>
              <a:rPr sz="2800" spc="1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U</a:t>
            </a:r>
            <a:r>
              <a:rPr sz="2800"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a:t>
            </a:r>
            <a:r>
              <a:rPr sz="2800" spc="1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LU</a:t>
            </a:r>
            <a:r>
              <a:rPr sz="2800" spc="-35" dirty="0">
                <a:latin typeface="Times New Roman" panose="02020603050405020304" pitchFamily="18" charset="0"/>
                <a:cs typeface="Times New Roman" panose="02020603050405020304" pitchFamily="18" charset="0"/>
              </a:rPr>
              <a:t>T</a:t>
            </a:r>
            <a:r>
              <a:rPr sz="2800" spc="-30" dirty="0">
                <a:latin typeface="Times New Roman" panose="02020603050405020304" pitchFamily="18" charset="0"/>
                <a:cs typeface="Times New Roman" panose="02020603050405020304" pitchFamily="18" charset="0"/>
              </a:rPr>
              <a:t>I</a:t>
            </a:r>
            <a:r>
              <a:rPr sz="2800" spc="10"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N</a:t>
            </a:r>
            <a:r>
              <a:rPr sz="2800" spc="-345" dirty="0">
                <a:latin typeface="Times New Roman" panose="02020603050405020304" pitchFamily="18" charset="0"/>
                <a:cs typeface="Times New Roman" panose="02020603050405020304" pitchFamily="18" charset="0"/>
              </a:rPr>
              <a:t> </a:t>
            </a:r>
            <a:r>
              <a:rPr sz="2800" spc="-35"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N</a:t>
            </a:r>
            <a:r>
              <a:rPr sz="2800" dirty="0">
                <a:latin typeface="Times New Roman" panose="02020603050405020304" pitchFamily="18" charset="0"/>
                <a:cs typeface="Times New Roman" panose="02020603050405020304" pitchFamily="18" charset="0"/>
              </a:rPr>
              <a:t>D</a:t>
            </a:r>
            <a:r>
              <a:rPr sz="2800" spc="35"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I</a:t>
            </a:r>
            <a:r>
              <a:rPr sz="2800" spc="-35"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S</a:t>
            </a:r>
            <a:r>
              <a:rPr sz="2800" spc="60" dirty="0">
                <a:latin typeface="Times New Roman" panose="02020603050405020304" pitchFamily="18" charset="0"/>
                <a:cs typeface="Times New Roman" panose="02020603050405020304" pitchFamily="18" charset="0"/>
              </a:rPr>
              <a:t> </a:t>
            </a:r>
            <a:r>
              <a:rPr sz="2800" spc="-295" dirty="0">
                <a:latin typeface="Times New Roman" panose="02020603050405020304" pitchFamily="18" charset="0"/>
                <a:cs typeface="Times New Roman" panose="02020603050405020304" pitchFamily="18" charset="0"/>
              </a:rPr>
              <a:t>V</a:t>
            </a:r>
            <a:r>
              <a:rPr sz="2800" spc="-35" dirty="0">
                <a:latin typeface="Times New Roman" panose="02020603050405020304" pitchFamily="18" charset="0"/>
                <a:cs typeface="Times New Roman" panose="02020603050405020304" pitchFamily="18" charset="0"/>
              </a:rPr>
              <a:t>A</a:t>
            </a:r>
            <a:r>
              <a:rPr sz="2800" spc="25" dirty="0">
                <a:latin typeface="Times New Roman" panose="02020603050405020304" pitchFamily="18" charset="0"/>
                <a:cs typeface="Times New Roman" panose="02020603050405020304" pitchFamily="18" charset="0"/>
              </a:rPr>
              <a:t>LU</a:t>
            </a:r>
            <a:r>
              <a:rPr sz="2800" dirty="0">
                <a:latin typeface="Times New Roman" panose="02020603050405020304" pitchFamily="18" charset="0"/>
                <a:cs typeface="Times New Roman" panose="02020603050405020304" pitchFamily="18" charset="0"/>
              </a:rPr>
              <a:t>E</a:t>
            </a:r>
            <a:r>
              <a:rPr lang="en-IN" sz="2800" spc="-6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P</a:t>
            </a:r>
            <a:r>
              <a:rPr sz="2800" spc="-30" dirty="0">
                <a:latin typeface="Times New Roman" panose="02020603050405020304" pitchFamily="18" charset="0"/>
                <a:cs typeface="Times New Roman" panose="02020603050405020304" pitchFamily="18" charset="0"/>
              </a:rPr>
              <a:t>R</a:t>
            </a:r>
            <a:r>
              <a:rPr sz="2800" spc="10" dirty="0">
                <a:latin typeface="Times New Roman" panose="02020603050405020304" pitchFamily="18" charset="0"/>
                <a:cs typeface="Times New Roman" panose="02020603050405020304" pitchFamily="18" charset="0"/>
              </a:rPr>
              <a:t>O</a:t>
            </a:r>
            <a:r>
              <a:rPr sz="2800" spc="-15" dirty="0">
                <a:latin typeface="Times New Roman" panose="02020603050405020304" pitchFamily="18" charset="0"/>
                <a:cs typeface="Times New Roman" panose="02020603050405020304" pitchFamily="18" charset="0"/>
              </a:rPr>
              <a:t>P</a:t>
            </a:r>
            <a:r>
              <a:rPr sz="2800" spc="1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S</a:t>
            </a:r>
            <a:r>
              <a:rPr sz="2800" spc="-30" dirty="0">
                <a:latin typeface="Times New Roman" panose="02020603050405020304" pitchFamily="18" charset="0"/>
                <a:cs typeface="Times New Roman" panose="02020603050405020304" pitchFamily="18" charset="0"/>
              </a:rPr>
              <a:t>I</a:t>
            </a:r>
            <a:r>
              <a:rPr sz="2800" spc="-35" dirty="0">
                <a:latin typeface="Times New Roman" panose="02020603050405020304" pitchFamily="18" charset="0"/>
                <a:cs typeface="Times New Roman" panose="02020603050405020304" pitchFamily="18" charset="0"/>
              </a:rPr>
              <a:t>T</a:t>
            </a:r>
            <a:r>
              <a:rPr sz="2800" spc="-30" dirty="0">
                <a:latin typeface="Times New Roman" panose="02020603050405020304" pitchFamily="18" charset="0"/>
                <a:cs typeface="Times New Roman" panose="02020603050405020304" pitchFamily="18" charset="0"/>
              </a:rPr>
              <a:t>I</a:t>
            </a:r>
            <a:r>
              <a:rPr sz="2800" spc="10"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3162300" y="2022545"/>
            <a:ext cx="5867400" cy="5632311"/>
          </a:xfrm>
          <a:prstGeom prst="rect">
            <a:avLst/>
          </a:prstGeom>
          <a:noFill/>
        </p:spPr>
        <p:txBody>
          <a:bodyPr wrap="square" rtlCol="0">
            <a:spAutoFit/>
          </a:bodyPr>
          <a:lstStyle/>
          <a:p>
            <a:pPr algn="just">
              <a:buFont typeface="Wingdings" panose="05000000000000000000" pitchFamily="2" charset="2"/>
              <a:buChar char="q"/>
            </a:pPr>
            <a:r>
              <a:rPr lang="en-US" sz="2000" dirty="0">
                <a:solidFill>
                  <a:srgbClr val="0D0D0D"/>
                </a:solidFill>
                <a:latin typeface="Times New Roman" panose="02020603050405020304" pitchFamily="18" charset="0"/>
                <a:cs typeface="Times New Roman" panose="02020603050405020304" pitchFamily="18" charset="0"/>
              </a:rPr>
              <a:t>S</a:t>
            </a:r>
            <a:r>
              <a:rPr lang="en-US" sz="2000" b="0" i="0" dirty="0">
                <a:solidFill>
                  <a:srgbClr val="0D0D0D"/>
                </a:solidFill>
                <a:effectLst/>
                <a:latin typeface="Times New Roman" panose="02020603050405020304" pitchFamily="18" charset="0"/>
                <a:cs typeface="Times New Roman" panose="02020603050405020304" pitchFamily="18" charset="0"/>
              </a:rPr>
              <a:t>olution for multi-modal human activity recognition and prediction in smart environments leverages advanced techniques from signal processing, machine learning, and sensor fusion to accurately understand and anticipate human activities.</a:t>
            </a:r>
          </a:p>
          <a:p>
            <a:pPr algn="just"/>
            <a:endParaRPr lang="en-US" sz="2000" b="0" i="0" dirty="0">
              <a:solidFill>
                <a:srgbClr val="0D0D0D"/>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solidFill>
                  <a:srgbClr val="0D0D0D"/>
                </a:solidFill>
                <a:latin typeface="Times New Roman" panose="02020603050405020304" pitchFamily="18" charset="0"/>
                <a:cs typeface="Times New Roman" panose="02020603050405020304" pitchFamily="18" charset="0"/>
              </a:rPr>
              <a:t>Value Proposition includes,</a:t>
            </a:r>
          </a:p>
          <a:p>
            <a:endParaRPr lang="en-US" sz="2000" dirty="0">
              <a:solidFill>
                <a:srgbClr val="0D0D0D"/>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000" b="0" i="0" dirty="0">
                <a:solidFill>
                  <a:srgbClr val="0D0D0D"/>
                </a:solidFill>
                <a:effectLst/>
                <a:latin typeface="Times New Roman" panose="02020603050405020304" pitchFamily="18" charset="0"/>
                <a:cs typeface="Times New Roman" panose="02020603050405020304" pitchFamily="18" charset="0"/>
              </a:rPr>
              <a:t>Enhanced Situational Awareness</a:t>
            </a:r>
          </a:p>
          <a:p>
            <a:endParaRPr lang="en-IN" sz="2000" b="0" i="0" dirty="0">
              <a:solidFill>
                <a:srgbClr val="0D0D0D"/>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000" b="0" i="0" dirty="0">
                <a:solidFill>
                  <a:srgbClr val="0D0D0D"/>
                </a:solidFill>
                <a:effectLst/>
                <a:latin typeface="Times New Roman" panose="02020603050405020304" pitchFamily="18" charset="0"/>
                <a:cs typeface="Times New Roman" panose="02020603050405020304" pitchFamily="18" charset="0"/>
              </a:rPr>
              <a:t>Improved Operational Efficiency</a:t>
            </a:r>
          </a:p>
          <a:p>
            <a:endParaRPr lang="en-IN" sz="2000" dirty="0">
              <a:solidFill>
                <a:srgbClr val="0D0D0D"/>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000" b="0" i="0" dirty="0">
                <a:solidFill>
                  <a:srgbClr val="0D0D0D"/>
                </a:solidFill>
                <a:effectLst/>
                <a:latin typeface="Times New Roman" panose="02020603050405020304" pitchFamily="18" charset="0"/>
                <a:cs typeface="Times New Roman" panose="02020603050405020304" pitchFamily="18" charset="0"/>
              </a:rPr>
              <a:t>Data-Driven Decision Making</a:t>
            </a:r>
          </a:p>
          <a:p>
            <a:endParaRPr lang="en-IN" sz="2000" b="0" i="0" dirty="0">
              <a:solidFill>
                <a:srgbClr val="0D0D0D"/>
              </a:solidFill>
              <a:effectLst/>
              <a:latin typeface="Times New Roman" panose="02020603050405020304" pitchFamily="18" charset="0"/>
              <a:cs typeface="Times New Roman" panose="02020603050405020304" pitchFamily="18" charset="0"/>
            </a:endParaRPr>
          </a:p>
          <a:p>
            <a:endParaRPr lang="en-IN" sz="2000" b="0" i="0" dirty="0">
              <a:solidFill>
                <a:srgbClr val="0D0D0D"/>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algn="just"/>
            <a:endParaRPr lang="en-US" sz="2000" dirty="0">
              <a:latin typeface="Calisto MT" pitchFamily="18" charset="0"/>
            </a:endParaRPr>
          </a:p>
          <a:p>
            <a:endParaRPr lang="en-IN" sz="2000" dirty="0">
              <a:latin typeface="Calisto MT"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42728" y="1320660"/>
            <a:ext cx="314325" cy="2795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509114"/>
          </a:xfrm>
          <a:prstGeom prst="rect">
            <a:avLst/>
          </a:prstGeom>
        </p:spPr>
        <p:txBody>
          <a:bodyPr vert="horz" wrap="square" lIns="0" tIns="16510" rIns="0" bIns="0" rtlCol="0">
            <a:spAutoFit/>
          </a:bodyPr>
          <a:lstStyle/>
          <a:p>
            <a:pPr marL="12700">
              <a:lnSpc>
                <a:spcPct val="100000"/>
              </a:lnSpc>
              <a:spcBef>
                <a:spcPts val="130"/>
              </a:spcBef>
            </a:pPr>
            <a:r>
              <a:rPr sz="3200" spc="15" dirty="0">
                <a:latin typeface="Times New Roman" panose="02020603050405020304" pitchFamily="18" charset="0"/>
                <a:cs typeface="Times New Roman" panose="02020603050405020304" pitchFamily="18" charset="0"/>
              </a:rPr>
              <a:t>THE</a:t>
            </a:r>
            <a:r>
              <a:rPr sz="3200" spc="20"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WOW</a:t>
            </a:r>
            <a:r>
              <a:rPr sz="3200" spc="8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IN</a:t>
            </a:r>
            <a:r>
              <a:rPr sz="3200" spc="-5"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YOUR</a:t>
            </a:r>
            <a:r>
              <a:rPr sz="3200" spc="-10"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SOLUTION</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714625" y="1631659"/>
            <a:ext cx="6457950" cy="3798476"/>
          </a:xfrm>
          <a:prstGeom prst="rect">
            <a:avLst/>
          </a:prstGeom>
          <a:noFill/>
        </p:spPr>
        <p:txBody>
          <a:bodyPr wrap="square" rtlCol="0">
            <a:spAutoFit/>
          </a:bodyPr>
          <a:lstStyle/>
          <a:p>
            <a:pPr algn="just">
              <a:buFont typeface="Wingdings" panose="05000000000000000000" pitchFamily="2" charset="2"/>
              <a:buChar char="q"/>
            </a:pPr>
            <a:r>
              <a:rPr lang="en-US" sz="2000" b="0" i="0" dirty="0">
                <a:solidFill>
                  <a:schemeClr val="tx1"/>
                </a:solidFill>
                <a:effectLst/>
                <a:latin typeface="Times New Roman" panose="02020603050405020304" pitchFamily="18" charset="0"/>
                <a:cs typeface="Times New Roman" panose="02020603050405020304" pitchFamily="18" charset="0"/>
              </a:rPr>
              <a:t>The "wow" factor in solution for multi-modal human activity recognition and prediction in smart environments lies in its ability to seamlessly integrate cutting-edge technology with real-world applications, delivering tangible benefits and transforming the way we interact with our surroundings.</a:t>
            </a:r>
          </a:p>
          <a:p>
            <a:pPr algn="just"/>
            <a:endParaRPr lang="en-US" sz="2000" b="0" i="0" dirty="0">
              <a:solidFill>
                <a:schemeClr val="tx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It adapts and learn from environment over </a:t>
            </a:r>
            <a:r>
              <a:rPr lang="en-US" sz="2000" dirty="0" err="1">
                <a:solidFill>
                  <a:schemeClr val="tx1"/>
                </a:solidFill>
                <a:latin typeface="Times New Roman" panose="02020603050405020304" pitchFamily="18" charset="0"/>
                <a:cs typeface="Times New Roman" panose="02020603050405020304" pitchFamily="18" charset="0"/>
              </a:rPr>
              <a:t>time.T</a:t>
            </a:r>
            <a:r>
              <a:rPr lang="en-US" sz="2000" b="0" i="0" dirty="0" err="1">
                <a:solidFill>
                  <a:schemeClr val="tx1"/>
                </a:solidFill>
                <a:effectLst/>
                <a:latin typeface="Times New Roman" panose="02020603050405020304" pitchFamily="18" charset="0"/>
                <a:cs typeface="Times New Roman" panose="02020603050405020304" pitchFamily="18" charset="0"/>
              </a:rPr>
              <a:t>hrough</a:t>
            </a:r>
            <a:r>
              <a:rPr lang="en-US" sz="2000" b="0" i="0" dirty="0">
                <a:solidFill>
                  <a:schemeClr val="tx1"/>
                </a:solidFill>
                <a:effectLst/>
                <a:latin typeface="Times New Roman" panose="02020603050405020304" pitchFamily="18" charset="0"/>
                <a:cs typeface="Times New Roman" panose="02020603050405020304" pitchFamily="18" charset="0"/>
              </a:rPr>
              <a:t> sophisticated context-aware algorithms, it continually refines its predictions based on evolving patterns, user preferences, and environmental factors, making it increasingly personalized and effective.</a:t>
            </a:r>
            <a:endParaRPr lang="en-IN" sz="2000" dirty="0">
              <a:solidFill>
                <a:schemeClr val="tx1"/>
              </a:solidFill>
              <a:latin typeface="Times New Roman" panose="02020603050405020304" pitchFamily="18" charset="0"/>
              <a:cs typeface="Times New Roman" panose="02020603050405020304" pitchFamily="18" charset="0"/>
            </a:endParaRPr>
          </a:p>
          <a:p>
            <a:pPr marL="469900" indent="-457200" algn="just">
              <a:spcBef>
                <a:spcPts val="130"/>
              </a:spcBef>
              <a:buAutoNum type="arabicPeriod"/>
            </a:pPr>
            <a:endParaRPr lang="en-IN" sz="2000" dirty="0">
              <a:latin typeface="Calisto MT" pitchFamily="18" charset="0"/>
              <a:ea typeface="+mj-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imes New Roman" panose="02020603050405020304" pitchFamily="18" charset="0"/>
                <a:cs typeface="Times New Roman" panose="02020603050405020304" pitchFamily="18" charset="0"/>
              </a:rPr>
              <a:t>M</a:t>
            </a:r>
            <a:r>
              <a:rPr sz="3200" b="1" dirty="0">
                <a:latin typeface="Times New Roman" panose="02020603050405020304" pitchFamily="18" charset="0"/>
                <a:cs typeface="Times New Roman" panose="02020603050405020304" pitchFamily="18" charset="0"/>
              </a:rPr>
              <a:t>O</a:t>
            </a:r>
            <a:r>
              <a:rPr sz="3200" b="1" spc="-15" dirty="0">
                <a:latin typeface="Times New Roman" panose="02020603050405020304" pitchFamily="18" charset="0"/>
                <a:cs typeface="Times New Roman" panose="02020603050405020304" pitchFamily="18" charset="0"/>
              </a:rPr>
              <a:t>D</a:t>
            </a:r>
            <a:r>
              <a:rPr sz="3200" b="1" spc="-35" dirty="0">
                <a:latin typeface="Times New Roman" panose="02020603050405020304" pitchFamily="18" charset="0"/>
                <a:cs typeface="Times New Roman" panose="02020603050405020304" pitchFamily="18" charset="0"/>
              </a:rPr>
              <a:t>E</a:t>
            </a:r>
            <a:r>
              <a:rPr sz="3200" b="1" spc="-30" dirty="0">
                <a:latin typeface="Times New Roman" panose="02020603050405020304" pitchFamily="18" charset="0"/>
                <a:cs typeface="Times New Roman" panose="02020603050405020304" pitchFamily="18" charset="0"/>
              </a:rPr>
              <a:t>LL</a:t>
            </a:r>
            <a:r>
              <a:rPr sz="3200" b="1" spc="-5" dirty="0">
                <a:latin typeface="Times New Roman" panose="02020603050405020304" pitchFamily="18" charset="0"/>
                <a:cs typeface="Times New Roman" panose="02020603050405020304" pitchFamily="18" charset="0"/>
              </a:rPr>
              <a:t>I</a:t>
            </a:r>
            <a:r>
              <a:rPr sz="3200" b="1" spc="30" dirty="0">
                <a:latin typeface="Times New Roman" panose="02020603050405020304" pitchFamily="18" charset="0"/>
                <a:cs typeface="Times New Roman" panose="02020603050405020304" pitchFamily="18" charset="0"/>
              </a:rPr>
              <a:t>N</a:t>
            </a:r>
            <a:r>
              <a:rPr sz="3200" b="1" spc="5" dirty="0">
                <a:latin typeface="Times New Roman" panose="02020603050405020304" pitchFamily="18" charset="0"/>
                <a:cs typeface="Times New Roman" panose="02020603050405020304" pitchFamily="18" charset="0"/>
              </a:rPr>
              <a:t>G</a:t>
            </a:r>
            <a:endParaRPr sz="3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B578827-1B40-ED6C-3CEA-37E82DB6439B}"/>
              </a:ext>
            </a:extLst>
          </p:cNvPr>
          <p:cNvSpPr txBox="1"/>
          <p:nvPr/>
        </p:nvSpPr>
        <p:spPr>
          <a:xfrm>
            <a:off x="711113" y="2057400"/>
            <a:ext cx="4822825" cy="3477875"/>
          </a:xfrm>
          <a:prstGeom prst="rect">
            <a:avLst/>
          </a:prstGeom>
          <a:noFill/>
        </p:spPr>
        <p:txBody>
          <a:bodyPr wrap="square">
            <a:spAutoFit/>
          </a:bodyPr>
          <a:lstStyle/>
          <a:p>
            <a:r>
              <a:rPr lang="en-IN" sz="2000" i="0" dirty="0">
                <a:solidFill>
                  <a:srgbClr val="0D0D0D"/>
                </a:solidFill>
                <a:effectLst/>
                <a:latin typeface="Times New Roman" panose="02020603050405020304" pitchFamily="18" charset="0"/>
                <a:cs typeface="Times New Roman" panose="02020603050405020304" pitchFamily="18" charset="0"/>
              </a:rPr>
              <a:t>1. Data Collection and Preprocessing</a:t>
            </a:r>
          </a:p>
          <a:p>
            <a:endParaRPr lang="en-IN" sz="2000" dirty="0">
              <a:solidFill>
                <a:srgbClr val="0D0D0D"/>
              </a:solidFill>
              <a:latin typeface="Times New Roman" panose="02020603050405020304" pitchFamily="18" charset="0"/>
              <a:cs typeface="Times New Roman" panose="02020603050405020304" pitchFamily="18" charset="0"/>
            </a:endParaRPr>
          </a:p>
          <a:p>
            <a:r>
              <a:rPr lang="en-IN" sz="2000" i="0" dirty="0">
                <a:solidFill>
                  <a:srgbClr val="0D0D0D"/>
                </a:solidFill>
                <a:effectLst/>
                <a:latin typeface="Times New Roman" panose="02020603050405020304" pitchFamily="18" charset="0"/>
                <a:cs typeface="Times New Roman" panose="02020603050405020304" pitchFamily="18" charset="0"/>
              </a:rPr>
              <a:t>2. Feature Extraction and Representation</a:t>
            </a:r>
            <a:endParaRPr lang="en-IN" sz="2000" dirty="0">
              <a:solidFill>
                <a:srgbClr val="0D0D0D"/>
              </a:solidFill>
              <a:latin typeface="Times New Roman" panose="02020603050405020304" pitchFamily="18" charset="0"/>
              <a:cs typeface="Times New Roman" panose="02020603050405020304" pitchFamily="18" charset="0"/>
            </a:endParaRPr>
          </a:p>
          <a:p>
            <a:endParaRPr lang="en-IN" sz="2000" dirty="0">
              <a:solidFill>
                <a:srgbClr val="0D0D0D"/>
              </a:solidFill>
              <a:latin typeface="Times New Roman" panose="02020603050405020304" pitchFamily="18" charset="0"/>
              <a:cs typeface="Times New Roman" panose="02020603050405020304" pitchFamily="18" charset="0"/>
            </a:endParaRPr>
          </a:p>
          <a:p>
            <a:r>
              <a:rPr lang="en-IN" sz="2000" dirty="0">
                <a:solidFill>
                  <a:srgbClr val="0D0D0D"/>
                </a:solidFill>
                <a:latin typeface="Times New Roman" panose="02020603050405020304" pitchFamily="18" charset="0"/>
                <a:cs typeface="Times New Roman" panose="02020603050405020304" pitchFamily="18" charset="0"/>
              </a:rPr>
              <a:t>3.</a:t>
            </a:r>
            <a:r>
              <a:rPr lang="en-IN" sz="2000" i="0" dirty="0">
                <a:solidFill>
                  <a:srgbClr val="0D0D0D"/>
                </a:solidFill>
                <a:effectLst/>
                <a:latin typeface="Times New Roman" panose="02020603050405020304" pitchFamily="18" charset="0"/>
                <a:cs typeface="Times New Roman" panose="02020603050405020304" pitchFamily="18" charset="0"/>
              </a:rPr>
              <a:t> Data Fusion and Integration</a:t>
            </a:r>
            <a:endParaRPr lang="en-IN" sz="2000" dirty="0">
              <a:solidFill>
                <a:srgbClr val="0D0D0D"/>
              </a:solidFill>
              <a:latin typeface="Times New Roman" panose="02020603050405020304" pitchFamily="18" charset="0"/>
              <a:cs typeface="Times New Roman" panose="02020603050405020304" pitchFamily="18" charset="0"/>
            </a:endParaRPr>
          </a:p>
          <a:p>
            <a:endParaRPr lang="en-IN" sz="2000" dirty="0">
              <a:solidFill>
                <a:srgbClr val="0D0D0D"/>
              </a:solidFill>
              <a:latin typeface="Times New Roman" panose="02020603050405020304" pitchFamily="18" charset="0"/>
              <a:cs typeface="Times New Roman" panose="02020603050405020304" pitchFamily="18" charset="0"/>
            </a:endParaRPr>
          </a:p>
          <a:p>
            <a:r>
              <a:rPr lang="en-IN" sz="2000" dirty="0">
                <a:solidFill>
                  <a:srgbClr val="0D0D0D"/>
                </a:solidFill>
                <a:latin typeface="Times New Roman" panose="02020603050405020304" pitchFamily="18" charset="0"/>
                <a:cs typeface="Times New Roman" panose="02020603050405020304" pitchFamily="18" charset="0"/>
              </a:rPr>
              <a:t>4.</a:t>
            </a:r>
            <a:r>
              <a:rPr lang="en-IN" sz="2000" i="0" dirty="0">
                <a:solidFill>
                  <a:srgbClr val="0D0D0D"/>
                </a:solidFill>
                <a:effectLst/>
                <a:latin typeface="Times New Roman" panose="02020603050405020304" pitchFamily="18" charset="0"/>
                <a:cs typeface="Times New Roman" panose="02020603050405020304" pitchFamily="18" charset="0"/>
              </a:rPr>
              <a:t> Model Evaluation and Validation</a:t>
            </a:r>
            <a:endParaRPr lang="en-IN" sz="2000" dirty="0">
              <a:solidFill>
                <a:srgbClr val="0D0D0D"/>
              </a:solidFill>
              <a:latin typeface="Times New Roman" panose="02020603050405020304" pitchFamily="18" charset="0"/>
              <a:cs typeface="Times New Roman" panose="02020603050405020304" pitchFamily="18" charset="0"/>
            </a:endParaRPr>
          </a:p>
          <a:p>
            <a:endParaRPr lang="en-IN" sz="2000" dirty="0">
              <a:solidFill>
                <a:srgbClr val="0D0D0D"/>
              </a:solidFill>
              <a:latin typeface="Times New Roman" panose="02020603050405020304" pitchFamily="18" charset="0"/>
              <a:cs typeface="Times New Roman" panose="02020603050405020304" pitchFamily="18" charset="0"/>
            </a:endParaRPr>
          </a:p>
          <a:p>
            <a:r>
              <a:rPr lang="en-IN" sz="2000" dirty="0">
                <a:solidFill>
                  <a:srgbClr val="0D0D0D"/>
                </a:solidFill>
                <a:latin typeface="Times New Roman" panose="02020603050405020304" pitchFamily="18" charset="0"/>
                <a:cs typeface="Times New Roman" panose="02020603050405020304" pitchFamily="18" charset="0"/>
              </a:rPr>
              <a:t>5.</a:t>
            </a:r>
            <a:r>
              <a:rPr lang="en-IN" sz="2000" i="0" dirty="0">
                <a:solidFill>
                  <a:srgbClr val="0D0D0D"/>
                </a:solidFill>
                <a:effectLst/>
                <a:latin typeface="Times New Roman" panose="02020603050405020304" pitchFamily="18" charset="0"/>
                <a:cs typeface="Times New Roman" panose="02020603050405020304" pitchFamily="18" charset="0"/>
              </a:rPr>
              <a:t> Model Optimization and Deployment</a:t>
            </a:r>
            <a:endParaRPr lang="en-IN" sz="2000" dirty="0">
              <a:solidFill>
                <a:srgbClr val="0D0D0D"/>
              </a:solidFill>
              <a:latin typeface="Times New Roman" panose="02020603050405020304" pitchFamily="18" charset="0"/>
              <a:cs typeface="Times New Roman" panose="02020603050405020304" pitchFamily="18" charset="0"/>
            </a:endParaRPr>
          </a:p>
          <a:p>
            <a:endParaRPr lang="en-IN" sz="2000" dirty="0">
              <a:solidFill>
                <a:srgbClr val="0D0D0D"/>
              </a:solidFill>
              <a:latin typeface="Times New Roman" panose="02020603050405020304" pitchFamily="18" charset="0"/>
              <a:cs typeface="Times New Roman" panose="02020603050405020304" pitchFamily="18" charset="0"/>
            </a:endParaRPr>
          </a:p>
          <a:p>
            <a:r>
              <a:rPr lang="en-IN" sz="2000" dirty="0">
                <a:solidFill>
                  <a:srgbClr val="0D0D0D"/>
                </a:solidFill>
                <a:latin typeface="Times New Roman" panose="02020603050405020304" pitchFamily="18" charset="0"/>
                <a:cs typeface="Times New Roman" panose="02020603050405020304" pitchFamily="18" charset="0"/>
              </a:rPr>
              <a:t>6. Recognizing Activity</a:t>
            </a:r>
            <a:endParaRPr lang="en-IN" sz="2000" dirty="0">
              <a:latin typeface="Times New Roman" panose="02020603050405020304" pitchFamily="18" charset="0"/>
              <a:cs typeface="Times New Roman" panose="02020603050405020304" pitchFamily="18" charset="0"/>
            </a:endParaRPr>
          </a:p>
        </p:txBody>
      </p:sp>
      <p:pic>
        <p:nvPicPr>
          <p:cNvPr id="12" name="Picture 4" descr="machine learning human activity recognition for Sale,Up To OFF 71%">
            <a:extLst>
              <a:ext uri="{FF2B5EF4-FFF2-40B4-BE49-F238E27FC236}">
                <a16:creationId xmlns:a16="http://schemas.microsoft.com/office/drawing/2014/main" id="{8130691F-E4F2-8036-1FEA-36B1E1A5A7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266950"/>
            <a:ext cx="4097747" cy="26955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455</TotalTime>
  <Words>590</Words>
  <Application>Microsoft Office PowerPoint</Application>
  <PresentationFormat>Widescreen</PresentationFormat>
  <Paragraphs>81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Calisto MT</vt:lpstr>
      <vt:lpstr>Times New Roman</vt:lpstr>
      <vt:lpstr>Trebuchet MS</vt:lpstr>
      <vt:lpstr>Wingdings</vt:lpstr>
      <vt:lpstr>Office Theme</vt:lpstr>
      <vt:lpstr>MAHALAKSHMI.B</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NITHISHA K</dc:title>
  <dc:creator>Nithisha K</dc:creator>
  <cp:lastModifiedBy>Mahalakshmi Babi</cp:lastModifiedBy>
  <cp:revision>21</cp:revision>
  <dcterms:created xsi:type="dcterms:W3CDTF">2024-03-29T05:08:40Z</dcterms:created>
  <dcterms:modified xsi:type="dcterms:W3CDTF">2024-03-30T03:48:53Z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