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72" r:id="rId8"/>
    <p:sldId id="261" r:id="rId9"/>
    <p:sldId id="263" r:id="rId10"/>
    <p:sldId id="264" r:id="rId11"/>
    <p:sldId id="265" r:id="rId12"/>
    <p:sldId id="266" r:id="rId13"/>
    <p:sldId id="267"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460B51C-046F-44A8-AC7F-DE5293FDF202}"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DFAFE-C85A-4150-A99E-2DF1125D09E3}" type="slidenum">
              <a:rPr lang="en-IN" smtClean="0"/>
              <a:t>‹#›</a:t>
            </a:fld>
            <a:endParaRPr lang="en-IN"/>
          </a:p>
        </p:txBody>
      </p:sp>
    </p:spTree>
    <p:extLst>
      <p:ext uri="{BB962C8B-B14F-4D97-AF65-F5344CB8AC3E}">
        <p14:creationId xmlns:p14="http://schemas.microsoft.com/office/powerpoint/2010/main" val="937404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460B51C-046F-44A8-AC7F-DE5293FDF202}"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DFAFE-C85A-4150-A99E-2DF1125D09E3}" type="slidenum">
              <a:rPr lang="en-IN" smtClean="0"/>
              <a:t>‹#›</a:t>
            </a:fld>
            <a:endParaRPr lang="en-IN"/>
          </a:p>
        </p:txBody>
      </p:sp>
    </p:spTree>
    <p:extLst>
      <p:ext uri="{BB962C8B-B14F-4D97-AF65-F5344CB8AC3E}">
        <p14:creationId xmlns:p14="http://schemas.microsoft.com/office/powerpoint/2010/main" val="2905612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460B51C-046F-44A8-AC7F-DE5293FDF202}"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DFAFE-C85A-4150-A99E-2DF1125D09E3}" type="slidenum">
              <a:rPr lang="en-IN" smtClean="0"/>
              <a:t>‹#›</a:t>
            </a:fld>
            <a:endParaRPr lang="en-IN"/>
          </a:p>
        </p:txBody>
      </p:sp>
    </p:spTree>
    <p:extLst>
      <p:ext uri="{BB962C8B-B14F-4D97-AF65-F5344CB8AC3E}">
        <p14:creationId xmlns:p14="http://schemas.microsoft.com/office/powerpoint/2010/main" val="931484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460B51C-046F-44A8-AC7F-DE5293FDF202}"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DFAFE-C85A-4150-A99E-2DF1125D09E3}" type="slidenum">
              <a:rPr lang="en-IN" smtClean="0"/>
              <a:t>‹#›</a:t>
            </a:fld>
            <a:endParaRPr lang="en-IN"/>
          </a:p>
        </p:txBody>
      </p:sp>
    </p:spTree>
    <p:extLst>
      <p:ext uri="{BB962C8B-B14F-4D97-AF65-F5344CB8AC3E}">
        <p14:creationId xmlns:p14="http://schemas.microsoft.com/office/powerpoint/2010/main" val="37200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60B51C-046F-44A8-AC7F-DE5293FDF202}"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DFAFE-C85A-4150-A99E-2DF1125D09E3}" type="slidenum">
              <a:rPr lang="en-IN" smtClean="0"/>
              <a:t>‹#›</a:t>
            </a:fld>
            <a:endParaRPr lang="en-IN"/>
          </a:p>
        </p:txBody>
      </p:sp>
    </p:spTree>
    <p:extLst>
      <p:ext uri="{BB962C8B-B14F-4D97-AF65-F5344CB8AC3E}">
        <p14:creationId xmlns:p14="http://schemas.microsoft.com/office/powerpoint/2010/main" val="1350238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460B51C-046F-44A8-AC7F-DE5293FDF202}"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2DFAFE-C85A-4150-A99E-2DF1125D09E3}" type="slidenum">
              <a:rPr lang="en-IN" smtClean="0"/>
              <a:t>‹#›</a:t>
            </a:fld>
            <a:endParaRPr lang="en-IN"/>
          </a:p>
        </p:txBody>
      </p:sp>
    </p:spTree>
    <p:extLst>
      <p:ext uri="{BB962C8B-B14F-4D97-AF65-F5344CB8AC3E}">
        <p14:creationId xmlns:p14="http://schemas.microsoft.com/office/powerpoint/2010/main" val="4253985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460B51C-046F-44A8-AC7F-DE5293FDF202}" type="datetimeFigureOut">
              <a:rPr lang="en-IN" smtClean="0"/>
              <a:t>10-10-2023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2DFAFE-C85A-4150-A99E-2DF1125D09E3}" type="slidenum">
              <a:rPr lang="en-IN" smtClean="0"/>
              <a:t>‹#›</a:t>
            </a:fld>
            <a:endParaRPr lang="en-IN"/>
          </a:p>
        </p:txBody>
      </p:sp>
    </p:spTree>
    <p:extLst>
      <p:ext uri="{BB962C8B-B14F-4D97-AF65-F5344CB8AC3E}">
        <p14:creationId xmlns:p14="http://schemas.microsoft.com/office/powerpoint/2010/main" val="561927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460B51C-046F-44A8-AC7F-DE5293FDF202}" type="datetimeFigureOut">
              <a:rPr lang="en-IN" smtClean="0"/>
              <a:t>10-10-2023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2DFAFE-C85A-4150-A99E-2DF1125D09E3}" type="slidenum">
              <a:rPr lang="en-IN" smtClean="0"/>
              <a:t>‹#›</a:t>
            </a:fld>
            <a:endParaRPr lang="en-IN"/>
          </a:p>
        </p:txBody>
      </p:sp>
    </p:spTree>
    <p:extLst>
      <p:ext uri="{BB962C8B-B14F-4D97-AF65-F5344CB8AC3E}">
        <p14:creationId xmlns:p14="http://schemas.microsoft.com/office/powerpoint/2010/main" val="174505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60B51C-046F-44A8-AC7F-DE5293FDF202}" type="datetimeFigureOut">
              <a:rPr lang="en-IN" smtClean="0"/>
              <a:t>10-10-2023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2DFAFE-C85A-4150-A99E-2DF1125D09E3}" type="slidenum">
              <a:rPr lang="en-IN" smtClean="0"/>
              <a:t>‹#›</a:t>
            </a:fld>
            <a:endParaRPr lang="en-IN"/>
          </a:p>
        </p:txBody>
      </p:sp>
    </p:spTree>
    <p:extLst>
      <p:ext uri="{BB962C8B-B14F-4D97-AF65-F5344CB8AC3E}">
        <p14:creationId xmlns:p14="http://schemas.microsoft.com/office/powerpoint/2010/main" val="831110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60B51C-046F-44A8-AC7F-DE5293FDF202}"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2DFAFE-C85A-4150-A99E-2DF1125D09E3}" type="slidenum">
              <a:rPr lang="en-IN" smtClean="0"/>
              <a:t>‹#›</a:t>
            </a:fld>
            <a:endParaRPr lang="en-IN"/>
          </a:p>
        </p:txBody>
      </p:sp>
    </p:spTree>
    <p:extLst>
      <p:ext uri="{BB962C8B-B14F-4D97-AF65-F5344CB8AC3E}">
        <p14:creationId xmlns:p14="http://schemas.microsoft.com/office/powerpoint/2010/main" val="304061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60B51C-046F-44A8-AC7F-DE5293FDF202}"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2DFAFE-C85A-4150-A99E-2DF1125D09E3}" type="slidenum">
              <a:rPr lang="en-IN" smtClean="0"/>
              <a:t>‹#›</a:t>
            </a:fld>
            <a:endParaRPr lang="en-IN"/>
          </a:p>
        </p:txBody>
      </p:sp>
    </p:spTree>
    <p:extLst>
      <p:ext uri="{BB962C8B-B14F-4D97-AF65-F5344CB8AC3E}">
        <p14:creationId xmlns:p14="http://schemas.microsoft.com/office/powerpoint/2010/main" val="2063224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60B51C-046F-44A8-AC7F-DE5293FDF202}" type="datetimeFigureOut">
              <a:rPr lang="en-IN" smtClean="0"/>
              <a:t>10-10-2023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2DFAFE-C85A-4150-A99E-2DF1125D09E3}" type="slidenum">
              <a:rPr lang="en-IN" smtClean="0"/>
              <a:t>‹#›</a:t>
            </a:fld>
            <a:endParaRPr lang="en-IN"/>
          </a:p>
        </p:txBody>
      </p:sp>
    </p:spTree>
    <p:extLst>
      <p:ext uri="{BB962C8B-B14F-4D97-AF65-F5344CB8AC3E}">
        <p14:creationId xmlns:p14="http://schemas.microsoft.com/office/powerpoint/2010/main" val="3688314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ibm.com/docs/en/SSPLFC_7.3.0/com.ibm.taddm.doc_7.3/AdminGuide/c_cmdb_sec_permission.html"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oboloo.com/blog/why-predictive-maintenance-is-essential-for-a-thriving-business-in-todays-market/"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oboloo.com/glossary/financial-cash-flow/" TargetMode="External"/><Relationship Id="rId2" Type="http://schemas.openxmlformats.org/officeDocument/2006/relationships/hyperlink" Target="https://oboloo.com/blog/how-do-you-keep-track-of-business-income-and-expenses/" TargetMode="External"/><Relationship Id="rId1" Type="http://schemas.openxmlformats.org/officeDocument/2006/relationships/slideLayout" Target="../slideLayouts/slideLayout1.xml"/><Relationship Id="rId4" Type="http://schemas.openxmlformats.org/officeDocument/2006/relationships/hyperlink" Target="https://oboloo.com/glossary/purchase-order-tracking-system/"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oboloo.com/blog/how-can-businesses-use-a-needs-analysis-to-identify-areas-of-improvement-2/" TargetMode="External"/><Relationship Id="rId2" Type="http://schemas.openxmlformats.org/officeDocument/2006/relationships/hyperlink" Target="https://oboloo.com/blog/the-benefits-of-consolidating-company-procurement-in-todays-competitive-market/" TargetMode="External"/><Relationship Id="rId1" Type="http://schemas.openxmlformats.org/officeDocument/2006/relationships/slideLayout" Target="../slideLayouts/slideLayout1.xml"/><Relationship Id="rId4" Type="http://schemas.openxmlformats.org/officeDocument/2006/relationships/hyperlink" Target="https://oboloo.com/blog/per-diem-accounting-how-to-effectively-manage-and-procure-expens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891480"/>
            <a:ext cx="7772400" cy="2376264"/>
          </a:xfrm>
        </p:spPr>
        <p:txBody>
          <a:bodyPr>
            <a:normAutofit/>
          </a:bodyPr>
          <a:lstStyle/>
          <a:p>
            <a:r>
              <a:rPr lang="en-IN" sz="4000" dirty="0" smtClean="0"/>
              <a:t>ESTIMATION OF BUSINESS EXPENSES</a:t>
            </a:r>
            <a:endParaRPr lang="en-IN" sz="4000" dirty="0"/>
          </a:p>
        </p:txBody>
      </p:sp>
      <p:sp>
        <p:nvSpPr>
          <p:cNvPr id="3" name="Subtitle 2"/>
          <p:cNvSpPr>
            <a:spLocks noGrp="1"/>
          </p:cNvSpPr>
          <p:nvPr>
            <p:ph type="subTitle" idx="1"/>
          </p:nvPr>
        </p:nvSpPr>
        <p:spPr>
          <a:xfrm>
            <a:off x="395536" y="620688"/>
            <a:ext cx="8352928" cy="6237312"/>
          </a:xfrm>
        </p:spPr>
        <p:txBody>
          <a:bodyPr>
            <a:noAutofit/>
          </a:bodyPr>
          <a:lstStyle/>
          <a:p>
            <a:pPr algn="l"/>
            <a:r>
              <a:rPr lang="en-IN" sz="2800" dirty="0" smtClean="0">
                <a:solidFill>
                  <a:schemeClr val="tx1"/>
                </a:solidFill>
              </a:rPr>
              <a:t>1.Introduction:</a:t>
            </a:r>
            <a:endParaRPr lang="en-IN" sz="2800" dirty="0">
              <a:solidFill>
                <a:schemeClr val="tx1"/>
              </a:solidFill>
            </a:endParaRPr>
          </a:p>
          <a:p>
            <a:pPr algn="l"/>
            <a:r>
              <a:rPr lang="en-IN" sz="2000" dirty="0" smtClean="0">
                <a:solidFill>
                  <a:schemeClr val="tx1"/>
                </a:solidFill>
              </a:rPr>
              <a:t>                                   </a:t>
            </a:r>
            <a:r>
              <a:rPr lang="en-IN" sz="2000" dirty="0" smtClean="0">
                <a:solidFill>
                  <a:schemeClr val="tx1"/>
                </a:solidFill>
                <a:cs typeface="Arial" pitchFamily="34" charset="0"/>
              </a:rPr>
              <a:t>overview</a:t>
            </a:r>
            <a:r>
              <a:rPr lang="en-IN" sz="2000" dirty="0" smtClean="0">
                <a:solidFill>
                  <a:schemeClr val="tx1"/>
                </a:solidFill>
              </a:rPr>
              <a:t>                                                                                                                                                                                  Estimation </a:t>
            </a:r>
            <a:r>
              <a:rPr lang="en-IN" sz="2000" dirty="0">
                <a:solidFill>
                  <a:schemeClr val="tx1"/>
                </a:solidFill>
              </a:rPr>
              <a:t>is the scientific way of working out the approximate cost of an engineering project before </a:t>
            </a:r>
          </a:p>
          <a:p>
            <a:pPr algn="l"/>
            <a:r>
              <a:rPr lang="en-IN" sz="2000" dirty="0">
                <a:solidFill>
                  <a:schemeClr val="tx1"/>
                </a:solidFill>
              </a:rPr>
              <a:t>execution of the work. </a:t>
            </a:r>
          </a:p>
          <a:p>
            <a:pPr algn="l"/>
            <a:r>
              <a:rPr lang="en-IN" sz="2000" dirty="0">
                <a:solidFill>
                  <a:schemeClr val="tx1"/>
                </a:solidFill>
              </a:rPr>
              <a:t> It is totally different from calculation of the exact cost after completion of the project. </a:t>
            </a:r>
          </a:p>
          <a:p>
            <a:pPr algn="l"/>
            <a:r>
              <a:rPr lang="en-IN" sz="2000" dirty="0">
                <a:solidFill>
                  <a:schemeClr val="tx1"/>
                </a:solidFill>
              </a:rPr>
              <a:t> Cost estimation requires a thorough Knowledge of the construction procedures and cost of </a:t>
            </a:r>
          </a:p>
          <a:p>
            <a:pPr algn="l"/>
            <a:r>
              <a:rPr lang="en-IN" sz="2000" dirty="0">
                <a:solidFill>
                  <a:schemeClr val="tx1"/>
                </a:solidFill>
              </a:rPr>
              <a:t>materials &amp; labour in addition to the skill, experience, foresight and good judgment. </a:t>
            </a:r>
          </a:p>
          <a:p>
            <a:pPr algn="l"/>
            <a:r>
              <a:rPr lang="en-IN" sz="2000" dirty="0">
                <a:solidFill>
                  <a:schemeClr val="tx1"/>
                </a:solidFill>
              </a:rPr>
              <a:t>An estimate of the cost of a construction job is the probable cost of that job as computed from plans and </a:t>
            </a:r>
          </a:p>
          <a:p>
            <a:pPr algn="l"/>
            <a:r>
              <a:rPr lang="en-IN" sz="2000" dirty="0">
                <a:solidFill>
                  <a:schemeClr val="tx1"/>
                </a:solidFill>
              </a:rPr>
              <a:t>specifications. </a:t>
            </a:r>
          </a:p>
          <a:p>
            <a:pPr algn="l"/>
            <a:r>
              <a:rPr lang="en-IN" sz="2000" dirty="0">
                <a:solidFill>
                  <a:schemeClr val="tx1"/>
                </a:solidFill>
              </a:rPr>
              <a:t>For a good estimate the, actual cost of the proposed work after completion should not differ by more than </a:t>
            </a:r>
          </a:p>
          <a:p>
            <a:pPr algn="l"/>
            <a:r>
              <a:rPr lang="en-IN" sz="2000" dirty="0">
                <a:solidFill>
                  <a:schemeClr val="tx1"/>
                </a:solidFill>
              </a:rPr>
              <a:t>5 to 10 % from its approximate cost estimate, provided there are no unusual, unforeseen </a:t>
            </a:r>
            <a:r>
              <a:rPr lang="en-IN" sz="2000" dirty="0" smtClean="0">
                <a:solidFill>
                  <a:schemeClr val="tx1"/>
                </a:solidFill>
              </a:rPr>
              <a:t>circumstances.</a:t>
            </a:r>
          </a:p>
          <a:p>
            <a:pPr algn="l"/>
            <a:endParaRPr lang="en-IN" sz="2000" b="1" dirty="0">
              <a:solidFill>
                <a:schemeClr val="tx1"/>
              </a:solidFill>
              <a:latin typeface="Bahnschrift Condensed" pitchFamily="34" charset="0"/>
            </a:endParaRPr>
          </a:p>
        </p:txBody>
      </p:sp>
    </p:spTree>
    <p:extLst>
      <p:ext uri="{BB962C8B-B14F-4D97-AF65-F5344CB8AC3E}">
        <p14:creationId xmlns:p14="http://schemas.microsoft.com/office/powerpoint/2010/main" val="4143021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0649"/>
            <a:ext cx="7772400" cy="936103"/>
          </a:xfrm>
        </p:spPr>
        <p:txBody>
          <a:bodyPr/>
          <a:lstStyle/>
          <a:p>
            <a:r>
              <a:rPr lang="en-IN" dirty="0" smtClean="0"/>
              <a:t>4. </a:t>
            </a:r>
            <a:r>
              <a:rPr lang="en-IN" dirty="0"/>
              <a:t>A</a:t>
            </a:r>
            <a:r>
              <a:rPr lang="en-IN" dirty="0" smtClean="0"/>
              <a:t>dvantages</a:t>
            </a:r>
            <a:endParaRPr lang="en-IN" dirty="0"/>
          </a:p>
        </p:txBody>
      </p:sp>
      <p:sp>
        <p:nvSpPr>
          <p:cNvPr id="3" name="Subtitle 2"/>
          <p:cNvSpPr>
            <a:spLocks noGrp="1"/>
          </p:cNvSpPr>
          <p:nvPr>
            <p:ph type="subTitle" idx="1"/>
          </p:nvPr>
        </p:nvSpPr>
        <p:spPr>
          <a:xfrm>
            <a:off x="539552" y="1340768"/>
            <a:ext cx="8424936" cy="5184576"/>
          </a:xfrm>
        </p:spPr>
        <p:txBody>
          <a:bodyPr>
            <a:normAutofit fontScale="92500" lnSpcReduction="20000"/>
          </a:bodyPr>
          <a:lstStyle/>
          <a:p>
            <a:pPr algn="l"/>
            <a:r>
              <a:rPr lang="en-IN" dirty="0">
                <a:solidFill>
                  <a:schemeClr val="tx1"/>
                </a:solidFill>
              </a:rPr>
              <a:t>Cost advantage is a term that refers to the competitive edge a company can gain in its market related to cost. This can include offering lower prices for the same goods or earning more profits by having lower production costs. Larger companies typically have the cost advantage over smaller companies, as they may produce more and benefit from purchasing their materials in bulk. Some businesses or companies may even own the production companies that create their materials, further increasing their cost advantage.</a:t>
            </a:r>
          </a:p>
          <a:p>
            <a:pPr algn="l"/>
            <a:r>
              <a:rPr lang="en-IN" dirty="0">
                <a:solidFill>
                  <a:schemeClr val="tx1"/>
                </a:solidFill>
              </a:rPr>
              <a:t>These are some of the areas in which companies may adjust spending to improve their cost advantage:</a:t>
            </a:r>
          </a:p>
          <a:p>
            <a:pPr algn="l"/>
            <a:endParaRPr lang="en-IN" dirty="0">
              <a:solidFill>
                <a:schemeClr val="tx1"/>
              </a:solidFill>
            </a:endParaRPr>
          </a:p>
        </p:txBody>
      </p:sp>
    </p:spTree>
    <p:extLst>
      <p:ext uri="{BB962C8B-B14F-4D97-AF65-F5344CB8AC3E}">
        <p14:creationId xmlns:p14="http://schemas.microsoft.com/office/powerpoint/2010/main" val="1615839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5536" y="476672"/>
            <a:ext cx="8568952" cy="6120680"/>
          </a:xfrm>
        </p:spPr>
        <p:txBody>
          <a:bodyPr>
            <a:normAutofit fontScale="70000" lnSpcReduction="20000"/>
          </a:bodyPr>
          <a:lstStyle/>
          <a:p>
            <a:r>
              <a:rPr lang="en-IN" b="1" dirty="0">
                <a:solidFill>
                  <a:schemeClr val="tx1"/>
                </a:solidFill>
              </a:rPr>
              <a:t>Material cost:</a:t>
            </a:r>
            <a:r>
              <a:rPr lang="en-IN" dirty="0">
                <a:solidFill>
                  <a:schemeClr val="tx1"/>
                </a:solidFill>
              </a:rPr>
              <a:t> Organizations experience a cost advantage when their products cost less to make because they can obtain the necessary materials at a lower price than their competitors.</a:t>
            </a:r>
          </a:p>
          <a:p>
            <a:r>
              <a:rPr lang="en-IN" b="1" dirty="0">
                <a:solidFill>
                  <a:schemeClr val="tx1"/>
                </a:solidFill>
              </a:rPr>
              <a:t>Processes:</a:t>
            </a:r>
            <a:r>
              <a:rPr lang="en-IN" dirty="0">
                <a:solidFill>
                  <a:schemeClr val="tx1"/>
                </a:solidFill>
              </a:rPr>
              <a:t> When companies use processes that increase efficiency, reduce errors and decrease the overall time for production, they can produce more and spend less while doing so.</a:t>
            </a:r>
          </a:p>
          <a:p>
            <a:r>
              <a:rPr lang="en-IN" b="1" dirty="0">
                <a:solidFill>
                  <a:schemeClr val="tx1"/>
                </a:solidFill>
              </a:rPr>
              <a:t>Distribution:</a:t>
            </a:r>
            <a:r>
              <a:rPr lang="en-IN" dirty="0">
                <a:solidFill>
                  <a:schemeClr val="tx1"/>
                </a:solidFill>
              </a:rPr>
              <a:t> A business can increase its cost advantage by reducing its distribution costs. They can do this by using new technology or implementing more efficient systems.</a:t>
            </a:r>
          </a:p>
          <a:p>
            <a:r>
              <a:rPr lang="en-IN" b="1" dirty="0">
                <a:solidFill>
                  <a:schemeClr val="tx1"/>
                </a:solidFill>
              </a:rPr>
              <a:t>Management:</a:t>
            </a:r>
            <a:r>
              <a:rPr lang="en-IN" dirty="0">
                <a:solidFill>
                  <a:schemeClr val="tx1"/>
                </a:solidFill>
              </a:rPr>
              <a:t> A dedicated and skilled management system that focuses on improving a company's cost advantage can oversee other aspects like material cost, processes, distribution, automation and patents.</a:t>
            </a:r>
          </a:p>
          <a:p>
            <a:r>
              <a:rPr lang="en-IN" b="1" dirty="0">
                <a:solidFill>
                  <a:schemeClr val="tx1"/>
                </a:solidFill>
              </a:rPr>
              <a:t>Automation:</a:t>
            </a:r>
            <a:r>
              <a:rPr lang="en-IN" dirty="0">
                <a:solidFill>
                  <a:schemeClr val="tx1"/>
                </a:solidFill>
              </a:rPr>
              <a:t> Using technology to automate parts of the production, distribution, sales or marketing processes can decrease costs and increase a company's overall cost advantage.</a:t>
            </a:r>
          </a:p>
          <a:p>
            <a:r>
              <a:rPr lang="en-IN" b="1" dirty="0">
                <a:solidFill>
                  <a:schemeClr val="tx1"/>
                </a:solidFill>
              </a:rPr>
              <a:t>Patents:</a:t>
            </a:r>
            <a:r>
              <a:rPr lang="en-IN" dirty="0">
                <a:solidFill>
                  <a:schemeClr val="tx1"/>
                </a:solidFill>
              </a:rPr>
              <a:t> Owning the patent to technology, materials or processes can increase a company's cost advantage by giving them specific advantages that their competitors can't have.</a:t>
            </a:r>
          </a:p>
          <a:p>
            <a:endParaRPr lang="en-IN" dirty="0">
              <a:solidFill>
                <a:schemeClr val="tx1"/>
              </a:solidFill>
            </a:endParaRPr>
          </a:p>
        </p:txBody>
      </p:sp>
    </p:spTree>
    <p:extLst>
      <p:ext uri="{BB962C8B-B14F-4D97-AF65-F5344CB8AC3E}">
        <p14:creationId xmlns:p14="http://schemas.microsoft.com/office/powerpoint/2010/main" val="1253630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332656"/>
            <a:ext cx="7772400" cy="1470025"/>
          </a:xfrm>
        </p:spPr>
        <p:txBody>
          <a:bodyPr/>
          <a:lstStyle/>
          <a:p>
            <a:r>
              <a:rPr lang="en-IN" dirty="0" smtClean="0"/>
              <a:t>Disadvantages</a:t>
            </a:r>
            <a:endParaRPr lang="en-IN" dirty="0"/>
          </a:p>
        </p:txBody>
      </p:sp>
      <p:sp>
        <p:nvSpPr>
          <p:cNvPr id="3" name="Subtitle 2"/>
          <p:cNvSpPr>
            <a:spLocks noGrp="1"/>
          </p:cNvSpPr>
          <p:nvPr>
            <p:ph type="subTitle" idx="1"/>
          </p:nvPr>
        </p:nvSpPr>
        <p:spPr>
          <a:xfrm>
            <a:off x="395536" y="1484784"/>
            <a:ext cx="8136904" cy="4968552"/>
          </a:xfrm>
        </p:spPr>
        <p:txBody>
          <a:bodyPr>
            <a:normAutofit fontScale="85000" lnSpcReduction="20000"/>
          </a:bodyPr>
          <a:lstStyle/>
          <a:p>
            <a:r>
              <a:rPr lang="en-IN" b="1" dirty="0">
                <a:solidFill>
                  <a:schemeClr val="tx1"/>
                </a:solidFill>
              </a:rPr>
              <a:t>Disadvantages of Incorporation</a:t>
            </a:r>
          </a:p>
          <a:p>
            <a:r>
              <a:rPr lang="en-IN" dirty="0">
                <a:solidFill>
                  <a:schemeClr val="tx1"/>
                </a:solidFill>
              </a:rPr>
              <a:t>Formalities and Expenses</a:t>
            </a:r>
          </a:p>
          <a:p>
            <a:r>
              <a:rPr lang="en-IN" dirty="0">
                <a:solidFill>
                  <a:schemeClr val="tx1"/>
                </a:solidFill>
              </a:rPr>
              <a:t>Corporate Disclosure</a:t>
            </a:r>
          </a:p>
          <a:p>
            <a:r>
              <a:rPr lang="en-IN" dirty="0">
                <a:solidFill>
                  <a:schemeClr val="tx1"/>
                </a:solidFill>
              </a:rPr>
              <a:t>Separation of control from ownership</a:t>
            </a:r>
          </a:p>
          <a:p>
            <a:r>
              <a:rPr lang="en-IN" dirty="0">
                <a:solidFill>
                  <a:schemeClr val="tx1"/>
                </a:solidFill>
              </a:rPr>
              <a:t>Greater Social Responsibility</a:t>
            </a:r>
          </a:p>
          <a:p>
            <a:r>
              <a:rPr lang="en-IN" dirty="0">
                <a:solidFill>
                  <a:schemeClr val="tx1"/>
                </a:solidFill>
              </a:rPr>
              <a:t>Greater Tax Burden in Certain Cases</a:t>
            </a:r>
          </a:p>
          <a:p>
            <a:r>
              <a:rPr lang="en-IN" dirty="0">
                <a:solidFill>
                  <a:schemeClr val="tx1"/>
                </a:solidFill>
              </a:rPr>
              <a:t>Detailed Winding Up Procedure</a:t>
            </a:r>
          </a:p>
          <a:p>
            <a:r>
              <a:rPr lang="en-IN" dirty="0" smtClean="0">
                <a:solidFill>
                  <a:schemeClr val="tx1"/>
                </a:solidFill>
              </a:rPr>
              <a:t> </a:t>
            </a:r>
            <a:r>
              <a:rPr lang="en-IN" b="1" dirty="0">
                <a:solidFill>
                  <a:schemeClr val="tx1"/>
                </a:solidFill>
              </a:rPr>
              <a:t>1. Tax Burden </a:t>
            </a:r>
            <a:endParaRPr lang="en-IN" dirty="0">
              <a:solidFill>
                <a:schemeClr val="tx1"/>
              </a:solidFill>
            </a:endParaRPr>
          </a:p>
          <a:p>
            <a:r>
              <a:rPr lang="en-IN" b="1" dirty="0">
                <a:solidFill>
                  <a:schemeClr val="tx1"/>
                </a:solidFill>
              </a:rPr>
              <a:t>2. Social Responsibility </a:t>
            </a:r>
            <a:endParaRPr lang="en-IN" dirty="0">
              <a:solidFill>
                <a:schemeClr val="tx1"/>
              </a:solidFill>
            </a:endParaRPr>
          </a:p>
          <a:p>
            <a:r>
              <a:rPr lang="en-IN" b="1" dirty="0">
                <a:solidFill>
                  <a:schemeClr val="tx1"/>
                </a:solidFill>
              </a:rPr>
              <a:t>3.Corporate disclosures </a:t>
            </a:r>
            <a:endParaRPr lang="en-IN" dirty="0">
              <a:solidFill>
                <a:schemeClr val="tx1"/>
              </a:solidFill>
            </a:endParaRPr>
          </a:p>
          <a:p>
            <a:r>
              <a:rPr lang="en-IN" b="1" dirty="0">
                <a:solidFill>
                  <a:schemeClr val="tx1"/>
                </a:solidFill>
              </a:rPr>
              <a:t>4. Formalities and expenses</a:t>
            </a:r>
            <a:endParaRPr lang="en-IN"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3150312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6632"/>
            <a:ext cx="7772400" cy="1470025"/>
          </a:xfrm>
        </p:spPr>
        <p:txBody>
          <a:bodyPr/>
          <a:lstStyle/>
          <a:p>
            <a:r>
              <a:rPr lang="en-IN" dirty="0" smtClean="0"/>
              <a:t>5. Applications</a:t>
            </a:r>
            <a:br>
              <a:rPr lang="en-IN" dirty="0" smtClean="0"/>
            </a:br>
            <a:endParaRPr lang="en-IN" dirty="0"/>
          </a:p>
        </p:txBody>
      </p:sp>
      <p:sp>
        <p:nvSpPr>
          <p:cNvPr id="3" name="Subtitle 2"/>
          <p:cNvSpPr>
            <a:spLocks noGrp="1"/>
          </p:cNvSpPr>
          <p:nvPr>
            <p:ph type="subTitle" idx="1"/>
          </p:nvPr>
        </p:nvSpPr>
        <p:spPr>
          <a:xfrm>
            <a:off x="611560" y="1268760"/>
            <a:ext cx="8208912" cy="5112568"/>
          </a:xfrm>
        </p:spPr>
        <p:txBody>
          <a:bodyPr>
            <a:normAutofit fontScale="55000" lnSpcReduction="20000"/>
          </a:bodyPr>
          <a:lstStyle/>
          <a:p>
            <a:pPr fontAlgn="base"/>
            <a:r>
              <a:rPr lang="en-IN" dirty="0">
                <a:solidFill>
                  <a:schemeClr val="tx1"/>
                </a:solidFill>
              </a:rPr>
              <a:t>Business Applications</a:t>
            </a:r>
          </a:p>
          <a:p>
            <a:pPr fontAlgn="base"/>
            <a:r>
              <a:rPr lang="en-IN" dirty="0" smtClean="0">
                <a:solidFill>
                  <a:schemeClr val="tx1"/>
                </a:solidFill>
              </a:rPr>
              <a:t>A </a:t>
            </a:r>
            <a:r>
              <a:rPr lang="en-IN" dirty="0">
                <a:solidFill>
                  <a:schemeClr val="tx1"/>
                </a:solidFill>
              </a:rPr>
              <a:t>business application is a collection of components that provides a business functionality that you can use internally, externally, or with other business applications. You can create business applications of individual components, which are related to each other.</a:t>
            </a:r>
          </a:p>
          <a:p>
            <a:pPr fontAlgn="base"/>
            <a:r>
              <a:rPr lang="en-IN" dirty="0">
                <a:solidFill>
                  <a:schemeClr val="tx1"/>
                </a:solidFill>
              </a:rPr>
              <a:t>For example, Order Management, Inventory Management, and Billing are business applications that might use individual components such as a Java EE application server, LDAP, and a database that runs on the Solaris server.</a:t>
            </a:r>
          </a:p>
          <a:p>
            <a:pPr fontAlgn="base"/>
            <a:r>
              <a:rPr lang="en-IN" dirty="0">
                <a:solidFill>
                  <a:schemeClr val="tx1"/>
                </a:solidFill>
              </a:rPr>
              <a:t>Business application is a type of a custom collection. You can also create the following types of custom </a:t>
            </a:r>
            <a:r>
              <a:rPr lang="en-IN" dirty="0" err="1">
                <a:solidFill>
                  <a:schemeClr val="tx1"/>
                </a:solidFill>
              </a:rPr>
              <a:t>collections:Collection</a:t>
            </a:r>
            <a:r>
              <a:rPr lang="en-IN" dirty="0">
                <a:solidFill>
                  <a:schemeClr val="tx1"/>
                </a:solidFill>
              </a:rPr>
              <a:t>, which is a group of any resources that you can select according to your needs.</a:t>
            </a:r>
          </a:p>
          <a:p>
            <a:pPr fontAlgn="base"/>
            <a:r>
              <a:rPr lang="en-IN" dirty="0">
                <a:solidFill>
                  <a:schemeClr val="tx1"/>
                </a:solidFill>
              </a:rPr>
              <a:t>Access collection, which is a collection that is used to control the access to configuration items (CIs) and permissions to modify configuration items. You can create access collections only when </a:t>
            </a:r>
            <a:r>
              <a:rPr lang="en-IN" dirty="0">
                <a:solidFill>
                  <a:schemeClr val="tx1"/>
                </a:solidFill>
                <a:hlinkClick r:id="rId2" tooltip="A permission authorizes the user to perform an action or access a specific configuration item. Permissions are aggregated into roles, and users are granted permissions by assigning them roles that have those permissions."/>
              </a:rPr>
              <a:t>data-level security</a:t>
            </a:r>
            <a:r>
              <a:rPr lang="en-IN" dirty="0">
                <a:solidFill>
                  <a:schemeClr val="tx1"/>
                </a:solidFill>
              </a:rPr>
              <a:t> is enabled.</a:t>
            </a:r>
          </a:p>
          <a:p>
            <a:pPr fontAlgn="base"/>
            <a:r>
              <a:rPr lang="en-IN" dirty="0">
                <a:solidFill>
                  <a:schemeClr val="tx1"/>
                </a:solidFill>
              </a:rPr>
              <a:t>The following methods are provided for creating business </a:t>
            </a:r>
            <a:r>
              <a:rPr lang="en-IN" dirty="0" err="1">
                <a:solidFill>
                  <a:schemeClr val="tx1"/>
                </a:solidFill>
              </a:rPr>
              <a:t>applications:By</a:t>
            </a:r>
            <a:r>
              <a:rPr lang="en-IN" dirty="0">
                <a:solidFill>
                  <a:schemeClr val="tx1"/>
                </a:solidFill>
              </a:rPr>
              <a:t> using grouping patterns in Data Management Portal.</a:t>
            </a:r>
          </a:p>
          <a:p>
            <a:pPr fontAlgn="base"/>
            <a:r>
              <a:rPr lang="en-IN" dirty="0">
                <a:solidFill>
                  <a:schemeClr val="tx1"/>
                </a:solidFill>
              </a:rPr>
              <a:t>By using application descriptors.</a:t>
            </a:r>
          </a:p>
          <a:p>
            <a:pPr fontAlgn="base"/>
            <a:r>
              <a:rPr lang="en-IN" dirty="0">
                <a:solidFill>
                  <a:schemeClr val="tx1"/>
                </a:solidFill>
              </a:rPr>
              <a:t>By using grouping patterns that are created with Java API and loaded by the bulk load program.</a:t>
            </a:r>
          </a:p>
          <a:p>
            <a:endParaRPr lang="en-IN" dirty="0"/>
          </a:p>
        </p:txBody>
      </p:sp>
    </p:spTree>
    <p:extLst>
      <p:ext uri="{BB962C8B-B14F-4D97-AF65-F5344CB8AC3E}">
        <p14:creationId xmlns:p14="http://schemas.microsoft.com/office/powerpoint/2010/main" val="2552966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8600" y="0"/>
            <a:ext cx="7772400" cy="1470025"/>
          </a:xfrm>
        </p:spPr>
        <p:txBody>
          <a:bodyPr/>
          <a:lstStyle/>
          <a:p>
            <a:r>
              <a:rPr lang="en-IN" dirty="0" smtClean="0"/>
              <a:t>6. Importance</a:t>
            </a:r>
            <a:endParaRPr lang="en-IN" dirty="0"/>
          </a:p>
        </p:txBody>
      </p:sp>
      <p:sp>
        <p:nvSpPr>
          <p:cNvPr id="3" name="Subtitle 2"/>
          <p:cNvSpPr>
            <a:spLocks noGrp="1"/>
          </p:cNvSpPr>
          <p:nvPr>
            <p:ph type="subTitle" idx="1"/>
          </p:nvPr>
        </p:nvSpPr>
        <p:spPr>
          <a:xfrm>
            <a:off x="467544" y="1340768"/>
            <a:ext cx="8136904" cy="5040560"/>
          </a:xfrm>
        </p:spPr>
        <p:txBody>
          <a:bodyPr>
            <a:normAutofit fontScale="92500" lnSpcReduction="10000"/>
          </a:bodyPr>
          <a:lstStyle/>
          <a:p>
            <a:r>
              <a:rPr lang="en-IN" dirty="0">
                <a:solidFill>
                  <a:schemeClr val="tx1"/>
                </a:solidFill>
              </a:rPr>
              <a:t>As a business owner or entrepreneur, you know that managing your finances is crucial for success. Keeping track of your expenses is not just about balancing the books at the end of the year; it’s also about making sure that you have enough cash flow to keep your business running smoothly. In this blog post, we’ll discuss why keeping up with business expenses is important and how it can benefit you in the long run. So buckle up and get ready to learn all about procurement and how it can help your </a:t>
            </a:r>
            <a:r>
              <a:rPr lang="en-IN" dirty="0">
                <a:solidFill>
                  <a:schemeClr val="tx1"/>
                </a:solidFill>
                <a:hlinkClick r:id="rId2"/>
              </a:rPr>
              <a:t>business thrive</a:t>
            </a:r>
            <a:r>
              <a:rPr lang="en-IN" dirty="0">
                <a:solidFill>
                  <a:schemeClr val="tx1"/>
                </a:solidFill>
              </a:rPr>
              <a:t>!</a:t>
            </a:r>
          </a:p>
        </p:txBody>
      </p:sp>
    </p:spTree>
    <p:extLst>
      <p:ext uri="{BB962C8B-B14F-4D97-AF65-F5344CB8AC3E}">
        <p14:creationId xmlns:p14="http://schemas.microsoft.com/office/powerpoint/2010/main" val="1589444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8720" y="44625"/>
            <a:ext cx="7772400" cy="1080119"/>
          </a:xfrm>
        </p:spPr>
        <p:txBody>
          <a:bodyPr>
            <a:normAutofit/>
          </a:bodyPr>
          <a:lstStyle/>
          <a:p>
            <a:r>
              <a:rPr lang="en-IN" dirty="0" smtClean="0"/>
              <a:t>7. Conclusion</a:t>
            </a:r>
            <a:endParaRPr lang="en-IN" dirty="0"/>
          </a:p>
        </p:txBody>
      </p:sp>
      <p:sp>
        <p:nvSpPr>
          <p:cNvPr id="3" name="Subtitle 2"/>
          <p:cNvSpPr>
            <a:spLocks noGrp="1"/>
          </p:cNvSpPr>
          <p:nvPr>
            <p:ph type="subTitle" idx="1"/>
          </p:nvPr>
        </p:nvSpPr>
        <p:spPr>
          <a:xfrm>
            <a:off x="395536" y="1196752"/>
            <a:ext cx="8568952" cy="5328592"/>
          </a:xfrm>
        </p:spPr>
        <p:txBody>
          <a:bodyPr>
            <a:normAutofit fontScale="92500" lnSpcReduction="20000"/>
          </a:bodyPr>
          <a:lstStyle/>
          <a:p>
            <a:r>
              <a:rPr lang="en-IN" dirty="0">
                <a:solidFill>
                  <a:schemeClr val="tx1"/>
                </a:solidFill>
              </a:rPr>
              <a:t>To sum up, </a:t>
            </a:r>
            <a:r>
              <a:rPr lang="en-IN" dirty="0">
                <a:solidFill>
                  <a:schemeClr val="tx1"/>
                </a:solidFill>
                <a:hlinkClick r:id="rId2"/>
              </a:rPr>
              <a:t>keeping track of business expenses</a:t>
            </a:r>
            <a:r>
              <a:rPr lang="en-IN" dirty="0">
                <a:solidFill>
                  <a:schemeClr val="tx1"/>
                </a:solidFill>
              </a:rPr>
              <a:t> is an essential aspect of running a successful company. It helps you to make informed </a:t>
            </a:r>
            <a:r>
              <a:rPr lang="en-IN" dirty="0">
                <a:solidFill>
                  <a:schemeClr val="tx1"/>
                </a:solidFill>
                <a:hlinkClick r:id="rId3"/>
              </a:rPr>
              <a:t>financial decisions and stay on top of your cash flow</a:t>
            </a:r>
            <a:r>
              <a:rPr lang="en-IN" dirty="0">
                <a:solidFill>
                  <a:schemeClr val="tx1"/>
                </a:solidFill>
              </a:rPr>
              <a:t>. Neglecting this important task can lead to serious consequences, such as legal penalties and potential bankruptcy</a:t>
            </a:r>
            <a:r>
              <a:rPr lang="en-IN" dirty="0" smtClean="0">
                <a:solidFill>
                  <a:schemeClr val="tx1"/>
                </a:solidFill>
              </a:rPr>
              <a:t>.                                     .                                                                                             By </a:t>
            </a:r>
            <a:r>
              <a:rPr lang="en-IN" dirty="0">
                <a:solidFill>
                  <a:schemeClr val="tx1"/>
                </a:solidFill>
              </a:rPr>
              <a:t>implementing best practices for </a:t>
            </a:r>
            <a:r>
              <a:rPr lang="en-IN" dirty="0">
                <a:solidFill>
                  <a:schemeClr val="tx1"/>
                </a:solidFill>
                <a:hlinkClick r:id="rId4"/>
              </a:rPr>
              <a:t>tracking business expenses, such as regularly reviewing receipts and invoices, setting up automatic expense tracking systems</a:t>
            </a:r>
            <a:r>
              <a:rPr lang="en-IN" dirty="0">
                <a:solidFill>
                  <a:schemeClr val="tx1"/>
                </a:solidFill>
              </a:rPr>
              <a:t>, and seeking the advice of accounting professionals when necessary, you can ensure that your business stays financially healthy.</a:t>
            </a:r>
            <a:r>
              <a:rPr lang="en-IN" dirty="0" smtClean="0">
                <a:solidFill>
                  <a:schemeClr val="tx1"/>
                </a:solidFill>
              </a:rPr>
              <a:t>                          </a:t>
            </a:r>
            <a:endParaRPr lang="en-IN" dirty="0">
              <a:solidFill>
                <a:schemeClr val="tx1"/>
              </a:solidFill>
            </a:endParaRPr>
          </a:p>
        </p:txBody>
      </p:sp>
    </p:spTree>
    <p:extLst>
      <p:ext uri="{BB962C8B-B14F-4D97-AF65-F5344CB8AC3E}">
        <p14:creationId xmlns:p14="http://schemas.microsoft.com/office/powerpoint/2010/main" val="1049094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520" y="404664"/>
            <a:ext cx="8712968" cy="6192688"/>
          </a:xfrm>
        </p:spPr>
        <p:txBody>
          <a:bodyPr>
            <a:normAutofit/>
          </a:bodyPr>
          <a:lstStyle/>
          <a:p>
            <a:r>
              <a:rPr lang="en-IN" dirty="0">
                <a:solidFill>
                  <a:schemeClr val="tx1"/>
                </a:solidFill>
              </a:rPr>
              <a:t>In </a:t>
            </a:r>
            <a:r>
              <a:rPr lang="en-IN" dirty="0">
                <a:solidFill>
                  <a:schemeClr val="tx1"/>
                </a:solidFill>
                <a:hlinkClick r:id="rId2"/>
              </a:rPr>
              <a:t>today’s competitive procurement</a:t>
            </a:r>
            <a:r>
              <a:rPr lang="en-IN" dirty="0">
                <a:solidFill>
                  <a:schemeClr val="tx1"/>
                </a:solidFill>
              </a:rPr>
              <a:t> landscape, it’s more important than ever to maintain accurate records of all your expenditures. By doing so, you’ll be able to </a:t>
            </a:r>
            <a:r>
              <a:rPr lang="en-IN" dirty="0">
                <a:solidFill>
                  <a:schemeClr val="tx1"/>
                </a:solidFill>
                <a:hlinkClick r:id="rId3"/>
              </a:rPr>
              <a:t>identify areas where cost-cutting measures may be needed</a:t>
            </a:r>
            <a:r>
              <a:rPr lang="en-IN" dirty="0">
                <a:solidFill>
                  <a:schemeClr val="tx1"/>
                </a:solidFill>
              </a:rPr>
              <a:t> while also ensuring that you’re staying compliant with relevant regulations.</a:t>
            </a:r>
          </a:p>
          <a:p>
            <a:r>
              <a:rPr lang="en-IN" dirty="0">
                <a:solidFill>
                  <a:schemeClr val="tx1"/>
                </a:solidFill>
              </a:rPr>
              <a:t>Remember: every penny counts when it comes to </a:t>
            </a:r>
            <a:r>
              <a:rPr lang="en-IN" dirty="0">
                <a:solidFill>
                  <a:schemeClr val="tx1"/>
                </a:solidFill>
                <a:hlinkClick r:id="rId4"/>
              </a:rPr>
              <a:t>managing your finances effectively</a:t>
            </a:r>
            <a:r>
              <a:rPr lang="en-IN" dirty="0">
                <a:solidFill>
                  <a:schemeClr val="tx1"/>
                </a:solidFill>
              </a:rPr>
              <a:t>. So take charge of your company’s expenses today – the long-term benefits are sure to outweigh any short-term effort required!</a:t>
            </a:r>
          </a:p>
          <a:p>
            <a:endParaRPr lang="en-IN" dirty="0"/>
          </a:p>
        </p:txBody>
      </p:sp>
    </p:spTree>
    <p:extLst>
      <p:ext uri="{BB962C8B-B14F-4D97-AF65-F5344CB8AC3E}">
        <p14:creationId xmlns:p14="http://schemas.microsoft.com/office/powerpoint/2010/main" val="53166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4499" y="231619"/>
            <a:ext cx="8424936" cy="6264696"/>
          </a:xfrm>
        </p:spPr>
        <p:txBody>
          <a:bodyPr>
            <a:normAutofit fontScale="70000" lnSpcReduction="20000"/>
          </a:bodyPr>
          <a:lstStyle/>
          <a:p>
            <a:pPr algn="l"/>
            <a:r>
              <a:rPr lang="en-IN" sz="4000" dirty="0" smtClean="0">
                <a:solidFill>
                  <a:schemeClr val="tx1"/>
                </a:solidFill>
              </a:rPr>
              <a:t>Purpose :</a:t>
            </a:r>
            <a:r>
              <a:rPr lang="en-IN" dirty="0" smtClean="0">
                <a:solidFill>
                  <a:schemeClr val="tx1"/>
                </a:solidFill>
              </a:rPr>
              <a:t>                                                                                                                                                               </a:t>
            </a:r>
            <a:r>
              <a:rPr lang="en-IN" sz="1100" dirty="0" smtClean="0">
                <a:solidFill>
                  <a:schemeClr val="tx1"/>
                </a:solidFill>
              </a:rPr>
              <a:t>•  </a:t>
            </a:r>
            <a:r>
              <a:rPr lang="en-IN" dirty="0" smtClean="0">
                <a:solidFill>
                  <a:schemeClr val="tx1"/>
                </a:solidFill>
              </a:rPr>
              <a:t>               • The Report Name is a 30-character length field. The first 20 characters of the Report Name appear on the Voucher Detail Expense Report in the Invoice ID field. It should include a general description that identifies the report so as to distinguish it from other reports (e.g., Prof Jones Nov 2011 Expenses, or Brown AMA Meeting).                                                                                                                 • The Business Purpose field at the report header level is a 64-character field. Information entered in this field does not appear on the Voucher Detail Expense Report. Because the individual expense lines on the report may not all be related, the information entered in the header business purpose field can be more generic in description, or tied to the largest expense purpose (e.g., General Business Expenses, or Conference Travel Expenses). Detailed business purpose information should be entered at the expense line level for each expense (see next bullet item).                                                                                                                       • Important! The Business Purpose field at the expense line level defaults from the report header and in most cases will not provide enough information about the individual expense to satisfactorily answer the 5 </a:t>
            </a:r>
            <a:r>
              <a:rPr lang="en-IN" dirty="0" err="1" smtClean="0">
                <a:solidFill>
                  <a:schemeClr val="tx1"/>
                </a:solidFill>
              </a:rPr>
              <a:t>Ws</a:t>
            </a:r>
            <a:r>
              <a:rPr lang="en-IN" dirty="0" smtClean="0">
                <a:solidFill>
                  <a:schemeClr val="tx1"/>
                </a:solidFill>
              </a:rPr>
              <a:t> described above. It is important that you review and overwrite the business purpose information that defaults in on each expense line to more clearly explain why the specific expense is necessary and appropriate</a:t>
            </a:r>
            <a:endParaRPr lang="en-IN" dirty="0">
              <a:solidFill>
                <a:schemeClr val="tx1"/>
              </a:solidFill>
            </a:endParaRPr>
          </a:p>
        </p:txBody>
      </p:sp>
    </p:spTree>
    <p:extLst>
      <p:ext uri="{BB962C8B-B14F-4D97-AF65-F5344CB8AC3E}">
        <p14:creationId xmlns:p14="http://schemas.microsoft.com/office/powerpoint/2010/main" val="1956284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0"/>
            <a:ext cx="8229600" cy="1152129"/>
          </a:xfrm>
        </p:spPr>
        <p:txBody>
          <a:bodyPr>
            <a:normAutofit fontScale="90000"/>
          </a:bodyPr>
          <a:lstStyle/>
          <a:p>
            <a:r>
              <a:rPr lang="en-IN" dirty="0" smtClean="0"/>
              <a:t>2.Problem definition &amp; design thinking Empathy Map</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656" y="1196752"/>
            <a:ext cx="6120680" cy="5544616"/>
          </a:xfrm>
        </p:spPr>
      </p:pic>
    </p:spTree>
    <p:extLst>
      <p:ext uri="{BB962C8B-B14F-4D97-AF65-F5344CB8AC3E}">
        <p14:creationId xmlns:p14="http://schemas.microsoft.com/office/powerpoint/2010/main" val="1346743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Ideation &amp; Brainstorming Map</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00200"/>
            <a:ext cx="8229600" cy="4525963"/>
          </a:xfrm>
        </p:spPr>
      </p:pic>
    </p:spTree>
    <p:extLst>
      <p:ext uri="{BB962C8B-B14F-4D97-AF65-F5344CB8AC3E}">
        <p14:creationId xmlns:p14="http://schemas.microsoft.com/office/powerpoint/2010/main" val="3948250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5486400" cy="566738"/>
          </a:xfrm>
        </p:spPr>
        <p:txBody>
          <a:bodyPr>
            <a:noAutofit/>
          </a:bodyPr>
          <a:lstStyle/>
          <a:p>
            <a:r>
              <a:rPr lang="en-IN" sz="3200" dirty="0" smtClean="0"/>
              <a:t>3. Result</a:t>
            </a:r>
            <a:endParaRPr lang="en-IN"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231567" y="1268412"/>
            <a:ext cx="6752873" cy="5400947"/>
          </a:xfrm>
        </p:spPr>
      </p:pic>
      <p:sp>
        <p:nvSpPr>
          <p:cNvPr id="4" name="Text Placeholder 3"/>
          <p:cNvSpPr>
            <a:spLocks noGrp="1"/>
          </p:cNvSpPr>
          <p:nvPr>
            <p:ph type="body" sz="half" idx="2"/>
          </p:nvPr>
        </p:nvSpPr>
        <p:spPr>
          <a:xfrm>
            <a:off x="971600" y="332656"/>
            <a:ext cx="5486400" cy="804862"/>
          </a:xfrm>
        </p:spPr>
        <p:txBody>
          <a:bodyPr>
            <a:normAutofit/>
          </a:bodyPr>
          <a:lstStyle/>
          <a:p>
            <a:pPr algn="ctr"/>
            <a:r>
              <a:rPr lang="en-IN" sz="3200" dirty="0" smtClean="0"/>
              <a:t>dashboard</a:t>
            </a:r>
            <a:endParaRPr lang="en-IN" sz="3200" dirty="0"/>
          </a:p>
        </p:txBody>
      </p:sp>
    </p:spTree>
    <p:extLst>
      <p:ext uri="{BB962C8B-B14F-4D97-AF65-F5344CB8AC3E}">
        <p14:creationId xmlns:p14="http://schemas.microsoft.com/office/powerpoint/2010/main" val="1784038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1" y="916324"/>
            <a:ext cx="8229598" cy="4816932"/>
          </a:xfrm>
        </p:spPr>
      </p:pic>
    </p:spTree>
    <p:extLst>
      <p:ext uri="{BB962C8B-B14F-4D97-AF65-F5344CB8AC3E}">
        <p14:creationId xmlns:p14="http://schemas.microsoft.com/office/powerpoint/2010/main" val="903901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836712"/>
            <a:ext cx="8050085" cy="4525963"/>
          </a:xfrm>
        </p:spPr>
      </p:pic>
    </p:spTree>
    <p:extLst>
      <p:ext uri="{BB962C8B-B14F-4D97-AF65-F5344CB8AC3E}">
        <p14:creationId xmlns:p14="http://schemas.microsoft.com/office/powerpoint/2010/main" val="3154992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story</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1700808"/>
            <a:ext cx="6336704" cy="4637112"/>
          </a:xfrm>
        </p:spPr>
      </p:pic>
    </p:spTree>
    <p:extLst>
      <p:ext uri="{BB962C8B-B14F-4D97-AF65-F5344CB8AC3E}">
        <p14:creationId xmlns:p14="http://schemas.microsoft.com/office/powerpoint/2010/main" val="2320056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9749" y="764704"/>
            <a:ext cx="5844013" cy="5544616"/>
          </a:xfrm>
        </p:spPr>
      </p:pic>
    </p:spTree>
    <p:extLst>
      <p:ext uri="{BB962C8B-B14F-4D97-AF65-F5344CB8AC3E}">
        <p14:creationId xmlns:p14="http://schemas.microsoft.com/office/powerpoint/2010/main" val="2140033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801</Words>
  <Application>Microsoft Office PowerPoint</Application>
  <PresentationFormat>On-screen Show (4:3)</PresentationFormat>
  <Paragraphs>53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ESTIMATION OF BUSINESS EXPENSES</vt:lpstr>
      <vt:lpstr>PowerPoint Presentation</vt:lpstr>
      <vt:lpstr>2.Problem definition &amp; design thinking Empathy Map</vt:lpstr>
      <vt:lpstr>Ideation &amp; Brainstorming Map</vt:lpstr>
      <vt:lpstr>3. Result</vt:lpstr>
      <vt:lpstr>PowerPoint Presentation</vt:lpstr>
      <vt:lpstr>PowerPoint Presentation</vt:lpstr>
      <vt:lpstr>story</vt:lpstr>
      <vt:lpstr>PowerPoint Presentation</vt:lpstr>
      <vt:lpstr>4. Advantages</vt:lpstr>
      <vt:lpstr>PowerPoint Presentation</vt:lpstr>
      <vt:lpstr>Disadvantages</vt:lpstr>
      <vt:lpstr>5. Applications </vt:lpstr>
      <vt:lpstr>6. Importance</vt:lpstr>
      <vt:lpstr>7. 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ESTIMATION OF BUSINESS EXPENSES</dc:title>
  <dc:creator>cc</dc:creator>
  <cp:lastModifiedBy>cc</cp:lastModifiedBy>
  <cp:revision>14</cp:revision>
  <dcterms:created xsi:type="dcterms:W3CDTF">2023-10-10T03:13:45Z</dcterms:created>
  <dcterms:modified xsi:type="dcterms:W3CDTF">2023-10-10T15:40:21Z</dcterms:modified>
</cp:coreProperties>
</file>