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F7EBC-2D6A-4084-8EEB-4695768CD2B5}" v="1" dt="2022-09-14T06:48:12.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p:scale>
          <a:sx n="66" d="100"/>
          <a:sy n="66" d="100"/>
        </p:scale>
        <p:origin x="63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09/12/2022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09/12/2022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1"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5"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099"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3"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7"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1"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12/9/2022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7"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7"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hyperlink" Target="https://github.com/mahalakshminadigatla/HMS"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linkedin.com/in/maha-lakshmi-nadigatla-457272198" TargetMode="Externa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212243396"/>
              </p:ext>
            </p:extLst>
          </p:nvPr>
        </p:nvGraphicFramePr>
        <p:xfrm>
          <a:off x="9242029" y="1223169"/>
          <a:ext cx="3048000" cy="5181599"/>
        </p:xfrm>
        <a:graphic>
          <a:graphicData uri="http://schemas.openxmlformats.org/drawingml/2006/table">
            <a:tbl>
              <a:tblPr firstRow="1" bandRow="1">
                <a:tableStyleId>{0E3FDE45-AF77-4B5C-9715-49D594BDF05E}</a:tableStyleId>
              </a:tblPr>
              <a:tblGrid>
                <a:gridCol w="762000">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74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a:t>
                      </a:r>
                    </a:p>
                  </a:txBody>
                  <a:tcPr/>
                </a:tc>
                <a:extLst>
                  <a:ext uri="{0D108BD9-81ED-4DB2-BD59-A6C34878D82A}">
                    <a16:rowId xmlns:a16="http://schemas.microsoft.com/office/drawing/2014/main" val="3158575213"/>
                  </a:ext>
                </a:extLst>
              </a:tr>
              <a:tr h="4573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2298680090"/>
                  </a:ext>
                </a:extLst>
              </a:tr>
              <a:tr h="45720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9512774"/>
                  </a:ext>
                </a:extLst>
              </a:tr>
              <a:tr h="68580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365391630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683126" y="3034416"/>
            <a:ext cx="4008437" cy="2712380"/>
          </a:xfrm>
        </p:spPr>
        <p:txBody>
          <a:bodyPr/>
          <a:lstStyle/>
          <a:p>
            <a:pPr marL="171450" indent="-171450">
              <a:lnSpc>
                <a:spcPct val="114000"/>
              </a:lnSpc>
              <a:buFont typeface="Wingdings" panose="05000000000000000000" pitchFamily="2" charset="2"/>
              <a:buChar char="Ø"/>
            </a:pPr>
            <a:r>
              <a:rPr lang="en-US" altLang="en-US" sz="1200" b="1" dirty="0"/>
              <a:t>AWS Cloud Practitioner Certified</a:t>
            </a:r>
          </a:p>
          <a:p>
            <a:pPr marL="171450" indent="-171450" eaLnBrk="1" hangingPunct="1">
              <a:lnSpc>
                <a:spcPct val="114000"/>
              </a:lnSpc>
              <a:buFont typeface="Wingdings" panose="05000000000000000000" pitchFamily="2" charset="2"/>
              <a:buChar char="Ø"/>
            </a:pPr>
            <a:r>
              <a:rPr lang="en-US" altLang="en-US" sz="1200" b="1" dirty="0"/>
              <a:t>Online Hotel Management system</a:t>
            </a:r>
          </a:p>
          <a:p>
            <a:pPr marL="171450" indent="-171450" eaLnBrk="1" hangingPunct="1">
              <a:lnSpc>
                <a:spcPct val="114000"/>
              </a:lnSpc>
              <a:buFont typeface="Arial" panose="020B0604020202020204" pitchFamily="34" charset="0"/>
              <a:buChar char="•"/>
            </a:pPr>
            <a:r>
              <a:rPr lang="en-IN" altLang="en-US" sz="1100" dirty="0"/>
              <a:t>Completed end to end case study of Online Hotel Management System along with JWT authentication, Swagger and payment, responsive UI with </a:t>
            </a:r>
            <a:r>
              <a:rPr lang="en-US" altLang="en-US" sz="1100" dirty="0"/>
              <a:t>React JS.</a:t>
            </a:r>
            <a:endParaRPr lang="en-IN" altLang="nl-NL" b="1" dirty="0"/>
          </a:p>
          <a:p>
            <a:pPr marL="171450" indent="-171450" rtl="0">
              <a:spcBef>
                <a:spcPts val="1000"/>
              </a:spcBef>
              <a:spcAft>
                <a:spcPts val="0"/>
              </a:spcAft>
              <a:buFont typeface="Wingdings" panose="05000000000000000000" pitchFamily="2" charset="2"/>
              <a:buChar char="Ø"/>
            </a:pPr>
            <a:r>
              <a:rPr lang="en-US" sz="1100" b="1" i="0" u="none" strike="noStrike" dirty="0">
                <a:solidFill>
                  <a:srgbClr val="000000"/>
                </a:solidFill>
                <a:effectLst/>
              </a:rPr>
              <a:t>Employee Management Application</a:t>
            </a:r>
            <a:endParaRPr lang="en-US" sz="1100" b="0" dirty="0">
              <a:effectLst/>
            </a:endParaRPr>
          </a:p>
          <a:p>
            <a:pPr marL="171450" indent="-171450" rtl="0" fontAlgn="base">
              <a:spcBef>
                <a:spcPts val="1000"/>
              </a:spcBef>
              <a:spcAft>
                <a:spcPts val="0"/>
              </a:spcAft>
              <a:buFont typeface="Arial" panose="020B0604020202020204" pitchFamily="34" charset="0"/>
              <a:buChar char="•"/>
            </a:pPr>
            <a:r>
              <a:rPr lang="en-US" sz="1100" b="0" i="0" u="none" strike="noStrike" dirty="0">
                <a:solidFill>
                  <a:srgbClr val="000000"/>
                </a:solidFill>
                <a:effectLst/>
              </a:rPr>
              <a:t> Developed backend applications using Monolithic         Architecture and implemented all the CRUD operations using Spring Boot, Postgres, Postman and </a:t>
            </a:r>
            <a:r>
              <a:rPr lang="en-US" sz="1100" b="0" i="0" u="none" strike="noStrike" dirty="0" err="1">
                <a:solidFill>
                  <a:srgbClr val="000000"/>
                </a:solidFill>
                <a:effectLst/>
              </a:rPr>
              <a:t>ReactJs</a:t>
            </a:r>
            <a:r>
              <a:rPr lang="en-US" sz="1100" b="0" i="0" u="none" strike="noStrike" dirty="0">
                <a:solidFill>
                  <a:srgbClr val="000000"/>
                </a:solidFill>
                <a:effectLst/>
              </a:rPr>
              <a:t> for UI.</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82741" y="1578723"/>
            <a:ext cx="3061529" cy="325438"/>
          </a:xfrm>
        </p:spPr>
        <p:txBody>
          <a:bodyPr/>
          <a:lstStyle/>
          <a:p>
            <a:pPr eaLnBrk="1" hangingPunct="1"/>
            <a:r>
              <a:rPr lang="nl-NL" altLang="nl-NL" dirty="0"/>
              <a:t>mahalakshminadigatla2001@gmail.com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288402" y="1864893"/>
            <a:ext cx="2382837" cy="330200"/>
          </a:xfrm>
        </p:spPr>
        <p:txBody>
          <a:bodyPr/>
          <a:lstStyle/>
          <a:p>
            <a:pPr eaLnBrk="1" hangingPunct="1"/>
            <a:r>
              <a:rPr lang="nl-NL" altLang="nl-NL" dirty="0"/>
              <a:t>+91 8367282425</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57650" cy="2509043"/>
          </a:xfrm>
        </p:spPr>
        <p:txBody>
          <a:bodyPr/>
          <a:lstStyle/>
          <a:p>
            <a:r>
              <a:rPr lang="en-US" altLang="en-US" sz="1100" b="1" dirty="0"/>
              <a:t>Full Stack Developer</a:t>
            </a:r>
          </a:p>
          <a:p>
            <a:pPr rtl="0" fontAlgn="base">
              <a:spcBef>
                <a:spcPts val="1000"/>
              </a:spcBef>
              <a:spcAft>
                <a:spcPts val="0"/>
              </a:spcAft>
              <a:buFont typeface="Arial" panose="020B0604020202020204" pitchFamily="34" charset="0"/>
              <a:buChar char="•"/>
            </a:pPr>
            <a:r>
              <a:rPr lang="en-US" sz="1100" b="0" i="0" u="none" strike="noStrike" dirty="0">
                <a:solidFill>
                  <a:srgbClr val="000000"/>
                </a:solidFill>
                <a:effectLst/>
              </a:rPr>
              <a:t>Hands on experience in creating </a:t>
            </a:r>
            <a:r>
              <a:rPr lang="en-US" sz="1100" b="1" i="0" u="none" strike="noStrike" dirty="0">
                <a:solidFill>
                  <a:srgbClr val="000000"/>
                </a:solidFill>
                <a:effectLst/>
              </a:rPr>
              <a:t>microservices</a:t>
            </a:r>
            <a:r>
              <a:rPr lang="en-US" sz="1100" b="0" i="0" u="none" strike="noStrike" dirty="0">
                <a:solidFill>
                  <a:srgbClr val="000000"/>
                </a:solidFill>
                <a:effectLst/>
              </a:rPr>
              <a:t> with </a:t>
            </a:r>
            <a:r>
              <a:rPr lang="en-US" sz="1100" b="1" i="0" u="none" strike="noStrike" dirty="0" err="1">
                <a:solidFill>
                  <a:srgbClr val="000000"/>
                </a:solidFill>
                <a:effectLst/>
              </a:rPr>
              <a:t>Springboot</a:t>
            </a:r>
            <a:r>
              <a:rPr lang="en-US" sz="1100" b="1" i="0" u="none" strike="noStrike" dirty="0">
                <a:solidFill>
                  <a:srgbClr val="000000"/>
                </a:solidFill>
                <a:effectLst/>
              </a:rPr>
              <a:t>, Spring Security, Spring Cloud API Gateway,</a:t>
            </a:r>
            <a:r>
              <a:rPr lang="en-US" sz="1100" b="0" i="0" u="none" strike="noStrike" dirty="0">
                <a:solidFill>
                  <a:srgbClr val="000000"/>
                </a:solidFill>
                <a:effectLst/>
              </a:rPr>
              <a:t> Eureka server.</a:t>
            </a:r>
          </a:p>
          <a:p>
            <a:pPr rtl="0" fontAlgn="base">
              <a:spcBef>
                <a:spcPts val="1000"/>
              </a:spcBef>
              <a:spcAft>
                <a:spcPts val="0"/>
              </a:spcAft>
              <a:buFont typeface="Arial" panose="020B0604020202020204" pitchFamily="34" charset="0"/>
              <a:buChar char="•"/>
            </a:pPr>
            <a:r>
              <a:rPr lang="en-US" sz="1100" b="0" i="0" u="none" strike="noStrike" dirty="0">
                <a:solidFill>
                  <a:srgbClr val="000000"/>
                </a:solidFill>
                <a:effectLst/>
              </a:rPr>
              <a:t>Proficient in creating </a:t>
            </a:r>
            <a:r>
              <a:rPr lang="en-US" sz="1100" b="1" i="0" u="none" strike="noStrike" dirty="0">
                <a:solidFill>
                  <a:srgbClr val="000000"/>
                </a:solidFill>
                <a:effectLst/>
              </a:rPr>
              <a:t>Single page Web</a:t>
            </a:r>
            <a:r>
              <a:rPr lang="en-US" sz="1100" b="0" i="0" u="none" strike="noStrike" dirty="0">
                <a:solidFill>
                  <a:srgbClr val="000000"/>
                </a:solidFill>
                <a:effectLst/>
              </a:rPr>
              <a:t> Application in </a:t>
            </a:r>
            <a:r>
              <a:rPr lang="en-US" sz="1100" b="1" i="0" u="none" strike="noStrike" dirty="0">
                <a:solidFill>
                  <a:srgbClr val="000000"/>
                </a:solidFill>
                <a:effectLst/>
              </a:rPr>
              <a:t>React</a:t>
            </a:r>
            <a:r>
              <a:rPr lang="en-US" sz="1100" b="0" i="0" u="none" strike="noStrike" dirty="0">
                <a:solidFill>
                  <a:srgbClr val="000000"/>
                </a:solidFill>
                <a:effectLst/>
              </a:rPr>
              <a:t> .</a:t>
            </a:r>
          </a:p>
          <a:p>
            <a:pPr rtl="0" fontAlgn="base">
              <a:spcBef>
                <a:spcPts val="1000"/>
              </a:spcBef>
              <a:spcAft>
                <a:spcPts val="0"/>
              </a:spcAft>
              <a:buFont typeface="Arial" panose="020B0604020202020204" pitchFamily="34" charset="0"/>
              <a:buChar char="•"/>
            </a:pPr>
            <a:r>
              <a:rPr lang="en-US" sz="1100" b="1" i="0" u="none" strike="noStrike" dirty="0">
                <a:solidFill>
                  <a:srgbClr val="000000"/>
                </a:solidFill>
                <a:effectLst/>
              </a:rPr>
              <a:t>React developer </a:t>
            </a:r>
            <a:r>
              <a:rPr lang="en-US" sz="1100" b="0" i="0" u="none" strike="noStrike" dirty="0">
                <a:solidFill>
                  <a:srgbClr val="000000"/>
                </a:solidFill>
                <a:effectLst/>
              </a:rPr>
              <a:t>with working knowledge on ReactJS with react </a:t>
            </a:r>
            <a:r>
              <a:rPr lang="en-US" sz="1100" b="0" i="0" u="none" strike="noStrike" dirty="0" err="1">
                <a:solidFill>
                  <a:srgbClr val="000000"/>
                </a:solidFill>
                <a:effectLst/>
              </a:rPr>
              <a:t>hooks,reactive</a:t>
            </a:r>
            <a:r>
              <a:rPr lang="en-US" sz="1100" b="0" i="0" u="none" strike="noStrike" dirty="0">
                <a:solidFill>
                  <a:srgbClr val="000000"/>
                </a:solidFill>
                <a:effectLst/>
              </a:rPr>
              <a:t> </a:t>
            </a:r>
            <a:r>
              <a:rPr lang="en-US" sz="1100" b="0" i="0" u="none" strike="noStrike" dirty="0" err="1">
                <a:solidFill>
                  <a:srgbClr val="000000"/>
                </a:solidFill>
                <a:effectLst/>
              </a:rPr>
              <a:t>forms,routing</a:t>
            </a:r>
            <a:r>
              <a:rPr lang="en-US" sz="1100" b="0" i="0" u="none" strike="noStrike" dirty="0">
                <a:solidFill>
                  <a:srgbClr val="000000"/>
                </a:solidFill>
                <a:effectLst/>
              </a:rPr>
              <a:t> and Material UI.</a:t>
            </a:r>
            <a:endParaRPr lang="en-US" sz="1100" b="1" i="0" u="none" strike="noStrike" dirty="0">
              <a:solidFill>
                <a:srgbClr val="000000"/>
              </a:solidFill>
              <a:effectLst/>
            </a:endParaRPr>
          </a:p>
          <a:p>
            <a:pPr rtl="0" fontAlgn="base">
              <a:spcBef>
                <a:spcPts val="1000"/>
              </a:spcBef>
              <a:spcAft>
                <a:spcPts val="0"/>
              </a:spcAft>
              <a:buFont typeface="Arial" panose="020B0604020202020204" pitchFamily="34" charset="0"/>
              <a:buChar char="•"/>
            </a:pPr>
            <a:r>
              <a:rPr lang="en-US" sz="1100" b="0" i="0" u="none" strike="noStrike" dirty="0">
                <a:solidFill>
                  <a:srgbClr val="000000"/>
                </a:solidFill>
                <a:effectLst/>
              </a:rPr>
              <a:t>Experience in creating documentation with Java docs and swagger and in </a:t>
            </a:r>
            <a:r>
              <a:rPr lang="en-US" sz="1100" b="1" i="0" u="none" strike="noStrike" dirty="0">
                <a:solidFill>
                  <a:srgbClr val="000000"/>
                </a:solidFill>
                <a:effectLst/>
              </a:rPr>
              <a:t>unit testing using Junit, Mockito.</a:t>
            </a:r>
            <a:endParaRPr lang="en-US" sz="1100" b="0" i="0" u="none" strike="noStrike" dirty="0">
              <a:solidFill>
                <a:srgbClr val="000000"/>
              </a:solidFill>
              <a:effectLst/>
            </a:endParaRPr>
          </a:p>
          <a:p>
            <a:pPr rtl="0" fontAlgn="base">
              <a:spcBef>
                <a:spcPts val="1000"/>
              </a:spcBef>
              <a:spcAft>
                <a:spcPts val="0"/>
              </a:spcAft>
              <a:buFont typeface="Arial" panose="020B0604020202020204" pitchFamily="34" charset="0"/>
              <a:buChar char="•"/>
            </a:pPr>
            <a:r>
              <a:rPr lang="en-US" sz="1100" b="0" i="0" u="none" strike="noStrike" dirty="0">
                <a:solidFill>
                  <a:srgbClr val="000000"/>
                </a:solidFill>
                <a:effectLst/>
              </a:rPr>
              <a:t>Development experience using </a:t>
            </a:r>
            <a:r>
              <a:rPr lang="en-US" sz="1100" b="0" i="0" u="none" strike="noStrike" dirty="0" err="1">
                <a:solidFill>
                  <a:srgbClr val="000000"/>
                </a:solidFill>
                <a:effectLst/>
              </a:rPr>
              <a:t>Eclipse,intellij,VS</a:t>
            </a:r>
            <a:r>
              <a:rPr lang="en-US" sz="1100" b="0" i="0" u="none" strike="noStrike" dirty="0">
                <a:solidFill>
                  <a:srgbClr val="000000"/>
                </a:solidFill>
                <a:effectLst/>
              </a:rPr>
              <a:t> Code, </a:t>
            </a:r>
            <a:r>
              <a:rPr lang="en-US" sz="1100" b="0" i="0" u="none" strike="noStrike" dirty="0" err="1">
                <a:solidFill>
                  <a:srgbClr val="000000"/>
                </a:solidFill>
                <a:effectLst/>
              </a:rPr>
              <a:t>pgAdmin</a:t>
            </a:r>
            <a:r>
              <a:rPr lang="en-US" sz="1100" b="0" i="0" u="none" strike="noStrike" dirty="0">
                <a:solidFill>
                  <a:srgbClr val="000000"/>
                </a:solidFill>
                <a:effectLst/>
              </a:rPr>
              <a:t> for </a:t>
            </a:r>
            <a:r>
              <a:rPr lang="en-US" sz="1100" b="0" i="0" u="none" strike="noStrike" dirty="0" err="1">
                <a:solidFill>
                  <a:srgbClr val="000000"/>
                </a:solidFill>
                <a:effectLst/>
              </a:rPr>
              <a:t>postgreas</a:t>
            </a:r>
            <a:r>
              <a:rPr lang="en-US" sz="1100" b="0" i="0" u="none" strike="noStrike" dirty="0">
                <a:solidFill>
                  <a:srgbClr val="000000"/>
                </a:solidFill>
                <a:effectLst/>
              </a:rPr>
              <a:t>, postman </a:t>
            </a:r>
            <a:r>
              <a:rPr lang="en-US" sz="1100" b="0" i="0" u="none" strike="noStrike" dirty="0" err="1">
                <a:solidFill>
                  <a:srgbClr val="000000"/>
                </a:solidFill>
                <a:effectLst/>
              </a:rPr>
              <a:t>Api</a:t>
            </a:r>
            <a:r>
              <a:rPr lang="en-US" sz="1100" b="0" i="0" u="none" strike="noStrike" dirty="0">
                <a:solidFill>
                  <a:srgbClr val="000000"/>
                </a:solidFill>
                <a:effectLst/>
              </a:rPr>
              <a:t> connection and </a:t>
            </a:r>
            <a:r>
              <a:rPr lang="en-US" sz="1100" b="0" i="0" u="none" strike="noStrike" dirty="0" err="1">
                <a:solidFill>
                  <a:srgbClr val="000000"/>
                </a:solidFill>
                <a:effectLst/>
              </a:rPr>
              <a:t>MangoDB</a:t>
            </a:r>
            <a:r>
              <a:rPr lang="en-US" sz="1100" b="0" i="0" u="none" strike="noStrike" dirty="0">
                <a:solidFill>
                  <a:srgbClr val="000000"/>
                </a:solidFill>
                <a:effectLst/>
              </a:rPr>
              <a:t> by Atlas.</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Maha Lakshmi Nadigatla</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extLst>
              <a:ext uri="{FF2B5EF4-FFF2-40B4-BE49-F238E27FC236}">
                <a16:creationId xmlns:a16="http://schemas.microsoft.com/office/drawing/2014/main" id="{568E79A1-196A-4599-9F1F-AD39B99F12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5025" y="633174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6" action="ppaction://hlinkfile"/>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08718" y="547041"/>
            <a:ext cx="267443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Technology</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Electrical and Electronics</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2018-2022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a:extLst>
              <a:ext uri="{FF2B5EF4-FFF2-40B4-BE49-F238E27FC236}">
                <a16:creationId xmlns:a16="http://schemas.microsoft.com/office/drawing/2014/main" id="{DEA4CE70-BE76-453C-ABFF-3CE662863FA0}"/>
              </a:ext>
            </a:extLst>
          </p:cNvPr>
          <p:cNvPicPr>
            <a:picLocks noGrp="1" noChangeAspect="1"/>
          </p:cNvPicPr>
          <p:nvPr>
            <p:ph type="pic" sz="quarter" idx="46"/>
          </p:nvPr>
        </p:nvPicPr>
        <p:blipFill rotWithShape="1">
          <a:blip r:embed="rId8">
            <a:extLst>
              <a:ext uri="{28A0092B-C50C-407E-A947-70E740481C1C}">
                <a14:useLocalDpi xmlns:a14="http://schemas.microsoft.com/office/drawing/2010/main" val="0"/>
              </a:ext>
            </a:extLst>
          </a:blip>
          <a:srcRect l="-494" t="-1232" r="494" b="23418"/>
          <a:stretch/>
        </p:blipFill>
        <p:spPr>
          <a:xfrm>
            <a:off x="415702" y="275187"/>
            <a:ext cx="1734208" cy="1735628"/>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2261</TotalTime>
  <Words>364</Words>
  <Application>Microsoft Office PowerPoint</Application>
  <PresentationFormat>Widescreen</PresentationFormat>
  <Paragraphs>60</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Mahalakshmi, Nadigatla</cp:lastModifiedBy>
  <cp:revision>102</cp:revision>
  <dcterms:created xsi:type="dcterms:W3CDTF">2020-09-22T06:24:34Z</dcterms:created>
  <dcterms:modified xsi:type="dcterms:W3CDTF">2022-12-09T06:59:35Z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