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7" r:id="rId6"/>
    <p:sldId id="268" r:id="rId7"/>
    <p:sldId id="269" r:id="rId8"/>
    <p:sldId id="270" r:id="rId9"/>
    <p:sldId id="271" r:id="rId10"/>
    <p:sldId id="272" r:id="rId11"/>
    <p:sldId id="273" r:id="rId12"/>
    <p:sldId id="274" r:id="rId13"/>
    <p:sldId id="275" r:id="rId14"/>
    <p:sldId id="276"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F2EF"/>
    <a:srgbClr val="755E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602D7-04F7-4ADA-BCA6-D2FE6C887DF9}"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22ABF-35F5-47E2-944B-FF3AF32FC8A6}" type="slidenum">
              <a:rPr lang="en-IN" smtClean="0"/>
              <a:t>‹#›</a:t>
            </a:fld>
            <a:endParaRPr lang="en-IN"/>
          </a:p>
        </p:txBody>
      </p:sp>
    </p:spTree>
    <p:extLst>
      <p:ext uri="{BB962C8B-B14F-4D97-AF65-F5344CB8AC3E}">
        <p14:creationId xmlns:p14="http://schemas.microsoft.com/office/powerpoint/2010/main" val="389753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322ABF-35F5-47E2-944B-FF3AF32FC8A6}" type="slidenum">
              <a:rPr lang="en-IN" smtClean="0"/>
              <a:t>1</a:t>
            </a:fld>
            <a:endParaRPr lang="en-IN"/>
          </a:p>
        </p:txBody>
      </p:sp>
    </p:spTree>
    <p:extLst>
      <p:ext uri="{BB962C8B-B14F-4D97-AF65-F5344CB8AC3E}">
        <p14:creationId xmlns:p14="http://schemas.microsoft.com/office/powerpoint/2010/main" val="216793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9A6E-609E-82FE-4F90-C2EAD6C1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B17ED4-EB48-EAEF-0325-B5DBA603C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FD4330-8396-A990-3FF6-6FC33D09B9DC}"/>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5" name="Footer Placeholder 4">
            <a:extLst>
              <a:ext uri="{FF2B5EF4-FFF2-40B4-BE49-F238E27FC236}">
                <a16:creationId xmlns:a16="http://schemas.microsoft.com/office/drawing/2014/main" id="{93A0CB20-1568-1995-AD20-13223FEAB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A6DF4-282A-B17B-87E7-C61CD53E69D9}"/>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379149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1306-2D6A-A619-2DDC-EDC6DE245E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4DF838-6F4B-5BDC-AB07-698FC61166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F5957-FFA6-04D9-E706-4691A23E43BA}"/>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5" name="Footer Placeholder 4">
            <a:extLst>
              <a:ext uri="{FF2B5EF4-FFF2-40B4-BE49-F238E27FC236}">
                <a16:creationId xmlns:a16="http://schemas.microsoft.com/office/drawing/2014/main" id="{686E25C1-0171-6587-BBCD-74A02F50B7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8E622-EC6B-1BB6-86BF-E5FDF1864B8F}"/>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160155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D6F563-6509-F9DF-29D7-3EB4138E29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C6289-4D26-1544-5B8C-E76F44642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AB57E-39AE-0A67-8F36-99A7F018836B}"/>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5" name="Footer Placeholder 4">
            <a:extLst>
              <a:ext uri="{FF2B5EF4-FFF2-40B4-BE49-F238E27FC236}">
                <a16:creationId xmlns:a16="http://schemas.microsoft.com/office/drawing/2014/main" id="{A4B14015-A9F3-74E1-1D0D-492EEB94A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93D6B-D35E-BC57-6917-D922DEE095E1}"/>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1052602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0D28-BB91-7098-2EC8-5945B2A4EB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5762BC-9F2A-1CBE-1AB5-BC06F9FFA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4D3A4-B51C-2142-35F0-2209A7BF7B1D}"/>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5" name="Footer Placeholder 4">
            <a:extLst>
              <a:ext uri="{FF2B5EF4-FFF2-40B4-BE49-F238E27FC236}">
                <a16:creationId xmlns:a16="http://schemas.microsoft.com/office/drawing/2014/main" id="{2291474C-85EE-28CD-926D-FB291551A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8A3EE-1AEA-B269-0E8A-EAD44E306441}"/>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387432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CD1C-5A71-6518-7FA9-A82838283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EE58CF-A4B1-68EA-ACDC-CDA304854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7E8FE-3BDF-4896-E933-D0D68C100A64}"/>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5" name="Footer Placeholder 4">
            <a:extLst>
              <a:ext uri="{FF2B5EF4-FFF2-40B4-BE49-F238E27FC236}">
                <a16:creationId xmlns:a16="http://schemas.microsoft.com/office/drawing/2014/main" id="{CE1EF792-8C2E-EC3F-02C2-901367E73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743DB9-E636-7E03-3D3D-0861EEB98F6D}"/>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179728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31B7-0207-C531-3E0C-DE5D524A06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4A7A28-7B2D-C395-33A2-2C3EF702D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77C643-5A8F-FEC6-A762-F64A4B826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F88C36-C858-07C3-001A-4152EEA03D7D}"/>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6" name="Footer Placeholder 5">
            <a:extLst>
              <a:ext uri="{FF2B5EF4-FFF2-40B4-BE49-F238E27FC236}">
                <a16:creationId xmlns:a16="http://schemas.microsoft.com/office/drawing/2014/main" id="{24C96068-3778-5D2C-E225-AB015CF440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675CCD-72CF-A27A-C69F-1D29382A6049}"/>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23605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02A4-E58F-EB16-61FD-394E2BFD28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B4DECD-4227-5F24-0708-A642AFD84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DAA51C-BC6F-90C2-6599-59CAD5C4D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682C11-4671-322D-934E-96F34059F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7B265-2272-4EB5-FCDD-B124FE9FC3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98F327-E12A-8E07-6A38-24FE2B62851D}"/>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8" name="Footer Placeholder 7">
            <a:extLst>
              <a:ext uri="{FF2B5EF4-FFF2-40B4-BE49-F238E27FC236}">
                <a16:creationId xmlns:a16="http://schemas.microsoft.com/office/drawing/2014/main" id="{BEBE9C0F-1A0A-CDB8-5027-FD139B37B1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C47DD8-C443-8C73-81C5-E464845DE183}"/>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183389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7151-5ACF-A5FF-01BD-6E02958B56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3F059F-4ABE-6EBF-997C-94AC43B534A6}"/>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4" name="Footer Placeholder 3">
            <a:extLst>
              <a:ext uri="{FF2B5EF4-FFF2-40B4-BE49-F238E27FC236}">
                <a16:creationId xmlns:a16="http://schemas.microsoft.com/office/drawing/2014/main" id="{3C34C9F9-B3E9-ED1C-B627-147F1A4F80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2DE7D2-4BE6-6AA0-9578-E979D6B58F4B}"/>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103365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7DBF0-C529-87B4-31E5-B72C5B97C488}"/>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3" name="Footer Placeholder 2">
            <a:extLst>
              <a:ext uri="{FF2B5EF4-FFF2-40B4-BE49-F238E27FC236}">
                <a16:creationId xmlns:a16="http://schemas.microsoft.com/office/drawing/2014/main" id="{B466583A-CC98-6AD3-A389-EF35B4425F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618B39-7095-0DE6-917B-0CA9EDD2D29D}"/>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207298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86BE-61F0-58BD-B11B-A8496B1B7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D8A11E-AF14-DF15-3313-FB4A7CBFD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9F3B44-F7D9-FAB9-A7A4-1505A7012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2245E-51CA-67F4-EA50-5DED7177A02A}"/>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6" name="Footer Placeholder 5">
            <a:extLst>
              <a:ext uri="{FF2B5EF4-FFF2-40B4-BE49-F238E27FC236}">
                <a16:creationId xmlns:a16="http://schemas.microsoft.com/office/drawing/2014/main" id="{E36E60B8-4522-679F-A30C-38AAE09E13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E901CB-4A42-B31D-450B-5C61A3079119}"/>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297659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8A0D-DD05-AE10-7BAB-86EE78D01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F6C61B-C9F0-42EA-28D0-B0D85984D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0A3A09-5C48-DE6D-6E49-F90806346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B14DA-7EF1-3EB2-0BE8-C950AD010945}"/>
              </a:ext>
            </a:extLst>
          </p:cNvPr>
          <p:cNvSpPr>
            <a:spLocks noGrp="1"/>
          </p:cNvSpPr>
          <p:nvPr>
            <p:ph type="dt" sz="half" idx="10"/>
          </p:nvPr>
        </p:nvSpPr>
        <p:spPr/>
        <p:txBody>
          <a:bodyPr/>
          <a:lstStyle/>
          <a:p>
            <a:fld id="{35EE6D03-84C5-4E27-9FCE-ACB78DD458BA}" type="datetimeFigureOut">
              <a:rPr lang="en-IN" smtClean="0"/>
              <a:t>26-06-2024</a:t>
            </a:fld>
            <a:endParaRPr lang="en-IN"/>
          </a:p>
        </p:txBody>
      </p:sp>
      <p:sp>
        <p:nvSpPr>
          <p:cNvPr id="6" name="Footer Placeholder 5">
            <a:extLst>
              <a:ext uri="{FF2B5EF4-FFF2-40B4-BE49-F238E27FC236}">
                <a16:creationId xmlns:a16="http://schemas.microsoft.com/office/drawing/2014/main" id="{89D4307B-A2D7-7F79-59D2-E93FBE3F96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1FDE3A-A471-B724-0A1E-162F9C31F2CD}"/>
              </a:ext>
            </a:extLst>
          </p:cNvPr>
          <p:cNvSpPr>
            <a:spLocks noGrp="1"/>
          </p:cNvSpPr>
          <p:nvPr>
            <p:ph type="sldNum" sz="quarter" idx="12"/>
          </p:nvPr>
        </p:nvSpPr>
        <p:spPr/>
        <p:txBody>
          <a:bodyPr/>
          <a:lstStyle/>
          <a:p>
            <a:fld id="{EAF5632F-5474-4F38-968F-41A86C870AA0}" type="slidenum">
              <a:rPr lang="en-IN" smtClean="0"/>
              <a:t>‹#›</a:t>
            </a:fld>
            <a:endParaRPr lang="en-IN"/>
          </a:p>
        </p:txBody>
      </p:sp>
    </p:spTree>
    <p:extLst>
      <p:ext uri="{BB962C8B-B14F-4D97-AF65-F5344CB8AC3E}">
        <p14:creationId xmlns:p14="http://schemas.microsoft.com/office/powerpoint/2010/main" val="165391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7A899-F664-6092-B3B5-E751B9200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AB064B-0A64-346A-7288-2CD96C6B1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0A179-F93E-1D59-4179-2F49FA41B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E6D03-84C5-4E27-9FCE-ACB78DD458BA}" type="datetimeFigureOut">
              <a:rPr lang="en-IN" smtClean="0"/>
              <a:t>26-06-2024</a:t>
            </a:fld>
            <a:endParaRPr lang="en-IN"/>
          </a:p>
        </p:txBody>
      </p:sp>
      <p:sp>
        <p:nvSpPr>
          <p:cNvPr id="5" name="Footer Placeholder 4">
            <a:extLst>
              <a:ext uri="{FF2B5EF4-FFF2-40B4-BE49-F238E27FC236}">
                <a16:creationId xmlns:a16="http://schemas.microsoft.com/office/drawing/2014/main" id="{240FE5C2-BA3B-A8C3-7F60-D99974598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30307E-5EEC-0623-C727-7FBAC222C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5632F-5474-4F38-968F-41A86C870AA0}" type="slidenum">
              <a:rPr lang="en-IN" smtClean="0"/>
              <a:t>‹#›</a:t>
            </a:fld>
            <a:endParaRPr lang="en-IN"/>
          </a:p>
        </p:txBody>
      </p:sp>
    </p:spTree>
    <p:extLst>
      <p:ext uri="{BB962C8B-B14F-4D97-AF65-F5344CB8AC3E}">
        <p14:creationId xmlns:p14="http://schemas.microsoft.com/office/powerpoint/2010/main" val="279679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34DC-0D15-A666-985F-E39DE7D04069}"/>
              </a:ext>
            </a:extLst>
          </p:cNvPr>
          <p:cNvSpPr>
            <a:spLocks noGrp="1"/>
          </p:cNvSpPr>
          <p:nvPr>
            <p:ph type="ctrTitle"/>
          </p:nvPr>
        </p:nvSpPr>
        <p:spPr>
          <a:xfrm>
            <a:off x="309880" y="517896"/>
            <a:ext cx="11501120" cy="3898123"/>
          </a:xfrm>
        </p:spPr>
        <p:txBody>
          <a:bodyPr/>
          <a:lstStyle/>
          <a:p>
            <a:endParaRPr lang="en-IN" dirty="0"/>
          </a:p>
        </p:txBody>
      </p:sp>
      <p:sp>
        <p:nvSpPr>
          <p:cNvPr id="3" name="Subtitle 2">
            <a:extLst>
              <a:ext uri="{FF2B5EF4-FFF2-40B4-BE49-F238E27FC236}">
                <a16:creationId xmlns:a16="http://schemas.microsoft.com/office/drawing/2014/main" id="{B1C7ECD5-BF5E-0A59-FAC2-EE445D819FF3}"/>
              </a:ext>
            </a:extLst>
          </p:cNvPr>
          <p:cNvSpPr>
            <a:spLocks noGrp="1"/>
          </p:cNvSpPr>
          <p:nvPr>
            <p:ph type="subTitle" idx="1"/>
          </p:nvPr>
        </p:nvSpPr>
        <p:spPr/>
        <p:txBody>
          <a:bodyPr/>
          <a:lstStyle/>
          <a:p>
            <a:endParaRPr lang="en-IN" dirty="0"/>
          </a:p>
        </p:txBody>
      </p:sp>
      <p:pic>
        <p:nvPicPr>
          <p:cNvPr id="1030" name="Picture 6" descr="Top Technological HR Skills for the HR Professional">
            <a:extLst>
              <a:ext uri="{FF2B5EF4-FFF2-40B4-BE49-F238E27FC236}">
                <a16:creationId xmlns:a16="http://schemas.microsoft.com/office/drawing/2014/main" id="{DEAF065E-B667-6B9A-A57C-20E304AF5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7EBB6BE5-594A-B6F6-84E7-D393ECDE3BD7}"/>
              </a:ext>
            </a:extLst>
          </p:cNvPr>
          <p:cNvSpPr/>
          <p:nvPr/>
        </p:nvSpPr>
        <p:spPr>
          <a:xfrm>
            <a:off x="975360" y="929640"/>
            <a:ext cx="3749040" cy="473964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sz="4400" dirty="0">
              <a:solidFill>
                <a:schemeClr val="bg1"/>
              </a:solidFill>
            </a:endParaRPr>
          </a:p>
        </p:txBody>
      </p:sp>
      <p:sp>
        <p:nvSpPr>
          <p:cNvPr id="11" name="TextBox 10">
            <a:extLst>
              <a:ext uri="{FF2B5EF4-FFF2-40B4-BE49-F238E27FC236}">
                <a16:creationId xmlns:a16="http://schemas.microsoft.com/office/drawing/2014/main" id="{F6E18A54-7946-AF61-9ECA-6B9EC305FB45}"/>
              </a:ext>
            </a:extLst>
          </p:cNvPr>
          <p:cNvSpPr txBox="1"/>
          <p:nvPr/>
        </p:nvSpPr>
        <p:spPr>
          <a:xfrm>
            <a:off x="381000" y="858411"/>
            <a:ext cx="5420360" cy="2123658"/>
          </a:xfrm>
          <a:prstGeom prst="rect">
            <a:avLst/>
          </a:prstGeom>
          <a:noFill/>
        </p:spPr>
        <p:txBody>
          <a:bodyPr wrap="square" rtlCol="0">
            <a:spAutoFit/>
          </a:bodyPr>
          <a:lstStyle/>
          <a:p>
            <a:r>
              <a:rPr lang="en-IN" sz="4400" b="1" dirty="0">
                <a:solidFill>
                  <a:schemeClr val="accent4">
                    <a:lumMod val="40000"/>
                    <a:lumOff val="60000"/>
                  </a:schemeClr>
                </a:solidFill>
              </a:rPr>
              <a:t>HR ANALYTICS EMPLOYEE ATTRITION ANALYSIS</a:t>
            </a:r>
          </a:p>
        </p:txBody>
      </p:sp>
    </p:spTree>
    <p:extLst>
      <p:ext uri="{BB962C8B-B14F-4D97-AF65-F5344CB8AC3E}">
        <p14:creationId xmlns:p14="http://schemas.microsoft.com/office/powerpoint/2010/main" val="425127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ark Blue Background Images – Browse 5,609,310 Stock Photos, Vectors, and  Video | Adobe Stock">
            <a:extLst>
              <a:ext uri="{FF2B5EF4-FFF2-40B4-BE49-F238E27FC236}">
                <a16:creationId xmlns:a16="http://schemas.microsoft.com/office/drawing/2014/main" id="{CF5D032D-EEDA-BA88-F36D-D1041D98A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67841A-29EA-B073-31DA-C3C07BA768A2}"/>
              </a:ext>
            </a:extLst>
          </p:cNvPr>
          <p:cNvSpPr txBox="1"/>
          <p:nvPr/>
        </p:nvSpPr>
        <p:spPr>
          <a:xfrm>
            <a:off x="4435998" y="158625"/>
            <a:ext cx="6094070" cy="646331"/>
          </a:xfrm>
          <a:prstGeom prst="rect">
            <a:avLst/>
          </a:prstGeom>
          <a:noFill/>
        </p:spPr>
        <p:txBody>
          <a:bodyPr wrap="square">
            <a:spAutoFit/>
          </a:bodyPr>
          <a:lstStyle/>
          <a:p>
            <a:pPr marL="342900" indent="-342900">
              <a:buFont typeface="Arial" panose="020B0604020202020204" pitchFamily="34" charset="0"/>
              <a:buChar char="•"/>
            </a:pPr>
            <a:r>
              <a:rPr lang="en-IN" u="sng" dirty="0">
                <a:solidFill>
                  <a:schemeClr val="accent4">
                    <a:lumMod val="40000"/>
                    <a:lumOff val="60000"/>
                  </a:schemeClr>
                </a:solidFill>
              </a:rPr>
              <a:t>CHART’S REQUIREMENTS</a:t>
            </a:r>
          </a:p>
          <a:p>
            <a:endParaRPr lang="en-IN" sz="1800" u="sng" dirty="0">
              <a:solidFill>
                <a:schemeClr val="accent4">
                  <a:lumMod val="40000"/>
                  <a:lumOff val="60000"/>
                </a:schemeClr>
              </a:solidFill>
            </a:endParaRPr>
          </a:p>
        </p:txBody>
      </p:sp>
      <p:sp>
        <p:nvSpPr>
          <p:cNvPr id="4" name="TextBox 3">
            <a:extLst>
              <a:ext uri="{FF2B5EF4-FFF2-40B4-BE49-F238E27FC236}">
                <a16:creationId xmlns:a16="http://schemas.microsoft.com/office/drawing/2014/main" id="{1C8F70C8-32ED-3FD0-5D76-715BBB2EE1D1}"/>
              </a:ext>
            </a:extLst>
          </p:cNvPr>
          <p:cNvSpPr txBox="1"/>
          <p:nvPr/>
        </p:nvSpPr>
        <p:spPr>
          <a:xfrm>
            <a:off x="303834" y="1160379"/>
            <a:ext cx="8678119" cy="1754326"/>
          </a:xfrm>
          <a:prstGeom prst="rect">
            <a:avLst/>
          </a:prstGeom>
          <a:noFill/>
        </p:spPr>
        <p:txBody>
          <a:bodyPr wrap="square">
            <a:spAutoFit/>
          </a:bodyPr>
          <a:lstStyle/>
          <a:p>
            <a:r>
              <a:rPr lang="en-US" sz="1800" b="1" u="sng" dirty="0">
                <a:solidFill>
                  <a:srgbClr val="00B0F0"/>
                </a:solidFill>
                <a:latin typeface="Consolas" panose="020B0609020204030204" pitchFamily="49" charset="0"/>
              </a:rPr>
              <a:t>1.Calculate Attrition By Gender</a:t>
            </a:r>
          </a:p>
          <a:p>
            <a:endParaRPr lang="en-US" sz="1800" dirty="0">
              <a:solidFill>
                <a:schemeClr val="accent6">
                  <a:lumMod val="20000"/>
                  <a:lumOff val="80000"/>
                </a:schemeClr>
              </a:solidFill>
              <a:latin typeface="Consolas" panose="020B0609020204030204" pitchFamily="49" charset="0"/>
            </a:endParaRPr>
          </a:p>
          <a:p>
            <a:r>
              <a:rPr lang="en-US" sz="1800" dirty="0">
                <a:solidFill>
                  <a:schemeClr val="accent6">
                    <a:lumMod val="20000"/>
                    <a:lumOff val="80000"/>
                  </a:schemeClr>
                </a:solidFill>
                <a:latin typeface="Consolas" panose="020B0609020204030204" pitchFamily="49" charset="0"/>
              </a:rPr>
              <a:t>SELECT COUNT(attrition) AS </a:t>
            </a:r>
            <a:r>
              <a:rPr lang="en-US" sz="1800" dirty="0" err="1">
                <a:solidFill>
                  <a:schemeClr val="accent6">
                    <a:lumMod val="20000"/>
                    <a:lumOff val="80000"/>
                  </a:schemeClr>
                </a:solidFill>
                <a:latin typeface="Consolas" panose="020B0609020204030204" pitchFamily="49" charset="0"/>
              </a:rPr>
              <a:t>Attrition_By_Gender</a:t>
            </a:r>
            <a:r>
              <a:rPr lang="en-US" sz="1800" dirty="0">
                <a:solidFill>
                  <a:schemeClr val="accent6">
                    <a:lumMod val="20000"/>
                    <a:lumOff val="80000"/>
                  </a:schemeClr>
                </a:solidFill>
                <a:latin typeface="Consolas" panose="020B0609020204030204" pitchFamily="49" charset="0"/>
              </a:rPr>
              <a:t>, gender FROM </a:t>
            </a:r>
            <a:r>
              <a:rPr lang="en-US" sz="1800" dirty="0" err="1">
                <a:solidFill>
                  <a:schemeClr val="accent6">
                    <a:lumMod val="20000"/>
                    <a:lumOff val="80000"/>
                  </a:schemeClr>
                </a:solidFill>
                <a:latin typeface="Consolas" panose="020B0609020204030204" pitchFamily="49" charset="0"/>
              </a:rPr>
              <a:t>hrdata</a:t>
            </a:r>
            <a:r>
              <a:rPr lang="en-US" sz="1800" dirty="0">
                <a:solidFill>
                  <a:schemeClr val="accent6">
                    <a:lumMod val="20000"/>
                    <a:lumOff val="80000"/>
                  </a:schemeClr>
                </a:solidFill>
                <a:latin typeface="Consolas" panose="020B0609020204030204" pitchFamily="49" charset="0"/>
              </a:rPr>
              <a:t> </a:t>
            </a:r>
          </a:p>
          <a:p>
            <a:r>
              <a:rPr lang="en-IN" sz="1800" dirty="0">
                <a:solidFill>
                  <a:schemeClr val="accent6">
                    <a:lumMod val="20000"/>
                    <a:lumOff val="80000"/>
                  </a:schemeClr>
                </a:solidFill>
                <a:latin typeface="Consolas" panose="020B0609020204030204" pitchFamily="49" charset="0"/>
              </a:rPr>
              <a:t>WHERE (attrition) = 'Yes'</a:t>
            </a:r>
          </a:p>
          <a:p>
            <a:r>
              <a:rPr lang="en-IN" sz="1800" dirty="0">
                <a:solidFill>
                  <a:schemeClr val="accent6">
                    <a:lumMod val="20000"/>
                    <a:lumOff val="80000"/>
                  </a:schemeClr>
                </a:solidFill>
                <a:latin typeface="Consolas" panose="020B0609020204030204" pitchFamily="49" charset="0"/>
              </a:rPr>
              <a:t>GROUP BY gender</a:t>
            </a:r>
          </a:p>
          <a:p>
            <a:r>
              <a:rPr lang="en-US" sz="1800" dirty="0">
                <a:solidFill>
                  <a:schemeClr val="accent6">
                    <a:lumMod val="20000"/>
                    <a:lumOff val="80000"/>
                  </a:schemeClr>
                </a:solidFill>
                <a:latin typeface="Consolas" panose="020B0609020204030204" pitchFamily="49" charset="0"/>
              </a:rPr>
              <a:t>ORDER BY COUNT(attrition) DESC</a:t>
            </a:r>
          </a:p>
        </p:txBody>
      </p:sp>
      <p:pic>
        <p:nvPicPr>
          <p:cNvPr id="5" name="Picture 4">
            <a:extLst>
              <a:ext uri="{FF2B5EF4-FFF2-40B4-BE49-F238E27FC236}">
                <a16:creationId xmlns:a16="http://schemas.microsoft.com/office/drawing/2014/main" id="{4F69223A-A56A-C382-B37C-48448C27C07F}"/>
              </a:ext>
            </a:extLst>
          </p:cNvPr>
          <p:cNvPicPr>
            <a:picLocks noChangeAspect="1"/>
          </p:cNvPicPr>
          <p:nvPr/>
        </p:nvPicPr>
        <p:blipFill>
          <a:blip r:embed="rId3"/>
          <a:stretch>
            <a:fillRect/>
          </a:stretch>
        </p:blipFill>
        <p:spPr>
          <a:xfrm>
            <a:off x="1203767" y="3429000"/>
            <a:ext cx="2997200" cy="1791756"/>
          </a:xfrm>
          <a:prstGeom prst="rect">
            <a:avLst/>
          </a:prstGeom>
        </p:spPr>
      </p:pic>
    </p:spTree>
    <p:extLst>
      <p:ext uri="{BB962C8B-B14F-4D97-AF65-F5344CB8AC3E}">
        <p14:creationId xmlns:p14="http://schemas.microsoft.com/office/powerpoint/2010/main" val="427474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ark Blue Background Images – Browse 5,609,310 Stock Photos, Vectors, and  Video | Adobe Stock">
            <a:extLst>
              <a:ext uri="{FF2B5EF4-FFF2-40B4-BE49-F238E27FC236}">
                <a16:creationId xmlns:a16="http://schemas.microsoft.com/office/drawing/2014/main" id="{15236533-40E9-E174-11E0-B2524E1CA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A2FB24-9013-BBA2-7D95-3910902F713F}"/>
              </a:ext>
            </a:extLst>
          </p:cNvPr>
          <p:cNvSpPr txBox="1"/>
          <p:nvPr/>
        </p:nvSpPr>
        <p:spPr>
          <a:xfrm>
            <a:off x="241138" y="764593"/>
            <a:ext cx="8798689" cy="2862322"/>
          </a:xfrm>
          <a:prstGeom prst="rect">
            <a:avLst/>
          </a:prstGeom>
          <a:noFill/>
        </p:spPr>
        <p:txBody>
          <a:bodyPr wrap="square">
            <a:spAutoFit/>
          </a:bodyPr>
          <a:lstStyle/>
          <a:p>
            <a:r>
              <a:rPr lang="en-US" b="1" u="sng" dirty="0">
                <a:solidFill>
                  <a:srgbClr val="00B0F0"/>
                </a:solidFill>
                <a:latin typeface="Consolas" panose="020B0609020204030204" pitchFamily="49" charset="0"/>
              </a:rPr>
              <a:t>2.Calculate Department Wise Attrition</a:t>
            </a:r>
          </a:p>
          <a:p>
            <a:endParaRPr lang="en-US" dirty="0">
              <a:solidFill>
                <a:srgbClr val="00B0F0"/>
              </a:solidFill>
              <a:latin typeface="Consolas" panose="020B0609020204030204" pitchFamily="49" charset="0"/>
            </a:endParaRPr>
          </a:p>
          <a:p>
            <a:r>
              <a:rPr lang="en-US" dirty="0">
                <a:solidFill>
                  <a:schemeClr val="bg1"/>
                </a:solidFill>
                <a:latin typeface="Consolas" panose="020B0609020204030204" pitchFamily="49" charset="0"/>
              </a:rPr>
              <a:t>SELECT department, COUNT(attrition) AS </a:t>
            </a:r>
            <a:r>
              <a:rPr lang="en-US" dirty="0" err="1">
                <a:solidFill>
                  <a:schemeClr val="bg1"/>
                </a:solidFill>
                <a:latin typeface="Consolas" panose="020B0609020204030204" pitchFamily="49" charset="0"/>
              </a:rPr>
              <a:t>Department_wise_attrition</a:t>
            </a:r>
            <a:r>
              <a:rPr lang="en-US" dirty="0">
                <a:solidFill>
                  <a:schemeClr val="bg1"/>
                </a:solidFill>
                <a:latin typeface="Consolas" panose="020B0609020204030204" pitchFamily="49" charset="0"/>
              </a:rPr>
              <a:t>, ROUND((CAST(COUNT(attrition) AS NUMERIC) / </a:t>
            </a:r>
          </a:p>
          <a:p>
            <a:r>
              <a:rPr lang="en-US" dirty="0">
                <a:solidFill>
                  <a:schemeClr val="bg1"/>
                </a:solidFill>
                <a:latin typeface="Consolas" panose="020B0609020204030204" pitchFamily="49" charset="0"/>
              </a:rPr>
              <a:t>(SELECT COUNT(attrition) FROM </a:t>
            </a:r>
            <a:r>
              <a:rPr lang="en-US" dirty="0" err="1">
                <a:solidFill>
                  <a:schemeClr val="bg1"/>
                </a:solidFill>
                <a:latin typeface="Consolas" panose="020B0609020204030204" pitchFamily="49" charset="0"/>
              </a:rPr>
              <a:t>hrdata</a:t>
            </a:r>
            <a:r>
              <a:rPr lang="en-US" dirty="0">
                <a:solidFill>
                  <a:schemeClr val="bg1"/>
                </a:solidFill>
                <a:latin typeface="Consolas" panose="020B0609020204030204" pitchFamily="49" charset="0"/>
              </a:rPr>
              <a:t> WHERE attrition = 'Yes'))*100, 2) AS Percentage </a:t>
            </a:r>
          </a:p>
          <a:p>
            <a:r>
              <a:rPr lang="en-IN" dirty="0">
                <a:solidFill>
                  <a:schemeClr val="bg1"/>
                </a:solidFill>
                <a:latin typeface="Consolas" panose="020B0609020204030204" pitchFamily="49" charset="0"/>
              </a:rPr>
              <a:t>FROM </a:t>
            </a:r>
            <a:r>
              <a:rPr lang="en-IN" dirty="0" err="1">
                <a:solidFill>
                  <a:schemeClr val="bg1"/>
                </a:solidFill>
                <a:latin typeface="Consolas" panose="020B0609020204030204" pitchFamily="49" charset="0"/>
              </a:rPr>
              <a:t>hrdata</a:t>
            </a:r>
            <a:endParaRPr lang="en-IN"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WHERE (attrition) = 'Yes'</a:t>
            </a:r>
          </a:p>
          <a:p>
            <a:r>
              <a:rPr lang="en-IN" dirty="0">
                <a:solidFill>
                  <a:schemeClr val="bg1"/>
                </a:solidFill>
                <a:latin typeface="Consolas" panose="020B0609020204030204" pitchFamily="49" charset="0"/>
              </a:rPr>
              <a:t>GROUP BY department</a:t>
            </a:r>
          </a:p>
          <a:p>
            <a:r>
              <a:rPr lang="en-US" dirty="0">
                <a:solidFill>
                  <a:schemeClr val="bg1"/>
                </a:solidFill>
                <a:latin typeface="Consolas" panose="020B0609020204030204" pitchFamily="49" charset="0"/>
              </a:rPr>
              <a:t>ORDER BY COUNT(attrition) DESC</a:t>
            </a:r>
            <a:endParaRPr lang="en-IN" dirty="0"/>
          </a:p>
        </p:txBody>
      </p:sp>
      <p:pic>
        <p:nvPicPr>
          <p:cNvPr id="5" name="Picture 4">
            <a:extLst>
              <a:ext uri="{FF2B5EF4-FFF2-40B4-BE49-F238E27FC236}">
                <a16:creationId xmlns:a16="http://schemas.microsoft.com/office/drawing/2014/main" id="{3CAD3873-2347-E834-6D13-E49D6D7EFF4C}"/>
              </a:ext>
            </a:extLst>
          </p:cNvPr>
          <p:cNvPicPr>
            <a:picLocks noChangeAspect="1"/>
          </p:cNvPicPr>
          <p:nvPr/>
        </p:nvPicPr>
        <p:blipFill>
          <a:blip r:embed="rId3"/>
          <a:stretch>
            <a:fillRect/>
          </a:stretch>
        </p:blipFill>
        <p:spPr>
          <a:xfrm>
            <a:off x="692551" y="4144399"/>
            <a:ext cx="4840147" cy="1770264"/>
          </a:xfrm>
          <a:prstGeom prst="rect">
            <a:avLst/>
          </a:prstGeom>
        </p:spPr>
      </p:pic>
    </p:spTree>
    <p:extLst>
      <p:ext uri="{BB962C8B-B14F-4D97-AF65-F5344CB8AC3E}">
        <p14:creationId xmlns:p14="http://schemas.microsoft.com/office/powerpoint/2010/main" val="173113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ark Blue Background Images – Browse 5,609,310 Stock Photos, Vectors, and  Video | Adobe Stock">
            <a:extLst>
              <a:ext uri="{FF2B5EF4-FFF2-40B4-BE49-F238E27FC236}">
                <a16:creationId xmlns:a16="http://schemas.microsoft.com/office/drawing/2014/main" id="{0DE05DA6-7AC3-1F6D-A520-C1E067F80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FF766A-ADBD-A066-A085-E19B6AFB3DEE}"/>
              </a:ext>
            </a:extLst>
          </p:cNvPr>
          <p:cNvSpPr txBox="1"/>
          <p:nvPr/>
        </p:nvSpPr>
        <p:spPr>
          <a:xfrm>
            <a:off x="326985" y="940856"/>
            <a:ext cx="6186668" cy="1754326"/>
          </a:xfrm>
          <a:prstGeom prst="rect">
            <a:avLst/>
          </a:prstGeom>
          <a:noFill/>
        </p:spPr>
        <p:txBody>
          <a:bodyPr wrap="square">
            <a:spAutoFit/>
          </a:bodyPr>
          <a:lstStyle/>
          <a:p>
            <a:r>
              <a:rPr lang="en-US" b="1" u="sng" dirty="0">
                <a:solidFill>
                  <a:srgbClr val="00B0F0"/>
                </a:solidFill>
                <a:latin typeface="Consolas" panose="020B0609020204030204" pitchFamily="49" charset="0"/>
              </a:rPr>
              <a:t>3.Calculate </a:t>
            </a:r>
            <a:r>
              <a:rPr lang="en-US" b="1" u="sng" dirty="0" err="1">
                <a:solidFill>
                  <a:srgbClr val="00B0F0"/>
                </a:solidFill>
                <a:latin typeface="Consolas" panose="020B0609020204030204" pitchFamily="49" charset="0"/>
              </a:rPr>
              <a:t>No.of</a:t>
            </a:r>
            <a:r>
              <a:rPr lang="en-US" b="1" u="sng" dirty="0">
                <a:solidFill>
                  <a:srgbClr val="00B0F0"/>
                </a:solidFill>
                <a:latin typeface="Consolas" panose="020B0609020204030204" pitchFamily="49" charset="0"/>
              </a:rPr>
              <a:t> Employee by Age Group</a:t>
            </a:r>
          </a:p>
          <a:p>
            <a:endParaRPr lang="en-US" dirty="0">
              <a:solidFill>
                <a:srgbClr val="00B0F0"/>
              </a:solidFill>
              <a:latin typeface="Consolas" panose="020B0609020204030204" pitchFamily="49" charset="0"/>
            </a:endParaRPr>
          </a:p>
          <a:p>
            <a:r>
              <a:rPr lang="en-US" dirty="0">
                <a:solidFill>
                  <a:schemeClr val="bg1"/>
                </a:solidFill>
                <a:latin typeface="Consolas" panose="020B0609020204030204" pitchFamily="49" charset="0"/>
              </a:rPr>
              <a:t>SELECT age, SUM(</a:t>
            </a:r>
            <a:r>
              <a:rPr lang="en-US" dirty="0" err="1">
                <a:solidFill>
                  <a:schemeClr val="bg1"/>
                </a:solidFill>
                <a:latin typeface="Consolas" panose="020B0609020204030204" pitchFamily="49" charset="0"/>
              </a:rPr>
              <a:t>employee_count</a:t>
            </a:r>
            <a:r>
              <a:rPr lang="en-US" dirty="0">
                <a:solidFill>
                  <a:schemeClr val="bg1"/>
                </a:solidFill>
                <a:latin typeface="Consolas" panose="020B0609020204030204" pitchFamily="49" charset="0"/>
              </a:rPr>
              <a:t>) AS </a:t>
            </a:r>
            <a:r>
              <a:rPr lang="en-US" dirty="0" err="1">
                <a:solidFill>
                  <a:schemeClr val="bg1"/>
                </a:solidFill>
                <a:latin typeface="Consolas" panose="020B0609020204030204" pitchFamily="49" charset="0"/>
              </a:rPr>
              <a:t>Employee_Count</a:t>
            </a:r>
            <a:r>
              <a:rPr lang="en-US" dirty="0">
                <a:solidFill>
                  <a:schemeClr val="bg1"/>
                </a:solidFill>
                <a:latin typeface="Consolas" panose="020B0609020204030204" pitchFamily="49" charset="0"/>
              </a:rPr>
              <a:t> FROM </a:t>
            </a:r>
            <a:r>
              <a:rPr lang="en-US" dirty="0" err="1">
                <a:solidFill>
                  <a:schemeClr val="bg1"/>
                </a:solidFill>
                <a:latin typeface="Consolas" panose="020B0609020204030204" pitchFamily="49" charset="0"/>
              </a:rPr>
              <a:t>hrdata</a:t>
            </a:r>
            <a:endParaRPr lang="en-US"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GROUP BY age</a:t>
            </a:r>
          </a:p>
          <a:p>
            <a:r>
              <a:rPr lang="en-IN" dirty="0">
                <a:solidFill>
                  <a:schemeClr val="bg1"/>
                </a:solidFill>
                <a:latin typeface="Consolas" panose="020B0609020204030204" pitchFamily="49" charset="0"/>
              </a:rPr>
              <a:t>ORDER BY age</a:t>
            </a:r>
            <a:endParaRPr lang="en-IN" dirty="0"/>
          </a:p>
        </p:txBody>
      </p:sp>
      <p:pic>
        <p:nvPicPr>
          <p:cNvPr id="4" name="Picture 3">
            <a:extLst>
              <a:ext uri="{FF2B5EF4-FFF2-40B4-BE49-F238E27FC236}">
                <a16:creationId xmlns:a16="http://schemas.microsoft.com/office/drawing/2014/main" id="{3BE407A3-5BDB-D879-C028-0B68D07E7D24}"/>
              </a:ext>
            </a:extLst>
          </p:cNvPr>
          <p:cNvPicPr>
            <a:picLocks noChangeAspect="1"/>
          </p:cNvPicPr>
          <p:nvPr/>
        </p:nvPicPr>
        <p:blipFill>
          <a:blip r:embed="rId3"/>
          <a:stretch>
            <a:fillRect/>
          </a:stretch>
        </p:blipFill>
        <p:spPr>
          <a:xfrm>
            <a:off x="5085597" y="2095018"/>
            <a:ext cx="1199456" cy="4417226"/>
          </a:xfrm>
          <a:prstGeom prst="rect">
            <a:avLst/>
          </a:prstGeom>
        </p:spPr>
      </p:pic>
    </p:spTree>
    <p:extLst>
      <p:ext uri="{BB962C8B-B14F-4D97-AF65-F5344CB8AC3E}">
        <p14:creationId xmlns:p14="http://schemas.microsoft.com/office/powerpoint/2010/main" val="174577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rk Blue Background Images – Browse 5,609,310 Stock Photos, Vectors, and  Video | Adobe Stock">
            <a:extLst>
              <a:ext uri="{FF2B5EF4-FFF2-40B4-BE49-F238E27FC236}">
                <a16:creationId xmlns:a16="http://schemas.microsoft.com/office/drawing/2014/main" id="{846F5F7E-4DC8-08D9-B804-72BDA7327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EFFEEE-5521-DD28-015E-69F092B5EEA4}"/>
              </a:ext>
            </a:extLst>
          </p:cNvPr>
          <p:cNvSpPr txBox="1"/>
          <p:nvPr/>
        </p:nvSpPr>
        <p:spPr>
          <a:xfrm>
            <a:off x="141790" y="847862"/>
            <a:ext cx="6186668" cy="2031325"/>
          </a:xfrm>
          <a:prstGeom prst="rect">
            <a:avLst/>
          </a:prstGeom>
          <a:noFill/>
        </p:spPr>
        <p:txBody>
          <a:bodyPr wrap="square">
            <a:spAutoFit/>
          </a:bodyPr>
          <a:lstStyle/>
          <a:p>
            <a:r>
              <a:rPr lang="en-US" sz="1800" b="1" u="sng" dirty="0">
                <a:solidFill>
                  <a:srgbClr val="00B0F0"/>
                </a:solidFill>
                <a:latin typeface="Consolas" panose="020B0609020204030204" pitchFamily="49" charset="0"/>
              </a:rPr>
              <a:t>4.Calculate Education Field Wise Attrition</a:t>
            </a:r>
          </a:p>
          <a:p>
            <a:endParaRPr lang="en-US" sz="1800" dirty="0">
              <a:solidFill>
                <a:srgbClr val="0000FF"/>
              </a:solidFill>
              <a:latin typeface="Consolas" panose="020B0609020204030204" pitchFamily="49" charset="0"/>
            </a:endParaRPr>
          </a:p>
          <a:p>
            <a:r>
              <a:rPr lang="en-US" sz="1800" dirty="0">
                <a:solidFill>
                  <a:schemeClr val="accent6">
                    <a:lumMod val="20000"/>
                    <a:lumOff val="80000"/>
                  </a:schemeClr>
                </a:solidFill>
                <a:latin typeface="Consolas" panose="020B0609020204030204" pitchFamily="49" charset="0"/>
              </a:rPr>
              <a:t>SELECT </a:t>
            </a:r>
            <a:r>
              <a:rPr lang="en-US" sz="1800" dirty="0" err="1">
                <a:solidFill>
                  <a:schemeClr val="accent6">
                    <a:lumMod val="20000"/>
                    <a:lumOff val="80000"/>
                  </a:schemeClr>
                </a:solidFill>
                <a:latin typeface="Consolas" panose="020B0609020204030204" pitchFamily="49" charset="0"/>
              </a:rPr>
              <a:t>education_field</a:t>
            </a:r>
            <a:r>
              <a:rPr lang="en-US" sz="1800" dirty="0">
                <a:solidFill>
                  <a:schemeClr val="accent6">
                    <a:lumMod val="20000"/>
                    <a:lumOff val="80000"/>
                  </a:schemeClr>
                </a:solidFill>
                <a:latin typeface="Consolas" panose="020B0609020204030204" pitchFamily="49" charset="0"/>
              </a:rPr>
              <a:t>, COUNT(attrition) AS </a:t>
            </a:r>
            <a:r>
              <a:rPr lang="en-US" sz="1800" dirty="0" err="1">
                <a:solidFill>
                  <a:schemeClr val="accent6">
                    <a:lumMod val="20000"/>
                    <a:lumOff val="80000"/>
                  </a:schemeClr>
                </a:solidFill>
                <a:latin typeface="Consolas" panose="020B0609020204030204" pitchFamily="49" charset="0"/>
              </a:rPr>
              <a:t>attrition_count</a:t>
            </a:r>
            <a:r>
              <a:rPr lang="en-US" sz="1800" dirty="0">
                <a:solidFill>
                  <a:schemeClr val="accent6">
                    <a:lumMod val="20000"/>
                    <a:lumOff val="80000"/>
                  </a:schemeClr>
                </a:solidFill>
                <a:latin typeface="Consolas" panose="020B0609020204030204" pitchFamily="49" charset="0"/>
              </a:rPr>
              <a:t> FROM </a:t>
            </a:r>
            <a:r>
              <a:rPr lang="en-US" sz="1800" dirty="0" err="1">
                <a:solidFill>
                  <a:schemeClr val="accent6">
                    <a:lumMod val="20000"/>
                    <a:lumOff val="80000"/>
                  </a:schemeClr>
                </a:solidFill>
                <a:latin typeface="Consolas" panose="020B0609020204030204" pitchFamily="49" charset="0"/>
              </a:rPr>
              <a:t>hrdata</a:t>
            </a:r>
            <a:r>
              <a:rPr lang="en-US" sz="1800" dirty="0">
                <a:solidFill>
                  <a:schemeClr val="accent6">
                    <a:lumMod val="20000"/>
                    <a:lumOff val="80000"/>
                  </a:schemeClr>
                </a:solidFill>
                <a:latin typeface="Consolas" panose="020B0609020204030204" pitchFamily="49" charset="0"/>
              </a:rPr>
              <a:t> </a:t>
            </a:r>
          </a:p>
          <a:p>
            <a:r>
              <a:rPr lang="en-IN" sz="1800" dirty="0">
                <a:solidFill>
                  <a:schemeClr val="accent6">
                    <a:lumMod val="20000"/>
                    <a:lumOff val="80000"/>
                  </a:schemeClr>
                </a:solidFill>
                <a:latin typeface="Consolas" panose="020B0609020204030204" pitchFamily="49" charset="0"/>
              </a:rPr>
              <a:t>WHERE (attrition) = 'Yes' </a:t>
            </a:r>
          </a:p>
          <a:p>
            <a:r>
              <a:rPr lang="en-IN" sz="1800" dirty="0">
                <a:solidFill>
                  <a:schemeClr val="accent6">
                    <a:lumMod val="20000"/>
                    <a:lumOff val="80000"/>
                  </a:schemeClr>
                </a:solidFill>
                <a:latin typeface="Consolas" panose="020B0609020204030204" pitchFamily="49" charset="0"/>
              </a:rPr>
              <a:t>GROUP BY </a:t>
            </a:r>
            <a:r>
              <a:rPr lang="en-IN" sz="1800" dirty="0" err="1">
                <a:solidFill>
                  <a:schemeClr val="accent6">
                    <a:lumMod val="20000"/>
                    <a:lumOff val="80000"/>
                  </a:schemeClr>
                </a:solidFill>
                <a:latin typeface="Consolas" panose="020B0609020204030204" pitchFamily="49" charset="0"/>
              </a:rPr>
              <a:t>education_field</a:t>
            </a:r>
            <a:endParaRPr lang="en-IN" sz="1800" dirty="0">
              <a:solidFill>
                <a:schemeClr val="accent6">
                  <a:lumMod val="20000"/>
                  <a:lumOff val="80000"/>
                </a:schemeClr>
              </a:solidFill>
              <a:latin typeface="Consolas" panose="020B0609020204030204" pitchFamily="49" charset="0"/>
            </a:endParaRPr>
          </a:p>
          <a:p>
            <a:r>
              <a:rPr lang="en-US" sz="1800" dirty="0">
                <a:solidFill>
                  <a:schemeClr val="accent6">
                    <a:lumMod val="20000"/>
                    <a:lumOff val="80000"/>
                  </a:schemeClr>
                </a:solidFill>
                <a:latin typeface="Consolas" panose="020B0609020204030204" pitchFamily="49" charset="0"/>
              </a:rPr>
              <a:t>ORDER BY COUNT(attrition) DESC</a:t>
            </a:r>
            <a:endParaRPr lang="en-IN" dirty="0">
              <a:solidFill>
                <a:schemeClr val="accent6">
                  <a:lumMod val="20000"/>
                  <a:lumOff val="80000"/>
                </a:schemeClr>
              </a:solidFill>
            </a:endParaRPr>
          </a:p>
        </p:txBody>
      </p:sp>
      <p:pic>
        <p:nvPicPr>
          <p:cNvPr id="5" name="Picture 4">
            <a:extLst>
              <a:ext uri="{FF2B5EF4-FFF2-40B4-BE49-F238E27FC236}">
                <a16:creationId xmlns:a16="http://schemas.microsoft.com/office/drawing/2014/main" id="{3950C258-E0F6-7DAD-B6A3-D89DABEB3376}"/>
              </a:ext>
            </a:extLst>
          </p:cNvPr>
          <p:cNvPicPr>
            <a:picLocks noChangeAspect="1"/>
          </p:cNvPicPr>
          <p:nvPr/>
        </p:nvPicPr>
        <p:blipFill>
          <a:blip r:embed="rId3"/>
          <a:stretch>
            <a:fillRect/>
          </a:stretch>
        </p:blipFill>
        <p:spPr>
          <a:xfrm>
            <a:off x="483182" y="3144568"/>
            <a:ext cx="2428875" cy="1724025"/>
          </a:xfrm>
          <a:prstGeom prst="rect">
            <a:avLst/>
          </a:prstGeom>
        </p:spPr>
      </p:pic>
    </p:spTree>
    <p:extLst>
      <p:ext uri="{BB962C8B-B14F-4D97-AF65-F5344CB8AC3E}">
        <p14:creationId xmlns:p14="http://schemas.microsoft.com/office/powerpoint/2010/main" val="409120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rk Blue Background Images – Browse 5,609,310 Stock Photos, Vectors, and  Video | Adobe Stock">
            <a:extLst>
              <a:ext uri="{FF2B5EF4-FFF2-40B4-BE49-F238E27FC236}">
                <a16:creationId xmlns:a16="http://schemas.microsoft.com/office/drawing/2014/main" id="{03CE60E9-721B-922C-6968-DB73DBE01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D6DC2AC-2403-399E-B4C8-7C12DD9DB489}"/>
              </a:ext>
            </a:extLst>
          </p:cNvPr>
          <p:cNvSpPr txBox="1"/>
          <p:nvPr/>
        </p:nvSpPr>
        <p:spPr>
          <a:xfrm>
            <a:off x="122560" y="393539"/>
            <a:ext cx="8546878" cy="2862322"/>
          </a:xfrm>
          <a:prstGeom prst="rect">
            <a:avLst/>
          </a:prstGeom>
          <a:noFill/>
        </p:spPr>
        <p:txBody>
          <a:bodyPr wrap="square" rtlCol="0">
            <a:spAutoFit/>
          </a:bodyPr>
          <a:lstStyle/>
          <a:p>
            <a:r>
              <a:rPr lang="en-US" b="1" u="sng" dirty="0">
                <a:solidFill>
                  <a:srgbClr val="00B0F0"/>
                </a:solidFill>
                <a:latin typeface="Consolas" panose="020B0609020204030204" pitchFamily="49" charset="0"/>
              </a:rPr>
              <a:t>5.Calculate Attrition Rate by Gender for Different </a:t>
            </a:r>
            <a:r>
              <a:rPr lang="en-US" b="1" u="sng" dirty="0" err="1">
                <a:solidFill>
                  <a:srgbClr val="00B0F0"/>
                </a:solidFill>
                <a:latin typeface="Consolas" panose="020B0609020204030204" pitchFamily="49" charset="0"/>
              </a:rPr>
              <a:t>AgeGroup</a:t>
            </a:r>
            <a:endParaRPr lang="en-US" b="1" u="sng" dirty="0">
              <a:solidFill>
                <a:srgbClr val="00B0F0"/>
              </a:solidFill>
              <a:latin typeface="Consolas" panose="020B0609020204030204" pitchFamily="49" charset="0"/>
            </a:endParaRPr>
          </a:p>
          <a:p>
            <a:endParaRPr lang="en-US" dirty="0">
              <a:solidFill>
                <a:srgbClr val="00B0F0"/>
              </a:solidFill>
              <a:latin typeface="Consolas" panose="020B0609020204030204" pitchFamily="49" charset="0"/>
            </a:endParaRPr>
          </a:p>
          <a:p>
            <a:r>
              <a:rPr lang="en-US" dirty="0">
                <a:solidFill>
                  <a:schemeClr val="accent6">
                    <a:lumMod val="20000"/>
                    <a:lumOff val="80000"/>
                  </a:schemeClr>
                </a:solidFill>
                <a:latin typeface="Consolas" panose="020B0609020204030204" pitchFamily="49" charset="0"/>
              </a:rPr>
              <a:t>SELECT </a:t>
            </a:r>
            <a:r>
              <a:rPr lang="en-US" dirty="0" err="1">
                <a:solidFill>
                  <a:schemeClr val="accent6">
                    <a:lumMod val="20000"/>
                    <a:lumOff val="80000"/>
                  </a:schemeClr>
                </a:solidFill>
                <a:latin typeface="Consolas" panose="020B0609020204030204" pitchFamily="49" charset="0"/>
              </a:rPr>
              <a:t>age_band</a:t>
            </a:r>
            <a:r>
              <a:rPr lang="en-US" dirty="0">
                <a:solidFill>
                  <a:schemeClr val="accent6">
                    <a:lumMod val="20000"/>
                    <a:lumOff val="80000"/>
                  </a:schemeClr>
                </a:solidFill>
                <a:latin typeface="Consolas" panose="020B0609020204030204" pitchFamily="49" charset="0"/>
              </a:rPr>
              <a:t>, gender, COUNT(attrition) as </a:t>
            </a:r>
            <a:r>
              <a:rPr lang="en-US" dirty="0" err="1">
                <a:solidFill>
                  <a:schemeClr val="accent6">
                    <a:lumMod val="20000"/>
                    <a:lumOff val="80000"/>
                  </a:schemeClr>
                </a:solidFill>
                <a:latin typeface="Consolas" panose="020B0609020204030204" pitchFamily="49" charset="0"/>
              </a:rPr>
              <a:t>attrition_count</a:t>
            </a:r>
            <a:r>
              <a:rPr lang="en-US" dirty="0">
                <a:solidFill>
                  <a:schemeClr val="accent6">
                    <a:lumMod val="20000"/>
                    <a:lumOff val="80000"/>
                  </a:schemeClr>
                </a:solidFill>
                <a:latin typeface="Consolas" panose="020B0609020204030204" pitchFamily="49" charset="0"/>
              </a:rPr>
              <a:t>, </a:t>
            </a:r>
          </a:p>
          <a:p>
            <a:r>
              <a:rPr lang="en-US" dirty="0">
                <a:solidFill>
                  <a:schemeClr val="accent6">
                    <a:lumMod val="20000"/>
                    <a:lumOff val="80000"/>
                  </a:schemeClr>
                </a:solidFill>
                <a:latin typeface="Consolas" panose="020B0609020204030204" pitchFamily="49" charset="0"/>
              </a:rPr>
              <a:t>ROUND((CAST(COUNT(attrition) AS NUMERIC) / </a:t>
            </a:r>
          </a:p>
          <a:p>
            <a:r>
              <a:rPr lang="en-US" dirty="0">
                <a:solidFill>
                  <a:schemeClr val="accent6">
                    <a:lumMod val="20000"/>
                    <a:lumOff val="80000"/>
                  </a:schemeClr>
                </a:solidFill>
                <a:latin typeface="Consolas" panose="020B0609020204030204" pitchFamily="49" charset="0"/>
              </a:rPr>
              <a:t>(SELECT COUNT(attrition) FROM </a:t>
            </a:r>
            <a:r>
              <a:rPr lang="en-US" dirty="0" err="1">
                <a:solidFill>
                  <a:schemeClr val="accent6">
                    <a:lumMod val="20000"/>
                    <a:lumOff val="80000"/>
                  </a:schemeClr>
                </a:solidFill>
                <a:latin typeface="Consolas" panose="020B0609020204030204" pitchFamily="49" charset="0"/>
              </a:rPr>
              <a:t>hrdata</a:t>
            </a:r>
            <a:r>
              <a:rPr lang="en-US" dirty="0">
                <a:solidFill>
                  <a:schemeClr val="accent6">
                    <a:lumMod val="20000"/>
                    <a:lumOff val="80000"/>
                  </a:schemeClr>
                </a:solidFill>
                <a:latin typeface="Consolas" panose="020B0609020204030204" pitchFamily="49" charset="0"/>
              </a:rPr>
              <a:t> WHERE attrition = 'Yes'))*100, 2) AS Percentage </a:t>
            </a:r>
          </a:p>
          <a:p>
            <a:r>
              <a:rPr lang="en-IN" dirty="0">
                <a:solidFill>
                  <a:schemeClr val="accent6">
                    <a:lumMod val="20000"/>
                    <a:lumOff val="80000"/>
                  </a:schemeClr>
                </a:solidFill>
                <a:latin typeface="Consolas" panose="020B0609020204030204" pitchFamily="49" charset="0"/>
              </a:rPr>
              <a:t>FROM </a:t>
            </a:r>
            <a:r>
              <a:rPr lang="en-IN" dirty="0" err="1">
                <a:solidFill>
                  <a:schemeClr val="accent6">
                    <a:lumMod val="20000"/>
                    <a:lumOff val="80000"/>
                  </a:schemeClr>
                </a:solidFill>
                <a:latin typeface="Consolas" panose="020B0609020204030204" pitchFamily="49" charset="0"/>
              </a:rPr>
              <a:t>hrdata</a:t>
            </a:r>
            <a:endParaRPr lang="en-IN" dirty="0">
              <a:solidFill>
                <a:schemeClr val="accent6">
                  <a:lumMod val="20000"/>
                  <a:lumOff val="80000"/>
                </a:schemeClr>
              </a:solidFill>
              <a:latin typeface="Consolas" panose="020B0609020204030204" pitchFamily="49" charset="0"/>
            </a:endParaRPr>
          </a:p>
          <a:p>
            <a:r>
              <a:rPr lang="en-IN" dirty="0">
                <a:solidFill>
                  <a:schemeClr val="accent6">
                    <a:lumMod val="20000"/>
                    <a:lumOff val="80000"/>
                  </a:schemeClr>
                </a:solidFill>
                <a:latin typeface="Consolas" panose="020B0609020204030204" pitchFamily="49" charset="0"/>
              </a:rPr>
              <a:t>WHERE attrition = 'Yes' </a:t>
            </a:r>
          </a:p>
          <a:p>
            <a:r>
              <a:rPr lang="en-US" dirty="0">
                <a:solidFill>
                  <a:schemeClr val="accent6">
                    <a:lumMod val="20000"/>
                    <a:lumOff val="80000"/>
                  </a:schemeClr>
                </a:solidFill>
                <a:latin typeface="Consolas" panose="020B0609020204030204" pitchFamily="49" charset="0"/>
              </a:rPr>
              <a:t>GROUP BY </a:t>
            </a:r>
            <a:r>
              <a:rPr lang="en-US" dirty="0" err="1">
                <a:solidFill>
                  <a:schemeClr val="accent6">
                    <a:lumMod val="20000"/>
                    <a:lumOff val="80000"/>
                  </a:schemeClr>
                </a:solidFill>
                <a:latin typeface="Consolas" panose="020B0609020204030204" pitchFamily="49" charset="0"/>
              </a:rPr>
              <a:t>age_band</a:t>
            </a:r>
            <a:r>
              <a:rPr lang="en-US" dirty="0">
                <a:solidFill>
                  <a:schemeClr val="accent6">
                    <a:lumMod val="20000"/>
                    <a:lumOff val="80000"/>
                  </a:schemeClr>
                </a:solidFill>
                <a:latin typeface="Consolas" panose="020B0609020204030204" pitchFamily="49" charset="0"/>
              </a:rPr>
              <a:t>, gender</a:t>
            </a:r>
          </a:p>
          <a:p>
            <a:r>
              <a:rPr lang="en-US" dirty="0">
                <a:solidFill>
                  <a:schemeClr val="accent6">
                    <a:lumMod val="20000"/>
                    <a:lumOff val="80000"/>
                  </a:schemeClr>
                </a:solidFill>
                <a:latin typeface="Consolas" panose="020B0609020204030204" pitchFamily="49" charset="0"/>
              </a:rPr>
              <a:t>ORDER BY </a:t>
            </a:r>
            <a:r>
              <a:rPr lang="en-US" dirty="0" err="1">
                <a:solidFill>
                  <a:schemeClr val="accent6">
                    <a:lumMod val="20000"/>
                    <a:lumOff val="80000"/>
                  </a:schemeClr>
                </a:solidFill>
                <a:latin typeface="Consolas" panose="020B0609020204030204" pitchFamily="49" charset="0"/>
              </a:rPr>
              <a:t>age_band</a:t>
            </a:r>
            <a:r>
              <a:rPr lang="en-US" dirty="0">
                <a:solidFill>
                  <a:schemeClr val="accent6">
                    <a:lumMod val="20000"/>
                    <a:lumOff val="80000"/>
                  </a:schemeClr>
                </a:solidFill>
                <a:latin typeface="Consolas" panose="020B0609020204030204" pitchFamily="49" charset="0"/>
              </a:rPr>
              <a:t>, gender DESC</a:t>
            </a:r>
            <a:endParaRPr lang="en-IN" dirty="0">
              <a:solidFill>
                <a:schemeClr val="accent6">
                  <a:lumMod val="20000"/>
                  <a:lumOff val="80000"/>
                </a:schemeClr>
              </a:solidFill>
            </a:endParaRPr>
          </a:p>
        </p:txBody>
      </p:sp>
      <p:pic>
        <p:nvPicPr>
          <p:cNvPr id="4" name="Picture 3">
            <a:extLst>
              <a:ext uri="{FF2B5EF4-FFF2-40B4-BE49-F238E27FC236}">
                <a16:creationId xmlns:a16="http://schemas.microsoft.com/office/drawing/2014/main" id="{5D1F9009-BFA0-6B45-1584-A1189A086814}"/>
              </a:ext>
            </a:extLst>
          </p:cNvPr>
          <p:cNvPicPr>
            <a:picLocks noChangeAspect="1"/>
          </p:cNvPicPr>
          <p:nvPr/>
        </p:nvPicPr>
        <p:blipFill>
          <a:blip r:embed="rId3"/>
          <a:stretch>
            <a:fillRect/>
          </a:stretch>
        </p:blipFill>
        <p:spPr>
          <a:xfrm>
            <a:off x="854446" y="3873837"/>
            <a:ext cx="4261564" cy="2186144"/>
          </a:xfrm>
          <a:prstGeom prst="rect">
            <a:avLst/>
          </a:prstGeom>
        </p:spPr>
      </p:pic>
    </p:spTree>
    <p:extLst>
      <p:ext uri="{BB962C8B-B14F-4D97-AF65-F5344CB8AC3E}">
        <p14:creationId xmlns:p14="http://schemas.microsoft.com/office/powerpoint/2010/main" val="112505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rk Blue Background HD Navy Blue Wallpapers | HD Wallpapers | ID #64149">
            <a:extLst>
              <a:ext uri="{FF2B5EF4-FFF2-40B4-BE49-F238E27FC236}">
                <a16:creationId xmlns:a16="http://schemas.microsoft.com/office/drawing/2014/main" id="{A64880AC-5C64-4F77-3EAB-908A5E80C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17242B9-0198-791C-6DA8-CDD1A4753DA5}"/>
              </a:ext>
            </a:extLst>
          </p:cNvPr>
          <p:cNvPicPr>
            <a:picLocks noChangeAspect="1"/>
          </p:cNvPicPr>
          <p:nvPr/>
        </p:nvPicPr>
        <p:blipFill>
          <a:blip r:embed="rId3"/>
          <a:stretch>
            <a:fillRect/>
          </a:stretch>
        </p:blipFill>
        <p:spPr>
          <a:xfrm>
            <a:off x="203200" y="710634"/>
            <a:ext cx="11805920" cy="5974646"/>
          </a:xfrm>
          <a:prstGeom prst="rect">
            <a:avLst/>
          </a:prstGeom>
        </p:spPr>
      </p:pic>
      <p:sp>
        <p:nvSpPr>
          <p:cNvPr id="6" name="TextBox 5">
            <a:extLst>
              <a:ext uri="{FF2B5EF4-FFF2-40B4-BE49-F238E27FC236}">
                <a16:creationId xmlns:a16="http://schemas.microsoft.com/office/drawing/2014/main" id="{88F49A8B-CA70-458F-3CF6-84C019082E09}"/>
              </a:ext>
            </a:extLst>
          </p:cNvPr>
          <p:cNvSpPr txBox="1"/>
          <p:nvPr/>
        </p:nvSpPr>
        <p:spPr>
          <a:xfrm>
            <a:off x="3017520" y="40074"/>
            <a:ext cx="5862320" cy="584775"/>
          </a:xfrm>
          <a:prstGeom prst="rect">
            <a:avLst/>
          </a:prstGeom>
          <a:noFill/>
        </p:spPr>
        <p:txBody>
          <a:bodyPr wrap="square" rtlCol="0">
            <a:spAutoFit/>
          </a:bodyPr>
          <a:lstStyle/>
          <a:p>
            <a:pPr algn="ctr"/>
            <a:r>
              <a:rPr lang="en-IN" sz="3200" b="1" dirty="0">
                <a:solidFill>
                  <a:schemeClr val="accent4">
                    <a:lumMod val="40000"/>
                    <a:lumOff val="60000"/>
                  </a:schemeClr>
                </a:solidFill>
                <a:latin typeface="Castellar" panose="020A0402060406010301" pitchFamily="18" charset="0"/>
              </a:rPr>
              <a:t>TABLEAU DASHBOARD</a:t>
            </a:r>
          </a:p>
        </p:txBody>
      </p:sp>
    </p:spTree>
    <p:extLst>
      <p:ext uri="{BB962C8B-B14F-4D97-AF65-F5344CB8AC3E}">
        <p14:creationId xmlns:p14="http://schemas.microsoft.com/office/powerpoint/2010/main" val="1522503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emium Photo | Modern HR interface over blue background">
            <a:extLst>
              <a:ext uri="{FF2B5EF4-FFF2-40B4-BE49-F238E27FC236}">
                <a16:creationId xmlns:a16="http://schemas.microsoft.com/office/drawing/2014/main" id="{32718BA7-8FFE-2E0F-2696-47118E994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80467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7E5D4A-7698-4AC7-1067-C0995E611725}"/>
              </a:ext>
            </a:extLst>
          </p:cNvPr>
          <p:cNvSpPr txBox="1"/>
          <p:nvPr/>
        </p:nvSpPr>
        <p:spPr>
          <a:xfrm>
            <a:off x="3855720" y="423148"/>
            <a:ext cx="4236720" cy="523220"/>
          </a:xfrm>
          <a:prstGeom prst="rect">
            <a:avLst/>
          </a:prstGeom>
          <a:noFill/>
        </p:spPr>
        <p:txBody>
          <a:bodyPr wrap="square" rtlCol="0">
            <a:spAutoFit/>
          </a:bodyPr>
          <a:lstStyle/>
          <a:p>
            <a:pPr algn="ctr"/>
            <a:r>
              <a:rPr lang="en-IN" sz="2800" b="1" dirty="0">
                <a:solidFill>
                  <a:schemeClr val="accent4">
                    <a:lumMod val="40000"/>
                    <a:lumOff val="60000"/>
                  </a:schemeClr>
                </a:solidFill>
                <a:latin typeface="Castellar" panose="020A0402060406010301" pitchFamily="18" charset="0"/>
              </a:rPr>
              <a:t>STORY TELLING </a:t>
            </a:r>
          </a:p>
        </p:txBody>
      </p:sp>
      <p:sp>
        <p:nvSpPr>
          <p:cNvPr id="3" name="TextBox 2">
            <a:extLst>
              <a:ext uri="{FF2B5EF4-FFF2-40B4-BE49-F238E27FC236}">
                <a16:creationId xmlns:a16="http://schemas.microsoft.com/office/drawing/2014/main" id="{014AC4F1-A8DB-0B41-2CA1-23C8622CE265}"/>
              </a:ext>
            </a:extLst>
          </p:cNvPr>
          <p:cNvSpPr txBox="1"/>
          <p:nvPr/>
        </p:nvSpPr>
        <p:spPr>
          <a:xfrm>
            <a:off x="756920" y="1107440"/>
            <a:ext cx="11572240" cy="1200329"/>
          </a:xfrm>
          <a:prstGeom prst="rect">
            <a:avLst/>
          </a:prstGeom>
          <a:noFill/>
        </p:spPr>
        <p:txBody>
          <a:bodyPr wrap="square" rtlCol="0">
            <a:spAutoFit/>
          </a:bodyPr>
          <a:lstStyle/>
          <a:p>
            <a:r>
              <a:rPr lang="en-US" dirty="0">
                <a:solidFill>
                  <a:schemeClr val="bg1"/>
                </a:solidFill>
              </a:rPr>
              <a:t>This HR Analytics Dashboard consolidates key workforce metrics, providing a comprehensive view of employee demographics, attrition, and satisfaction across departments and age groups. By visualizing critical data points, it empowers HR to make informed decisions on talent management, retention strategies, and employee engagement initiatives, ultimately fostering a more effective and satisfied workforce.</a:t>
            </a:r>
            <a:endParaRPr lang="en-IN" dirty="0">
              <a:solidFill>
                <a:schemeClr val="bg1"/>
              </a:solidFill>
            </a:endParaRPr>
          </a:p>
        </p:txBody>
      </p:sp>
    </p:spTree>
    <p:extLst>
      <p:ext uri="{BB962C8B-B14F-4D97-AF65-F5344CB8AC3E}">
        <p14:creationId xmlns:p14="http://schemas.microsoft.com/office/powerpoint/2010/main" val="273233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05AE-0F0E-FCB3-FFE3-052CFF9842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566A44-7859-BED3-D581-8A7400FC9067}"/>
              </a:ext>
            </a:extLst>
          </p:cNvPr>
          <p:cNvSpPr>
            <a:spLocks noGrp="1"/>
          </p:cNvSpPr>
          <p:nvPr>
            <p:ph idx="1"/>
          </p:nvPr>
        </p:nvSpPr>
        <p:spPr/>
        <p:txBody>
          <a:bodyPr/>
          <a:lstStyle/>
          <a:p>
            <a:endParaRPr lang="en-IN"/>
          </a:p>
        </p:txBody>
      </p:sp>
      <p:pic>
        <p:nvPicPr>
          <p:cNvPr id="2050" name="Picture 2" descr="Technology Background Images - Free Download on Freepik">
            <a:extLst>
              <a:ext uri="{FF2B5EF4-FFF2-40B4-BE49-F238E27FC236}">
                <a16:creationId xmlns:a16="http://schemas.microsoft.com/office/drawing/2014/main" id="{0E1D4F10-4D40-6377-D236-B6D9E02EE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802"/>
            <a:ext cx="12192000" cy="69288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71E961-F3B3-0188-63BF-418208F6865E}"/>
              </a:ext>
            </a:extLst>
          </p:cNvPr>
          <p:cNvSpPr txBox="1"/>
          <p:nvPr/>
        </p:nvSpPr>
        <p:spPr>
          <a:xfrm>
            <a:off x="3436620" y="735518"/>
            <a:ext cx="4899660" cy="584775"/>
          </a:xfrm>
          <a:prstGeom prst="rect">
            <a:avLst/>
          </a:prstGeom>
          <a:noFill/>
        </p:spPr>
        <p:txBody>
          <a:bodyPr wrap="square" rtlCol="0">
            <a:spAutoFit/>
          </a:bodyPr>
          <a:lstStyle/>
          <a:p>
            <a:r>
              <a:rPr lang="en-IN" sz="3200" b="1" dirty="0">
                <a:solidFill>
                  <a:schemeClr val="accent4">
                    <a:lumMod val="40000"/>
                    <a:lumOff val="60000"/>
                  </a:schemeClr>
                </a:solidFill>
                <a:latin typeface="Castellar" panose="020A0402060406010301" pitchFamily="18" charset="0"/>
              </a:rPr>
              <a:t>PROJECT OVERVIEW</a:t>
            </a:r>
          </a:p>
        </p:txBody>
      </p:sp>
      <p:sp>
        <p:nvSpPr>
          <p:cNvPr id="5" name="TextBox 4">
            <a:extLst>
              <a:ext uri="{FF2B5EF4-FFF2-40B4-BE49-F238E27FC236}">
                <a16:creationId xmlns:a16="http://schemas.microsoft.com/office/drawing/2014/main" id="{74B4059A-161A-99A4-F478-26D23189C6C2}"/>
              </a:ext>
            </a:extLst>
          </p:cNvPr>
          <p:cNvSpPr txBox="1"/>
          <p:nvPr/>
        </p:nvSpPr>
        <p:spPr>
          <a:xfrm>
            <a:off x="1097280" y="1619260"/>
            <a:ext cx="10515600" cy="3477875"/>
          </a:xfrm>
          <a:prstGeom prst="rect">
            <a:avLst/>
          </a:prstGeom>
          <a:noFill/>
        </p:spPr>
        <p:txBody>
          <a:bodyPr wrap="square" rtlCol="0">
            <a:spAutoFit/>
          </a:bodyPr>
          <a:lstStyle/>
          <a:p>
            <a:r>
              <a:rPr lang="en-US" sz="2000" dirty="0">
                <a:solidFill>
                  <a:schemeClr val="bg1"/>
                </a:solidFill>
              </a:rPr>
              <a:t>The HR Analytics Data project focuses on providing a detailed analysis of key human resources metrics within an organization. Utilizing an advanced HR Analytics Dashboard, this project aggregates data on employee count, attrition rates, average age, and job satisfaction. The dashboard highlights critical insights such as the overall attrition rate of 16.12%, department-wise attrition with the highest turnover in Sales (66.29%), and gender-based attrition analysis. Additionally, it offers a breakdown of employee distribution across various age groups, revealing that the majority are between 27-30 years old. Job satisfaction ratings by role and education field-wise attrition data further enhance the understanding of workforce dynamics. By delivering these insights, the HR Analytics Data project aims to help HR managers identify trends, address areas of concern, optimize retention strategies, and improve overall employee satisfaction and organizational efficiency.</a:t>
            </a:r>
            <a:endParaRPr lang="en-IN" sz="2000" dirty="0">
              <a:solidFill>
                <a:schemeClr val="bg1"/>
              </a:solidFill>
            </a:endParaRPr>
          </a:p>
        </p:txBody>
      </p:sp>
    </p:spTree>
    <p:extLst>
      <p:ext uri="{BB962C8B-B14F-4D97-AF65-F5344CB8AC3E}">
        <p14:creationId xmlns:p14="http://schemas.microsoft.com/office/powerpoint/2010/main" val="305641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F0D9-9250-D472-E410-FB0E9E38B87D}"/>
              </a:ext>
            </a:extLst>
          </p:cNvPr>
          <p:cNvSpPr>
            <a:spLocks noGrp="1"/>
          </p:cNvSpPr>
          <p:nvPr>
            <p:ph type="title"/>
          </p:nvPr>
        </p:nvSpPr>
        <p:spPr/>
        <p:txBody>
          <a:bodyPr/>
          <a:lstStyle/>
          <a:p>
            <a:endParaRPr lang="en-IN" dirty="0"/>
          </a:p>
        </p:txBody>
      </p:sp>
      <p:pic>
        <p:nvPicPr>
          <p:cNvPr id="3074" name="Picture 2" descr="HR data privacy and compliance: How secure is your HR data? | Spirion">
            <a:extLst>
              <a:ext uri="{FF2B5EF4-FFF2-40B4-BE49-F238E27FC236}">
                <a16:creationId xmlns:a16="http://schemas.microsoft.com/office/drawing/2014/main" id="{20366EC4-D48D-D4A2-8EF5-85D5481AD2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43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EDD837-E8D1-4401-2AB0-748AED1E5DE3}"/>
              </a:ext>
            </a:extLst>
          </p:cNvPr>
          <p:cNvSpPr txBox="1"/>
          <p:nvPr/>
        </p:nvSpPr>
        <p:spPr>
          <a:xfrm>
            <a:off x="939592" y="1027906"/>
            <a:ext cx="4084320" cy="584775"/>
          </a:xfrm>
          <a:prstGeom prst="rect">
            <a:avLst/>
          </a:prstGeom>
          <a:noFill/>
        </p:spPr>
        <p:txBody>
          <a:bodyPr wrap="square" rtlCol="0">
            <a:spAutoFit/>
          </a:bodyPr>
          <a:lstStyle/>
          <a:p>
            <a:r>
              <a:rPr lang="en-IN" sz="3200" b="1" dirty="0">
                <a:solidFill>
                  <a:schemeClr val="accent4">
                    <a:lumMod val="40000"/>
                    <a:lumOff val="60000"/>
                  </a:schemeClr>
                </a:solidFill>
                <a:latin typeface="Castellar" panose="020A0402060406010301" pitchFamily="18" charset="0"/>
              </a:rPr>
              <a:t>TOOLS USED</a:t>
            </a:r>
          </a:p>
        </p:txBody>
      </p:sp>
      <p:sp>
        <p:nvSpPr>
          <p:cNvPr id="5" name="TextBox 4">
            <a:extLst>
              <a:ext uri="{FF2B5EF4-FFF2-40B4-BE49-F238E27FC236}">
                <a16:creationId xmlns:a16="http://schemas.microsoft.com/office/drawing/2014/main" id="{8299A61E-0E25-2888-FDCA-B6E4554BD85B}"/>
              </a:ext>
            </a:extLst>
          </p:cNvPr>
          <p:cNvSpPr txBox="1"/>
          <p:nvPr/>
        </p:nvSpPr>
        <p:spPr>
          <a:xfrm>
            <a:off x="939592" y="1494437"/>
            <a:ext cx="9641322" cy="2554545"/>
          </a:xfrm>
          <a:prstGeom prst="rect">
            <a:avLst/>
          </a:prstGeom>
          <a:noFill/>
        </p:spPr>
        <p:txBody>
          <a:bodyPr wrap="square" rtlCol="0">
            <a:spAutoFit/>
          </a:bodyPr>
          <a:lstStyle/>
          <a:p>
            <a:endParaRPr lang="en-US" sz="2000" dirty="0">
              <a:solidFill>
                <a:schemeClr val="accent4">
                  <a:lumMod val="40000"/>
                  <a:lumOff val="60000"/>
                </a:schemeClr>
              </a:solidFill>
            </a:endParaRPr>
          </a:p>
          <a:p>
            <a:pPr marL="285750" indent="-285750">
              <a:buFont typeface="Arial" panose="020B0604020202020204" pitchFamily="34" charset="0"/>
              <a:buChar char="•"/>
            </a:pPr>
            <a:r>
              <a:rPr lang="en-US" sz="2000" u="sng" dirty="0">
                <a:solidFill>
                  <a:schemeClr val="accent4">
                    <a:lumMod val="40000"/>
                    <a:lumOff val="60000"/>
                  </a:schemeClr>
                </a:solidFill>
              </a:rPr>
              <a:t>YouTube</a:t>
            </a:r>
            <a:r>
              <a:rPr lang="en-US" sz="2000" dirty="0">
                <a:solidFill>
                  <a:schemeClr val="bg1"/>
                </a:solidFill>
              </a:rPr>
              <a:t> - Dataset of HR ANALYTICS was collected from YouTube </a:t>
            </a:r>
          </a:p>
          <a:p>
            <a:pPr marL="285750" indent="-285750">
              <a:buFont typeface="Arial" panose="020B0604020202020204" pitchFamily="34" charset="0"/>
              <a:buChar char="•"/>
            </a:pPr>
            <a:r>
              <a:rPr lang="en-US" sz="2000" u="sng" dirty="0">
                <a:solidFill>
                  <a:schemeClr val="accent4">
                    <a:lumMod val="40000"/>
                    <a:lumOff val="60000"/>
                  </a:schemeClr>
                </a:solidFill>
              </a:rPr>
              <a:t>Excel</a:t>
            </a:r>
            <a:r>
              <a:rPr lang="en-US" sz="2000" dirty="0">
                <a:solidFill>
                  <a:schemeClr val="bg1"/>
                </a:solidFill>
              </a:rPr>
              <a:t> - Imported the data in Excel, performed Data Processing, removing Duplicates and Data Cleaning.</a:t>
            </a:r>
          </a:p>
          <a:p>
            <a:pPr marL="285750" indent="-285750">
              <a:buFont typeface="Arial" panose="020B0604020202020204" pitchFamily="34" charset="0"/>
              <a:buChar char="•"/>
            </a:pPr>
            <a:r>
              <a:rPr lang="en-US" sz="2000" u="sng" dirty="0">
                <a:solidFill>
                  <a:schemeClr val="accent4">
                    <a:lumMod val="40000"/>
                    <a:lumOff val="60000"/>
                  </a:schemeClr>
                </a:solidFill>
              </a:rPr>
              <a:t>SQL Server Management Studio </a:t>
            </a:r>
            <a:r>
              <a:rPr lang="en-US" sz="2000" dirty="0">
                <a:solidFill>
                  <a:schemeClr val="bg1"/>
                </a:solidFill>
              </a:rPr>
              <a:t>– imported the cleaned HR Analytics Data into SSMS. Written SQL Codes for KPI’s and Charts Requirements</a:t>
            </a:r>
          </a:p>
          <a:p>
            <a:pPr marL="285750" indent="-285750">
              <a:buFont typeface="Arial" panose="020B0604020202020204" pitchFamily="34" charset="0"/>
              <a:buChar char="•"/>
            </a:pPr>
            <a:r>
              <a:rPr lang="en-US" sz="2000" u="sng" dirty="0">
                <a:solidFill>
                  <a:schemeClr val="accent4">
                    <a:lumMod val="40000"/>
                    <a:lumOff val="60000"/>
                  </a:schemeClr>
                </a:solidFill>
              </a:rPr>
              <a:t>Tableau</a:t>
            </a:r>
            <a:r>
              <a:rPr lang="en-US" sz="2000" dirty="0">
                <a:solidFill>
                  <a:schemeClr val="bg1"/>
                </a:solidFill>
              </a:rPr>
              <a:t> – Imported the Data in Tableau for data Visualization, Insights, and Interactive Dashboard </a:t>
            </a:r>
          </a:p>
        </p:txBody>
      </p:sp>
    </p:spTree>
    <p:extLst>
      <p:ext uri="{BB962C8B-B14F-4D97-AF65-F5344CB8AC3E}">
        <p14:creationId xmlns:p14="http://schemas.microsoft.com/office/powerpoint/2010/main" val="166259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rk Blue Background Images | Free Photos, PNG Stickers, Wallpapers &amp;  Backgrounds - rawpixel">
            <a:extLst>
              <a:ext uri="{FF2B5EF4-FFF2-40B4-BE49-F238E27FC236}">
                <a16:creationId xmlns:a16="http://schemas.microsoft.com/office/drawing/2014/main" id="{218449A9-B40C-1923-E4E1-B1F94EDC5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504E7D-B8FA-3368-A75B-E6C8C482A3D6}"/>
              </a:ext>
            </a:extLst>
          </p:cNvPr>
          <p:cNvSpPr txBox="1"/>
          <p:nvPr/>
        </p:nvSpPr>
        <p:spPr>
          <a:xfrm>
            <a:off x="877078" y="354563"/>
            <a:ext cx="6298162" cy="523220"/>
          </a:xfrm>
          <a:prstGeom prst="rect">
            <a:avLst/>
          </a:prstGeom>
          <a:noFill/>
        </p:spPr>
        <p:txBody>
          <a:bodyPr wrap="square" rtlCol="0">
            <a:spAutoFit/>
          </a:bodyPr>
          <a:lstStyle/>
          <a:p>
            <a:r>
              <a:rPr lang="en-IN" sz="2800" b="1" dirty="0">
                <a:solidFill>
                  <a:schemeClr val="accent4">
                    <a:lumMod val="40000"/>
                    <a:lumOff val="60000"/>
                  </a:schemeClr>
                </a:solidFill>
                <a:latin typeface="Castellar" panose="020A0402060406010301" pitchFamily="18" charset="0"/>
              </a:rPr>
              <a:t>Dataset Overview</a:t>
            </a:r>
          </a:p>
        </p:txBody>
      </p:sp>
      <p:pic>
        <p:nvPicPr>
          <p:cNvPr id="4" name="Picture 3">
            <a:extLst>
              <a:ext uri="{FF2B5EF4-FFF2-40B4-BE49-F238E27FC236}">
                <a16:creationId xmlns:a16="http://schemas.microsoft.com/office/drawing/2014/main" id="{31194E33-670D-B034-F244-290326751408}"/>
              </a:ext>
            </a:extLst>
          </p:cNvPr>
          <p:cNvPicPr>
            <a:picLocks noChangeAspect="1"/>
          </p:cNvPicPr>
          <p:nvPr/>
        </p:nvPicPr>
        <p:blipFill>
          <a:blip r:embed="rId3"/>
          <a:stretch>
            <a:fillRect/>
          </a:stretch>
        </p:blipFill>
        <p:spPr>
          <a:xfrm>
            <a:off x="251927" y="994762"/>
            <a:ext cx="11700587" cy="5508675"/>
          </a:xfrm>
          <a:prstGeom prst="rect">
            <a:avLst/>
          </a:prstGeom>
        </p:spPr>
      </p:pic>
    </p:spTree>
    <p:extLst>
      <p:ext uri="{BB962C8B-B14F-4D97-AF65-F5344CB8AC3E}">
        <p14:creationId xmlns:p14="http://schemas.microsoft.com/office/powerpoint/2010/main" val="183504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ark Blue Background Images – Browse 5,609,310 Stock Photos, Vectors, and  Video | Adobe Stock">
            <a:extLst>
              <a:ext uri="{FF2B5EF4-FFF2-40B4-BE49-F238E27FC236}">
                <a16:creationId xmlns:a16="http://schemas.microsoft.com/office/drawing/2014/main" id="{EC2FFADB-F5EC-A894-49DB-B535ED1C7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41F0E9-C8D0-FBC3-9904-51C0A019D8D2}"/>
              </a:ext>
            </a:extLst>
          </p:cNvPr>
          <p:cNvSpPr txBox="1"/>
          <p:nvPr/>
        </p:nvSpPr>
        <p:spPr>
          <a:xfrm>
            <a:off x="5107330" y="249383"/>
            <a:ext cx="6094070" cy="400110"/>
          </a:xfrm>
          <a:prstGeom prst="rect">
            <a:avLst/>
          </a:prstGeom>
          <a:noFill/>
        </p:spPr>
        <p:txBody>
          <a:bodyPr wrap="square">
            <a:spAutoFit/>
          </a:bodyPr>
          <a:lstStyle/>
          <a:p>
            <a:r>
              <a:rPr lang="en-IN" sz="2000" b="1" dirty="0">
                <a:solidFill>
                  <a:schemeClr val="accent4">
                    <a:lumMod val="40000"/>
                    <a:lumOff val="60000"/>
                  </a:schemeClr>
                </a:solidFill>
                <a:latin typeface="Castellar" panose="020A0402060406010301" pitchFamily="18" charset="0"/>
              </a:rPr>
              <a:t>SQL CODE </a:t>
            </a:r>
          </a:p>
        </p:txBody>
      </p:sp>
      <p:sp>
        <p:nvSpPr>
          <p:cNvPr id="5" name="TextBox 4">
            <a:extLst>
              <a:ext uri="{FF2B5EF4-FFF2-40B4-BE49-F238E27FC236}">
                <a16:creationId xmlns:a16="http://schemas.microsoft.com/office/drawing/2014/main" id="{57D3CC0F-036A-8851-8CA2-D0EEA418AF81}"/>
              </a:ext>
            </a:extLst>
          </p:cNvPr>
          <p:cNvSpPr txBox="1"/>
          <p:nvPr/>
        </p:nvSpPr>
        <p:spPr>
          <a:xfrm>
            <a:off x="4598043" y="714210"/>
            <a:ext cx="6094070" cy="369332"/>
          </a:xfrm>
          <a:prstGeom prst="rect">
            <a:avLst/>
          </a:prstGeom>
          <a:noFill/>
        </p:spPr>
        <p:txBody>
          <a:bodyPr wrap="square">
            <a:spAutoFit/>
          </a:bodyPr>
          <a:lstStyle/>
          <a:p>
            <a:pPr marL="342900" indent="-342900">
              <a:buFont typeface="Arial" panose="020B0604020202020204" pitchFamily="34" charset="0"/>
              <a:buChar char="•"/>
            </a:pPr>
            <a:r>
              <a:rPr lang="en-IN" sz="1800" u="sng" dirty="0">
                <a:solidFill>
                  <a:schemeClr val="accent4">
                    <a:lumMod val="40000"/>
                    <a:lumOff val="60000"/>
                  </a:schemeClr>
                </a:solidFill>
              </a:rPr>
              <a:t>KPI’S REQUIREMENTS</a:t>
            </a:r>
          </a:p>
        </p:txBody>
      </p:sp>
      <p:sp>
        <p:nvSpPr>
          <p:cNvPr id="7" name="TextBox 6">
            <a:extLst>
              <a:ext uri="{FF2B5EF4-FFF2-40B4-BE49-F238E27FC236}">
                <a16:creationId xmlns:a16="http://schemas.microsoft.com/office/drawing/2014/main" id="{BD73EBD8-EBB1-CE44-52FC-A810FF9B9958}"/>
              </a:ext>
            </a:extLst>
          </p:cNvPr>
          <p:cNvSpPr txBox="1"/>
          <p:nvPr/>
        </p:nvSpPr>
        <p:spPr>
          <a:xfrm>
            <a:off x="280687" y="1558778"/>
            <a:ext cx="8064660" cy="923330"/>
          </a:xfrm>
          <a:prstGeom prst="rect">
            <a:avLst/>
          </a:prstGeom>
          <a:noFill/>
        </p:spPr>
        <p:txBody>
          <a:bodyPr wrap="square">
            <a:spAutoFit/>
          </a:bodyPr>
          <a:lstStyle/>
          <a:p>
            <a:r>
              <a:rPr lang="en-US" b="1" u="sng" dirty="0">
                <a:solidFill>
                  <a:srgbClr val="00B0F0"/>
                </a:solidFill>
                <a:latin typeface="Consolas" panose="020B0609020204030204" pitchFamily="49" charset="0"/>
              </a:rPr>
              <a:t>1.Calculate Total Employee Count</a:t>
            </a:r>
          </a:p>
          <a:p>
            <a:endParaRPr lang="en-US" dirty="0">
              <a:solidFill>
                <a:srgbClr val="00B0F0"/>
              </a:solidFill>
              <a:latin typeface="Consolas" panose="020B0609020204030204" pitchFamily="49" charset="0"/>
            </a:endParaRPr>
          </a:p>
          <a:p>
            <a:r>
              <a:rPr lang="en-US" dirty="0">
                <a:solidFill>
                  <a:schemeClr val="bg1"/>
                </a:solidFill>
                <a:latin typeface="Consolas" panose="020B0609020204030204" pitchFamily="49" charset="0"/>
              </a:rPr>
              <a:t>SELECT COUNT(</a:t>
            </a:r>
            <a:r>
              <a:rPr lang="en-US" dirty="0" err="1">
                <a:solidFill>
                  <a:schemeClr val="bg1"/>
                </a:solidFill>
                <a:latin typeface="Consolas" panose="020B0609020204030204" pitchFamily="49" charset="0"/>
              </a:rPr>
              <a:t>employee_count</a:t>
            </a:r>
            <a:r>
              <a:rPr lang="en-US" dirty="0">
                <a:solidFill>
                  <a:schemeClr val="bg1"/>
                </a:solidFill>
                <a:latin typeface="Consolas" panose="020B0609020204030204" pitchFamily="49" charset="0"/>
              </a:rPr>
              <a:t>) as </a:t>
            </a:r>
            <a:r>
              <a:rPr lang="en-US" dirty="0" err="1">
                <a:solidFill>
                  <a:schemeClr val="bg1"/>
                </a:solidFill>
                <a:latin typeface="Consolas" panose="020B0609020204030204" pitchFamily="49" charset="0"/>
              </a:rPr>
              <a:t>employee_count</a:t>
            </a:r>
            <a:r>
              <a:rPr lang="en-US" dirty="0">
                <a:solidFill>
                  <a:schemeClr val="bg1"/>
                </a:solidFill>
                <a:latin typeface="Consolas" panose="020B0609020204030204" pitchFamily="49" charset="0"/>
              </a:rPr>
              <a:t> FROM </a:t>
            </a:r>
            <a:r>
              <a:rPr lang="en-US" dirty="0" err="1">
                <a:solidFill>
                  <a:schemeClr val="bg1"/>
                </a:solidFill>
                <a:latin typeface="Consolas" panose="020B0609020204030204" pitchFamily="49" charset="0"/>
              </a:rPr>
              <a:t>hrdata</a:t>
            </a:r>
            <a:endParaRPr lang="en-IN" dirty="0">
              <a:solidFill>
                <a:schemeClr val="bg1"/>
              </a:solidFill>
            </a:endParaRPr>
          </a:p>
        </p:txBody>
      </p:sp>
      <p:pic>
        <p:nvPicPr>
          <p:cNvPr id="8" name="Picture 7">
            <a:extLst>
              <a:ext uri="{FF2B5EF4-FFF2-40B4-BE49-F238E27FC236}">
                <a16:creationId xmlns:a16="http://schemas.microsoft.com/office/drawing/2014/main" id="{64F22E8B-6593-32B5-44C5-9EFFB031A678}"/>
              </a:ext>
            </a:extLst>
          </p:cNvPr>
          <p:cNvPicPr>
            <a:picLocks noChangeAspect="1"/>
          </p:cNvPicPr>
          <p:nvPr/>
        </p:nvPicPr>
        <p:blipFill>
          <a:blip r:embed="rId3"/>
          <a:stretch>
            <a:fillRect/>
          </a:stretch>
        </p:blipFill>
        <p:spPr>
          <a:xfrm>
            <a:off x="1560139" y="3359354"/>
            <a:ext cx="3729491" cy="1939868"/>
          </a:xfrm>
          <a:prstGeom prst="rect">
            <a:avLst/>
          </a:prstGeom>
        </p:spPr>
      </p:pic>
    </p:spTree>
    <p:extLst>
      <p:ext uri="{BB962C8B-B14F-4D97-AF65-F5344CB8AC3E}">
        <p14:creationId xmlns:p14="http://schemas.microsoft.com/office/powerpoint/2010/main" val="64384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ark Blue Background Images – Browse 5,609,310 Stock Photos, Vectors, and  Video | Adobe Stock">
            <a:extLst>
              <a:ext uri="{FF2B5EF4-FFF2-40B4-BE49-F238E27FC236}">
                <a16:creationId xmlns:a16="http://schemas.microsoft.com/office/drawing/2014/main" id="{3470BCD1-D44A-A6CC-684B-2FB73C420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4E8FF6-BFCF-F692-339E-1BE6D538413A}"/>
              </a:ext>
            </a:extLst>
          </p:cNvPr>
          <p:cNvSpPr txBox="1"/>
          <p:nvPr/>
        </p:nvSpPr>
        <p:spPr>
          <a:xfrm>
            <a:off x="269111" y="916783"/>
            <a:ext cx="7682696" cy="1200329"/>
          </a:xfrm>
          <a:prstGeom prst="rect">
            <a:avLst/>
          </a:prstGeom>
          <a:noFill/>
        </p:spPr>
        <p:txBody>
          <a:bodyPr wrap="square">
            <a:spAutoFit/>
          </a:bodyPr>
          <a:lstStyle/>
          <a:p>
            <a:r>
              <a:rPr lang="en-IN" b="1" u="sng" dirty="0">
                <a:solidFill>
                  <a:srgbClr val="00B0F0"/>
                </a:solidFill>
                <a:latin typeface="Consolas" panose="020B0609020204030204" pitchFamily="49" charset="0"/>
              </a:rPr>
              <a:t>2.Calculate Attrition Count</a:t>
            </a:r>
          </a:p>
          <a:p>
            <a:endParaRPr lang="en-IN" b="1" dirty="0">
              <a:solidFill>
                <a:schemeClr val="accent2"/>
              </a:solidFill>
              <a:latin typeface="Consolas" panose="020B0609020204030204" pitchFamily="49" charset="0"/>
            </a:endParaRPr>
          </a:p>
          <a:p>
            <a:r>
              <a:rPr lang="en-US" dirty="0">
                <a:solidFill>
                  <a:schemeClr val="bg1"/>
                </a:solidFill>
                <a:latin typeface="Consolas" panose="020B0609020204030204" pitchFamily="49" charset="0"/>
              </a:rPr>
              <a:t>SELECT COUNT(attrition) as </a:t>
            </a:r>
            <a:r>
              <a:rPr lang="en-US" dirty="0" err="1">
                <a:solidFill>
                  <a:schemeClr val="bg1"/>
                </a:solidFill>
                <a:latin typeface="Consolas" panose="020B0609020204030204" pitchFamily="49" charset="0"/>
              </a:rPr>
              <a:t>attrition_count</a:t>
            </a:r>
            <a:r>
              <a:rPr lang="en-US" dirty="0">
                <a:solidFill>
                  <a:schemeClr val="bg1"/>
                </a:solidFill>
                <a:latin typeface="Consolas" panose="020B0609020204030204" pitchFamily="49" charset="0"/>
              </a:rPr>
              <a:t> FROM </a:t>
            </a:r>
            <a:r>
              <a:rPr lang="en-US" dirty="0" err="1">
                <a:solidFill>
                  <a:schemeClr val="bg1"/>
                </a:solidFill>
                <a:latin typeface="Consolas" panose="020B0609020204030204" pitchFamily="49" charset="0"/>
              </a:rPr>
              <a:t>hrdata</a:t>
            </a:r>
            <a:endParaRPr lang="en-US"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WHERE attrition = 'Yes'</a:t>
            </a:r>
            <a:endParaRPr lang="en-IN" dirty="0"/>
          </a:p>
        </p:txBody>
      </p:sp>
      <p:pic>
        <p:nvPicPr>
          <p:cNvPr id="4" name="Picture 3">
            <a:extLst>
              <a:ext uri="{FF2B5EF4-FFF2-40B4-BE49-F238E27FC236}">
                <a16:creationId xmlns:a16="http://schemas.microsoft.com/office/drawing/2014/main" id="{622508AD-687F-3E40-2987-D33BA94059EF}"/>
              </a:ext>
            </a:extLst>
          </p:cNvPr>
          <p:cNvPicPr>
            <a:picLocks noChangeAspect="1"/>
          </p:cNvPicPr>
          <p:nvPr/>
        </p:nvPicPr>
        <p:blipFill>
          <a:blip r:embed="rId3"/>
          <a:stretch>
            <a:fillRect/>
          </a:stretch>
        </p:blipFill>
        <p:spPr>
          <a:xfrm>
            <a:off x="914400" y="2858947"/>
            <a:ext cx="3646025" cy="1817225"/>
          </a:xfrm>
          <a:prstGeom prst="rect">
            <a:avLst/>
          </a:prstGeom>
        </p:spPr>
      </p:pic>
    </p:spTree>
    <p:extLst>
      <p:ext uri="{BB962C8B-B14F-4D97-AF65-F5344CB8AC3E}">
        <p14:creationId xmlns:p14="http://schemas.microsoft.com/office/powerpoint/2010/main" val="36051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ark Blue Background Images – Browse 5,609,310 Stock Photos, Vectors, and  Video | Adobe Stock">
            <a:extLst>
              <a:ext uri="{FF2B5EF4-FFF2-40B4-BE49-F238E27FC236}">
                <a16:creationId xmlns:a16="http://schemas.microsoft.com/office/drawing/2014/main" id="{AC04BDDC-AC57-47B6-FD26-5CDEAD2F4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6AE3E6-321E-AE2D-651D-A5AEB7A27227}"/>
              </a:ext>
            </a:extLst>
          </p:cNvPr>
          <p:cNvSpPr txBox="1"/>
          <p:nvPr/>
        </p:nvSpPr>
        <p:spPr>
          <a:xfrm>
            <a:off x="211238" y="1155252"/>
            <a:ext cx="8631819" cy="2031325"/>
          </a:xfrm>
          <a:prstGeom prst="rect">
            <a:avLst/>
          </a:prstGeom>
          <a:noFill/>
        </p:spPr>
        <p:txBody>
          <a:bodyPr wrap="square">
            <a:spAutoFit/>
          </a:bodyPr>
          <a:lstStyle/>
          <a:p>
            <a:r>
              <a:rPr lang="en-IN" b="1" u="sng" dirty="0">
                <a:solidFill>
                  <a:srgbClr val="00B0F0"/>
                </a:solidFill>
                <a:latin typeface="Consolas" panose="020B0609020204030204" pitchFamily="49" charset="0"/>
              </a:rPr>
              <a:t>3.Calculate Attrition rate</a:t>
            </a:r>
          </a:p>
          <a:p>
            <a:endParaRPr lang="en-US" b="1" dirty="0">
              <a:solidFill>
                <a:srgbClr val="00B0F0"/>
              </a:solidFill>
              <a:latin typeface="Consolas" panose="020B0609020204030204" pitchFamily="49" charset="0"/>
            </a:endParaRPr>
          </a:p>
          <a:p>
            <a:r>
              <a:rPr lang="en-US" dirty="0">
                <a:solidFill>
                  <a:schemeClr val="bg1"/>
                </a:solidFill>
                <a:latin typeface="Consolas" panose="020B0609020204030204" pitchFamily="49" charset="0"/>
              </a:rPr>
              <a:t>SELECT CAST(ROUND((CAST(SUM(CASE WHEN (attrition) = 'Yes' THEN 1 ELSE 0 END) AS DECIMAL(10, 2)) *100 </a:t>
            </a:r>
          </a:p>
          <a:p>
            <a:r>
              <a:rPr lang="en-IN" dirty="0">
                <a:solidFill>
                  <a:schemeClr val="bg1"/>
                </a:solidFill>
                <a:latin typeface="Consolas" panose="020B0609020204030204" pitchFamily="49" charset="0"/>
              </a:rPr>
              <a:t>/ CAST(COUNT(*) AS DECIMAL(10, 2))), 2) AS DECIMAL(10, 2)) AS </a:t>
            </a:r>
            <a:r>
              <a:rPr lang="en-IN" dirty="0" err="1">
                <a:solidFill>
                  <a:schemeClr val="bg1"/>
                </a:solidFill>
                <a:latin typeface="Consolas" panose="020B0609020204030204" pitchFamily="49" charset="0"/>
              </a:rPr>
              <a:t>Employee_attritionrate</a:t>
            </a:r>
            <a:endParaRPr lang="en-IN"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FROM </a:t>
            </a:r>
            <a:r>
              <a:rPr lang="en-IN" dirty="0" err="1">
                <a:solidFill>
                  <a:schemeClr val="bg1"/>
                </a:solidFill>
                <a:latin typeface="Consolas" panose="020B0609020204030204" pitchFamily="49" charset="0"/>
              </a:rPr>
              <a:t>hrdata</a:t>
            </a:r>
            <a:endParaRPr lang="en-IN" dirty="0">
              <a:solidFill>
                <a:schemeClr val="bg1"/>
              </a:solidFill>
            </a:endParaRPr>
          </a:p>
        </p:txBody>
      </p:sp>
      <p:pic>
        <p:nvPicPr>
          <p:cNvPr id="4" name="Picture 3">
            <a:extLst>
              <a:ext uri="{FF2B5EF4-FFF2-40B4-BE49-F238E27FC236}">
                <a16:creationId xmlns:a16="http://schemas.microsoft.com/office/drawing/2014/main" id="{13E422E3-8647-02CD-4522-5E506BED2CD2}"/>
              </a:ext>
            </a:extLst>
          </p:cNvPr>
          <p:cNvPicPr>
            <a:picLocks noChangeAspect="1"/>
          </p:cNvPicPr>
          <p:nvPr/>
        </p:nvPicPr>
        <p:blipFill>
          <a:blip r:embed="rId3"/>
          <a:stretch>
            <a:fillRect/>
          </a:stretch>
        </p:blipFill>
        <p:spPr>
          <a:xfrm>
            <a:off x="971630" y="3748102"/>
            <a:ext cx="3403599" cy="1807746"/>
          </a:xfrm>
          <a:prstGeom prst="rect">
            <a:avLst/>
          </a:prstGeom>
        </p:spPr>
      </p:pic>
    </p:spTree>
    <p:extLst>
      <p:ext uri="{BB962C8B-B14F-4D97-AF65-F5344CB8AC3E}">
        <p14:creationId xmlns:p14="http://schemas.microsoft.com/office/powerpoint/2010/main" val="258950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ark Blue Background Images – Browse 5,609,310 Stock Photos, Vectors, and  Video | Adobe Stock">
            <a:extLst>
              <a:ext uri="{FF2B5EF4-FFF2-40B4-BE49-F238E27FC236}">
                <a16:creationId xmlns:a16="http://schemas.microsoft.com/office/drawing/2014/main" id="{B0A6AC45-295C-FF4D-317C-41ADEB2FE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D81890-E7F6-51C3-F09B-E7A5D7161FF1}"/>
              </a:ext>
            </a:extLst>
          </p:cNvPr>
          <p:cNvSpPr txBox="1"/>
          <p:nvPr/>
        </p:nvSpPr>
        <p:spPr>
          <a:xfrm>
            <a:off x="338559" y="1166032"/>
            <a:ext cx="8215131" cy="1477328"/>
          </a:xfrm>
          <a:prstGeom prst="rect">
            <a:avLst/>
          </a:prstGeom>
          <a:noFill/>
        </p:spPr>
        <p:txBody>
          <a:bodyPr wrap="square">
            <a:spAutoFit/>
          </a:bodyPr>
          <a:lstStyle/>
          <a:p>
            <a:r>
              <a:rPr lang="en-IN" b="1" u="sng" dirty="0">
                <a:solidFill>
                  <a:srgbClr val="00B0F0"/>
                </a:solidFill>
                <a:latin typeface="Consolas" panose="020B0609020204030204" pitchFamily="49" charset="0"/>
              </a:rPr>
              <a:t>4.Calculate Active Employees</a:t>
            </a:r>
          </a:p>
          <a:p>
            <a:endParaRPr lang="en-IN" b="1" u="sng" dirty="0">
              <a:solidFill>
                <a:schemeClr val="accent2"/>
              </a:solidFill>
              <a:latin typeface="Consolas" panose="020B0609020204030204" pitchFamily="49" charset="0"/>
            </a:endParaRPr>
          </a:p>
          <a:p>
            <a:r>
              <a:rPr lang="en-US" dirty="0">
                <a:solidFill>
                  <a:schemeClr val="bg1"/>
                </a:solidFill>
                <a:latin typeface="Consolas" panose="020B0609020204030204" pitchFamily="49" charset="0"/>
              </a:rPr>
              <a:t>SELECT SUM(</a:t>
            </a:r>
            <a:r>
              <a:rPr lang="en-US" dirty="0" err="1">
                <a:solidFill>
                  <a:schemeClr val="bg1"/>
                </a:solidFill>
                <a:latin typeface="Consolas" panose="020B0609020204030204" pitchFamily="49" charset="0"/>
              </a:rPr>
              <a:t>employee_count</a:t>
            </a:r>
            <a:r>
              <a:rPr lang="en-US" dirty="0">
                <a:solidFill>
                  <a:schemeClr val="bg1"/>
                </a:solidFill>
                <a:latin typeface="Consolas" panose="020B0609020204030204" pitchFamily="49" charset="0"/>
              </a:rPr>
              <a:t>) - (select count(attrition) from </a:t>
            </a:r>
            <a:r>
              <a:rPr lang="en-US" dirty="0" err="1">
                <a:solidFill>
                  <a:schemeClr val="bg1"/>
                </a:solidFill>
                <a:latin typeface="Consolas" panose="020B0609020204030204" pitchFamily="49" charset="0"/>
              </a:rPr>
              <a:t>hrdata</a:t>
            </a:r>
            <a:r>
              <a:rPr lang="en-US" dirty="0">
                <a:solidFill>
                  <a:schemeClr val="bg1"/>
                </a:solidFill>
                <a:latin typeface="Consolas" panose="020B0609020204030204" pitchFamily="49" charset="0"/>
              </a:rPr>
              <a:t> where (attrition) = 'Yes')</a:t>
            </a:r>
          </a:p>
          <a:p>
            <a:r>
              <a:rPr lang="en-IN" dirty="0">
                <a:solidFill>
                  <a:schemeClr val="bg1"/>
                </a:solidFill>
                <a:latin typeface="Consolas" panose="020B0609020204030204" pitchFamily="49" charset="0"/>
              </a:rPr>
              <a:t>from </a:t>
            </a:r>
            <a:r>
              <a:rPr lang="en-IN" dirty="0" err="1">
                <a:solidFill>
                  <a:schemeClr val="bg1"/>
                </a:solidFill>
                <a:latin typeface="Consolas" panose="020B0609020204030204" pitchFamily="49" charset="0"/>
              </a:rPr>
              <a:t>hrdata</a:t>
            </a:r>
            <a:endParaRPr lang="en-IN" dirty="0">
              <a:solidFill>
                <a:schemeClr val="bg1"/>
              </a:solidFill>
            </a:endParaRPr>
          </a:p>
        </p:txBody>
      </p:sp>
      <p:pic>
        <p:nvPicPr>
          <p:cNvPr id="4" name="Picture 3">
            <a:extLst>
              <a:ext uri="{FF2B5EF4-FFF2-40B4-BE49-F238E27FC236}">
                <a16:creationId xmlns:a16="http://schemas.microsoft.com/office/drawing/2014/main" id="{1584171C-79C5-9847-6A58-645614AD731D}"/>
              </a:ext>
            </a:extLst>
          </p:cNvPr>
          <p:cNvPicPr>
            <a:picLocks noChangeAspect="1"/>
          </p:cNvPicPr>
          <p:nvPr/>
        </p:nvPicPr>
        <p:blipFill>
          <a:blip r:embed="rId3"/>
          <a:stretch>
            <a:fillRect/>
          </a:stretch>
        </p:blipFill>
        <p:spPr>
          <a:xfrm>
            <a:off x="747982" y="3180743"/>
            <a:ext cx="3638823" cy="1912118"/>
          </a:xfrm>
          <a:prstGeom prst="rect">
            <a:avLst/>
          </a:prstGeom>
        </p:spPr>
      </p:pic>
    </p:spTree>
    <p:extLst>
      <p:ext uri="{BB962C8B-B14F-4D97-AF65-F5344CB8AC3E}">
        <p14:creationId xmlns:p14="http://schemas.microsoft.com/office/powerpoint/2010/main" val="252212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ark Blue Background Images – Browse 5,609,310 Stock Photos, Vectors, and  Video | Adobe Stock">
            <a:extLst>
              <a:ext uri="{FF2B5EF4-FFF2-40B4-BE49-F238E27FC236}">
                <a16:creationId xmlns:a16="http://schemas.microsoft.com/office/drawing/2014/main" id="{4D828DB1-D118-A542-5096-CADFDA998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77A7D6-B13F-5833-B941-BB91AC9D46D6}"/>
              </a:ext>
            </a:extLst>
          </p:cNvPr>
          <p:cNvSpPr txBox="1"/>
          <p:nvPr/>
        </p:nvSpPr>
        <p:spPr>
          <a:xfrm>
            <a:off x="269111" y="1211669"/>
            <a:ext cx="7671121" cy="1477328"/>
          </a:xfrm>
          <a:prstGeom prst="rect">
            <a:avLst/>
          </a:prstGeom>
          <a:noFill/>
        </p:spPr>
        <p:txBody>
          <a:bodyPr wrap="square">
            <a:spAutoFit/>
          </a:bodyPr>
          <a:lstStyle/>
          <a:p>
            <a:r>
              <a:rPr lang="en-IN" b="1" u="sng" dirty="0">
                <a:solidFill>
                  <a:srgbClr val="00B0F0"/>
                </a:solidFill>
                <a:latin typeface="Consolas" panose="020B0609020204030204" pitchFamily="49" charset="0"/>
              </a:rPr>
              <a:t>5.Calculate Average Age</a:t>
            </a:r>
          </a:p>
          <a:p>
            <a:endParaRPr lang="en-IN" b="1" u="sng" dirty="0">
              <a:solidFill>
                <a:schemeClr val="accent2"/>
              </a:solidFill>
              <a:latin typeface="Consolas" panose="020B0609020204030204" pitchFamily="49" charset="0"/>
            </a:endParaRPr>
          </a:p>
          <a:p>
            <a:endParaRPr lang="en-IN" b="1" u="sng" dirty="0">
              <a:solidFill>
                <a:schemeClr val="accent2"/>
              </a:solidFill>
              <a:latin typeface="Consolas" panose="020B0609020204030204" pitchFamily="49" charset="0"/>
            </a:endParaRPr>
          </a:p>
          <a:p>
            <a:r>
              <a:rPr lang="en-US" dirty="0">
                <a:solidFill>
                  <a:schemeClr val="accent6">
                    <a:lumMod val="20000"/>
                    <a:lumOff val="80000"/>
                  </a:schemeClr>
                </a:solidFill>
                <a:latin typeface="Consolas" panose="020B0609020204030204" pitchFamily="49" charset="0"/>
              </a:rPr>
              <a:t>SELECT (ROUND(CAST(AVG(Coalesce(age, 0.0)) AS DECIMAL(10, 0)), 0))  AS </a:t>
            </a:r>
            <a:r>
              <a:rPr lang="en-US" dirty="0" err="1">
                <a:solidFill>
                  <a:schemeClr val="accent6">
                    <a:lumMod val="20000"/>
                    <a:lumOff val="80000"/>
                  </a:schemeClr>
                </a:solidFill>
                <a:latin typeface="Consolas" panose="020B0609020204030204" pitchFamily="49" charset="0"/>
              </a:rPr>
              <a:t>Avg_Age</a:t>
            </a:r>
            <a:r>
              <a:rPr lang="en-US" dirty="0">
                <a:solidFill>
                  <a:schemeClr val="accent6">
                    <a:lumMod val="20000"/>
                    <a:lumOff val="80000"/>
                  </a:schemeClr>
                </a:solidFill>
                <a:latin typeface="Consolas" panose="020B0609020204030204" pitchFamily="49" charset="0"/>
              </a:rPr>
              <a:t> from </a:t>
            </a:r>
            <a:r>
              <a:rPr lang="en-US" dirty="0" err="1">
                <a:solidFill>
                  <a:schemeClr val="accent6">
                    <a:lumMod val="20000"/>
                    <a:lumOff val="80000"/>
                  </a:schemeClr>
                </a:solidFill>
                <a:latin typeface="Consolas" panose="020B0609020204030204" pitchFamily="49" charset="0"/>
              </a:rPr>
              <a:t>hrdata</a:t>
            </a:r>
            <a:endParaRPr lang="en-US" dirty="0">
              <a:solidFill>
                <a:schemeClr val="accent6">
                  <a:lumMod val="20000"/>
                  <a:lumOff val="80000"/>
                </a:schemeClr>
              </a:solidFill>
              <a:latin typeface="Consolas" panose="020B0609020204030204" pitchFamily="49" charset="0"/>
            </a:endParaRPr>
          </a:p>
        </p:txBody>
      </p:sp>
      <p:pic>
        <p:nvPicPr>
          <p:cNvPr id="4" name="Picture 3">
            <a:extLst>
              <a:ext uri="{FF2B5EF4-FFF2-40B4-BE49-F238E27FC236}">
                <a16:creationId xmlns:a16="http://schemas.microsoft.com/office/drawing/2014/main" id="{8D6AC97A-56D8-9C57-2ACB-9FDC6A9DD71B}"/>
              </a:ext>
            </a:extLst>
          </p:cNvPr>
          <p:cNvPicPr>
            <a:picLocks noChangeAspect="1"/>
          </p:cNvPicPr>
          <p:nvPr/>
        </p:nvPicPr>
        <p:blipFill>
          <a:blip r:embed="rId3"/>
          <a:stretch>
            <a:fillRect/>
          </a:stretch>
        </p:blipFill>
        <p:spPr>
          <a:xfrm>
            <a:off x="923661" y="3076102"/>
            <a:ext cx="2997200" cy="1697396"/>
          </a:xfrm>
          <a:prstGeom prst="rect">
            <a:avLst/>
          </a:prstGeom>
        </p:spPr>
      </p:pic>
    </p:spTree>
    <p:extLst>
      <p:ext uri="{BB962C8B-B14F-4D97-AF65-F5344CB8AC3E}">
        <p14:creationId xmlns:p14="http://schemas.microsoft.com/office/powerpoint/2010/main" val="2908485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729</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Castellar</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Vishnudas</dc:creator>
  <cp:lastModifiedBy>Rohit Vishnudas</cp:lastModifiedBy>
  <cp:revision>2</cp:revision>
  <dcterms:created xsi:type="dcterms:W3CDTF">2024-06-26T11:02:02Z</dcterms:created>
  <dcterms:modified xsi:type="dcterms:W3CDTF">2024-06-26T13:51:13Z</dcterms:modified>
</cp:coreProperties>
</file>