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E0C7-C97E-4C4C-A6FB-FDDFAB59D57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22B9-FA03-4549-9145-627937D5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E0C7-C97E-4C4C-A6FB-FDDFAB59D57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22B9-FA03-4549-9145-627937D5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28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E0C7-C97E-4C4C-A6FB-FDDFAB59D57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22B9-FA03-4549-9145-627937D5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94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E0C7-C97E-4C4C-A6FB-FDDFAB59D57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22B9-FA03-4549-9145-627937D5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10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E0C7-C97E-4C4C-A6FB-FDDFAB59D57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22B9-FA03-4549-9145-627937D5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92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E0C7-C97E-4C4C-A6FB-FDDFAB59D57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22B9-FA03-4549-9145-627937D5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0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E0C7-C97E-4C4C-A6FB-FDDFAB59D57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22B9-FA03-4549-9145-627937D5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27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E0C7-C97E-4C4C-A6FB-FDDFAB59D57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22B9-FA03-4549-9145-627937D5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84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E0C7-C97E-4C4C-A6FB-FDDFAB59D57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22B9-FA03-4549-9145-627937D5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4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E0C7-C97E-4C4C-A6FB-FDDFAB59D57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22B9-FA03-4549-9145-627937D5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98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E0C7-C97E-4C4C-A6FB-FDDFAB59D57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22B9-FA03-4549-9145-627937D5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83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1E0C7-C97E-4C4C-A6FB-FDDFAB59D57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522B9-FA03-4549-9145-627937D5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9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78AF0-0F66-6D1D-4296-472B4B648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3897"/>
            <a:ext cx="12191999" cy="5914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8D20B-32C3-95D1-2FF6-E5A391E8FCD0}"/>
              </a:ext>
            </a:extLst>
          </p:cNvPr>
          <p:cNvSpPr txBox="1"/>
          <p:nvPr/>
        </p:nvSpPr>
        <p:spPr>
          <a:xfrm>
            <a:off x="481914" y="297566"/>
            <a:ext cx="11022227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Calisto MT" panose="02040603050505030304" pitchFamily="18" charset="0"/>
              </a:rPr>
              <a:t>ELECTION RESULTS ANALYSIS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F6D2A-6C72-0D10-F4EB-3F4502ED43DF}"/>
              </a:ext>
            </a:extLst>
          </p:cNvPr>
          <p:cNvSpPr txBox="1"/>
          <p:nvPr/>
        </p:nvSpPr>
        <p:spPr>
          <a:xfrm>
            <a:off x="6347654" y="1190118"/>
            <a:ext cx="4935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PRESENTED BY </a:t>
            </a:r>
            <a:r>
              <a:rPr lang="en-IN" sz="1400" dirty="0"/>
              <a:t>: </a:t>
            </a:r>
            <a:r>
              <a:rPr lang="en-IN" sz="1400" b="1" dirty="0">
                <a:solidFill>
                  <a:schemeClr val="accent1"/>
                </a:solidFill>
              </a:rPr>
              <a:t>MAHALAKSHMI VISHNUDAS</a:t>
            </a:r>
          </a:p>
          <a:p>
            <a:r>
              <a:rPr lang="en-IN" sz="1400" b="1" dirty="0"/>
              <a:t>BATCH NAME </a:t>
            </a:r>
            <a:r>
              <a:rPr lang="en-IN" sz="1400" dirty="0"/>
              <a:t>: </a:t>
            </a:r>
            <a:r>
              <a:rPr lang="en-IN" sz="1400" b="1" dirty="0">
                <a:solidFill>
                  <a:schemeClr val="accent1"/>
                </a:solidFill>
              </a:rPr>
              <a:t>MIP-DA-11</a:t>
            </a:r>
          </a:p>
        </p:txBody>
      </p:sp>
    </p:spTree>
    <p:extLst>
      <p:ext uri="{BB962C8B-B14F-4D97-AF65-F5344CB8AC3E}">
        <p14:creationId xmlns:p14="http://schemas.microsoft.com/office/powerpoint/2010/main" val="303177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A42BCD-6267-3A48-29D0-F58985EA5EDD}"/>
              </a:ext>
            </a:extLst>
          </p:cNvPr>
          <p:cNvSpPr txBox="1"/>
          <p:nvPr/>
        </p:nvSpPr>
        <p:spPr>
          <a:xfrm>
            <a:off x="1109636" y="538480"/>
            <a:ext cx="4658497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Calisto MT" panose="02040603050505030304" pitchFamily="18" charset="0"/>
              </a:rPr>
              <a:t>OBJECTIVE</a:t>
            </a:r>
          </a:p>
        </p:txBody>
      </p:sp>
      <p:pic>
        <p:nvPicPr>
          <p:cNvPr id="3" name="Picture 2" descr="Election day woman holding vote banner Royalty Free Vector">
            <a:extLst>
              <a:ext uri="{FF2B5EF4-FFF2-40B4-BE49-F238E27FC236}">
                <a16:creationId xmlns:a16="http://schemas.microsoft.com/office/drawing/2014/main" id="{0D64A7FF-ACF2-D478-4CC0-DBCCBE1B6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93" b="90000" l="10000" r="90000">
                        <a14:foregroundMark x1="73100" y1="13333" x2="67100" y2="14815"/>
                        <a14:foregroundMark x1="71700" y1="32593" x2="72300" y2="18704"/>
                        <a14:foregroundMark x1="49900" y1="48148" x2="53200" y2="24167"/>
                        <a14:foregroundMark x1="52900" y1="13519" x2="52900" y2="13519"/>
                        <a14:foregroundMark x1="52900" y1="13519" x2="52900" y2="13519"/>
                        <a14:foregroundMark x1="49700" y1="10093" x2="54800" y2="9722"/>
                        <a14:foregroundMark x1="72100" y1="8611" x2="71100" y2="8611"/>
                        <a14:foregroundMark x1="72100" y1="8796" x2="72100" y2="8148"/>
                        <a14:foregroundMark x1="71400" y1="8796" x2="71800" y2="8148"/>
                        <a14:foregroundMark x1="72000" y1="8796" x2="71900" y2="8148"/>
                        <a14:foregroundMark x1="72200" y1="22315" x2="72100" y2="19259"/>
                        <a14:foregroundMark x1="51399" y1="8414" x2="53400" y2="8704"/>
                        <a14:foregroundMark x1="50200" y1="8241" x2="50853" y2="8335"/>
                        <a14:foregroundMark x1="53100" y1="9630" x2="53100" y2="9630"/>
                        <a14:foregroundMark x1="50800" y1="8241" x2="52500" y2="8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 bwMode="auto">
          <a:xfrm>
            <a:off x="6304280" y="228600"/>
            <a:ext cx="6350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028AF1-BCB1-F080-1B78-18BA74CA2C7C}"/>
              </a:ext>
            </a:extLst>
          </p:cNvPr>
          <p:cNvSpPr txBox="1"/>
          <p:nvPr/>
        </p:nvSpPr>
        <p:spPr>
          <a:xfrm>
            <a:off x="694481" y="1905506"/>
            <a:ext cx="682906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 objective of this task is to analyze the 2024 election data to gain insights into the election results,</a:t>
            </a:r>
          </a:p>
          <a:p>
            <a:r>
              <a:rPr lang="en-IN" sz="2400" dirty="0"/>
              <a:t>party performance, and voter trends across various constituencies. You will use Power BI or Tableau to</a:t>
            </a:r>
          </a:p>
          <a:p>
            <a:r>
              <a:rPr lang="en-IN" sz="2400" dirty="0"/>
              <a:t>create interactive visualizations and dashboards that will help stakeholders understand the election</a:t>
            </a:r>
          </a:p>
          <a:p>
            <a:r>
              <a:rPr lang="en-IN" sz="2400" dirty="0"/>
              <a:t>outcomes and the dynamics between different political alliances.</a:t>
            </a:r>
          </a:p>
        </p:txBody>
      </p:sp>
    </p:spTree>
    <p:extLst>
      <p:ext uri="{BB962C8B-B14F-4D97-AF65-F5344CB8AC3E}">
        <p14:creationId xmlns:p14="http://schemas.microsoft.com/office/powerpoint/2010/main" val="98436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Voter Engagement | WE CAN Network">
            <a:extLst>
              <a:ext uri="{FF2B5EF4-FFF2-40B4-BE49-F238E27FC236}">
                <a16:creationId xmlns:a16="http://schemas.microsoft.com/office/drawing/2014/main" id="{1B982EB5-815F-CBB6-B99E-25A350CE1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249" y1="35654" x2="43249" y2="35654"/>
                        <a14:foregroundMark x1="43249" y1="35654" x2="43249" y2="35654"/>
                        <a14:foregroundMark x1="43249" y1="35654" x2="43249" y2="35654"/>
                        <a14:foregroundMark x1="44515" y1="35443" x2="44515" y2="35443"/>
                        <a14:foregroundMark x1="44515" y1="35443" x2="44515" y2="35443"/>
                        <a14:foregroundMark x1="44515" y1="35443" x2="44515" y2="35443"/>
                        <a14:foregroundMark x1="44515" y1="35443" x2="44515" y2="35443"/>
                        <a14:foregroundMark x1="44515" y1="35443" x2="40084" y2="35865"/>
                        <a14:foregroundMark x1="53376" y1="35021" x2="53376" y2="35021"/>
                        <a14:foregroundMark x1="53376" y1="35021" x2="53376" y2="35021"/>
                        <a14:foregroundMark x1="62025" y1="35021" x2="62025" y2="35021"/>
                        <a14:foregroundMark x1="62025" y1="35021" x2="62025" y2="35021"/>
                        <a14:foregroundMark x1="70464" y1="31224" x2="70464" y2="31224"/>
                        <a14:foregroundMark x1="70464" y1="31224" x2="70464" y2="31224"/>
                        <a14:foregroundMark x1="77637" y1="26371" x2="77637" y2="26371"/>
                        <a14:foregroundMark x1="77637" y1="26371" x2="77637" y2="26371"/>
                        <a14:foregroundMark x1="26582" y1="64346" x2="26582" y2="64346"/>
                        <a14:foregroundMark x1="26582" y1="64346" x2="26582" y2="64346"/>
                        <a14:foregroundMark x1="26582" y1="64135" x2="26582" y2="64135"/>
                        <a14:foregroundMark x1="25738" y1="63080" x2="25738" y2="63080"/>
                        <a14:foregroundMark x1="25738" y1="63080" x2="25738" y2="63080"/>
                        <a14:foregroundMark x1="26160" y1="62658" x2="26160" y2="62658"/>
                        <a14:foregroundMark x1="26160" y1="62658" x2="26160" y2="62658"/>
                        <a14:foregroundMark x1="26160" y1="62658" x2="26160" y2="62658"/>
                        <a14:foregroundMark x1="26160" y1="62658" x2="26160" y2="62658"/>
                        <a14:foregroundMark x1="26160" y1="62658" x2="26160" y2="62658"/>
                        <a14:foregroundMark x1="23629" y1="86287" x2="23629" y2="86287"/>
                        <a14:foregroundMark x1="23629" y1="86287" x2="23629" y2="86287"/>
                        <a14:foregroundMark x1="23629" y1="86287" x2="23629" y2="86287"/>
                        <a14:foregroundMark x1="23629" y1="86287" x2="23629" y2="86287"/>
                        <a14:foregroundMark x1="23629" y1="86287" x2="23629" y2="86287"/>
                        <a14:foregroundMark x1="23629" y1="86287" x2="23629" y2="86287"/>
                        <a14:foregroundMark x1="23629" y1="86287" x2="23629" y2="86287"/>
                        <a14:foregroundMark x1="32911" y1="85654" x2="32911" y2="85654"/>
                        <a14:foregroundMark x1="32911" y1="85654" x2="32911" y2="85654"/>
                        <a14:foregroundMark x1="32911" y1="85654" x2="32911" y2="85654"/>
                        <a14:foregroundMark x1="32911" y1="85654" x2="32911" y2="85654"/>
                        <a14:foregroundMark x1="32911" y1="85654" x2="32911" y2="85654"/>
                        <a14:foregroundMark x1="32911" y1="85654" x2="32911" y2="856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344" y="-578734"/>
            <a:ext cx="3941805" cy="757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BA0BD7-B4D7-197C-8F17-DC707DB44915}"/>
              </a:ext>
            </a:extLst>
          </p:cNvPr>
          <p:cNvSpPr txBox="1"/>
          <p:nvPr/>
        </p:nvSpPr>
        <p:spPr>
          <a:xfrm>
            <a:off x="3758423" y="1539433"/>
            <a:ext cx="794539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TABLE 1-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Election Results Data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u="sng" dirty="0"/>
              <a:t>`_id` : </a:t>
            </a:r>
            <a:r>
              <a:rPr lang="en-US" dirty="0"/>
              <a:t>Unique identifier for each record.1.</a:t>
            </a:r>
          </a:p>
          <a:p>
            <a:r>
              <a:rPr lang="en-US" dirty="0"/>
              <a:t>2.  </a:t>
            </a:r>
            <a:r>
              <a:rPr lang="en-US" u="sng" dirty="0"/>
              <a:t>`State</a:t>
            </a:r>
            <a:r>
              <a:rPr lang="en-US" dirty="0"/>
              <a:t>` : Name of the state.</a:t>
            </a:r>
          </a:p>
          <a:p>
            <a:r>
              <a:rPr lang="en-US" dirty="0"/>
              <a:t>3.  </a:t>
            </a:r>
            <a:r>
              <a:rPr lang="en-US" u="sng" dirty="0"/>
              <a:t>`Const</a:t>
            </a:r>
            <a:r>
              <a:rPr lang="en-US" dirty="0"/>
              <a:t>. No.` : Constituency number.</a:t>
            </a:r>
          </a:p>
          <a:p>
            <a:r>
              <a:rPr lang="en-US" dirty="0"/>
              <a:t>4.  `</a:t>
            </a:r>
            <a:r>
              <a:rPr lang="en-US" u="sng" dirty="0"/>
              <a:t>Constituency` </a:t>
            </a:r>
            <a:r>
              <a:rPr lang="en-US" dirty="0"/>
              <a:t>: Name of the constituency.</a:t>
            </a:r>
          </a:p>
          <a:p>
            <a:r>
              <a:rPr lang="en-US" dirty="0"/>
              <a:t>5.  `</a:t>
            </a:r>
            <a:r>
              <a:rPr lang="en-US" u="sng" dirty="0"/>
              <a:t>Leading Candidate</a:t>
            </a:r>
            <a:r>
              <a:rPr lang="en-US" dirty="0"/>
              <a:t>` : Name of the leading candidate.</a:t>
            </a:r>
          </a:p>
          <a:p>
            <a:r>
              <a:rPr lang="en-US" dirty="0"/>
              <a:t>6. `</a:t>
            </a:r>
            <a:r>
              <a:rPr lang="en-US" u="sng" dirty="0"/>
              <a:t>Leading Party</a:t>
            </a:r>
            <a:r>
              <a:rPr lang="en-US" dirty="0"/>
              <a:t>` : Name of the leading party.</a:t>
            </a:r>
          </a:p>
          <a:p>
            <a:r>
              <a:rPr lang="en-US" dirty="0"/>
              <a:t>7.  `</a:t>
            </a:r>
            <a:r>
              <a:rPr lang="en-US" u="sng" dirty="0"/>
              <a:t>Trailing Candidate</a:t>
            </a:r>
            <a:r>
              <a:rPr lang="en-US" dirty="0"/>
              <a:t>` : Name of the trailing candidate.</a:t>
            </a:r>
          </a:p>
          <a:p>
            <a:r>
              <a:rPr lang="en-US" dirty="0"/>
              <a:t>8.  `</a:t>
            </a:r>
            <a:r>
              <a:rPr lang="en-US" u="sng" dirty="0"/>
              <a:t>Trailing Party</a:t>
            </a:r>
            <a:r>
              <a:rPr lang="en-US" dirty="0"/>
              <a:t>` : Name of the trailing party.</a:t>
            </a:r>
          </a:p>
          <a:p>
            <a:r>
              <a:rPr lang="en-US" dirty="0"/>
              <a:t>9.  `</a:t>
            </a:r>
            <a:r>
              <a:rPr lang="en-US" u="sng" dirty="0"/>
              <a:t>Margin</a:t>
            </a:r>
            <a:r>
              <a:rPr lang="en-US" dirty="0"/>
              <a:t>` : Vote margin between the leading and trailing candidates.</a:t>
            </a:r>
          </a:p>
          <a:p>
            <a:pPr marL="342900" indent="-342900">
              <a:buAutoNum type="arabicPeriod" startAt="10"/>
            </a:pPr>
            <a:r>
              <a:rPr lang="en-US" dirty="0"/>
              <a:t>`</a:t>
            </a:r>
            <a:r>
              <a:rPr lang="en-US" u="sng" dirty="0"/>
              <a:t>Status` </a:t>
            </a:r>
            <a:r>
              <a:rPr lang="en-US" dirty="0"/>
              <a:t>: Status of the election result (e.g., Won, Lost, Leading, Trailing).</a:t>
            </a:r>
          </a:p>
          <a:p>
            <a:endParaRPr lang="en-US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TABLE 2 -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Party Alliance Data</a:t>
            </a:r>
          </a:p>
          <a:p>
            <a:endParaRPr lang="en-US" dirty="0"/>
          </a:p>
          <a:p>
            <a:r>
              <a:rPr lang="en-US" dirty="0"/>
              <a:t>1. `</a:t>
            </a:r>
            <a:r>
              <a:rPr lang="en-US" u="sng" dirty="0"/>
              <a:t>Party Name` </a:t>
            </a:r>
            <a:r>
              <a:rPr lang="en-US" dirty="0"/>
              <a:t>: Name of the political party.</a:t>
            </a:r>
          </a:p>
          <a:p>
            <a:r>
              <a:rPr lang="en-US" dirty="0"/>
              <a:t>2. `</a:t>
            </a:r>
            <a:r>
              <a:rPr lang="en-US" u="sng" dirty="0"/>
              <a:t>Alliance Name</a:t>
            </a:r>
            <a:r>
              <a:rPr lang="en-US" dirty="0"/>
              <a:t>` : Name of the political alliance the party belongs to.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FBB73-D9C4-119E-F5E3-9D6886465778}"/>
              </a:ext>
            </a:extLst>
          </p:cNvPr>
          <p:cNvSpPr txBox="1"/>
          <p:nvPr/>
        </p:nvSpPr>
        <p:spPr>
          <a:xfrm>
            <a:off x="4061180" y="422733"/>
            <a:ext cx="7339883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Calisto MT" panose="02040603050505030304" pitchFamily="18" charset="0"/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50668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EC4E2-8E65-3D11-0948-8BC051C8631B}"/>
              </a:ext>
            </a:extLst>
          </p:cNvPr>
          <p:cNvSpPr txBox="1"/>
          <p:nvPr/>
        </p:nvSpPr>
        <p:spPr>
          <a:xfrm>
            <a:off x="716097" y="422733"/>
            <a:ext cx="2362769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Calisto MT" panose="02040603050505030304" pitchFamily="18" charset="0"/>
              </a:rPr>
              <a:t>TASK</a:t>
            </a:r>
          </a:p>
        </p:txBody>
      </p:sp>
      <p:pic>
        <p:nvPicPr>
          <p:cNvPr id="3076" name="Picture 4" descr="Woman holding a megaphone and making announcement Vector Image">
            <a:extLst>
              <a:ext uri="{FF2B5EF4-FFF2-40B4-BE49-F238E27FC236}">
                <a16:creationId xmlns:a16="http://schemas.microsoft.com/office/drawing/2014/main" id="{09BD4AE3-CAC3-44C7-A838-269ADF9D7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93" b="90000" l="10000" r="90000">
                        <a14:foregroundMark x1="71600" y1="19907" x2="71600" y2="19907"/>
                        <a14:foregroundMark x1="71600" y1="19907" x2="55300" y2="20463"/>
                        <a14:foregroundMark x1="55300" y1="20463" x2="55300" y2="20463"/>
                        <a14:foregroundMark x1="70500" y1="8981" x2="73900" y2="7593"/>
                        <a14:foregroundMark x1="73900" y1="7593" x2="73900" y2="7593"/>
                        <a14:foregroundMark x1="78300" y1="20463" x2="78100" y2="18241"/>
                        <a14:foregroundMark x1="43700" y1="87963" x2="39100" y2="84537"/>
                        <a14:foregroundMark x1="26500" y1="87778" x2="30600" y2="8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612" y="-231494"/>
            <a:ext cx="4768447" cy="769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482BCC-C1D5-402B-3863-E605D4203101}"/>
              </a:ext>
            </a:extLst>
          </p:cNvPr>
          <p:cNvSpPr txBox="1"/>
          <p:nvPr/>
        </p:nvSpPr>
        <p:spPr>
          <a:xfrm>
            <a:off x="425369" y="1757663"/>
            <a:ext cx="6831957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/>
              <a:t>1. Data Integration: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Combine the election results data with the party alliance data to get a comprehensive view of which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alliances are leading or trailing in various constituencies.</a:t>
            </a:r>
          </a:p>
          <a:p>
            <a:endParaRPr lang="en-IN" dirty="0"/>
          </a:p>
          <a:p>
            <a:r>
              <a:rPr lang="en-IN" sz="2400" u="sng" dirty="0"/>
              <a:t>2. Data Cleaning and Preparation:</a:t>
            </a:r>
          </a:p>
          <a:p>
            <a:r>
              <a:rPr lang="en-IN" sz="2000" dirty="0"/>
              <a:t>         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Ensure data quality by checking for missing values, inconsistencies, and correcting any errors in the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datasets.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Create calculated columns or measures if necessary (e.g., percentage margin, win rate).</a:t>
            </a:r>
          </a:p>
        </p:txBody>
      </p:sp>
    </p:spTree>
    <p:extLst>
      <p:ext uri="{BB962C8B-B14F-4D97-AF65-F5344CB8AC3E}">
        <p14:creationId xmlns:p14="http://schemas.microsoft.com/office/powerpoint/2010/main" val="406192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17C4C-868F-E38D-E3FD-2AC480B1D124}"/>
              </a:ext>
            </a:extLst>
          </p:cNvPr>
          <p:cNvSpPr txBox="1"/>
          <p:nvPr/>
        </p:nvSpPr>
        <p:spPr>
          <a:xfrm>
            <a:off x="5959428" y="240966"/>
            <a:ext cx="2362769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Calisto MT" panose="02040603050505030304" pitchFamily="18" charset="0"/>
              </a:rPr>
              <a:t>TASK</a:t>
            </a:r>
          </a:p>
        </p:txBody>
      </p:sp>
      <p:pic>
        <p:nvPicPr>
          <p:cNvPr id="6146" name="Picture 2" descr="Premium Vector | Political candidate cartoon hand drawn illustration ...">
            <a:extLst>
              <a:ext uri="{FF2B5EF4-FFF2-40B4-BE49-F238E27FC236}">
                <a16:creationId xmlns:a16="http://schemas.microsoft.com/office/drawing/2014/main" id="{816B7905-D369-C994-E389-F22276E50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r="5295"/>
          <a:stretch/>
        </p:blipFill>
        <p:spPr bwMode="auto">
          <a:xfrm>
            <a:off x="0" y="1164296"/>
            <a:ext cx="4548851" cy="502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2F8441-011D-6E7C-2C2F-8E01EDFC7318}"/>
              </a:ext>
            </a:extLst>
          </p:cNvPr>
          <p:cNvSpPr txBox="1"/>
          <p:nvPr/>
        </p:nvSpPr>
        <p:spPr>
          <a:xfrm>
            <a:off x="4687748" y="1477165"/>
            <a:ext cx="729205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/>
              <a:t>3. Data Analysis and Visualization</a:t>
            </a:r>
            <a:r>
              <a:rPr lang="en-IN" sz="2400" dirty="0"/>
              <a:t>:</a:t>
            </a:r>
          </a:p>
          <a:p>
            <a:endParaRPr lang="en-IN" sz="2400" dirty="0"/>
          </a:p>
          <a:p>
            <a:r>
              <a:rPr lang="en-IN" sz="2000" u="sng" dirty="0">
                <a:solidFill>
                  <a:schemeClr val="accent1">
                    <a:lumMod val="75000"/>
                  </a:schemeClr>
                </a:solidFill>
              </a:rPr>
              <a:t>Overall Results: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Create a summary of the overall election results including the total number of seats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won by each party and alliance.</a:t>
            </a:r>
          </a:p>
          <a:p>
            <a:r>
              <a:rPr lang="en-IN" sz="2000" u="sng" dirty="0">
                <a:solidFill>
                  <a:schemeClr val="accent1">
                    <a:lumMod val="75000"/>
                  </a:schemeClr>
                </a:solidFill>
              </a:rPr>
              <a:t>State-wise Analysis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: Visualize the performance of leading parties and alliances across different states.</a:t>
            </a:r>
          </a:p>
          <a:p>
            <a:r>
              <a:rPr lang="en-IN" sz="2000" u="sng" dirty="0">
                <a:solidFill>
                  <a:schemeClr val="accent1">
                    <a:lumMod val="75000"/>
                  </a:schemeClr>
                </a:solidFill>
              </a:rPr>
              <a:t>Constituency-wise Analysis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: Analyze and visualize the margin of victory/defeat in various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constituencies.</a:t>
            </a:r>
          </a:p>
          <a:p>
            <a:r>
              <a:rPr lang="en-IN" sz="2000" u="sng" dirty="0">
                <a:solidFill>
                  <a:schemeClr val="accent1">
                    <a:lumMod val="75000"/>
                  </a:schemeClr>
                </a:solidFill>
              </a:rPr>
              <a:t>Party and Alliance Comparison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: Compare the performance of different parties and their respective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alliances in terms of seats won, margins, and status.</a:t>
            </a:r>
          </a:p>
          <a:p>
            <a:r>
              <a:rPr lang="en-IN" sz="2000" u="sng" dirty="0">
                <a:solidFill>
                  <a:schemeClr val="accent1">
                    <a:lumMod val="75000"/>
                  </a:schemeClr>
                </a:solidFill>
              </a:rPr>
              <a:t>Trend Analysis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: Identify and visualize trends in voting patterns, such as regions with high competition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(small margins) or dominance by specific parties or alliances.</a:t>
            </a:r>
          </a:p>
        </p:txBody>
      </p:sp>
    </p:spTree>
    <p:extLst>
      <p:ext uri="{BB962C8B-B14F-4D97-AF65-F5344CB8AC3E}">
        <p14:creationId xmlns:p14="http://schemas.microsoft.com/office/powerpoint/2010/main" val="259162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7C9FA3-B583-3E38-D39E-23DE70B797CC}"/>
              </a:ext>
            </a:extLst>
          </p:cNvPr>
          <p:cNvSpPr txBox="1"/>
          <p:nvPr/>
        </p:nvSpPr>
        <p:spPr>
          <a:xfrm>
            <a:off x="4914615" y="252540"/>
            <a:ext cx="2362769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Calisto MT" panose="02040603050505030304" pitchFamily="18" charset="0"/>
              </a:rPr>
              <a:t>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A56AE-97EB-1AA3-EE2D-3D6D6FA722BB}"/>
              </a:ext>
            </a:extLst>
          </p:cNvPr>
          <p:cNvSpPr txBox="1"/>
          <p:nvPr/>
        </p:nvSpPr>
        <p:spPr>
          <a:xfrm>
            <a:off x="520859" y="1446338"/>
            <a:ext cx="82874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/>
              <a:t>4. Interactive Dashboard: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Create an interactive dashboard that allows users to filter and explore the data by state, constituency,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party, alliance, and status.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Include key performance indicators (KPIs) such as total seats won, average margin, and number of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constituencies won by alliance.</a:t>
            </a:r>
          </a:p>
          <a:p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400" u="sng" dirty="0"/>
              <a:t>5. Insights and Recommendations: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Provide a detailed report summarizing the key insights derived from your analysis.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Offer recommendations based on the data, such as strategies for parties to improve their performance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in future elections.</a:t>
            </a:r>
          </a:p>
        </p:txBody>
      </p:sp>
      <p:pic>
        <p:nvPicPr>
          <p:cNvPr id="7170" name="Picture 2" descr="140+ Handsome Russian Men Background Stock Illustrations, Royalty-Free ...">
            <a:extLst>
              <a:ext uri="{FF2B5EF4-FFF2-40B4-BE49-F238E27FC236}">
                <a16:creationId xmlns:a16="http://schemas.microsoft.com/office/drawing/2014/main" id="{943C7AC4-9190-9F72-C644-B7FE4292C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9837" l="9804" r="91667">
                        <a14:foregroundMark x1="91830" y1="68954" x2="91830" y2="68954"/>
                        <a14:foregroundMark x1="90196" y1="58824" x2="90196" y2="58824"/>
                        <a14:foregroundMark x1="91830" y1="58824" x2="91830" y2="58824"/>
                        <a14:foregroundMark x1="60784" y1="90033" x2="60784" y2="90033"/>
                        <a14:foregroundMark x1="32190" y1="95588" x2="52614" y2="86111"/>
                        <a14:foregroundMark x1="49837" y1="98203" x2="31209" y2="99837"/>
                        <a14:foregroundMark x1="68301" y1="32680" x2="66503" y2="32680"/>
                        <a14:foregroundMark x1="66503" y1="32680" x2="66503" y2="32680"/>
                        <a14:foregroundMark x1="67157" y1="32680" x2="67157" y2="32680"/>
                        <a14:foregroundMark x1="71569" y1="23856" x2="70915" y2="25817"/>
                        <a14:backgroundMark x1="36601" y1="33497" x2="36601" y2="33497"/>
                        <a14:backgroundMark x1="36438" y1="54739" x2="36438" y2="54739"/>
                        <a14:backgroundMark x1="38725" y1="35131" x2="38725" y2="35131"/>
                        <a14:backgroundMark x1="25817" y1="53595" x2="16830" y2="49673"/>
                        <a14:backgroundMark x1="16830" y1="49673" x2="16176" y2="41667"/>
                        <a14:backgroundMark x1="30392" y1="35294" x2="30392" y2="35294"/>
                        <a14:backgroundMark x1="39542" y1="29575" x2="31373" y2="34314"/>
                        <a14:backgroundMark x1="31373" y1="35621" x2="31373" y2="35621"/>
                        <a14:backgroundMark x1="31373" y1="35621" x2="37255" y2="24183"/>
                        <a14:backgroundMark x1="37255" y1="24183" x2="45098" y2="32026"/>
                        <a14:backgroundMark x1="45098" y1="32026" x2="44444" y2="37255"/>
                        <a14:backgroundMark x1="32843" y1="44118" x2="35948" y2="27778"/>
                        <a14:backgroundMark x1="35948" y1="27778" x2="41013" y2="37745"/>
                        <a14:backgroundMark x1="41013" y1="37745" x2="47222" y2="28431"/>
                        <a14:backgroundMark x1="47222" y1="28431" x2="50654" y2="45915"/>
                        <a14:backgroundMark x1="50654" y1="45915" x2="50654" y2="45588"/>
                        <a14:backgroundMark x1="29085" y1="62092" x2="29248" y2="56046"/>
                        <a14:backgroundMark x1="29248" y1="55882" x2="29575" y2="52778"/>
                        <a14:backgroundMark x1="29412" y1="57843" x2="30556" y2="55882"/>
                        <a14:backgroundMark x1="62255" y1="26144" x2="62255" y2="26144"/>
                        <a14:backgroundMark x1="50654" y1="53922" x2="40196" y2="54902"/>
                        <a14:backgroundMark x1="53105" y1="45752" x2="58170" y2="25654"/>
                        <a14:backgroundMark x1="58170" y1="25654" x2="58333" y2="22386"/>
                        <a14:backgroundMark x1="58333" y1="22386" x2="58333" y2="22386"/>
                        <a14:backgroundMark x1="68954" y1="58987" x2="65686" y2="60784"/>
                        <a14:backgroundMark x1="65686" y1="60784" x2="65686" y2="60784"/>
                        <a14:backgroundMark x1="65686" y1="60784" x2="71895" y2="58660"/>
                        <a14:backgroundMark x1="72549" y1="57026" x2="66503" y2="58333"/>
                        <a14:backgroundMark x1="66993" y1="65196" x2="71405" y2="58007"/>
                        <a14:backgroundMark x1="71405" y1="58007" x2="66013" y2="59314"/>
                        <a14:backgroundMark x1="66013" y1="59314" x2="66013" y2="59314"/>
                        <a14:backgroundMark x1="80229" y1="65850" x2="83497" y2="57843"/>
                        <a14:backgroundMark x1="77941" y1="68137" x2="80392" y2="63562"/>
                        <a14:backgroundMark x1="83660" y1="81373" x2="89052" y2="77778"/>
                        <a14:backgroundMark x1="80882" y1="79248" x2="80882" y2="792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329" y="102870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69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32A04D-A09E-2871-0B6E-8C36DECD6D14}"/>
              </a:ext>
            </a:extLst>
          </p:cNvPr>
          <p:cNvSpPr txBox="1"/>
          <p:nvPr/>
        </p:nvSpPr>
        <p:spPr>
          <a:xfrm>
            <a:off x="692947" y="414586"/>
            <a:ext cx="3717007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Calisto MT" panose="02040603050505030304" pitchFamily="18" charset="0"/>
              </a:rPr>
              <a:t>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9DE3B-532A-54C1-C754-F35321765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833" l="8167" r="92667">
                        <a14:foregroundMark x1="8333" y1="69333" x2="9000" y2="68000"/>
                        <a14:foregroundMark x1="23167" y1="93833" x2="21000" y2="80333"/>
                        <a14:foregroundMark x1="21000" y1="80333" x2="22833" y2="97500"/>
                        <a14:foregroundMark x1="53667" y1="90333" x2="52500" y2="73667"/>
                        <a14:foregroundMark x1="52500" y1="73667" x2="56000" y2="97500"/>
                        <a14:foregroundMark x1="91000" y1="55333" x2="91500" y2="52833"/>
                        <a14:foregroundMark x1="89167" y1="59167" x2="92833" y2="55000"/>
                        <a14:foregroundMark x1="86000" y1="74000" x2="85833" y2="95333"/>
                        <a14:foregroundMark x1="84500" y1="98667" x2="82833" y2="99833"/>
                        <a14:backgroundMark x1="26833" y1="43167" x2="34333" y2="29667"/>
                        <a14:backgroundMark x1="34333" y1="29667" x2="26500" y2="36667"/>
                        <a14:backgroundMark x1="26500" y1="36667" x2="47500" y2="13667"/>
                        <a14:backgroundMark x1="47500" y1="13667" x2="34333" y2="30333"/>
                        <a14:backgroundMark x1="34333" y1="30333" x2="42333" y2="18833"/>
                        <a14:backgroundMark x1="42333" y1="18833" x2="27000" y2="36167"/>
                        <a14:backgroundMark x1="27000" y1="36167" x2="26333" y2="38000"/>
                        <a14:backgroundMark x1="26667" y1="28167" x2="23333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0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26E90F-7C44-D178-B603-0190C765A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05" y="2061927"/>
            <a:ext cx="8241957" cy="4796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A7C762-9EBF-8074-F783-C1B81D1063C2}"/>
              </a:ext>
            </a:extLst>
          </p:cNvPr>
          <p:cNvSpPr txBox="1"/>
          <p:nvPr/>
        </p:nvSpPr>
        <p:spPr>
          <a:xfrm>
            <a:off x="2715802" y="925974"/>
            <a:ext cx="8557941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Calisto MT" panose="0204060305050503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550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</TotalTime>
  <Words>548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Calisto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Vishnudas</dc:creator>
  <cp:lastModifiedBy>Rohit Vishnudas</cp:lastModifiedBy>
  <cp:revision>1</cp:revision>
  <dcterms:created xsi:type="dcterms:W3CDTF">2024-07-18T16:02:05Z</dcterms:created>
  <dcterms:modified xsi:type="dcterms:W3CDTF">2024-07-18T18:01:58Z</dcterms:modified>
</cp:coreProperties>
</file>