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3"/>
    <p:sldId id="16140622" r:id="rId4"/>
    <p:sldId id="262" r:id="rId5"/>
    <p:sldId id="263" r:id="rId6"/>
    <p:sldId id="16140632" r:id="rId7"/>
    <p:sldId id="265" r:id="rId8"/>
    <p:sldId id="266" r:id="rId9"/>
    <p:sldId id="16140641" r:id="rId10"/>
    <p:sldId id="267" r:id="rId11"/>
    <p:sldId id="16140633" r:id="rId12"/>
    <p:sldId id="16140634" r:id="rId13"/>
    <p:sldId id="16140635" r:id="rId14"/>
    <p:sldId id="16140636" r:id="rId15"/>
    <p:sldId id="268" r:id="rId16"/>
    <p:sldId id="16140623"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IN" altLang="en-US" b="1">
                <a:solidFill>
                  <a:schemeClr val="accent1"/>
                </a:solidFill>
                <a:latin typeface="Arial" panose="020B0604020202020204" pitchFamily="34" charset="0"/>
                <a:cs typeface="Arial" panose="020B0604020202020204" pitchFamily="34" charset="0"/>
              </a:rPr>
              <a:t>KEYLOGGER PROJECT</a:t>
            </a:r>
            <a:endParaRPr lang="en-IN" alt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64987"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IN" altLang="en-US" sz="2000" b="1">
                <a:solidFill>
                  <a:schemeClr val="accent1">
                    <a:lumMod val="75000"/>
                  </a:schemeClr>
                </a:solidFill>
                <a:latin typeface="Arial" panose="020B0604020202020204"/>
                <a:cs typeface="Arial" panose="020B0604020202020204"/>
              </a:rPr>
              <a:t>B.MAHALAKSHMI - CEG(College of Engineering Guindy)</a:t>
            </a:r>
            <a:endParaRPr lang="en-IN" altLang="en-US" sz="2000" b="1">
              <a:solidFill>
                <a:schemeClr val="accent1">
                  <a:lumMod val="75000"/>
                </a:schemeClr>
              </a:solidFill>
              <a:latin typeface="Arial" panose="020B0604020202020204"/>
              <a:cs typeface="Arial" panose="020B0604020202020204"/>
            </a:endParaRPr>
          </a:p>
          <a:p>
            <a:r>
              <a:rPr lang="en-IN" altLang="en-US" sz="2000" b="1">
                <a:solidFill>
                  <a:schemeClr val="accent1">
                    <a:lumMod val="75000"/>
                  </a:schemeClr>
                </a:solidFill>
                <a:latin typeface="Arial" panose="020B0604020202020204"/>
                <a:cs typeface="Arial" panose="020B0604020202020204"/>
              </a:rPr>
              <a:t>ROLL.NO: 2021115058</a:t>
            </a:r>
            <a:endParaRPr lang="en-IN" alt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starting the keylogger</a:t>
            </a:r>
            <a:endParaRPr lang="en-IN" altLang="en-US"/>
          </a:p>
        </p:txBody>
      </p:sp>
      <p:pic>
        <p:nvPicPr>
          <p:cNvPr id="4" name="Content Placeholder 3" descr="Screenshot (209)"/>
          <p:cNvPicPr>
            <a:picLocks noChangeAspect="1"/>
          </p:cNvPicPr>
          <p:nvPr>
            <p:ph idx="1"/>
          </p:nvPr>
        </p:nvPicPr>
        <p:blipFill>
          <a:blip r:embed="rId1"/>
          <a:stretch>
            <a:fillRect/>
          </a:stretch>
        </p:blipFill>
        <p:spPr>
          <a:xfrm>
            <a:off x="1941195" y="1301750"/>
            <a:ext cx="8308340" cy="4673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searching in the web using input from keyboard</a:t>
            </a:r>
            <a:endParaRPr lang="en-IN" altLang="en-US"/>
          </a:p>
        </p:txBody>
      </p:sp>
      <p:pic>
        <p:nvPicPr>
          <p:cNvPr id="4" name="Content Placeholder 3" descr="Screenshot (210)"/>
          <p:cNvPicPr>
            <a:picLocks noChangeAspect="1"/>
          </p:cNvPicPr>
          <p:nvPr>
            <p:ph idx="1"/>
          </p:nvPr>
        </p:nvPicPr>
        <p:blipFill>
          <a:blip r:embed="rId1"/>
          <a:stretch>
            <a:fillRect/>
          </a:stretch>
        </p:blipFill>
        <p:spPr>
          <a:xfrm>
            <a:off x="1941195" y="1301750"/>
            <a:ext cx="8308340" cy="4673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t>stopping the keylogger</a:t>
            </a:r>
            <a:endParaRPr lang="en-IN" altLang="en-US"/>
          </a:p>
        </p:txBody>
      </p:sp>
      <p:pic>
        <p:nvPicPr>
          <p:cNvPr id="4" name="Content Placeholder 3" descr="Screenshot (211)"/>
          <p:cNvPicPr>
            <a:picLocks noChangeAspect="1"/>
          </p:cNvPicPr>
          <p:nvPr>
            <p:ph idx="1"/>
          </p:nvPr>
        </p:nvPicPr>
        <p:blipFill>
          <a:blip r:embed="rId1"/>
          <a:stretch>
            <a:fillRect/>
          </a:stretch>
        </p:blipFill>
        <p:spPr>
          <a:xfrm>
            <a:off x="1941195" y="1301750"/>
            <a:ext cx="8308340" cy="4673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t>checking the keylog text file that has stored the keyboard values</a:t>
            </a:r>
            <a:endParaRPr lang="en-IN" altLang="en-US"/>
          </a:p>
        </p:txBody>
      </p:sp>
      <p:pic>
        <p:nvPicPr>
          <p:cNvPr id="4" name="Content Placeholder 3" descr="Screenshot (212)"/>
          <p:cNvPicPr>
            <a:picLocks noChangeAspect="1"/>
          </p:cNvPicPr>
          <p:nvPr>
            <p:ph idx="1"/>
          </p:nvPr>
        </p:nvPicPr>
        <p:blipFill>
          <a:blip r:embed="rId1"/>
          <a:stretch>
            <a:fillRect/>
          </a:stretch>
        </p:blipFill>
        <p:spPr>
          <a:xfrm>
            <a:off x="1941195" y="1301750"/>
            <a:ext cx="8308340" cy="4673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t>The provided Python code presents a basic implementation of a keylogger using the pynput library for capturing keyboard events and tkinter for creating a simple GUI interface. The keylogger effectively records pressed, held, and released keys, storing the data in both text and JSON formats. It offers functionality to start and stop the keylogging process through the GUI, providing users with a straightforward means of controlling the logger.</a:t>
            </a:r>
            <a:endParaRPr lang="en-IN" sz="2000" dirty="0"/>
          </a:p>
          <a:p>
            <a:pPr marL="305435" indent="-305435"/>
            <a:endParaRPr lang="en-IN" sz="2000" dirty="0"/>
          </a:p>
          <a:p>
            <a:pPr marL="305435" indent="-305435"/>
            <a:r>
              <a:rPr lang="en-IN" sz="2000" dirty="0"/>
              <a:t>While the current implementation fulfills its primary objective of logging keystrokes, there are several areas for improvement and expansion to enhance its functionality and usability.</a:t>
            </a:r>
            <a:endParaRPr lang="en-I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b="1" dirty="0"/>
          </a:p>
          <a:p>
            <a:pPr marL="305435" indent="-305435"/>
            <a:r>
              <a:rPr lang="en-US" b="1" u="sng"/>
              <a:t>Enhanced Stealth Mode:</a:t>
            </a:r>
            <a:r>
              <a:rPr lang="en-US"/>
              <a:t> Implement advanced techniques to make the keylogger more discreet, such as hiding its presence from antivirus software, using rootkit-like methods, or encrypting its executable file.</a:t>
            </a:r>
            <a:endParaRPr lang="en-US"/>
          </a:p>
          <a:p>
            <a:pPr marL="305435" indent="-305435"/>
            <a:r>
              <a:rPr lang="en-US" b="1" u="sng"/>
              <a:t>Remote Monitoring:</a:t>
            </a:r>
            <a:r>
              <a:rPr lang="en-US"/>
              <a:t> Extend the keylogger's capabilities to enable remote monitoring of captured keystrokes. Implement functionality to transmit logged data securely to a remote server, allowing users to access the data from anywhere.</a:t>
            </a:r>
            <a:endParaRPr lang="en-US"/>
          </a:p>
          <a:p>
            <a:pPr marL="305435" indent="-305435"/>
            <a:r>
              <a:rPr lang="en-US" b="1" u="sng"/>
              <a:t>User Activity Logging:</a:t>
            </a:r>
            <a:r>
              <a:rPr lang="en-US"/>
              <a:t> Expand the keylogger to capture additional user activity beyond keystrokes, such as mouse clicks, clipboard contents, or application usage.</a:t>
            </a:r>
            <a:endParaRPr lang="en-US"/>
          </a:p>
          <a:p>
            <a:pPr marL="305435" indent="-305435"/>
            <a:r>
              <a:rPr lang="en-US" b="1" u="sng"/>
              <a:t>Data Analysis and Visualization:</a:t>
            </a:r>
            <a:r>
              <a:rPr lang="en-US"/>
              <a:t> Integrate data analysis and visualization capabilities to provide users with insights into their typing behavior, frequency of key presses, or most commonly used applications.</a:t>
            </a:r>
            <a:endParaRPr lang="en-US"/>
          </a:p>
          <a:p>
            <a:pPr marL="305435" indent="-305435"/>
            <a:r>
              <a:rPr lang="en-US" b="1" u="sng"/>
              <a:t>Security Enhancements:</a:t>
            </a:r>
            <a:r>
              <a:rPr lang="en-US"/>
              <a:t> Implement robust security measures to protect the logged data from unauthorized access or tampering, including encryption, access control, and secure transmission protocols.</a:t>
            </a:r>
            <a:endParaRPr lang="en-US"/>
          </a:p>
          <a:p>
            <a:pPr marL="305435" indent="-305435"/>
            <a:r>
              <a:rPr lang="en-US" b="1" u="sng"/>
              <a:t>Cross-Platform Support: </a:t>
            </a:r>
            <a:r>
              <a:rPr lang="en-US"/>
              <a:t>Extend the keylogger's compatibility to support multiple operating systems, such as macOS and Linux, in addition to Windows.</a:t>
            </a:r>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0" indent="0">
              <a:buNone/>
            </a:pPr>
            <a:r>
              <a:rPr lang="en-IN" sz="1500" b="1" u="sng" dirty="0"/>
              <a:t>Research Papers and Journals:</a:t>
            </a:r>
            <a:endParaRPr lang="en-IN" sz="1500" b="1" u="sng" dirty="0"/>
          </a:p>
          <a:p>
            <a:pPr marL="0" indent="0">
              <a:buNone/>
            </a:pPr>
            <a:endParaRPr lang="en-IN" sz="1500" dirty="0"/>
          </a:p>
          <a:p>
            <a:pPr marL="305435" indent="-305435"/>
            <a:r>
              <a:rPr lang="en-IN" sz="1500" dirty="0"/>
              <a:t>"A survey of keyloggers, detection and defence mechanisms" by Fadia Al Banaa and Thomas Owens (Journal of Information Security and Applications, Volume 39, 2018)</a:t>
            </a:r>
            <a:endParaRPr lang="en-IN" sz="1500" dirty="0"/>
          </a:p>
          <a:p>
            <a:pPr marL="305435" indent="-305435"/>
            <a:r>
              <a:rPr lang="en-IN" sz="1500" dirty="0"/>
              <a:t>"Keylogging attacks and defences: A survey" by Alan Bartlett, Shirley Atkinson, and John N. Davies (Journal of Cyber Security Technology, Volume 1, 2017)</a:t>
            </a:r>
            <a:endParaRPr lang="en-IN" sz="1500" dirty="0"/>
          </a:p>
          <a:p>
            <a:pPr marL="305435" indent="-305435"/>
            <a:r>
              <a:rPr lang="en-IN" sz="1500" dirty="0"/>
              <a:t>"A Comprehensive Review on Keyloggers and Their Detection Techniques" by Rana Moustafa and Sherif Elfayoumy (International Journal of Computer Applications, Volume 108, 2014)</a:t>
            </a:r>
            <a:endParaRPr lang="en-IN" sz="15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a:solidFill>
                <a:srgbClr val="0F0F0F"/>
              </a:solidFill>
              <a:ea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1500" b="1" u="sng">
                <a:ln/>
                <a:solidFill>
                  <a:schemeClr val="tx1"/>
                </a:solidFill>
                <a:effectLst>
                  <a:outerShdw blurRad="38100" dist="19050" dir="2700000" algn="tl" rotWithShape="0">
                    <a:schemeClr val="dk1">
                      <a:alpha val="40000"/>
                    </a:schemeClr>
                  </a:outerShdw>
                </a:effectLst>
                <a:latin typeface="Calibri" panose="020F0502020204030204"/>
                <a:cs typeface="Calibri" panose="020F0502020204030204"/>
              </a:rPr>
              <a:t>Design and Planning:</a:t>
            </a:r>
            <a:endParaRPr lang="en-IN" sz="1500" b="1" u="sng">
              <a:ln/>
              <a:solidFill>
                <a:schemeClr val="tx1"/>
              </a:solidFill>
              <a:effectLst>
                <a:outerShdw blurRad="38100" dist="19050" dir="2700000" algn="tl" rotWithShape="0">
                  <a:schemeClr val="dk1">
                    <a:alpha val="40000"/>
                  </a:schemeClr>
                </a:outerShdw>
              </a:effectLst>
              <a:latin typeface="Calibri" panose="020F0502020204030204"/>
              <a:cs typeface="Calibri" panose="020F0502020204030204"/>
            </a:endParaRPr>
          </a:p>
          <a:p>
            <a:pPr marL="305435" indent="-305435"/>
            <a:r>
              <a:rPr lang="en-IN" sz="1300" b="1">
                <a:latin typeface="Calibri" panose="020F0502020204030204"/>
                <a:cs typeface="Calibri" panose="020F0502020204030204"/>
              </a:rPr>
              <a:t>Clearly define the objectives and scope of the keylogger system, including its intended use and ethical considerations.</a:t>
            </a:r>
            <a:endParaRPr lang="en-IN" sz="1300" b="1">
              <a:latin typeface="Calibri" panose="020F0502020204030204"/>
              <a:cs typeface="Calibri" panose="020F0502020204030204"/>
            </a:endParaRPr>
          </a:p>
          <a:p>
            <a:pPr marL="305435" indent="-305435"/>
            <a:r>
              <a:rPr lang="en-IN" sz="1300" b="1">
                <a:latin typeface="Calibri" panose="020F0502020204030204"/>
                <a:cs typeface="Calibri" panose="020F0502020204030204"/>
              </a:rPr>
              <a:t>Determine the target platform(s) for the keylogger (e.g., Windows, macOS, Linux) and the programming language to be used (e.g., Python, C++).</a:t>
            </a:r>
            <a:endParaRPr lang="en-IN" sz="1300" b="1">
              <a:latin typeface="Calibri" panose="020F0502020204030204"/>
              <a:cs typeface="Calibri" panose="020F0502020204030204"/>
            </a:endParaRPr>
          </a:p>
          <a:p>
            <a:pPr marL="305435" indent="-305435"/>
            <a:endParaRPr lang="en-IN" sz="1500" b="1" u="sng">
              <a:ln/>
              <a:solidFill>
                <a:schemeClr val="tx1"/>
              </a:solidFill>
              <a:effectLst>
                <a:outerShdw blurRad="38100" dist="19050" dir="2700000" algn="tl" rotWithShape="0">
                  <a:schemeClr val="dk1">
                    <a:alpha val="40000"/>
                  </a:schemeClr>
                </a:outerShdw>
              </a:effectLst>
              <a:latin typeface="Calibri" panose="020F0502020204030204"/>
              <a:cs typeface="Calibri" panose="020F0502020204030204"/>
            </a:endParaRPr>
          </a:p>
          <a:p>
            <a:pPr marL="0" indent="0">
              <a:buNone/>
            </a:pPr>
            <a:r>
              <a:rPr lang="en-IN" sz="1500" b="1" u="sng">
                <a:ln/>
                <a:solidFill>
                  <a:schemeClr val="tx1"/>
                </a:solidFill>
                <a:effectLst>
                  <a:outerShdw blurRad="38100" dist="19050" dir="2700000" algn="tl" rotWithShape="0">
                    <a:schemeClr val="dk1">
                      <a:alpha val="40000"/>
                    </a:schemeClr>
                  </a:outerShdw>
                </a:effectLst>
                <a:latin typeface="Calibri" panose="020F0502020204030204"/>
                <a:cs typeface="Calibri" panose="020F0502020204030204"/>
              </a:rPr>
              <a:t>Data Collection:</a:t>
            </a:r>
            <a:endParaRPr lang="en-IN" sz="1500" b="1" u="sng">
              <a:ln/>
              <a:solidFill>
                <a:schemeClr val="tx1"/>
              </a:solidFill>
              <a:effectLst>
                <a:outerShdw blurRad="38100" dist="19050" dir="2700000" algn="tl" rotWithShape="0">
                  <a:schemeClr val="dk1">
                    <a:alpha val="40000"/>
                  </a:schemeClr>
                </a:outerShdw>
              </a:effectLst>
              <a:latin typeface="Calibri" panose="020F0502020204030204"/>
              <a:cs typeface="Calibri" panose="020F0502020204030204"/>
            </a:endParaRPr>
          </a:p>
          <a:p>
            <a:pPr marL="305435" indent="-305435"/>
            <a:r>
              <a:rPr lang="en-IN" sz="1300" b="1">
                <a:latin typeface="Calibri" panose="020F0502020204030204"/>
                <a:cs typeface="Calibri" panose="020F0502020204030204"/>
              </a:rPr>
              <a:t>Identify the data to be captured by the keylogger, such as keystrokes, timestamps, and window titles.</a:t>
            </a:r>
            <a:endParaRPr lang="en-IN" sz="1300" b="1">
              <a:latin typeface="Calibri" panose="020F0502020204030204"/>
              <a:cs typeface="Calibri" panose="020F0502020204030204"/>
            </a:endParaRPr>
          </a:p>
          <a:p>
            <a:pPr marL="305435" indent="-305435"/>
            <a:r>
              <a:rPr lang="en-IN" sz="1300" b="1">
                <a:latin typeface="Calibri" panose="020F0502020204030204"/>
                <a:cs typeface="Calibri" panose="020F0502020204030204"/>
              </a:rPr>
              <a:t>Implement functions to capture and store the collected data securely, considering privacy and security concerns.</a:t>
            </a:r>
            <a:endParaRPr lang="en-IN" sz="1300" b="1">
              <a:latin typeface="Calibri" panose="020F0502020204030204"/>
              <a:cs typeface="Calibri" panose="020F0502020204030204"/>
            </a:endParaRPr>
          </a:p>
          <a:p>
            <a:pPr marL="305435" indent="-305435"/>
            <a:endParaRPr lang="en-IN" sz="1300" b="1">
              <a:latin typeface="Calibri" panose="020F0502020204030204"/>
              <a:cs typeface="Calibri" panose="020F0502020204030204"/>
            </a:endParaRPr>
          </a:p>
          <a:p>
            <a:pPr marL="0" indent="0">
              <a:buNone/>
            </a:pPr>
            <a:r>
              <a:rPr lang="en-IN" sz="1500" b="1" u="sng">
                <a:ln/>
                <a:solidFill>
                  <a:schemeClr val="tx1"/>
                </a:solidFill>
                <a:effectLst>
                  <a:outerShdw blurRad="38100" dist="19050" dir="2700000" algn="tl" rotWithShape="0">
                    <a:schemeClr val="dk1">
                      <a:alpha val="40000"/>
                    </a:schemeClr>
                  </a:outerShdw>
                </a:effectLst>
                <a:latin typeface="Calibri" panose="020F0502020204030204"/>
                <a:cs typeface="Calibri" panose="020F0502020204030204"/>
              </a:rPr>
              <a:t>Data Preprocessing:</a:t>
            </a:r>
            <a:endParaRPr lang="en-IN" sz="1500" b="1" u="sng">
              <a:ln/>
              <a:solidFill>
                <a:schemeClr val="tx1"/>
              </a:solidFill>
              <a:effectLst>
                <a:outerShdw blurRad="38100" dist="19050" dir="2700000" algn="tl" rotWithShape="0">
                  <a:schemeClr val="dk1">
                    <a:alpha val="40000"/>
                  </a:schemeClr>
                </a:outerShdw>
              </a:effectLst>
              <a:latin typeface="Calibri" panose="020F0502020204030204"/>
              <a:cs typeface="Calibri" panose="020F0502020204030204"/>
            </a:endParaRPr>
          </a:p>
          <a:p>
            <a:pPr marL="305435" indent="-305435"/>
            <a:r>
              <a:rPr lang="en-IN" sz="1300" b="1">
                <a:latin typeface="Calibri" panose="020F0502020204030204"/>
                <a:cs typeface="Calibri" panose="020F0502020204030204"/>
              </a:rPr>
              <a:t>Clean and preprocess the captured data to remove any sensitive or irrelevant information.</a:t>
            </a:r>
            <a:endParaRPr lang="en-IN" sz="1300" b="1">
              <a:latin typeface="Calibri" panose="020F0502020204030204"/>
              <a:cs typeface="Calibri" panose="020F0502020204030204"/>
            </a:endParaRPr>
          </a:p>
          <a:p>
            <a:pPr marL="305435" indent="-305435"/>
            <a:r>
              <a:rPr lang="en-IN" sz="1300" b="1">
                <a:latin typeface="Calibri" panose="020F0502020204030204"/>
                <a:cs typeface="Calibri" panose="020F0502020204030204"/>
              </a:rPr>
              <a:t>Encrypt the stored data to ensure confidentiality and integrity.</a:t>
            </a:r>
            <a:endParaRPr lang="en-IN" sz="1300" b="1">
              <a:latin typeface="Calibri" panose="020F0502020204030204"/>
              <a:cs typeface="Calibri" panose="020F0502020204030204"/>
            </a:endParaRPr>
          </a:p>
          <a:p>
            <a:pPr marL="305435" indent="-305435"/>
            <a:endParaRPr lang="en-IN" sz="1500" b="1" u="sng">
              <a:ln/>
              <a:solidFill>
                <a:schemeClr val="tx1"/>
              </a:solidFill>
              <a:effectLst>
                <a:outerShdw blurRad="38100" dist="19050" dir="2700000" algn="tl" rotWithShape="0">
                  <a:schemeClr val="dk1">
                    <a:alpha val="40000"/>
                  </a:schemeClr>
                </a:outerShdw>
              </a:effectLst>
              <a:latin typeface="Calibri" panose="020F0502020204030204"/>
              <a:cs typeface="Calibri" panose="020F0502020204030204"/>
            </a:endParaRPr>
          </a:p>
          <a:p>
            <a:pPr marL="0" indent="0">
              <a:buNone/>
            </a:pPr>
            <a:r>
              <a:rPr lang="en-IN" sz="1500" b="1" u="sng">
                <a:ln/>
                <a:solidFill>
                  <a:schemeClr val="tx1"/>
                </a:solidFill>
                <a:effectLst>
                  <a:outerShdw blurRad="38100" dist="19050" dir="2700000" algn="tl" rotWithShape="0">
                    <a:schemeClr val="dk1">
                      <a:alpha val="40000"/>
                    </a:schemeClr>
                  </a:outerShdw>
                </a:effectLst>
                <a:latin typeface="Calibri" panose="020F0502020204030204"/>
                <a:cs typeface="Calibri" panose="020F0502020204030204"/>
              </a:rPr>
              <a:t>Stealth Mode Implementation:</a:t>
            </a:r>
            <a:endParaRPr lang="en-IN" sz="1500" b="1" u="sng">
              <a:ln/>
              <a:solidFill>
                <a:schemeClr val="tx1"/>
              </a:solidFill>
              <a:effectLst>
                <a:outerShdw blurRad="38100" dist="19050" dir="2700000" algn="tl" rotWithShape="0">
                  <a:schemeClr val="dk1">
                    <a:alpha val="40000"/>
                  </a:schemeClr>
                </a:outerShdw>
              </a:effectLst>
              <a:latin typeface="Calibri" panose="020F0502020204030204"/>
              <a:cs typeface="Calibri" panose="020F0502020204030204"/>
            </a:endParaRPr>
          </a:p>
          <a:p>
            <a:pPr marL="305435" indent="-305435"/>
            <a:r>
              <a:rPr lang="en-IN" sz="1300" b="1">
                <a:latin typeface="Calibri" panose="020F0502020204030204"/>
                <a:cs typeface="Calibri" panose="020F0502020204030204"/>
              </a:rPr>
              <a:t>Implement techniques to run the keylogger in stealth mode to avoid detection by users and antivirus software.</a:t>
            </a:r>
            <a:endParaRPr lang="en-IN" sz="1300" b="1">
              <a:latin typeface="Calibri" panose="020F0502020204030204"/>
              <a:cs typeface="Calibri" panose="020F0502020204030204"/>
            </a:endParaRPr>
          </a:p>
          <a:p>
            <a:pPr marL="305435" indent="-305435"/>
            <a:r>
              <a:rPr lang="en-IN" sz="1300" b="1">
                <a:latin typeface="Calibri" panose="020F0502020204030204"/>
                <a:cs typeface="Calibri" panose="020F0502020204030204"/>
              </a:rPr>
              <a:t>Hide the keylogger process from task managers and system monitoring tools.</a:t>
            </a:r>
            <a:endParaRPr lang="en-IN" sz="1300" b="1">
              <a:latin typeface="Calibri" panose="020F0502020204030204"/>
              <a:cs typeface="Calibri" panose="020F0502020204030204"/>
            </a:endParaRPr>
          </a:p>
          <a:p>
            <a:pPr marL="305435" indent="-305435"/>
            <a:endParaRPr lang="en-IN" sz="1300" b="1">
              <a:latin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1500" b="1" u="sng">
                <a:ln/>
                <a:solidFill>
                  <a:schemeClr val="tx1"/>
                </a:solidFill>
                <a:effectLst>
                  <a:outerShdw blurRad="38100" dist="19050" dir="2700000" algn="tl" rotWithShape="0">
                    <a:schemeClr val="dk1">
                      <a:alpha val="40000"/>
                    </a:schemeClr>
                  </a:outerShdw>
                </a:effectLst>
                <a:latin typeface="Calibri" panose="020F0502020204030204"/>
                <a:cs typeface="Calibri" panose="020F0502020204030204"/>
              </a:rPr>
              <a:t>Logging and Storage:</a:t>
            </a:r>
            <a:endParaRPr lang="en-IN" sz="1500" b="1" u="sng">
              <a:ln/>
              <a:solidFill>
                <a:schemeClr val="tx1"/>
              </a:solidFill>
              <a:effectLst>
                <a:outerShdw blurRad="38100" dist="19050" dir="2700000" algn="tl" rotWithShape="0">
                  <a:schemeClr val="dk1">
                    <a:alpha val="40000"/>
                  </a:schemeClr>
                </a:outerShdw>
              </a:effectLst>
              <a:latin typeface="Calibri" panose="020F0502020204030204"/>
              <a:cs typeface="Calibri" panose="020F0502020204030204"/>
            </a:endParaRPr>
          </a:p>
          <a:p>
            <a:pPr marL="305435" indent="-305435"/>
            <a:r>
              <a:rPr lang="en-IN" sz="1300" b="1">
                <a:latin typeface="Calibri" panose="020F0502020204030204"/>
                <a:cs typeface="Calibri" panose="020F0502020204030204"/>
              </a:rPr>
              <a:t>Develop a logging mechanism to store the captured data locally or remotely, depending on the requirements.</a:t>
            </a:r>
            <a:endParaRPr lang="en-IN" sz="1300" b="1">
              <a:latin typeface="Calibri" panose="020F0502020204030204"/>
              <a:cs typeface="Calibri" panose="020F0502020204030204"/>
            </a:endParaRPr>
          </a:p>
          <a:p>
            <a:pPr marL="305435" indent="-305435"/>
            <a:r>
              <a:rPr lang="en-IN" sz="1300" b="1">
                <a:latin typeface="Calibri" panose="020F0502020204030204"/>
                <a:cs typeface="Calibri" panose="020F0502020204030204"/>
              </a:rPr>
              <a:t>Implement features to periodically upload the logged data to a secure server or cloud storage for remote access.</a:t>
            </a:r>
            <a:endParaRPr lang="en-IN" sz="1300" b="1">
              <a:latin typeface="Calibri" panose="020F0502020204030204"/>
              <a:cs typeface="Calibri" panose="020F0502020204030204"/>
            </a:endParaRPr>
          </a:p>
          <a:p>
            <a:pPr marL="305435" indent="-305435"/>
            <a:endParaRPr lang="en-IN" sz="1300" b="1">
              <a:latin typeface="Calibri" panose="020F0502020204030204"/>
              <a:cs typeface="Calibri" panose="020F0502020204030204"/>
            </a:endParaRPr>
          </a:p>
          <a:p>
            <a:pPr marL="0" indent="0">
              <a:buNone/>
            </a:pPr>
            <a:r>
              <a:rPr lang="en-IN" sz="1500" b="1" u="sng">
                <a:ln/>
                <a:solidFill>
                  <a:schemeClr val="tx1"/>
                </a:solidFill>
                <a:effectLst>
                  <a:outerShdw blurRad="38100" dist="19050" dir="2700000" algn="tl" rotWithShape="0">
                    <a:schemeClr val="dk1">
                      <a:alpha val="40000"/>
                    </a:schemeClr>
                  </a:outerShdw>
                </a:effectLst>
                <a:latin typeface="Calibri" panose="020F0502020204030204"/>
                <a:cs typeface="Calibri" panose="020F0502020204030204"/>
              </a:rPr>
              <a:t>Error Handling and Reliability:</a:t>
            </a:r>
            <a:endParaRPr lang="en-IN" sz="1500" b="1" u="sng">
              <a:ln/>
              <a:solidFill>
                <a:schemeClr val="tx1"/>
              </a:solidFill>
              <a:effectLst>
                <a:outerShdw blurRad="38100" dist="19050" dir="2700000" algn="tl" rotWithShape="0">
                  <a:schemeClr val="dk1">
                    <a:alpha val="40000"/>
                  </a:schemeClr>
                </a:outerShdw>
              </a:effectLst>
              <a:latin typeface="Calibri" panose="020F0502020204030204"/>
              <a:cs typeface="Calibri" panose="020F0502020204030204"/>
            </a:endParaRPr>
          </a:p>
          <a:p>
            <a:pPr marL="305435" indent="-305435"/>
            <a:r>
              <a:rPr lang="en-IN" sz="1300" b="1">
                <a:latin typeface="Calibri" panose="020F0502020204030204"/>
                <a:cs typeface="Calibri" panose="020F0502020204030204"/>
              </a:rPr>
              <a:t>Implement robust error handling mechanisms to handle exceptions and ensure the reliability of the keylogger.</a:t>
            </a:r>
            <a:endParaRPr lang="en-IN" sz="1300" b="1">
              <a:latin typeface="Calibri" panose="020F0502020204030204"/>
              <a:cs typeface="Calibri" panose="020F0502020204030204"/>
            </a:endParaRPr>
          </a:p>
          <a:p>
            <a:pPr marL="305435" indent="-305435"/>
            <a:r>
              <a:rPr lang="en-IN" sz="1300" b="1">
                <a:latin typeface="Calibri" panose="020F0502020204030204"/>
                <a:cs typeface="Calibri" panose="020F0502020204030204"/>
              </a:rPr>
              <a:t>Monitor system resources and disk space to prevent crashes or data loss due to resource exhaustion.</a:t>
            </a:r>
            <a:endParaRPr lang="en-IN" sz="1300" b="1">
              <a:latin typeface="Calibri" panose="020F0502020204030204"/>
              <a:cs typeface="Calibri" panose="020F0502020204030204"/>
            </a:endParaRPr>
          </a:p>
          <a:p>
            <a:pPr marL="305435" indent="-305435"/>
            <a:endParaRPr lang="en-IN" sz="1500" b="1" u="sng">
              <a:ln/>
              <a:solidFill>
                <a:schemeClr val="tx1"/>
              </a:solidFill>
              <a:effectLst>
                <a:outerShdw blurRad="38100" dist="19050" dir="2700000" algn="tl" rotWithShape="0">
                  <a:schemeClr val="dk1">
                    <a:alpha val="40000"/>
                  </a:schemeClr>
                </a:outerShdw>
              </a:effectLst>
              <a:latin typeface="Calibri" panose="020F0502020204030204"/>
              <a:cs typeface="Calibri" panose="020F0502020204030204"/>
            </a:endParaRPr>
          </a:p>
          <a:p>
            <a:pPr marL="305435" indent="-305435"/>
            <a:r>
              <a:rPr lang="en-IN" sz="1500" b="1" u="sng">
                <a:ln/>
                <a:solidFill>
                  <a:schemeClr val="tx1"/>
                </a:solidFill>
                <a:effectLst>
                  <a:outerShdw blurRad="38100" dist="19050" dir="2700000" algn="tl" rotWithShape="0">
                    <a:schemeClr val="dk1">
                      <a:alpha val="40000"/>
                    </a:schemeClr>
                  </a:outerShdw>
                </a:effectLst>
                <a:latin typeface="Calibri" panose="020F0502020204030204"/>
                <a:cs typeface="Calibri" panose="020F0502020204030204"/>
              </a:rPr>
              <a:t>Testing and Evaluation:</a:t>
            </a:r>
            <a:endParaRPr lang="en-IN" sz="1500" b="1" u="sng">
              <a:ln/>
              <a:solidFill>
                <a:schemeClr val="tx1"/>
              </a:solidFill>
              <a:effectLst>
                <a:outerShdw blurRad="38100" dist="19050" dir="2700000" algn="tl" rotWithShape="0">
                  <a:schemeClr val="dk1">
                    <a:alpha val="40000"/>
                  </a:schemeClr>
                </a:outerShdw>
              </a:effectLst>
              <a:latin typeface="Calibri" panose="020F0502020204030204"/>
              <a:cs typeface="Calibri" panose="020F0502020204030204"/>
            </a:endParaRPr>
          </a:p>
          <a:p>
            <a:pPr marL="305435" indent="-305435"/>
            <a:r>
              <a:rPr lang="en-IN" sz="1300" b="1">
                <a:latin typeface="Calibri" panose="020F0502020204030204"/>
                <a:cs typeface="Calibri" panose="020F0502020204030204"/>
              </a:rPr>
              <a:t>Conduct extensive testing of the keylogger in various scenarios to ensure its functionality and reliability.</a:t>
            </a:r>
            <a:endParaRPr lang="en-IN" sz="1300" b="1">
              <a:latin typeface="Calibri" panose="020F0502020204030204"/>
              <a:cs typeface="Calibri" panose="020F0502020204030204"/>
            </a:endParaRPr>
          </a:p>
          <a:p>
            <a:pPr marL="305435" indent="-305435"/>
            <a:r>
              <a:rPr lang="en-IN" sz="1300" b="1">
                <a:latin typeface="Calibri" panose="020F0502020204030204"/>
                <a:cs typeface="Calibri" panose="020F0502020204030204"/>
              </a:rPr>
              <a:t>Evaluate the performance of the keylogger in terms of data capture accuracy, stealthiness, and resource usage.</a:t>
            </a:r>
            <a:endParaRPr lang="en-IN" sz="1300" b="1">
              <a:latin typeface="Calibri" panose="020F0502020204030204"/>
              <a:cs typeface="Calibri" panose="020F0502020204030204"/>
            </a:endParaRPr>
          </a:p>
          <a:p>
            <a:pPr marL="305435" indent="-305435"/>
            <a:endParaRPr lang="en-IN" sz="1300" b="1">
              <a:latin typeface="Calibri" panose="020F0502020204030204"/>
              <a:cs typeface="Calibri" panose="020F0502020204030204"/>
            </a:endParaRPr>
          </a:p>
          <a:p>
            <a:pPr marL="305435" indent="-305435"/>
            <a:r>
              <a:rPr lang="en-IN" sz="1500" b="1" u="sng">
                <a:ln/>
                <a:solidFill>
                  <a:schemeClr val="tx1"/>
                </a:solidFill>
                <a:effectLst>
                  <a:outerShdw blurRad="38100" dist="19050" dir="2700000" algn="tl" rotWithShape="0">
                    <a:schemeClr val="dk1">
                      <a:alpha val="40000"/>
                    </a:schemeClr>
                  </a:outerShdw>
                </a:effectLst>
                <a:latin typeface="Calibri" panose="020F0502020204030204"/>
                <a:cs typeface="Calibri" panose="020F0502020204030204"/>
              </a:rPr>
              <a:t>Documentation and Compliance:</a:t>
            </a:r>
            <a:endParaRPr lang="en-IN" sz="1500" b="1" u="sng">
              <a:ln/>
              <a:solidFill>
                <a:schemeClr val="tx1"/>
              </a:solidFill>
              <a:effectLst>
                <a:outerShdw blurRad="38100" dist="19050" dir="2700000" algn="tl" rotWithShape="0">
                  <a:schemeClr val="dk1">
                    <a:alpha val="40000"/>
                  </a:schemeClr>
                </a:outerShdw>
              </a:effectLst>
              <a:latin typeface="Calibri" panose="020F0502020204030204"/>
              <a:cs typeface="Calibri" panose="020F0502020204030204"/>
            </a:endParaRPr>
          </a:p>
          <a:p>
            <a:pPr marL="305435" indent="-305435"/>
            <a:r>
              <a:rPr lang="en-IN" sz="1300" b="1">
                <a:latin typeface="Calibri" panose="020F0502020204030204"/>
                <a:cs typeface="Calibri" panose="020F0502020204030204"/>
              </a:rPr>
              <a:t>Document the keylogger system thoroughly, including its design, implementation details, and usage instructions.</a:t>
            </a:r>
            <a:endParaRPr lang="en-IN" sz="1300" b="1">
              <a:latin typeface="Calibri" panose="020F0502020204030204"/>
              <a:cs typeface="Calibri" panose="020F0502020204030204"/>
            </a:endParaRPr>
          </a:p>
          <a:p>
            <a:pPr marL="305435" indent="-305435"/>
            <a:r>
              <a:rPr lang="en-IN" sz="1300" b="1">
                <a:latin typeface="Calibri" panose="020F0502020204030204"/>
                <a:cs typeface="Calibri" panose="020F0502020204030204"/>
              </a:rPr>
              <a:t>Ensure compliance with relevant laws and regulations governing the creation and use of keyloggers, including obtaining proper authorization and consent.</a:t>
            </a:r>
            <a:endParaRPr lang="en-IN" sz="1300" b="1">
              <a:latin typeface="Calibri" panose="020F0502020204030204"/>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endParaRPr lang="en-IN" sz="1800" b="1">
              <a:solidFill>
                <a:srgbClr val="0F0F0F"/>
              </a:solidFill>
            </a:endParaRPr>
          </a:p>
          <a:p>
            <a:pPr marL="305435" indent="-305435"/>
            <a:r>
              <a:rPr lang="en-IN" sz="1800" b="1">
                <a:solidFill>
                  <a:srgbClr val="0F0F0F"/>
                </a:solidFill>
              </a:rPr>
              <a:t>Library required to build the model</a:t>
            </a:r>
            <a:endParaRPr lang="en-IN" sz="1800" b="1">
              <a:solidFill>
                <a:srgbClr val="0F0F0F"/>
              </a:solidFill>
            </a:endParaRPr>
          </a:p>
          <a:p>
            <a:pPr marL="305435" indent="-305435"/>
            <a:r>
              <a:rPr lang="en-IN" sz="1800" b="1">
                <a:solidFill>
                  <a:srgbClr val="0F0F0F"/>
                </a:solidFill>
              </a:rPr>
              <a:t>python idle</a:t>
            </a:r>
            <a:endParaRPr lang="en-IN" sz="1800" b="1">
              <a:solidFill>
                <a:srgbClr val="0F0F0F"/>
              </a:solidFill>
            </a:endParaRPr>
          </a:p>
          <a:p>
            <a:pPr marL="305435" indent="-305435"/>
            <a:r>
              <a:rPr lang="en-IN" sz="1800" b="1">
                <a:solidFill>
                  <a:srgbClr val="0F0F0F"/>
                </a:solidFill>
              </a:rPr>
              <a:t>module -pynput,jsonlib</a:t>
            </a:r>
            <a:endParaRPr lang="en-IN" sz="1800" b="1">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0" indent="0">
              <a:buNone/>
            </a:pPr>
            <a:endParaRPr lang="en-IN" sz="1200" dirty="0">
              <a:ea typeface="+mn-lt"/>
              <a:cs typeface="+mn-lt"/>
            </a:endParaRPr>
          </a:p>
          <a:p>
            <a:pPr marL="0" indent="0">
              <a:buNone/>
            </a:pPr>
            <a:endParaRPr lang="en-IN" sz="1200" dirty="0">
              <a:ea typeface="+mn-lt"/>
              <a:cs typeface="+mn-lt"/>
            </a:endParaRPr>
          </a:p>
          <a:p>
            <a:pPr marL="0" indent="0">
              <a:buNone/>
            </a:pPr>
            <a:r>
              <a:rPr lang="en-IN" sz="1200" dirty="0">
                <a:ea typeface="+mn-lt"/>
                <a:cs typeface="+mn-lt"/>
              </a:rPr>
              <a:t>This Python code creates a basic keylogger using the pynput library and a simple GUI built with tkinter. Let's break down the algorithm and approach used in this code:</a:t>
            </a:r>
            <a:endParaRPr lang="en-IN" sz="1200" dirty="0">
              <a:ea typeface="+mn-lt"/>
              <a:cs typeface="+mn-lt"/>
            </a:endParaRPr>
          </a:p>
          <a:p>
            <a:pPr marL="0" indent="0">
              <a:buNone/>
            </a:pPr>
            <a:endParaRPr lang="en-IN" sz="1200" dirty="0">
              <a:ea typeface="+mn-lt"/>
              <a:cs typeface="+mn-lt"/>
            </a:endParaRPr>
          </a:p>
          <a:p>
            <a:pPr marL="0" indent="0">
              <a:buNone/>
            </a:pPr>
            <a:r>
              <a:rPr lang="en-IN" sz="1500" u="sng" dirty="0">
                <a:ln/>
                <a:solidFill>
                  <a:schemeClr val="tx1"/>
                </a:solidFill>
                <a:effectLst>
                  <a:outerShdw blurRad="38100" dist="19050" dir="2700000" algn="tl" rotWithShape="0">
                    <a:schemeClr val="dk1">
                      <a:alpha val="40000"/>
                    </a:schemeClr>
                  </a:outerShdw>
                </a:effectLst>
                <a:ea typeface="+mn-lt"/>
                <a:cs typeface="+mn-lt"/>
              </a:rPr>
              <a:t>Import Required Libraries:</a:t>
            </a:r>
            <a:endParaRPr lang="en-IN" sz="1500" u="sng" dirty="0">
              <a:ln/>
              <a:solidFill>
                <a:schemeClr val="tx1"/>
              </a:solidFill>
              <a:effectLst>
                <a:outerShdw blurRad="38100" dist="19050" dir="2700000" algn="tl" rotWithShape="0">
                  <a:schemeClr val="dk1">
                    <a:alpha val="40000"/>
                  </a:schemeClr>
                </a:outerShdw>
              </a:effectLst>
              <a:ea typeface="+mn-lt"/>
              <a:cs typeface="+mn-lt"/>
            </a:endParaRPr>
          </a:p>
          <a:p>
            <a:pPr marL="305435" indent="-305435"/>
            <a:r>
              <a:rPr lang="en-IN" sz="1200" dirty="0">
                <a:ea typeface="+mn-lt"/>
                <a:cs typeface="+mn-lt"/>
              </a:rPr>
              <a:t>The code imports necessary libraries including tkinter for GUI, keyboard from pynput for capturing keyboard events, and json for handling JSON data.</a:t>
            </a:r>
            <a:endParaRPr lang="en-IN" sz="1200" dirty="0">
              <a:ea typeface="+mn-lt"/>
              <a:cs typeface="+mn-lt"/>
            </a:endParaRPr>
          </a:p>
          <a:p>
            <a:pPr marL="0" indent="0">
              <a:buNone/>
            </a:pPr>
            <a:endParaRPr lang="en-IN" sz="1200" dirty="0">
              <a:ea typeface="+mn-lt"/>
              <a:cs typeface="+mn-lt"/>
            </a:endParaRPr>
          </a:p>
          <a:p>
            <a:pPr marL="0" indent="0">
              <a:buNone/>
            </a:pPr>
            <a:r>
              <a:rPr lang="en-IN" sz="1500" u="sng" dirty="0">
                <a:ln/>
                <a:solidFill>
                  <a:schemeClr val="tx1"/>
                </a:solidFill>
                <a:effectLst>
                  <a:outerShdw blurRad="38100" dist="19050" dir="2700000" algn="tl" rotWithShape="0">
                    <a:schemeClr val="dk1">
                      <a:alpha val="40000"/>
                    </a:schemeClr>
                  </a:outerShdw>
                </a:effectLst>
                <a:ea typeface="+mn-lt"/>
                <a:cs typeface="+mn-lt"/>
              </a:rPr>
              <a:t>Global Variables:</a:t>
            </a:r>
            <a:endParaRPr lang="en-IN" sz="1500" u="sng" dirty="0">
              <a:ln/>
              <a:solidFill>
                <a:schemeClr val="tx1"/>
              </a:solidFill>
              <a:effectLst>
                <a:outerShdw blurRad="38100" dist="19050" dir="2700000" algn="tl" rotWithShape="0">
                  <a:schemeClr val="dk1">
                    <a:alpha val="40000"/>
                  </a:schemeClr>
                </a:outerShdw>
              </a:effectLst>
              <a:ea typeface="+mn-lt"/>
              <a:cs typeface="+mn-lt"/>
            </a:endParaRPr>
          </a:p>
          <a:p>
            <a:pPr marL="305435" indent="-305435"/>
            <a:r>
              <a:rPr lang="en-IN" sz="1200" dirty="0">
                <a:ea typeface="+mn-lt"/>
                <a:cs typeface="+mn-lt"/>
              </a:rPr>
              <a:t>keys_used: List to store information about the pressed, held, and released keys.</a:t>
            </a:r>
            <a:endParaRPr lang="en-IN" sz="1200" dirty="0">
              <a:ea typeface="+mn-lt"/>
              <a:cs typeface="+mn-lt"/>
            </a:endParaRPr>
          </a:p>
          <a:p>
            <a:pPr marL="305435" indent="-305435"/>
            <a:r>
              <a:rPr lang="en-IN" sz="1200" dirty="0">
                <a:ea typeface="+mn-lt"/>
                <a:cs typeface="+mn-lt"/>
              </a:rPr>
              <a:t>flag: Boolean variable to track whether a key is being held.</a:t>
            </a:r>
            <a:endParaRPr lang="en-IN" sz="1200" dirty="0">
              <a:ea typeface="+mn-lt"/>
              <a:cs typeface="+mn-lt"/>
            </a:endParaRPr>
          </a:p>
          <a:p>
            <a:pPr marL="305435" indent="-305435"/>
            <a:r>
              <a:rPr lang="en-IN" sz="1200" dirty="0">
                <a:ea typeface="+mn-lt"/>
                <a:cs typeface="+mn-lt"/>
              </a:rPr>
              <a:t>keys: String variable to store the sequence of keys pressed.</a:t>
            </a:r>
            <a:endParaRPr lang="en-IN" sz="1200" dirty="0">
              <a:ea typeface="+mn-lt"/>
              <a:cs typeface="+mn-lt"/>
            </a:endParaRPr>
          </a:p>
          <a:p>
            <a:pPr marL="0" indent="0">
              <a:buNone/>
            </a:pPr>
            <a:endParaRPr lang="en-IN" sz="1200" dirty="0">
              <a:ea typeface="+mn-lt"/>
              <a:cs typeface="+mn-lt"/>
            </a:endParaRPr>
          </a:p>
          <a:p>
            <a:pPr marL="0" indent="0">
              <a:buNone/>
            </a:pPr>
            <a:r>
              <a:rPr lang="en-IN" sz="1500" u="sng" dirty="0">
                <a:ln/>
                <a:solidFill>
                  <a:schemeClr val="tx1"/>
                </a:solidFill>
                <a:effectLst>
                  <a:outerShdw blurRad="38100" dist="19050" dir="2700000" algn="tl" rotWithShape="0">
                    <a:schemeClr val="dk1">
                      <a:alpha val="40000"/>
                    </a:schemeClr>
                  </a:outerShdw>
                </a:effectLst>
                <a:ea typeface="+mn-lt"/>
                <a:cs typeface="+mn-lt"/>
              </a:rPr>
              <a:t>Functions:</a:t>
            </a:r>
            <a:endParaRPr lang="en-IN" sz="1500" u="sng" dirty="0">
              <a:ln/>
              <a:solidFill>
                <a:schemeClr val="tx1"/>
              </a:solidFill>
              <a:effectLst>
                <a:outerShdw blurRad="38100" dist="19050" dir="2700000" algn="tl" rotWithShape="0">
                  <a:schemeClr val="dk1">
                    <a:alpha val="40000"/>
                  </a:schemeClr>
                </a:outerShdw>
              </a:effectLst>
              <a:ea typeface="+mn-lt"/>
              <a:cs typeface="+mn-lt"/>
            </a:endParaRPr>
          </a:p>
          <a:p>
            <a:pPr marL="305435" indent="-305435"/>
            <a:r>
              <a:rPr lang="en-IN" sz="1200" dirty="0">
                <a:ea typeface="+mn-lt"/>
                <a:cs typeface="+mn-lt"/>
              </a:rPr>
              <a:t>generate_text_log(key): Writes the pressed keys to a text file named "key_log.txt".</a:t>
            </a:r>
            <a:endParaRPr lang="en-IN" sz="1200" dirty="0">
              <a:ea typeface="+mn-lt"/>
              <a:cs typeface="+mn-lt"/>
            </a:endParaRPr>
          </a:p>
          <a:p>
            <a:pPr marL="305435" indent="-305435"/>
            <a:r>
              <a:rPr lang="en-IN" sz="1200" dirty="0">
                <a:ea typeface="+mn-lt"/>
                <a:cs typeface="+mn-lt"/>
              </a:rPr>
              <a:t>generate_json_file(keys_used): Writes the captured keys to a JSON file named "key_log.json".</a:t>
            </a:r>
            <a:endParaRPr lang="en-IN" sz="1200" dirty="0">
              <a:ea typeface="+mn-lt"/>
              <a:cs typeface="+mn-lt"/>
            </a:endParaRPr>
          </a:p>
          <a:p>
            <a:pPr marL="305435" indent="-305435"/>
            <a:r>
              <a:rPr lang="en-IN" sz="1200" dirty="0">
                <a:ea typeface="+mn-lt"/>
                <a:cs typeface="+mn-lt"/>
              </a:rPr>
              <a:t>on_press(key): Callback function invoked when a key is pressed. It adds the pressed or held key to the keys_used list and generates the JSON file.</a:t>
            </a:r>
            <a:endParaRPr lang="en-IN" sz="1200" dirty="0">
              <a:ea typeface="+mn-lt"/>
              <a:cs typeface="+mn-lt"/>
            </a:endParaRPr>
          </a:p>
          <a:p>
            <a:pPr marL="305435" indent="-305435"/>
            <a:r>
              <a:rPr lang="en-IN" sz="1200" dirty="0">
                <a:ea typeface="+mn-lt"/>
                <a:cs typeface="+mn-lt"/>
              </a:rPr>
              <a:t>on_release(key): Callback function invoked when a key is released. It adds the released key to the keys_used list, updates the keys string, and generates both text and JSON log files.</a:t>
            </a:r>
            <a:endParaRPr lang="en-IN" sz="1200" dirty="0">
              <a:ea typeface="+mn-lt"/>
              <a:cs typeface="+mn-lt"/>
            </a:endParaRPr>
          </a:p>
          <a:p>
            <a:pPr marL="305435" indent="-305435"/>
            <a:r>
              <a:rPr lang="en-IN" sz="1200" dirty="0">
                <a:ea typeface="+mn-lt"/>
                <a:cs typeface="+mn-lt"/>
              </a:rPr>
              <a:t>start_keylogger(): Initiates the keylogger by starting the listener and updating the GUI.</a:t>
            </a:r>
            <a:endParaRPr lang="en-IN" sz="1200" dirty="0">
              <a:ea typeface="+mn-lt"/>
              <a:cs typeface="+mn-lt"/>
            </a:endParaRPr>
          </a:p>
          <a:p>
            <a:pPr marL="305435" indent="-305435"/>
            <a:r>
              <a:rPr lang="en-IN" sz="1200" dirty="0">
                <a:ea typeface="+mn-lt"/>
                <a:cs typeface="+mn-lt"/>
              </a:rPr>
              <a:t>stop_keylogger(): Stops the keylogger by stopping the listener and updating the GUI.</a:t>
            </a:r>
            <a:endParaRPr lang="en-IN" sz="1200" dirty="0">
              <a:ea typeface="+mn-lt"/>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10000"/>
          </a:bodyPr>
          <a:p>
            <a:pPr marL="0" indent="0">
              <a:buNone/>
            </a:pPr>
            <a:r>
              <a:rPr lang="en-US" u="sng">
                <a:ln/>
                <a:solidFill>
                  <a:schemeClr val="tx1"/>
                </a:solidFill>
                <a:effectLst>
                  <a:outerShdw blurRad="38100" dist="19050" dir="2700000" algn="tl" rotWithShape="0">
                    <a:schemeClr val="dk1">
                      <a:alpha val="40000"/>
                    </a:schemeClr>
                  </a:outerShdw>
                </a:effectLst>
              </a:rPr>
              <a:t>GUI Creation:</a:t>
            </a:r>
            <a:endParaRPr lang="en-US" u="sng">
              <a:ln/>
              <a:solidFill>
                <a:schemeClr val="tx1"/>
              </a:solidFill>
              <a:effectLst>
                <a:outerShdw blurRad="38100" dist="19050" dir="2700000" algn="tl" rotWithShape="0">
                  <a:schemeClr val="dk1">
                    <a:alpha val="40000"/>
                  </a:schemeClr>
                </a:outerShdw>
              </a:effectLst>
            </a:endParaRPr>
          </a:p>
          <a:p>
            <a:r>
              <a:rPr lang="en-US"/>
              <a:t>Creates a simple GUI window using tkinter with two buttons: "Start" and "Stop", and a label to display the keylogger status.</a:t>
            </a:r>
            <a:endParaRPr lang="en-US"/>
          </a:p>
          <a:p>
            <a:pPr marL="0" indent="0">
              <a:buNone/>
            </a:pPr>
            <a:endParaRPr lang="en-US"/>
          </a:p>
          <a:p>
            <a:pPr marL="0" indent="0">
              <a:buNone/>
            </a:pPr>
            <a:r>
              <a:rPr lang="en-US" u="sng">
                <a:ln/>
                <a:solidFill>
                  <a:schemeClr val="tx1"/>
                </a:solidFill>
                <a:effectLst>
                  <a:outerShdw blurRad="38100" dist="19050" dir="2700000" algn="tl" rotWithShape="0">
                    <a:schemeClr val="dk1">
                      <a:alpha val="40000"/>
                    </a:schemeClr>
                  </a:outerShdw>
                </a:effectLst>
              </a:rPr>
              <a:t>Main Functionality:</a:t>
            </a:r>
            <a:endParaRPr lang="en-US" u="sng">
              <a:ln/>
              <a:solidFill>
                <a:schemeClr val="tx1"/>
              </a:solidFill>
              <a:effectLst>
                <a:outerShdw blurRad="38100" dist="19050" dir="2700000" algn="tl" rotWithShape="0">
                  <a:schemeClr val="dk1">
                    <a:alpha val="40000"/>
                  </a:schemeClr>
                </a:outerShdw>
              </a:effectLst>
            </a:endParaRPr>
          </a:p>
          <a:p>
            <a:r>
              <a:rPr lang="en-US"/>
              <a:t>When the "Start" button is clicked, it starts the keylogger by calling start_keylogger().</a:t>
            </a:r>
            <a:endParaRPr lang="en-US"/>
          </a:p>
          <a:p>
            <a:r>
              <a:rPr lang="en-US"/>
              <a:t>When the "Stop" button is clicked, it stops the keylogger by calling stop_keylogger().</a:t>
            </a:r>
            <a:endParaRPr lang="en-US"/>
          </a:p>
          <a:p>
            <a:pPr marL="0" indent="0">
              <a:buNone/>
            </a:pPr>
            <a:endParaRPr lang="en-US"/>
          </a:p>
          <a:p>
            <a:pPr marL="0" indent="0">
              <a:buNone/>
            </a:pPr>
            <a:r>
              <a:rPr lang="en-US" u="sng">
                <a:ln/>
                <a:solidFill>
                  <a:schemeClr val="tx1"/>
                </a:solidFill>
                <a:effectLst>
                  <a:outerShdw blurRad="38100" dist="19050" dir="2700000" algn="tl" rotWithShape="0">
                    <a:schemeClr val="dk1">
                      <a:alpha val="40000"/>
                    </a:schemeClr>
                  </a:outerShdw>
                </a:effectLst>
              </a:rPr>
              <a:t>Event Handling:</a:t>
            </a:r>
            <a:endParaRPr lang="en-US" u="sng">
              <a:ln/>
              <a:solidFill>
                <a:schemeClr val="tx1"/>
              </a:solidFill>
              <a:effectLst>
                <a:outerShdw blurRad="38100" dist="19050" dir="2700000" algn="tl" rotWithShape="0">
                  <a:schemeClr val="dk1">
                    <a:alpha val="40000"/>
                  </a:schemeClr>
                </a:outerShdw>
              </a:effectLst>
            </a:endParaRPr>
          </a:p>
          <a:p>
            <a:r>
              <a:rPr lang="en-US"/>
              <a:t>The keylogger captures keyboard events using the pynput library's Listener class.</a:t>
            </a:r>
            <a:endParaRPr lang="en-US"/>
          </a:p>
          <a:p>
            <a:r>
              <a:rPr lang="en-US"/>
              <a:t>The on_press() and on_release() functions are invoked when a key is pressed and released, respectively.</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12" name="Content Placeholder 11" descr="Screenshot (208)"/>
          <p:cNvPicPr>
            <a:picLocks noChangeAspect="1"/>
          </p:cNvPicPr>
          <p:nvPr>
            <p:ph idx="1"/>
          </p:nvPr>
        </p:nvPicPr>
        <p:blipFill>
          <a:blip r:embed="rId1"/>
          <a:stretch>
            <a:fillRect/>
          </a:stretch>
        </p:blipFill>
        <p:spPr>
          <a:xfrm>
            <a:off x="1941195" y="1301750"/>
            <a:ext cx="8308340" cy="467360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7302</Words>
  <Application>WPS Presentation</Application>
  <PresentationFormat>Widescreen</PresentationFormat>
  <Paragraphs>137</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PROJECT TITLE</vt:lpstr>
      <vt:lpstr>OUTLINE</vt:lpstr>
      <vt:lpstr>Problem Statement</vt:lpstr>
      <vt:lpstr>Proposed Solution</vt:lpstr>
      <vt:lpstr>Proposed Solution</vt:lpstr>
      <vt:lpstr>System  Approach</vt:lpstr>
      <vt:lpstr>Algorithm &amp; Deployment</vt:lpstr>
      <vt:lpstr>PowerPoint 演示文稿</vt:lpstr>
      <vt:lpstr>Result</vt:lpstr>
      <vt:lpstr>PowerPoint 演示文稿</vt:lpstr>
      <vt:lpstr>PowerPoint 演示文稿</vt:lpstr>
      <vt:lpstr>PowerPoint 演示文稿</vt:lpstr>
      <vt:lpstr>PowerPoint 演示文稿</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bmaha</cp:lastModifiedBy>
  <cp:revision>23</cp:revision>
  <dcterms:created xsi:type="dcterms:W3CDTF">2021-05-26T16:50:00Z</dcterms:created>
  <dcterms:modified xsi:type="dcterms:W3CDTF">2024-04-04T17:42:25Z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379E3496CDA840AEBB1C3115EF974D81_12</vt:lpwstr>
  </property>
  <property fmtid="{D5CDD505-2E9C-101B-9397-08002B2CF9AE}" pid="4" name="KSOProductBuildVer">
    <vt:lpwstr>1033-12.2.0.13489</vt:lpwstr>
  </property>
</Properties>
</file>