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120025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422717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624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3414367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567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335484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80489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195445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139606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BF606E-D820-455E-A36F-4915BF2DE1BB}"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26092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F606E-D820-455E-A36F-4915BF2DE1BB}" type="datetimeFigureOut">
              <a:rPr lang="en-IN" smtClean="0"/>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15734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F606E-D820-455E-A36F-4915BF2DE1BB}" type="datetimeFigureOut">
              <a:rPr lang="en-IN" smtClean="0"/>
              <a:t>08-01-2019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139197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BF606E-D820-455E-A36F-4915BF2DE1BB}" type="datetimeFigureOut">
              <a:rPr lang="en-IN" smtClean="0"/>
              <a:t>08-01-2019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92769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F606E-D820-455E-A36F-4915BF2DE1BB}" type="datetimeFigureOut">
              <a:rPr lang="en-IN" smtClean="0"/>
              <a:t>08-01-2019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180043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BF606E-D820-455E-A36F-4915BF2DE1BB}" type="datetimeFigureOut">
              <a:rPr lang="en-IN" smtClean="0"/>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37675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BF606E-D820-455E-A36F-4915BF2DE1BB}" type="datetimeFigureOut">
              <a:rPr lang="en-IN" smtClean="0"/>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77AE0-1E81-441A-8D5C-7B834CE967F3}" type="slidenum">
              <a:rPr lang="en-IN" smtClean="0"/>
              <a:t>‹#›</a:t>
            </a:fld>
            <a:endParaRPr lang="en-IN"/>
          </a:p>
        </p:txBody>
      </p:sp>
    </p:spTree>
    <p:extLst>
      <p:ext uri="{BB962C8B-B14F-4D97-AF65-F5344CB8AC3E}">
        <p14:creationId xmlns:p14="http://schemas.microsoft.com/office/powerpoint/2010/main" val="92233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BF606E-D820-455E-A36F-4915BF2DE1BB}" type="datetimeFigureOut">
              <a:rPr lang="en-IN" smtClean="0"/>
              <a:t>08-01-2019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477AE0-1E81-441A-8D5C-7B834CE967F3}" type="slidenum">
              <a:rPr lang="en-IN" smtClean="0"/>
              <a:t>‹#›</a:t>
            </a:fld>
            <a:endParaRPr lang="en-IN"/>
          </a:p>
        </p:txBody>
      </p:sp>
    </p:spTree>
    <p:extLst>
      <p:ext uri="{BB962C8B-B14F-4D97-AF65-F5344CB8AC3E}">
        <p14:creationId xmlns:p14="http://schemas.microsoft.com/office/powerpoint/2010/main" val="927028460"/>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C52D-E9A7-43BB-97C9-7C1F3282F194}"/>
              </a:ext>
            </a:extLst>
          </p:cNvPr>
          <p:cNvSpPr>
            <a:spLocks noGrp="1"/>
          </p:cNvSpPr>
          <p:nvPr>
            <p:ph type="title"/>
          </p:nvPr>
        </p:nvSpPr>
        <p:spPr>
          <a:xfrm>
            <a:off x="0" y="2516643"/>
            <a:ext cx="10515600" cy="4320209"/>
          </a:xfrm>
        </p:spPr>
        <p:txBody>
          <a:bodyPr>
            <a:normAutofit/>
          </a:bodyPr>
          <a:lstStyle/>
          <a:p>
            <a:pPr algn="ctr">
              <a:lnSpc>
                <a:spcPct val="150000"/>
              </a:lnSpc>
            </a:pPr>
            <a:r>
              <a:rPr lang="en-IN" sz="3600" b="1" dirty="0">
                <a:solidFill>
                  <a:srgbClr val="FFFF00"/>
                </a:solidFill>
                <a:latin typeface="Adobe Song Std L" panose="02020300000000000000" pitchFamily="18" charset="-128"/>
                <a:ea typeface="Adobe Song Std L" panose="02020300000000000000" pitchFamily="18" charset="-128"/>
              </a:rPr>
              <a:t>IMAGE PROCESSING  -  (CSE4019)</a:t>
            </a:r>
            <a:br>
              <a:rPr lang="en-IN" sz="3600" b="1" dirty="0">
                <a:solidFill>
                  <a:srgbClr val="FFFF00"/>
                </a:solidFill>
                <a:latin typeface="Adobe Song Std L" panose="02020300000000000000" pitchFamily="18" charset="-128"/>
                <a:ea typeface="Adobe Song Std L" panose="02020300000000000000" pitchFamily="18" charset="-128"/>
              </a:rPr>
            </a:br>
            <a:r>
              <a:rPr lang="en-IN" sz="3600" b="1" dirty="0">
                <a:solidFill>
                  <a:srgbClr val="FFFF00"/>
                </a:solidFill>
                <a:latin typeface="Adobe Song Std L" panose="02020300000000000000" pitchFamily="18" charset="-128"/>
                <a:ea typeface="Adobe Song Std L" panose="02020300000000000000" pitchFamily="18" charset="-128"/>
              </a:rPr>
              <a:t>PROJECT</a:t>
            </a:r>
            <a:br>
              <a:rPr lang="en-IN" sz="3600" dirty="0">
                <a:solidFill>
                  <a:schemeClr val="tx1"/>
                </a:solidFill>
                <a:latin typeface="Adobe Song Std L" panose="02020300000000000000" pitchFamily="18" charset="-128"/>
                <a:ea typeface="Adobe Song Std L" panose="02020300000000000000" pitchFamily="18" charset="-128"/>
              </a:rPr>
            </a:br>
            <a:r>
              <a:rPr lang="en-IN" sz="3600" u="sng" dirty="0">
                <a:solidFill>
                  <a:srgbClr val="00B050"/>
                </a:solidFill>
                <a:latin typeface="Adobe Song Std L" panose="02020300000000000000" pitchFamily="18" charset="-128"/>
                <a:ea typeface="Adobe Song Std L" panose="02020300000000000000" pitchFamily="18" charset="-128"/>
              </a:rPr>
              <a:t>NAME OF THE FACULTY</a:t>
            </a:r>
            <a:br>
              <a:rPr lang="en-IN" sz="3600" dirty="0">
                <a:solidFill>
                  <a:schemeClr val="tx1"/>
                </a:solidFill>
                <a:latin typeface="Adobe Song Std L" panose="02020300000000000000" pitchFamily="18" charset="-128"/>
                <a:ea typeface="Adobe Song Std L" panose="02020300000000000000" pitchFamily="18" charset="-128"/>
              </a:rPr>
            </a:br>
            <a:r>
              <a:rPr lang="en-IN" sz="3600" dirty="0">
                <a:solidFill>
                  <a:schemeClr val="accent5">
                    <a:lumMod val="60000"/>
                    <a:lumOff val="40000"/>
                  </a:schemeClr>
                </a:solidFill>
                <a:latin typeface="Adobe Song Std L" panose="02020300000000000000" pitchFamily="18" charset="-128"/>
                <a:ea typeface="Adobe Song Std L" panose="02020300000000000000" pitchFamily="18" charset="-128"/>
              </a:rPr>
              <a:t>DR. G. MALATHI</a:t>
            </a:r>
            <a:br>
              <a:rPr lang="en-IN" sz="3600" dirty="0">
                <a:latin typeface="Adobe Song Std L" panose="02020300000000000000" pitchFamily="18" charset="-128"/>
                <a:ea typeface="Adobe Song Std L" panose="02020300000000000000" pitchFamily="18" charset="-128"/>
              </a:rPr>
            </a:br>
            <a:endParaRPr lang="en-IN" sz="3600" dirty="0">
              <a:latin typeface="Adobe Song Std L" panose="02020300000000000000" pitchFamily="18" charset="-128"/>
              <a:ea typeface="Adobe Song Std L" panose="02020300000000000000" pitchFamily="18" charset="-128"/>
            </a:endParaRPr>
          </a:p>
        </p:txBody>
      </p:sp>
      <p:pic>
        <p:nvPicPr>
          <p:cNvPr id="3" name="Picture 2">
            <a:extLst>
              <a:ext uri="{FF2B5EF4-FFF2-40B4-BE49-F238E27FC236}">
                <a16:creationId xmlns:a16="http://schemas.microsoft.com/office/drawing/2014/main" id="{4531CDE7-EBEB-4017-95AA-8E64B20E1E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3745" y="304800"/>
            <a:ext cx="6468110" cy="19824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3488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A257-B945-4CBF-9852-07DEF4CDA40C}"/>
              </a:ext>
            </a:extLst>
          </p:cNvPr>
          <p:cNvSpPr>
            <a:spLocks noGrp="1"/>
          </p:cNvSpPr>
          <p:nvPr>
            <p:ph type="ctrTitle"/>
          </p:nvPr>
        </p:nvSpPr>
        <p:spPr>
          <a:xfrm>
            <a:off x="586408" y="1302026"/>
            <a:ext cx="9322905" cy="4253948"/>
          </a:xfrm>
        </p:spPr>
        <p:txBody>
          <a:bodyPr>
            <a:normAutofit/>
          </a:bodyPr>
          <a:lstStyle/>
          <a:p>
            <a:pPr algn="ctr"/>
            <a:r>
              <a:rPr lang="en-IN" dirty="0">
                <a:solidFill>
                  <a:srgbClr val="FFC000"/>
                </a:solidFill>
                <a:latin typeface="Adobe Song Std L" panose="02020300000000000000" pitchFamily="18" charset="-128"/>
                <a:ea typeface="Adobe Song Std L" panose="02020300000000000000" pitchFamily="18" charset="-128"/>
              </a:rPr>
              <a:t>D</a:t>
            </a:r>
            <a:r>
              <a:rPr lang="en-IN" sz="4800" b="1" dirty="0">
                <a:solidFill>
                  <a:srgbClr val="FFC000"/>
                </a:solidFill>
                <a:latin typeface="Adobe Song Std L" panose="02020300000000000000" pitchFamily="18" charset="-128"/>
                <a:ea typeface="Adobe Song Std L" panose="02020300000000000000" pitchFamily="18" charset="-128"/>
              </a:rPr>
              <a:t>IGITAL</a:t>
            </a:r>
            <a:r>
              <a:rPr lang="en-IN" b="1" dirty="0">
                <a:solidFill>
                  <a:srgbClr val="FFC000"/>
                </a:solidFill>
                <a:latin typeface="Adobe Song Std L" panose="02020300000000000000" pitchFamily="18" charset="-128"/>
                <a:ea typeface="Adobe Song Std L" panose="02020300000000000000" pitchFamily="18" charset="-128"/>
              </a:rPr>
              <a:t> </a:t>
            </a:r>
            <a:r>
              <a:rPr lang="en-IN" dirty="0">
                <a:solidFill>
                  <a:srgbClr val="FFC000"/>
                </a:solidFill>
                <a:latin typeface="Adobe Song Std L" panose="02020300000000000000" pitchFamily="18" charset="-128"/>
                <a:ea typeface="Adobe Song Std L" panose="02020300000000000000" pitchFamily="18" charset="-128"/>
              </a:rPr>
              <a:t>A</a:t>
            </a:r>
            <a:r>
              <a:rPr lang="en-IN" sz="4800" b="1" dirty="0">
                <a:solidFill>
                  <a:srgbClr val="FFC000"/>
                </a:solidFill>
                <a:latin typeface="Adobe Song Std L" panose="02020300000000000000" pitchFamily="18" charset="-128"/>
                <a:ea typeface="Adobe Song Std L" panose="02020300000000000000" pitchFamily="18" charset="-128"/>
              </a:rPr>
              <a:t>NALYSIS </a:t>
            </a:r>
            <a:br>
              <a:rPr lang="en-IN" sz="4800" b="1" dirty="0">
                <a:solidFill>
                  <a:srgbClr val="FFC000"/>
                </a:solidFill>
                <a:latin typeface="Adobe Song Std L" panose="02020300000000000000" pitchFamily="18" charset="-128"/>
                <a:ea typeface="Adobe Song Std L" panose="02020300000000000000" pitchFamily="18" charset="-128"/>
              </a:rPr>
            </a:br>
            <a:r>
              <a:rPr lang="en-IN" dirty="0">
                <a:solidFill>
                  <a:srgbClr val="FFC000"/>
                </a:solidFill>
                <a:latin typeface="Adobe Song Std L" panose="02020300000000000000" pitchFamily="18" charset="-128"/>
                <a:ea typeface="Adobe Song Std L" panose="02020300000000000000" pitchFamily="18" charset="-128"/>
              </a:rPr>
              <a:t>O</a:t>
            </a:r>
            <a:r>
              <a:rPr lang="en-IN" sz="4800" b="1" dirty="0">
                <a:solidFill>
                  <a:srgbClr val="FFC000"/>
                </a:solidFill>
                <a:latin typeface="Adobe Song Std L" panose="02020300000000000000" pitchFamily="18" charset="-128"/>
                <a:ea typeface="Adobe Song Std L" panose="02020300000000000000" pitchFamily="18" charset="-128"/>
              </a:rPr>
              <a:t>F </a:t>
            </a:r>
            <a:br>
              <a:rPr lang="en-IN" b="1" dirty="0">
                <a:solidFill>
                  <a:srgbClr val="FFC000"/>
                </a:solidFill>
                <a:latin typeface="Adobe Song Std L" panose="02020300000000000000" pitchFamily="18" charset="-128"/>
                <a:ea typeface="Adobe Song Std L" panose="02020300000000000000" pitchFamily="18" charset="-128"/>
              </a:rPr>
            </a:br>
            <a:r>
              <a:rPr lang="en-IN" dirty="0">
                <a:solidFill>
                  <a:srgbClr val="FFC000"/>
                </a:solidFill>
                <a:latin typeface="Adobe Song Std L" panose="02020300000000000000" pitchFamily="18" charset="-128"/>
                <a:ea typeface="Adobe Song Std L" panose="02020300000000000000" pitchFamily="18" charset="-128"/>
              </a:rPr>
              <a:t>O</a:t>
            </a:r>
            <a:r>
              <a:rPr lang="en-IN" sz="4800" b="1" dirty="0">
                <a:solidFill>
                  <a:srgbClr val="FFC000"/>
                </a:solidFill>
                <a:latin typeface="Adobe Song Std L" panose="02020300000000000000" pitchFamily="18" charset="-128"/>
                <a:ea typeface="Adobe Song Std L" panose="02020300000000000000" pitchFamily="18" charset="-128"/>
              </a:rPr>
              <a:t>RGAN</a:t>
            </a:r>
            <a:r>
              <a:rPr lang="en-IN" b="1" dirty="0">
                <a:solidFill>
                  <a:srgbClr val="FFC000"/>
                </a:solidFill>
                <a:latin typeface="Adobe Song Std L" panose="02020300000000000000" pitchFamily="18" charset="-128"/>
                <a:ea typeface="Adobe Song Std L" panose="02020300000000000000" pitchFamily="18" charset="-128"/>
              </a:rPr>
              <a:t> </a:t>
            </a:r>
            <a:r>
              <a:rPr lang="en-IN" dirty="0">
                <a:solidFill>
                  <a:srgbClr val="FFC000"/>
                </a:solidFill>
                <a:latin typeface="Adobe Song Std L" panose="02020300000000000000" pitchFamily="18" charset="-128"/>
                <a:ea typeface="Adobe Song Std L" panose="02020300000000000000" pitchFamily="18" charset="-128"/>
              </a:rPr>
              <a:t>CT</a:t>
            </a:r>
            <a:r>
              <a:rPr lang="en-IN" b="1" dirty="0">
                <a:solidFill>
                  <a:srgbClr val="FFC000"/>
                </a:solidFill>
                <a:latin typeface="Adobe Song Std L" panose="02020300000000000000" pitchFamily="18" charset="-128"/>
                <a:ea typeface="Adobe Song Std L" panose="02020300000000000000" pitchFamily="18" charset="-128"/>
              </a:rPr>
              <a:t> </a:t>
            </a:r>
            <a:r>
              <a:rPr lang="en-IN" dirty="0">
                <a:solidFill>
                  <a:srgbClr val="FFC000"/>
                </a:solidFill>
                <a:latin typeface="Adobe Song Std L" panose="02020300000000000000" pitchFamily="18" charset="-128"/>
                <a:ea typeface="Adobe Song Std L" panose="02020300000000000000" pitchFamily="18" charset="-128"/>
              </a:rPr>
              <a:t>S</a:t>
            </a:r>
            <a:r>
              <a:rPr lang="en-IN" sz="4800" b="1" dirty="0">
                <a:solidFill>
                  <a:srgbClr val="FFC000"/>
                </a:solidFill>
                <a:latin typeface="Adobe Song Std L" panose="02020300000000000000" pitchFamily="18" charset="-128"/>
                <a:ea typeface="Adobe Song Std L" panose="02020300000000000000" pitchFamily="18" charset="-128"/>
              </a:rPr>
              <a:t>CANS </a:t>
            </a:r>
            <a:br>
              <a:rPr lang="en-IN" sz="4800" b="1" dirty="0">
                <a:solidFill>
                  <a:srgbClr val="FFC000"/>
                </a:solidFill>
                <a:latin typeface="Adobe Song Std L" panose="02020300000000000000" pitchFamily="18" charset="-128"/>
                <a:ea typeface="Adobe Song Std L" panose="02020300000000000000" pitchFamily="18" charset="-128"/>
              </a:rPr>
            </a:br>
            <a:r>
              <a:rPr lang="en-IN" dirty="0">
                <a:solidFill>
                  <a:srgbClr val="FFC000"/>
                </a:solidFill>
                <a:latin typeface="Adobe Song Std L" panose="02020300000000000000" pitchFamily="18" charset="-128"/>
                <a:ea typeface="Adobe Song Std L" panose="02020300000000000000" pitchFamily="18" charset="-128"/>
              </a:rPr>
              <a:t>F</a:t>
            </a:r>
            <a:r>
              <a:rPr lang="en-IN" sz="4800" b="1" dirty="0">
                <a:solidFill>
                  <a:srgbClr val="FFC000"/>
                </a:solidFill>
                <a:latin typeface="Adobe Song Std L" panose="02020300000000000000" pitchFamily="18" charset="-128"/>
                <a:ea typeface="Adobe Song Std L" panose="02020300000000000000" pitchFamily="18" charset="-128"/>
              </a:rPr>
              <a:t>OR </a:t>
            </a:r>
            <a:br>
              <a:rPr lang="en-IN" b="1" dirty="0">
                <a:solidFill>
                  <a:srgbClr val="FFC000"/>
                </a:solidFill>
                <a:latin typeface="Adobe Song Std L" panose="02020300000000000000" pitchFamily="18" charset="-128"/>
                <a:ea typeface="Adobe Song Std L" panose="02020300000000000000" pitchFamily="18" charset="-128"/>
              </a:rPr>
            </a:br>
            <a:r>
              <a:rPr lang="en-IN" dirty="0">
                <a:solidFill>
                  <a:srgbClr val="FFC000"/>
                </a:solidFill>
                <a:latin typeface="Adobe Song Std L" panose="02020300000000000000" pitchFamily="18" charset="-128"/>
                <a:ea typeface="Adobe Song Std L" panose="02020300000000000000" pitchFamily="18" charset="-128"/>
              </a:rPr>
              <a:t>T</a:t>
            </a:r>
            <a:r>
              <a:rPr lang="en-IN" sz="4800" b="1" dirty="0">
                <a:solidFill>
                  <a:srgbClr val="FFC000"/>
                </a:solidFill>
                <a:latin typeface="Adobe Song Std L" panose="02020300000000000000" pitchFamily="18" charset="-128"/>
                <a:ea typeface="Adobe Song Std L" panose="02020300000000000000" pitchFamily="18" charset="-128"/>
              </a:rPr>
              <a:t>UMOR</a:t>
            </a:r>
            <a:r>
              <a:rPr lang="en-IN" b="1" dirty="0">
                <a:solidFill>
                  <a:srgbClr val="FFC000"/>
                </a:solidFill>
                <a:latin typeface="Adobe Song Std L" panose="02020300000000000000" pitchFamily="18" charset="-128"/>
                <a:ea typeface="Adobe Song Std L" panose="02020300000000000000" pitchFamily="18" charset="-128"/>
              </a:rPr>
              <a:t> </a:t>
            </a:r>
            <a:r>
              <a:rPr lang="en-IN" dirty="0">
                <a:solidFill>
                  <a:srgbClr val="FFC000"/>
                </a:solidFill>
                <a:latin typeface="Adobe Song Std L" panose="02020300000000000000" pitchFamily="18" charset="-128"/>
                <a:ea typeface="Adobe Song Std L" panose="02020300000000000000" pitchFamily="18" charset="-128"/>
              </a:rPr>
              <a:t>D</a:t>
            </a:r>
            <a:r>
              <a:rPr lang="en-IN" sz="4800" b="1" dirty="0">
                <a:solidFill>
                  <a:srgbClr val="FFC000"/>
                </a:solidFill>
                <a:latin typeface="Adobe Song Std L" panose="02020300000000000000" pitchFamily="18" charset="-128"/>
                <a:ea typeface="Adobe Song Std L" panose="02020300000000000000" pitchFamily="18" charset="-128"/>
              </a:rPr>
              <a:t>ETECTION</a:t>
            </a:r>
            <a:endParaRPr lang="en-IN" dirty="0">
              <a:solidFill>
                <a:srgbClr val="FFC000"/>
              </a:solidFill>
            </a:endParaRPr>
          </a:p>
        </p:txBody>
      </p:sp>
    </p:spTree>
    <p:extLst>
      <p:ext uri="{BB962C8B-B14F-4D97-AF65-F5344CB8AC3E}">
        <p14:creationId xmlns:p14="http://schemas.microsoft.com/office/powerpoint/2010/main" val="231225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7905-03D3-438A-AACD-FBD023E3BE01}"/>
              </a:ext>
            </a:extLst>
          </p:cNvPr>
          <p:cNvSpPr>
            <a:spLocks noGrp="1"/>
          </p:cNvSpPr>
          <p:nvPr>
            <p:ph type="title"/>
          </p:nvPr>
        </p:nvSpPr>
        <p:spPr/>
        <p:txBody>
          <a:bodyPr>
            <a:normAutofit/>
          </a:bodyPr>
          <a:lstStyle/>
          <a:p>
            <a:pPr algn="ctr"/>
            <a:r>
              <a:rPr lang="en-IN" sz="4800" b="1" dirty="0">
                <a:solidFill>
                  <a:srgbClr val="0070C0"/>
                </a:solidFill>
                <a:latin typeface="Adobe Song Std L" panose="02020300000000000000" pitchFamily="18" charset="-128"/>
                <a:ea typeface="Adobe Song Std L" panose="02020300000000000000" pitchFamily="18" charset="-128"/>
              </a:rPr>
              <a:t>TEAM MEMBERS</a:t>
            </a:r>
          </a:p>
        </p:txBody>
      </p:sp>
      <p:graphicFrame>
        <p:nvGraphicFramePr>
          <p:cNvPr id="4" name="Table 3">
            <a:extLst>
              <a:ext uri="{FF2B5EF4-FFF2-40B4-BE49-F238E27FC236}">
                <a16:creationId xmlns:a16="http://schemas.microsoft.com/office/drawing/2014/main" id="{D66AE6E3-D972-4D57-860A-9B63A2ECFBE0}"/>
              </a:ext>
            </a:extLst>
          </p:cNvPr>
          <p:cNvGraphicFramePr>
            <a:graphicFrameLocks noGrp="1"/>
          </p:cNvGraphicFramePr>
          <p:nvPr>
            <p:extLst>
              <p:ext uri="{D42A27DB-BD31-4B8C-83A1-F6EECF244321}">
                <p14:modId xmlns:p14="http://schemas.microsoft.com/office/powerpoint/2010/main" val="1719539959"/>
              </p:ext>
            </p:extLst>
          </p:nvPr>
        </p:nvGraphicFramePr>
        <p:xfrm>
          <a:off x="333202" y="2191945"/>
          <a:ext cx="8940800" cy="2474109"/>
        </p:xfrm>
        <a:graphic>
          <a:graphicData uri="http://schemas.openxmlformats.org/drawingml/2006/table">
            <a:tbl>
              <a:tblPr firstRow="1" bandRow="1">
                <a:tableStyleId>{5940675A-B579-460E-94D1-54222C63F5DA}</a:tableStyleId>
              </a:tblPr>
              <a:tblGrid>
                <a:gridCol w="5702852">
                  <a:extLst>
                    <a:ext uri="{9D8B030D-6E8A-4147-A177-3AD203B41FA5}">
                      <a16:colId xmlns:a16="http://schemas.microsoft.com/office/drawing/2014/main" val="2315058630"/>
                    </a:ext>
                  </a:extLst>
                </a:gridCol>
                <a:gridCol w="3237948">
                  <a:extLst>
                    <a:ext uri="{9D8B030D-6E8A-4147-A177-3AD203B41FA5}">
                      <a16:colId xmlns:a16="http://schemas.microsoft.com/office/drawing/2014/main" val="425387331"/>
                    </a:ext>
                  </a:extLst>
                </a:gridCol>
              </a:tblGrid>
              <a:tr h="824703">
                <a:tc>
                  <a:txBody>
                    <a:bodyPr/>
                    <a:lstStyle/>
                    <a:p>
                      <a:pPr algn="ctr"/>
                      <a:r>
                        <a:rPr lang="en-IN" sz="2400" b="1" dirty="0">
                          <a:solidFill>
                            <a:srgbClr val="FFFF00"/>
                          </a:solidFill>
                          <a:latin typeface="Adobe Song Std L" panose="02020300000000000000" pitchFamily="18" charset="-128"/>
                          <a:ea typeface="Adobe Song Std L" panose="02020300000000000000" pitchFamily="18" charset="-128"/>
                        </a:rPr>
                        <a:t>MAHALE   SHANTANU</a:t>
                      </a:r>
                    </a:p>
                  </a:txBody>
                  <a:tcPr anchor="ctr"/>
                </a:tc>
                <a:tc>
                  <a:txBody>
                    <a:bodyPr/>
                    <a:lstStyle/>
                    <a:p>
                      <a:pPr algn="ctr"/>
                      <a:r>
                        <a:rPr lang="en-IN" sz="2400" b="1" dirty="0">
                          <a:solidFill>
                            <a:srgbClr val="FFFF00"/>
                          </a:solidFill>
                          <a:latin typeface="Adobe Song Std L" panose="02020300000000000000" pitchFamily="18" charset="-128"/>
                          <a:ea typeface="Adobe Song Std L" panose="02020300000000000000" pitchFamily="18" charset="-128"/>
                        </a:rPr>
                        <a:t>17BCE1161</a:t>
                      </a:r>
                    </a:p>
                  </a:txBody>
                  <a:tcPr anchor="ctr"/>
                </a:tc>
                <a:extLst>
                  <a:ext uri="{0D108BD9-81ED-4DB2-BD59-A6C34878D82A}">
                    <a16:rowId xmlns:a16="http://schemas.microsoft.com/office/drawing/2014/main" val="932920760"/>
                  </a:ext>
                </a:extLst>
              </a:tr>
              <a:tr h="824703">
                <a:tc>
                  <a:txBody>
                    <a:bodyPr/>
                    <a:lstStyle/>
                    <a:p>
                      <a:pPr algn="ctr"/>
                      <a:r>
                        <a:rPr lang="en-IN" sz="2400" b="1" dirty="0">
                          <a:solidFill>
                            <a:srgbClr val="FFFF00"/>
                          </a:solidFill>
                          <a:latin typeface="Adobe Song Std L" panose="02020300000000000000" pitchFamily="18" charset="-128"/>
                          <a:ea typeface="Adobe Song Std L" panose="02020300000000000000" pitchFamily="18" charset="-128"/>
                        </a:rPr>
                        <a:t>KATAM  GAGAN  SAI  GOUD</a:t>
                      </a:r>
                    </a:p>
                  </a:txBody>
                  <a:tcPr anchor="ctr"/>
                </a:tc>
                <a:tc>
                  <a:txBody>
                    <a:bodyPr/>
                    <a:lstStyle/>
                    <a:p>
                      <a:pPr algn="ctr"/>
                      <a:r>
                        <a:rPr lang="en-IN" sz="2400" b="1" dirty="0">
                          <a:solidFill>
                            <a:srgbClr val="FFFF00"/>
                          </a:solidFill>
                          <a:latin typeface="Adobe Song Std L" panose="02020300000000000000" pitchFamily="18" charset="-128"/>
                          <a:ea typeface="Adobe Song Std L" panose="02020300000000000000" pitchFamily="18" charset="-128"/>
                        </a:rPr>
                        <a:t>17BCE1262</a:t>
                      </a:r>
                    </a:p>
                  </a:txBody>
                  <a:tcPr anchor="ctr"/>
                </a:tc>
                <a:extLst>
                  <a:ext uri="{0D108BD9-81ED-4DB2-BD59-A6C34878D82A}">
                    <a16:rowId xmlns:a16="http://schemas.microsoft.com/office/drawing/2014/main" val="2959555961"/>
                  </a:ext>
                </a:extLst>
              </a:tr>
              <a:tr h="824703">
                <a:tc>
                  <a:txBody>
                    <a:bodyPr/>
                    <a:lstStyle/>
                    <a:p>
                      <a:pPr algn="ctr"/>
                      <a:r>
                        <a:rPr lang="en-IN" sz="2400" b="1" dirty="0">
                          <a:solidFill>
                            <a:srgbClr val="FFFF00"/>
                          </a:solidFill>
                          <a:latin typeface="Adobe Song Std L" panose="02020300000000000000" pitchFamily="18" charset="-128"/>
                          <a:ea typeface="Adobe Song Std L" panose="02020300000000000000" pitchFamily="18" charset="-128"/>
                        </a:rPr>
                        <a:t>NANDYALA  SAI  SWAROOP</a:t>
                      </a:r>
                    </a:p>
                  </a:txBody>
                  <a:tcPr anchor="ctr"/>
                </a:tc>
                <a:tc>
                  <a:txBody>
                    <a:bodyPr/>
                    <a:lstStyle/>
                    <a:p>
                      <a:pPr algn="ctr"/>
                      <a:r>
                        <a:rPr lang="en-IN" sz="2400" b="1" dirty="0">
                          <a:solidFill>
                            <a:srgbClr val="FFFF00"/>
                          </a:solidFill>
                          <a:latin typeface="Adobe Song Std L" panose="02020300000000000000" pitchFamily="18" charset="-128"/>
                          <a:ea typeface="Adobe Song Std L" panose="02020300000000000000" pitchFamily="18" charset="-128"/>
                        </a:rPr>
                        <a:t>17BCE1304</a:t>
                      </a:r>
                    </a:p>
                  </a:txBody>
                  <a:tcPr anchor="ctr"/>
                </a:tc>
                <a:extLst>
                  <a:ext uri="{0D108BD9-81ED-4DB2-BD59-A6C34878D82A}">
                    <a16:rowId xmlns:a16="http://schemas.microsoft.com/office/drawing/2014/main" val="2349229097"/>
                  </a:ext>
                </a:extLst>
              </a:tr>
            </a:tbl>
          </a:graphicData>
        </a:graphic>
      </p:graphicFrame>
    </p:spTree>
    <p:extLst>
      <p:ext uri="{BB962C8B-B14F-4D97-AF65-F5344CB8AC3E}">
        <p14:creationId xmlns:p14="http://schemas.microsoft.com/office/powerpoint/2010/main" val="80911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E727-D411-40B8-8234-A61A4044BFED}"/>
              </a:ext>
            </a:extLst>
          </p:cNvPr>
          <p:cNvSpPr>
            <a:spLocks noGrp="1"/>
          </p:cNvSpPr>
          <p:nvPr>
            <p:ph type="ctrTitle"/>
          </p:nvPr>
        </p:nvSpPr>
        <p:spPr>
          <a:xfrm>
            <a:off x="1467311" y="278295"/>
            <a:ext cx="7766936" cy="851172"/>
          </a:xfrm>
        </p:spPr>
        <p:txBody>
          <a:bodyPr/>
          <a:lstStyle/>
          <a:p>
            <a:pPr algn="ctr"/>
            <a:r>
              <a:rPr lang="en-IN" dirty="0">
                <a:ln w="0"/>
                <a:solidFill>
                  <a:srgbClr val="0070C0"/>
                </a:solidFill>
                <a:effectLst>
                  <a:outerShdw blurRad="60007" dist="200025" dir="15000000" sy="30000" kx="-1800000" algn="bl" rotWithShape="0">
                    <a:prstClr val="black">
                      <a:alpha val="32000"/>
                    </a:prstClr>
                  </a:outerShdw>
                </a:effectLst>
                <a:latin typeface="Adobe Song Std L" panose="02020300000000000000" pitchFamily="18" charset="-128"/>
                <a:ea typeface="Adobe Song Std L" panose="02020300000000000000" pitchFamily="18" charset="-128"/>
              </a:rPr>
              <a:t>ABSTRACT</a:t>
            </a:r>
          </a:p>
        </p:txBody>
      </p:sp>
      <p:sp>
        <p:nvSpPr>
          <p:cNvPr id="3" name="Subtitle 2">
            <a:extLst>
              <a:ext uri="{FF2B5EF4-FFF2-40B4-BE49-F238E27FC236}">
                <a16:creationId xmlns:a16="http://schemas.microsoft.com/office/drawing/2014/main" id="{815364FB-A4E3-4916-A1C7-5315941C20D3}"/>
              </a:ext>
            </a:extLst>
          </p:cNvPr>
          <p:cNvSpPr>
            <a:spLocks noGrp="1"/>
          </p:cNvSpPr>
          <p:nvPr>
            <p:ph type="subTitle" idx="1"/>
          </p:nvPr>
        </p:nvSpPr>
        <p:spPr>
          <a:xfrm>
            <a:off x="605920" y="1570383"/>
            <a:ext cx="9015159" cy="5168347"/>
          </a:xfrm>
        </p:spPr>
        <p:txBody>
          <a:bodyPr>
            <a:normAutofit/>
          </a:bodyPr>
          <a:lstStyle/>
          <a:p>
            <a:pPr algn="l"/>
            <a:r>
              <a:rPr lang="en-IN" sz="2800" dirty="0">
                <a:solidFill>
                  <a:srgbClr val="92D050"/>
                </a:solidFill>
                <a:latin typeface="Adobe Song Std L" panose="02020300000000000000" pitchFamily="18" charset="-128"/>
                <a:ea typeface="Adobe Song Std L" panose="02020300000000000000" pitchFamily="18" charset="-128"/>
              </a:rPr>
              <a:t>Tumour detection is one of the modalities that can be used to diagnose tumours in organs. However, this modality only captures the image without extracting the tumour completely. The process of extracting medical images is one of the most challenging fields nowadays. </a:t>
            </a:r>
          </a:p>
          <a:p>
            <a:pPr algn="l"/>
            <a:r>
              <a:rPr lang="en-IN" sz="2800" dirty="0">
                <a:solidFill>
                  <a:schemeClr val="accent4"/>
                </a:solidFill>
                <a:latin typeface="Adobe Song Std L" panose="02020300000000000000" pitchFamily="18" charset="-128"/>
                <a:ea typeface="Adobe Song Std L" panose="02020300000000000000" pitchFamily="18" charset="-128"/>
              </a:rPr>
              <a:t>Most of the techniques used nowadays are more MRI modality compared to CT scan images because MRI images are of higher resolutions. </a:t>
            </a:r>
            <a:r>
              <a:rPr lang="en-US" sz="2800" dirty="0">
                <a:solidFill>
                  <a:schemeClr val="accent4"/>
                </a:solidFill>
                <a:latin typeface="Adobe Song Std L" panose="02020300000000000000" pitchFamily="18" charset="-128"/>
                <a:ea typeface="Adobe Song Std L" panose="02020300000000000000" pitchFamily="18" charset="-128"/>
              </a:rPr>
              <a:t>Image processing techniques are widely used in several medical problems for picture enhancement in the detection phase to support the early medical treatment. </a:t>
            </a:r>
          </a:p>
          <a:p>
            <a:pPr algn="just"/>
            <a:endParaRPr lang="en-IN" sz="2000" dirty="0">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344340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FA2E3-276C-4E6C-BDC3-4E2BB3FF2220}"/>
              </a:ext>
            </a:extLst>
          </p:cNvPr>
          <p:cNvSpPr>
            <a:spLocks noGrp="1"/>
          </p:cNvSpPr>
          <p:nvPr>
            <p:ph idx="1"/>
          </p:nvPr>
        </p:nvSpPr>
        <p:spPr>
          <a:xfrm>
            <a:off x="730342" y="1299198"/>
            <a:ext cx="8596668" cy="3880773"/>
          </a:xfrm>
        </p:spPr>
        <p:txBody>
          <a:bodyPr/>
          <a:lstStyle/>
          <a:p>
            <a:pPr marL="0" indent="0">
              <a:buNone/>
            </a:pPr>
            <a:r>
              <a:rPr lang="en-US" sz="2800" dirty="0">
                <a:solidFill>
                  <a:srgbClr val="00B0F0"/>
                </a:solidFill>
                <a:latin typeface="Adobe Song Std L" panose="02020300000000000000" pitchFamily="18" charset="-128"/>
                <a:ea typeface="Adobe Song Std L" panose="02020300000000000000" pitchFamily="18" charset="-128"/>
              </a:rPr>
              <a:t>In this research we proposed a detection method of organ tumor based on image segmentation. </a:t>
            </a:r>
            <a:r>
              <a:rPr lang="en-IN" sz="2800" dirty="0">
                <a:solidFill>
                  <a:srgbClr val="00B0F0"/>
                </a:solidFill>
                <a:latin typeface="Adobe Song Std L" panose="02020300000000000000" pitchFamily="18" charset="-128"/>
                <a:ea typeface="Adobe Song Std L" panose="02020300000000000000" pitchFamily="18" charset="-128"/>
              </a:rPr>
              <a:t>This project describes methods to detect and extract organ tumour from patients CT scan images.  Image Segmentation is used to detect the tumours. The process involves the extraction and segmentation of tumour of a patient using MATLAB software.</a:t>
            </a:r>
          </a:p>
          <a:p>
            <a:pPr marL="0" indent="0">
              <a:buNone/>
            </a:pPr>
            <a:endParaRPr lang="en-IN" dirty="0"/>
          </a:p>
        </p:txBody>
      </p:sp>
    </p:spTree>
    <p:extLst>
      <p:ext uri="{BB962C8B-B14F-4D97-AF65-F5344CB8AC3E}">
        <p14:creationId xmlns:p14="http://schemas.microsoft.com/office/powerpoint/2010/main" val="212324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B5C8B-D422-4FDA-B7E3-3933A8D19509}"/>
              </a:ext>
            </a:extLst>
          </p:cNvPr>
          <p:cNvSpPr>
            <a:spLocks noGrp="1"/>
          </p:cNvSpPr>
          <p:nvPr>
            <p:ph idx="1"/>
          </p:nvPr>
        </p:nvSpPr>
        <p:spPr>
          <a:xfrm>
            <a:off x="452047" y="464310"/>
            <a:ext cx="8956996" cy="5194368"/>
          </a:xfrm>
        </p:spPr>
        <p:txBody>
          <a:bodyPr>
            <a:normAutofit/>
          </a:bodyPr>
          <a:lstStyle/>
          <a:p>
            <a:pPr marL="0" indent="0">
              <a:buNone/>
            </a:pPr>
            <a:r>
              <a:rPr lang="en-IN" sz="2800" dirty="0">
                <a:solidFill>
                  <a:schemeClr val="accent4"/>
                </a:solidFill>
                <a:latin typeface="Adobe Song Std L" panose="02020300000000000000" pitchFamily="18" charset="-128"/>
                <a:ea typeface="Adobe Song Std L" panose="02020300000000000000" pitchFamily="18" charset="-128"/>
              </a:rPr>
              <a:t>In recent years the Image processing mechanisms are used widely in several medical areas for improving early detection and treatment stages, in which the time factor is very important to discover the disease in the patient as fast as possible, especially in various cancer tumours such as the lung cancer.</a:t>
            </a:r>
          </a:p>
          <a:p>
            <a:pPr marL="0" indent="0">
              <a:buNone/>
            </a:pPr>
            <a:endParaRPr lang="en-IN" sz="2800" dirty="0">
              <a:latin typeface="Adobe Song Std L" panose="02020300000000000000" pitchFamily="18" charset="-128"/>
              <a:ea typeface="Adobe Song Std L" panose="02020300000000000000" pitchFamily="18" charset="-128"/>
            </a:endParaRPr>
          </a:p>
          <a:p>
            <a:pPr marL="0" indent="0">
              <a:buNone/>
            </a:pPr>
            <a:r>
              <a:rPr lang="en-IN" sz="2800" dirty="0">
                <a:solidFill>
                  <a:schemeClr val="accent1"/>
                </a:solidFill>
                <a:latin typeface="Adobe Song Std L" panose="02020300000000000000" pitchFamily="18" charset="-128"/>
                <a:ea typeface="Adobe Song Std L" panose="02020300000000000000" pitchFamily="18" charset="-128"/>
              </a:rPr>
              <a:t>Early detection of such tumours is very important for successful treatment. There are very few methods available to detect such cancerous tumours. One of such popular methods is using Image Segmentation.  </a:t>
            </a:r>
          </a:p>
        </p:txBody>
      </p:sp>
    </p:spTree>
    <p:extLst>
      <p:ext uri="{BB962C8B-B14F-4D97-AF65-F5344CB8AC3E}">
        <p14:creationId xmlns:p14="http://schemas.microsoft.com/office/powerpoint/2010/main" val="183615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93D5A-557A-4CEA-8183-C2E4D1CBBAAA}"/>
              </a:ext>
            </a:extLst>
          </p:cNvPr>
          <p:cNvSpPr>
            <a:spLocks noGrp="1"/>
          </p:cNvSpPr>
          <p:nvPr>
            <p:ph idx="1"/>
          </p:nvPr>
        </p:nvSpPr>
        <p:spPr>
          <a:xfrm>
            <a:off x="571316" y="609600"/>
            <a:ext cx="9049761" cy="4729397"/>
          </a:xfrm>
        </p:spPr>
        <p:txBody>
          <a:bodyPr>
            <a:normAutofit/>
          </a:bodyPr>
          <a:lstStyle/>
          <a:p>
            <a:pPr marL="0" indent="0">
              <a:buNone/>
            </a:pPr>
            <a:r>
              <a:rPr lang="en-US" sz="2800" dirty="0">
                <a:solidFill>
                  <a:srgbClr val="00B0F0"/>
                </a:solidFill>
                <a:latin typeface="Adobe Song Std L" panose="02020300000000000000" pitchFamily="18" charset="-128"/>
                <a:ea typeface="Adobe Song Std L" panose="02020300000000000000" pitchFamily="18" charset="-128"/>
              </a:rPr>
              <a:t>The diagnostics of these images depend strongly on the texture of lung tissue and automatic analysis can be a valuable help. The preprocessing step of most Computer-Aided Diagnosis (CAD) systems for identifying the lung diseases is lung segmentation. </a:t>
            </a:r>
          </a:p>
          <a:p>
            <a:pPr marL="0" indent="0">
              <a:buNone/>
            </a:pPr>
            <a:endParaRPr lang="en-US" sz="2800" dirty="0">
              <a:latin typeface="Adobe Song Std L" panose="02020300000000000000" pitchFamily="18" charset="-128"/>
              <a:ea typeface="Adobe Song Std L" panose="02020300000000000000" pitchFamily="18" charset="-128"/>
            </a:endParaRPr>
          </a:p>
          <a:p>
            <a:pPr marL="0" indent="0">
              <a:buNone/>
            </a:pPr>
            <a:r>
              <a:rPr lang="en-US" sz="2800" dirty="0">
                <a:solidFill>
                  <a:schemeClr val="accent2"/>
                </a:solidFill>
                <a:latin typeface="Adobe Song Std L" panose="02020300000000000000" pitchFamily="18" charset="-128"/>
                <a:ea typeface="Adobe Song Std L" panose="02020300000000000000" pitchFamily="18" charset="-128"/>
              </a:rPr>
              <a:t>The objective of proposed system is to represent a fast and robust system for detecting Lung Cancer properly in early stage and our proposed system provide more accuracy than many other existing techniques.</a:t>
            </a:r>
            <a:endParaRPr lang="en-IN" sz="2800" dirty="0">
              <a:solidFill>
                <a:schemeClr val="accent2"/>
              </a:solidFill>
              <a:latin typeface="Adobe Song Std L" panose="02020300000000000000" pitchFamily="18" charset="-128"/>
              <a:ea typeface="Adobe Song Std L" panose="02020300000000000000" pitchFamily="18" charset="-128"/>
            </a:endParaRPr>
          </a:p>
          <a:p>
            <a:pPr marL="0" indent="0">
              <a:buNone/>
            </a:pPr>
            <a:endParaRPr lang="en-IN" dirty="0"/>
          </a:p>
        </p:txBody>
      </p:sp>
    </p:spTree>
    <p:extLst>
      <p:ext uri="{BB962C8B-B14F-4D97-AF65-F5344CB8AC3E}">
        <p14:creationId xmlns:p14="http://schemas.microsoft.com/office/powerpoint/2010/main" val="141232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A040-B6EE-4CE2-AEAB-2C5C65F09874}"/>
              </a:ext>
            </a:extLst>
          </p:cNvPr>
          <p:cNvSpPr>
            <a:spLocks noGrp="1"/>
          </p:cNvSpPr>
          <p:nvPr>
            <p:ph type="title"/>
          </p:nvPr>
        </p:nvSpPr>
        <p:spPr>
          <a:xfrm>
            <a:off x="250745" y="366064"/>
            <a:ext cx="9023257" cy="1422979"/>
          </a:xfrm>
        </p:spPr>
        <p:txBody>
          <a:bodyPr>
            <a:normAutofit/>
          </a:bodyPr>
          <a:lstStyle/>
          <a:p>
            <a:r>
              <a:rPr lang="en-IN" sz="4400" dirty="0">
                <a:ln w="0"/>
                <a:solidFill>
                  <a:srgbClr val="0070C0"/>
                </a:solidFill>
                <a:effectLst>
                  <a:outerShdw blurRad="60007" dist="200025" dir="15000000" sy="30000" kx="-1800000" algn="bl" rotWithShape="0">
                    <a:prstClr val="black">
                      <a:alpha val="32000"/>
                    </a:prstClr>
                  </a:outerShdw>
                </a:effectLst>
                <a:latin typeface="Adobe Song Std L" panose="02020300000000000000" pitchFamily="18" charset="-128"/>
                <a:ea typeface="Adobe Song Std L" panose="02020300000000000000" pitchFamily="18" charset="-128"/>
              </a:rPr>
              <a:t>METHODOLOGY – SYSTEM FLOW</a:t>
            </a:r>
          </a:p>
        </p:txBody>
      </p:sp>
      <p:sp>
        <p:nvSpPr>
          <p:cNvPr id="3" name="Content Placeholder 2">
            <a:extLst>
              <a:ext uri="{FF2B5EF4-FFF2-40B4-BE49-F238E27FC236}">
                <a16:creationId xmlns:a16="http://schemas.microsoft.com/office/drawing/2014/main" id="{79638361-EC27-4D03-B9F7-87AB09ABD56B}"/>
              </a:ext>
            </a:extLst>
          </p:cNvPr>
          <p:cNvSpPr>
            <a:spLocks noGrp="1"/>
          </p:cNvSpPr>
          <p:nvPr>
            <p:ph idx="1"/>
          </p:nvPr>
        </p:nvSpPr>
        <p:spPr>
          <a:xfrm>
            <a:off x="596560" y="1789043"/>
            <a:ext cx="10097944" cy="4861434"/>
          </a:xfrm>
        </p:spPr>
        <p:txBody>
          <a:bodyPr>
            <a:normAutofit/>
          </a:bodyPr>
          <a:lstStyle/>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Identify type of noise</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Input, Grayscale and Noise removal </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Converting the grey scale image to binary image</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Creating morphological structuring element (STREL)</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Inversion of the Opened Image</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Creating an initial Contour and Implementing Segmentation</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Combination Image and Find Circles</a:t>
            </a:r>
          </a:p>
          <a:p>
            <a:pPr marL="514350" indent="-514350">
              <a:buAutoNum type="arabicPeriod"/>
            </a:pPr>
            <a:r>
              <a:rPr lang="en-IN" sz="2800" dirty="0">
                <a:ln w="0"/>
                <a:solidFill>
                  <a:srgbClr val="FFC000"/>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rPr>
              <a:t>Segment Circles</a:t>
            </a:r>
          </a:p>
          <a:p>
            <a:pPr marL="514350" indent="-514350">
              <a:buAutoNum type="arabicPeriod"/>
            </a:pPr>
            <a:endParaRPr lang="en-IN" sz="2800" dirty="0">
              <a:ln w="0"/>
              <a:solidFill>
                <a:schemeClr val="tx1"/>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endParaRPr>
          </a:p>
          <a:p>
            <a:pPr marL="514350" indent="-514350">
              <a:buAutoNum type="arabicPeriod"/>
            </a:pPr>
            <a:endParaRPr lang="en-IN" sz="2800" dirty="0">
              <a:ln w="0"/>
              <a:solidFill>
                <a:schemeClr val="tx1"/>
              </a:solidFill>
              <a:effectLst>
                <a:outerShdw blurRad="38100" dist="19050" dir="2700000" algn="tl" rotWithShape="0">
                  <a:schemeClr val="dk1">
                    <a:alpha val="40000"/>
                  </a:schemeClr>
                </a:outerShdw>
              </a:effectLst>
              <a:latin typeface="Adobe Song Std L" panose="02020300000000000000" pitchFamily="18" charset="-128"/>
              <a:ea typeface="Adobe Song Std L" panose="02020300000000000000" pitchFamily="18" charset="-128"/>
            </a:endParaRPr>
          </a:p>
          <a:p>
            <a:pPr marL="457200" indent="-457200">
              <a:buAutoNum type="arabicPeriod"/>
            </a:pPr>
            <a:endParaRPr lang="en-IN" sz="2400" dirty="0">
              <a:solidFill>
                <a:schemeClr val="tx1"/>
              </a:solidFill>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410321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8804-29A1-4242-81BA-C314A6AB498B}"/>
              </a:ext>
            </a:extLst>
          </p:cNvPr>
          <p:cNvSpPr>
            <a:spLocks noGrp="1"/>
          </p:cNvSpPr>
          <p:nvPr>
            <p:ph type="title"/>
          </p:nvPr>
        </p:nvSpPr>
        <p:spPr>
          <a:xfrm>
            <a:off x="1319328" y="2042491"/>
            <a:ext cx="9553344" cy="2773018"/>
          </a:xfrm>
        </p:spPr>
        <p:txBody>
          <a:bodyPr>
            <a:normAutofit/>
          </a:bodyPr>
          <a:lstStyle/>
          <a:p>
            <a:pPr algn="ctr"/>
            <a:r>
              <a:rPr lang="en-IN" sz="7200" b="1" dirty="0">
                <a:solidFill>
                  <a:srgbClr val="00B050"/>
                </a:solidFill>
                <a:latin typeface="Adobe Song Std L" panose="02020300000000000000" pitchFamily="18" charset="-128"/>
                <a:ea typeface="Adobe Song Std L" panose="02020300000000000000" pitchFamily="18" charset="-128"/>
              </a:rPr>
              <a:t>THANK </a:t>
            </a:r>
            <a:br>
              <a:rPr lang="en-IN" sz="7200" b="1" dirty="0">
                <a:solidFill>
                  <a:srgbClr val="00B050"/>
                </a:solidFill>
                <a:latin typeface="Adobe Song Std L" panose="02020300000000000000" pitchFamily="18" charset="-128"/>
                <a:ea typeface="Adobe Song Std L" panose="02020300000000000000" pitchFamily="18" charset="-128"/>
              </a:rPr>
            </a:br>
            <a:r>
              <a:rPr lang="en-IN" sz="7200" b="1" dirty="0">
                <a:solidFill>
                  <a:srgbClr val="00B050"/>
                </a:solidFill>
                <a:latin typeface="Adobe Song Std L" panose="02020300000000000000" pitchFamily="18" charset="-128"/>
                <a:ea typeface="Adobe Song Std L" panose="02020300000000000000" pitchFamily="18" charset="-128"/>
              </a:rPr>
              <a:t>YOU</a:t>
            </a:r>
          </a:p>
        </p:txBody>
      </p:sp>
    </p:spTree>
    <p:extLst>
      <p:ext uri="{BB962C8B-B14F-4D97-AF65-F5344CB8AC3E}">
        <p14:creationId xmlns:p14="http://schemas.microsoft.com/office/powerpoint/2010/main" val="3079277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146</TotalTime>
  <Words>385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Adobe Song Std L</vt:lpstr>
      <vt:lpstr>Arial</vt:lpstr>
      <vt:lpstr>Trebuchet MS</vt:lpstr>
      <vt:lpstr>Wingdings 3</vt:lpstr>
      <vt:lpstr>Facet</vt:lpstr>
      <vt:lpstr>IMAGE PROCESSING  -  (CSE4019) PROJECT NAME OF THE FACULTY DR. G. MALATHI </vt:lpstr>
      <vt:lpstr>DIGITAL ANALYSIS  OF  ORGAN CT SCANS  FOR  TUMOR DETECTION</vt:lpstr>
      <vt:lpstr>TEAM MEMBERS</vt:lpstr>
      <vt:lpstr>ABSTRACT</vt:lpstr>
      <vt:lpstr>PowerPoint Presentation</vt:lpstr>
      <vt:lpstr>PowerPoint Presentation</vt:lpstr>
      <vt:lpstr>PowerPoint Presentation</vt:lpstr>
      <vt:lpstr>METHODOLOGY – SYSTEM 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Mahale</dc:creator>
  <cp:lastModifiedBy>Shantanu Mahale</cp:lastModifiedBy>
  <cp:revision>14</cp:revision>
  <dcterms:created xsi:type="dcterms:W3CDTF">2019-01-08T15:42:54Z</dcterms:created>
  <dcterms:modified xsi:type="dcterms:W3CDTF">2019-01-08T18:09:31Z</dcterms:modified>
</cp:coreProperties>
</file>