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0" r:id="rId4"/>
    <p:sldId id="262" r:id="rId5"/>
    <p:sldId id="265"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6E3ED-14BD-419A-BFD6-1C4BC514D210}"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C8057-807D-4605-BCF5-E458C802477F}" type="slidenum">
              <a:rPr lang="en-US" smtClean="0"/>
              <a:t>‹#›</a:t>
            </a:fld>
            <a:endParaRPr lang="en-US"/>
          </a:p>
        </p:txBody>
      </p:sp>
    </p:spTree>
    <p:extLst>
      <p:ext uri="{BB962C8B-B14F-4D97-AF65-F5344CB8AC3E}">
        <p14:creationId xmlns:p14="http://schemas.microsoft.com/office/powerpoint/2010/main" val="109551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6E3ED-14BD-419A-BFD6-1C4BC514D210}"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C8057-807D-4605-BCF5-E458C802477F}" type="slidenum">
              <a:rPr lang="en-US" smtClean="0"/>
              <a:t>‹#›</a:t>
            </a:fld>
            <a:endParaRPr lang="en-US"/>
          </a:p>
        </p:txBody>
      </p:sp>
    </p:spTree>
    <p:extLst>
      <p:ext uri="{BB962C8B-B14F-4D97-AF65-F5344CB8AC3E}">
        <p14:creationId xmlns:p14="http://schemas.microsoft.com/office/powerpoint/2010/main" val="15392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6E3ED-14BD-419A-BFD6-1C4BC514D210}"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C8057-807D-4605-BCF5-E458C802477F}" type="slidenum">
              <a:rPr lang="en-US" smtClean="0"/>
              <a:t>‹#›</a:t>
            </a:fld>
            <a:endParaRPr lang="en-US"/>
          </a:p>
        </p:txBody>
      </p:sp>
    </p:spTree>
    <p:extLst>
      <p:ext uri="{BB962C8B-B14F-4D97-AF65-F5344CB8AC3E}">
        <p14:creationId xmlns:p14="http://schemas.microsoft.com/office/powerpoint/2010/main" val="16580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6E3ED-14BD-419A-BFD6-1C4BC514D210}"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C8057-807D-4605-BCF5-E458C802477F}" type="slidenum">
              <a:rPr lang="en-US" smtClean="0"/>
              <a:t>‹#›</a:t>
            </a:fld>
            <a:endParaRPr lang="en-US"/>
          </a:p>
        </p:txBody>
      </p:sp>
    </p:spTree>
    <p:extLst>
      <p:ext uri="{BB962C8B-B14F-4D97-AF65-F5344CB8AC3E}">
        <p14:creationId xmlns:p14="http://schemas.microsoft.com/office/powerpoint/2010/main" val="59461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06E3ED-14BD-419A-BFD6-1C4BC514D210}"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C8057-807D-4605-BCF5-E458C802477F}" type="slidenum">
              <a:rPr lang="en-US" smtClean="0"/>
              <a:t>‹#›</a:t>
            </a:fld>
            <a:endParaRPr lang="en-US"/>
          </a:p>
        </p:txBody>
      </p:sp>
    </p:spTree>
    <p:extLst>
      <p:ext uri="{BB962C8B-B14F-4D97-AF65-F5344CB8AC3E}">
        <p14:creationId xmlns:p14="http://schemas.microsoft.com/office/powerpoint/2010/main" val="86069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06E3ED-14BD-419A-BFD6-1C4BC514D210}"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C8057-807D-4605-BCF5-E458C802477F}" type="slidenum">
              <a:rPr lang="en-US" smtClean="0"/>
              <a:t>‹#›</a:t>
            </a:fld>
            <a:endParaRPr lang="en-US"/>
          </a:p>
        </p:txBody>
      </p:sp>
    </p:spTree>
    <p:extLst>
      <p:ext uri="{BB962C8B-B14F-4D97-AF65-F5344CB8AC3E}">
        <p14:creationId xmlns:p14="http://schemas.microsoft.com/office/powerpoint/2010/main" val="266452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06E3ED-14BD-419A-BFD6-1C4BC514D210}" type="datetimeFigureOut">
              <a:rPr lang="en-US" smtClean="0"/>
              <a:t>24-Apr-19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1C8057-807D-4605-BCF5-E458C802477F}" type="slidenum">
              <a:rPr lang="en-US" smtClean="0"/>
              <a:t>‹#›</a:t>
            </a:fld>
            <a:endParaRPr lang="en-US"/>
          </a:p>
        </p:txBody>
      </p:sp>
    </p:spTree>
    <p:extLst>
      <p:ext uri="{BB962C8B-B14F-4D97-AF65-F5344CB8AC3E}">
        <p14:creationId xmlns:p14="http://schemas.microsoft.com/office/powerpoint/2010/main" val="383340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06E3ED-14BD-419A-BFD6-1C4BC514D210}" type="datetimeFigureOut">
              <a:rPr lang="en-US" smtClean="0"/>
              <a:t>24-Apr-19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1C8057-807D-4605-BCF5-E458C802477F}" type="slidenum">
              <a:rPr lang="en-US" smtClean="0"/>
              <a:t>‹#›</a:t>
            </a:fld>
            <a:endParaRPr lang="en-US"/>
          </a:p>
        </p:txBody>
      </p:sp>
    </p:spTree>
    <p:extLst>
      <p:ext uri="{BB962C8B-B14F-4D97-AF65-F5344CB8AC3E}">
        <p14:creationId xmlns:p14="http://schemas.microsoft.com/office/powerpoint/2010/main" val="270113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6E3ED-14BD-419A-BFD6-1C4BC514D210}" type="datetimeFigureOut">
              <a:rPr lang="en-US" smtClean="0"/>
              <a:t>24-Apr-19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1C8057-807D-4605-BCF5-E458C802477F}" type="slidenum">
              <a:rPr lang="en-US" smtClean="0"/>
              <a:t>‹#›</a:t>
            </a:fld>
            <a:endParaRPr lang="en-US"/>
          </a:p>
        </p:txBody>
      </p:sp>
    </p:spTree>
    <p:extLst>
      <p:ext uri="{BB962C8B-B14F-4D97-AF65-F5344CB8AC3E}">
        <p14:creationId xmlns:p14="http://schemas.microsoft.com/office/powerpoint/2010/main" val="85717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06E3ED-14BD-419A-BFD6-1C4BC514D210}"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C8057-807D-4605-BCF5-E458C802477F}" type="slidenum">
              <a:rPr lang="en-US" smtClean="0"/>
              <a:t>‹#›</a:t>
            </a:fld>
            <a:endParaRPr lang="en-US"/>
          </a:p>
        </p:txBody>
      </p:sp>
    </p:spTree>
    <p:extLst>
      <p:ext uri="{BB962C8B-B14F-4D97-AF65-F5344CB8AC3E}">
        <p14:creationId xmlns:p14="http://schemas.microsoft.com/office/powerpoint/2010/main" val="41382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06E3ED-14BD-419A-BFD6-1C4BC514D210}"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C8057-807D-4605-BCF5-E458C802477F}" type="slidenum">
              <a:rPr lang="en-US" smtClean="0"/>
              <a:t>‹#›</a:t>
            </a:fld>
            <a:endParaRPr lang="en-US"/>
          </a:p>
        </p:txBody>
      </p:sp>
    </p:spTree>
    <p:extLst>
      <p:ext uri="{BB962C8B-B14F-4D97-AF65-F5344CB8AC3E}">
        <p14:creationId xmlns:p14="http://schemas.microsoft.com/office/powerpoint/2010/main" val="101682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6E3ED-14BD-419A-BFD6-1C4BC514D210}" type="datetimeFigureOut">
              <a:rPr lang="en-US" smtClean="0"/>
              <a:t>24-Apr-19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C8057-807D-4605-BCF5-E458C802477F}" type="slidenum">
              <a:rPr lang="en-US" smtClean="0"/>
              <a:t>‹#›</a:t>
            </a:fld>
            <a:endParaRPr lang="en-US"/>
          </a:p>
        </p:txBody>
      </p:sp>
    </p:spTree>
    <p:extLst>
      <p:ext uri="{BB962C8B-B14F-4D97-AF65-F5344CB8AC3E}">
        <p14:creationId xmlns:p14="http://schemas.microsoft.com/office/powerpoint/2010/main" val="389072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mahalrupi/School-Classifica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p:cNvGrpSpPr>
            <a:grpSpLocks noChangeAspect="1"/>
          </p:cNvGrpSpPr>
          <p:nvPr/>
        </p:nvGrpSpPr>
        <p:grpSpPr bwMode="auto">
          <a:xfrm>
            <a:off x="5715099" y="2587491"/>
            <a:ext cx="5944200" cy="3449371"/>
            <a:chOff x="4015" y="1370"/>
            <a:chExt cx="3288" cy="1908"/>
          </a:xfrm>
        </p:grpSpPr>
        <p:sp>
          <p:nvSpPr>
            <p:cNvPr id="7" name="AutoShape 3"/>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8" name="Rectangle 5"/>
            <p:cNvSpPr>
              <a:spLocks noChangeArrowheads="1"/>
            </p:cNvSpPr>
            <p:nvPr/>
          </p:nvSpPr>
          <p:spPr bwMode="auto">
            <a:xfrm>
              <a:off x="4351" y="1439"/>
              <a:ext cx="2616" cy="168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9" name="Freeform 6"/>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0" name="Freeform 7"/>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1" name="Oval 8"/>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2" name="Freeform 9"/>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3" name="Freeform 10"/>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sp>
        <p:nvSpPr>
          <p:cNvPr id="17" name="Rectangle 16"/>
          <p:cNvSpPr/>
          <p:nvPr/>
        </p:nvSpPr>
        <p:spPr>
          <a:xfrm>
            <a:off x="2085037" y="2804698"/>
            <a:ext cx="3350116" cy="646074"/>
          </a:xfrm>
          <a:prstGeom prst="rect">
            <a:avLst/>
          </a:prstGeom>
        </p:spPr>
        <p:txBody>
          <a:bodyPr wrap="square">
            <a:spAutoFit/>
          </a:bodyPr>
          <a:lstStyle/>
          <a:p>
            <a:pPr defTabSz="914126"/>
            <a:r>
              <a:rPr lang="en-US" sz="1799" dirty="0" smtClean="0">
                <a:solidFill>
                  <a:prstClr val="black">
                    <a:lumMod val="75000"/>
                    <a:lumOff val="25000"/>
                  </a:prstClr>
                </a:solidFill>
                <a:latin typeface="Arial" panose="020B0604020202020204" pitchFamily="34" charset="0"/>
                <a:cs typeface="Arial" panose="020B0604020202020204" pitchFamily="34" charset="0"/>
              </a:rPr>
              <a:t>Foursquare APIs and Dataset of York schools are used</a:t>
            </a:r>
            <a:endParaRPr lang="en-US" sz="1799" dirty="0">
              <a:solidFill>
                <a:prstClr val="black">
                  <a:lumMod val="75000"/>
                  <a:lumOff val="25000"/>
                </a:prstClr>
              </a:solidFill>
              <a:latin typeface="Arial" panose="020B0604020202020204" pitchFamily="34" charset="0"/>
              <a:cs typeface="Arial" panose="020B0604020202020204" pitchFamily="34" charset="0"/>
            </a:endParaRPr>
          </a:p>
        </p:txBody>
      </p:sp>
      <p:sp>
        <p:nvSpPr>
          <p:cNvPr id="18" name="Rectangle 17"/>
          <p:cNvSpPr/>
          <p:nvPr/>
        </p:nvSpPr>
        <p:spPr>
          <a:xfrm>
            <a:off x="2085037" y="3948073"/>
            <a:ext cx="3350116" cy="646074"/>
          </a:xfrm>
          <a:prstGeom prst="rect">
            <a:avLst/>
          </a:prstGeom>
        </p:spPr>
        <p:txBody>
          <a:bodyPr wrap="square">
            <a:spAutoFit/>
          </a:bodyPr>
          <a:lstStyle/>
          <a:p>
            <a:pPr defTabSz="914126"/>
            <a:r>
              <a:rPr lang="en-US" sz="1799" dirty="0" smtClean="0">
                <a:solidFill>
                  <a:prstClr val="black">
                    <a:lumMod val="75000"/>
                    <a:lumOff val="25000"/>
                  </a:prstClr>
                </a:solidFill>
                <a:latin typeface="Arial" panose="020B0604020202020204" pitchFamily="34" charset="0"/>
                <a:cs typeface="Arial" panose="020B0604020202020204" pitchFamily="34" charset="0"/>
              </a:rPr>
              <a:t>Idea is to Classify the schools based on the nearby venue </a:t>
            </a:r>
            <a:endParaRPr lang="en-US" sz="1799" dirty="0">
              <a:solidFill>
                <a:prstClr val="black">
                  <a:lumMod val="75000"/>
                  <a:lumOff val="25000"/>
                </a:prstClr>
              </a:solidFill>
              <a:latin typeface="Arial" panose="020B0604020202020204" pitchFamily="34" charset="0"/>
              <a:cs typeface="Arial" panose="020B0604020202020204" pitchFamily="34" charset="0"/>
            </a:endParaRPr>
          </a:p>
        </p:txBody>
      </p:sp>
      <p:sp>
        <p:nvSpPr>
          <p:cNvPr id="19" name="Rectangle 18"/>
          <p:cNvSpPr/>
          <p:nvPr/>
        </p:nvSpPr>
        <p:spPr>
          <a:xfrm>
            <a:off x="2085036" y="5091448"/>
            <a:ext cx="3350116" cy="922945"/>
          </a:xfrm>
          <a:prstGeom prst="rect">
            <a:avLst/>
          </a:prstGeom>
        </p:spPr>
        <p:txBody>
          <a:bodyPr wrap="square">
            <a:spAutoFit/>
          </a:bodyPr>
          <a:lstStyle/>
          <a:p>
            <a:pPr defTabSz="914126"/>
            <a:r>
              <a:rPr lang="en-US" sz="1799" dirty="0" smtClean="0">
                <a:solidFill>
                  <a:prstClr val="black">
                    <a:lumMod val="75000"/>
                    <a:lumOff val="25000"/>
                  </a:prstClr>
                </a:solidFill>
                <a:latin typeface="Arial" panose="020B0604020202020204" pitchFamily="34" charset="0"/>
                <a:cs typeface="Arial" panose="020B0604020202020204" pitchFamily="34" charset="0"/>
              </a:rPr>
              <a:t>Project will aim to benefit all the parents who are looking for safe school for their child</a:t>
            </a:r>
            <a:endParaRPr lang="en-US" sz="1799" dirty="0">
              <a:solidFill>
                <a:prstClr val="black">
                  <a:lumMod val="75000"/>
                  <a:lumOff val="25000"/>
                </a:prstClr>
              </a:solidFill>
              <a:latin typeface="Arial" panose="020B0604020202020204" pitchFamily="34" charset="0"/>
              <a:cs typeface="Arial" panose="020B0604020202020204" pitchFamily="34" charset="0"/>
            </a:endParaRPr>
          </a:p>
        </p:txBody>
      </p:sp>
      <p:sp>
        <p:nvSpPr>
          <p:cNvPr id="26" name="TextBox 25"/>
          <p:cNvSpPr txBox="1"/>
          <p:nvPr/>
        </p:nvSpPr>
        <p:spPr>
          <a:xfrm>
            <a:off x="2085036" y="797701"/>
            <a:ext cx="9669847" cy="646331"/>
          </a:xfrm>
          <a:prstGeom prst="rect">
            <a:avLst/>
          </a:prstGeom>
          <a:noFill/>
        </p:spPr>
        <p:txBody>
          <a:bodyPr wrap="square" rtlCol="0">
            <a:spAutoFit/>
          </a:bodyPr>
          <a:lstStyle/>
          <a:p>
            <a:r>
              <a:rPr lang="en-US" sz="3600" b="1" dirty="0"/>
              <a:t>Coursera Capstone – “</a:t>
            </a:r>
            <a:r>
              <a:rPr lang="en-US" sz="3600" b="1" u="sng" dirty="0">
                <a:hlinkClick r:id="rId2"/>
              </a:rPr>
              <a:t>School-Classification</a:t>
            </a:r>
            <a:r>
              <a:rPr lang="en-US" sz="3600" b="1" dirty="0"/>
              <a:t>”</a:t>
            </a:r>
          </a:p>
        </p:txBody>
      </p:sp>
      <p:grpSp>
        <p:nvGrpSpPr>
          <p:cNvPr id="53" name="Group 52"/>
          <p:cNvGrpSpPr/>
          <p:nvPr/>
        </p:nvGrpSpPr>
        <p:grpSpPr>
          <a:xfrm>
            <a:off x="1080058" y="2716405"/>
            <a:ext cx="822746" cy="822746"/>
            <a:chOff x="1078752" y="2716220"/>
            <a:chExt cx="822960" cy="822960"/>
          </a:xfrm>
        </p:grpSpPr>
        <p:sp>
          <p:nvSpPr>
            <p:cNvPr id="14" name="Rounded Rectangle 13"/>
            <p:cNvSpPr/>
            <p:nvPr/>
          </p:nvSpPr>
          <p:spPr>
            <a:xfrm>
              <a:off x="1078752" y="2716220"/>
              <a:ext cx="822960" cy="8229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nvGrpSpPr>
            <p:cNvPr id="29" name="Group 13"/>
            <p:cNvGrpSpPr>
              <a:grpSpLocks noChangeAspect="1"/>
            </p:cNvGrpSpPr>
            <p:nvPr/>
          </p:nvGrpSpPr>
          <p:grpSpPr bwMode="auto">
            <a:xfrm>
              <a:off x="1261632" y="2941167"/>
              <a:ext cx="457200" cy="373063"/>
              <a:chOff x="76" y="440"/>
              <a:chExt cx="288" cy="235"/>
            </a:xfrm>
            <a:solidFill>
              <a:schemeClr val="bg1"/>
            </a:solidFill>
          </p:grpSpPr>
          <p:sp>
            <p:nvSpPr>
              <p:cNvPr id="32" name="Freeform 15"/>
              <p:cNvSpPr>
                <a:spLocks/>
              </p:cNvSpPr>
              <p:nvPr/>
            </p:nvSpPr>
            <p:spPr bwMode="auto">
              <a:xfrm>
                <a:off x="76" y="440"/>
                <a:ext cx="199" cy="199"/>
              </a:xfrm>
              <a:custGeom>
                <a:avLst/>
                <a:gdLst>
                  <a:gd name="T0" fmla="*/ 1371 w 2391"/>
                  <a:gd name="T1" fmla="*/ 12 h 2382"/>
                  <a:gd name="T2" fmla="*/ 1618 w 2391"/>
                  <a:gd name="T3" fmla="*/ 76 h 2382"/>
                  <a:gd name="T4" fmla="*/ 1840 w 2391"/>
                  <a:gd name="T5" fmla="*/ 188 h 2382"/>
                  <a:gd name="T6" fmla="*/ 2035 w 2391"/>
                  <a:gd name="T7" fmla="*/ 343 h 2382"/>
                  <a:gd name="T8" fmla="*/ 2192 w 2391"/>
                  <a:gd name="T9" fmla="*/ 534 h 2382"/>
                  <a:gd name="T10" fmla="*/ 2307 w 2391"/>
                  <a:gd name="T11" fmla="*/ 755 h 2382"/>
                  <a:gd name="T12" fmla="*/ 2376 w 2391"/>
                  <a:gd name="T13" fmla="*/ 1000 h 2382"/>
                  <a:gd name="T14" fmla="*/ 2256 w 2391"/>
                  <a:gd name="T15" fmla="*/ 1173 h 2382"/>
                  <a:gd name="T16" fmla="*/ 2221 w 2391"/>
                  <a:gd name="T17" fmla="*/ 924 h 2382"/>
                  <a:gd name="T18" fmla="*/ 2132 w 2391"/>
                  <a:gd name="T19" fmla="*/ 695 h 2382"/>
                  <a:gd name="T20" fmla="*/ 1994 w 2391"/>
                  <a:gd name="T21" fmla="*/ 497 h 2382"/>
                  <a:gd name="T22" fmla="*/ 1816 w 2391"/>
                  <a:gd name="T23" fmla="*/ 334 h 2382"/>
                  <a:gd name="T24" fmla="*/ 1605 w 2391"/>
                  <a:gd name="T25" fmla="*/ 216 h 2382"/>
                  <a:gd name="T26" fmla="*/ 1367 w 2391"/>
                  <a:gd name="T27" fmla="*/ 148 h 2382"/>
                  <a:gd name="T28" fmla="*/ 1114 w 2391"/>
                  <a:gd name="T29" fmla="*/ 137 h 2382"/>
                  <a:gd name="T30" fmla="*/ 876 w 2391"/>
                  <a:gd name="T31" fmla="*/ 183 h 2382"/>
                  <a:gd name="T32" fmla="*/ 661 w 2391"/>
                  <a:gd name="T33" fmla="*/ 279 h 2382"/>
                  <a:gd name="T34" fmla="*/ 475 w 2391"/>
                  <a:gd name="T35" fmla="*/ 418 h 2382"/>
                  <a:gd name="T36" fmla="*/ 322 w 2391"/>
                  <a:gd name="T37" fmla="*/ 594 h 2382"/>
                  <a:gd name="T38" fmla="*/ 211 w 2391"/>
                  <a:gd name="T39" fmla="*/ 799 h 2382"/>
                  <a:gd name="T40" fmla="*/ 147 w 2391"/>
                  <a:gd name="T41" fmla="*/ 1030 h 2382"/>
                  <a:gd name="T42" fmla="*/ 139 w 2391"/>
                  <a:gd name="T43" fmla="*/ 1280 h 2382"/>
                  <a:gd name="T44" fmla="*/ 188 w 2391"/>
                  <a:gd name="T45" fmla="*/ 1526 h 2382"/>
                  <a:gd name="T46" fmla="*/ 291 w 2391"/>
                  <a:gd name="T47" fmla="*/ 1748 h 2382"/>
                  <a:gd name="T48" fmla="*/ 442 w 2391"/>
                  <a:gd name="T49" fmla="*/ 1938 h 2382"/>
                  <a:gd name="T50" fmla="*/ 631 w 2391"/>
                  <a:gd name="T51" fmla="*/ 2090 h 2382"/>
                  <a:gd name="T52" fmla="*/ 852 w 2391"/>
                  <a:gd name="T53" fmla="*/ 2195 h 2382"/>
                  <a:gd name="T54" fmla="*/ 1096 w 2391"/>
                  <a:gd name="T55" fmla="*/ 2249 h 2382"/>
                  <a:gd name="T56" fmla="*/ 998 w 2391"/>
                  <a:gd name="T57" fmla="*/ 2371 h 2382"/>
                  <a:gd name="T58" fmla="*/ 754 w 2391"/>
                  <a:gd name="T59" fmla="*/ 2303 h 2382"/>
                  <a:gd name="T60" fmla="*/ 533 w 2391"/>
                  <a:gd name="T61" fmla="*/ 2187 h 2382"/>
                  <a:gd name="T62" fmla="*/ 343 w 2391"/>
                  <a:gd name="T63" fmla="*/ 2030 h 2382"/>
                  <a:gd name="T64" fmla="*/ 189 w 2391"/>
                  <a:gd name="T65" fmla="*/ 1836 h 2382"/>
                  <a:gd name="T66" fmla="*/ 76 w 2391"/>
                  <a:gd name="T67" fmla="*/ 1614 h 2382"/>
                  <a:gd name="T68" fmla="*/ 13 w 2391"/>
                  <a:gd name="T69" fmla="*/ 1368 h 2382"/>
                  <a:gd name="T70" fmla="*/ 3 w 2391"/>
                  <a:gd name="T71" fmla="*/ 1105 h 2382"/>
                  <a:gd name="T72" fmla="*/ 51 w 2391"/>
                  <a:gd name="T73" fmla="*/ 849 h 2382"/>
                  <a:gd name="T74" fmla="*/ 149 w 2391"/>
                  <a:gd name="T75" fmla="*/ 616 h 2382"/>
                  <a:gd name="T76" fmla="*/ 293 w 2391"/>
                  <a:gd name="T77" fmla="*/ 411 h 2382"/>
                  <a:gd name="T78" fmla="*/ 477 w 2391"/>
                  <a:gd name="T79" fmla="*/ 241 h 2382"/>
                  <a:gd name="T80" fmla="*/ 693 w 2391"/>
                  <a:gd name="T81" fmla="*/ 111 h 2382"/>
                  <a:gd name="T82" fmla="*/ 935 w 2391"/>
                  <a:gd name="T83" fmla="*/ 28 h 2382"/>
                  <a:gd name="T84" fmla="*/ 1197 w 2391"/>
                  <a:gd name="T85" fmla="*/ 0 h 2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1" h="2382">
                    <a:moveTo>
                      <a:pt x="1197" y="0"/>
                    </a:moveTo>
                    <a:lnTo>
                      <a:pt x="1285" y="3"/>
                    </a:lnTo>
                    <a:lnTo>
                      <a:pt x="1371" y="12"/>
                    </a:lnTo>
                    <a:lnTo>
                      <a:pt x="1455" y="28"/>
                    </a:lnTo>
                    <a:lnTo>
                      <a:pt x="1538" y="49"/>
                    </a:lnTo>
                    <a:lnTo>
                      <a:pt x="1618" y="76"/>
                    </a:lnTo>
                    <a:lnTo>
                      <a:pt x="1695" y="109"/>
                    </a:lnTo>
                    <a:lnTo>
                      <a:pt x="1769" y="146"/>
                    </a:lnTo>
                    <a:lnTo>
                      <a:pt x="1840" y="188"/>
                    </a:lnTo>
                    <a:lnTo>
                      <a:pt x="1909" y="235"/>
                    </a:lnTo>
                    <a:lnTo>
                      <a:pt x="1973" y="288"/>
                    </a:lnTo>
                    <a:lnTo>
                      <a:pt x="2035" y="343"/>
                    </a:lnTo>
                    <a:lnTo>
                      <a:pt x="2091" y="403"/>
                    </a:lnTo>
                    <a:lnTo>
                      <a:pt x="2144" y="467"/>
                    </a:lnTo>
                    <a:lnTo>
                      <a:pt x="2192" y="534"/>
                    </a:lnTo>
                    <a:lnTo>
                      <a:pt x="2235" y="604"/>
                    </a:lnTo>
                    <a:lnTo>
                      <a:pt x="2275" y="678"/>
                    </a:lnTo>
                    <a:lnTo>
                      <a:pt x="2307" y="755"/>
                    </a:lnTo>
                    <a:lnTo>
                      <a:pt x="2336" y="834"/>
                    </a:lnTo>
                    <a:lnTo>
                      <a:pt x="2359" y="916"/>
                    </a:lnTo>
                    <a:lnTo>
                      <a:pt x="2376" y="1000"/>
                    </a:lnTo>
                    <a:lnTo>
                      <a:pt x="2387" y="1086"/>
                    </a:lnTo>
                    <a:lnTo>
                      <a:pt x="2391" y="1173"/>
                    </a:lnTo>
                    <a:lnTo>
                      <a:pt x="2256" y="1173"/>
                    </a:lnTo>
                    <a:lnTo>
                      <a:pt x="2252" y="1088"/>
                    </a:lnTo>
                    <a:lnTo>
                      <a:pt x="2240" y="1004"/>
                    </a:lnTo>
                    <a:lnTo>
                      <a:pt x="2221" y="924"/>
                    </a:lnTo>
                    <a:lnTo>
                      <a:pt x="2197" y="844"/>
                    </a:lnTo>
                    <a:lnTo>
                      <a:pt x="2168" y="768"/>
                    </a:lnTo>
                    <a:lnTo>
                      <a:pt x="2132" y="695"/>
                    </a:lnTo>
                    <a:lnTo>
                      <a:pt x="2091" y="625"/>
                    </a:lnTo>
                    <a:lnTo>
                      <a:pt x="2045" y="559"/>
                    </a:lnTo>
                    <a:lnTo>
                      <a:pt x="1994" y="497"/>
                    </a:lnTo>
                    <a:lnTo>
                      <a:pt x="1940" y="438"/>
                    </a:lnTo>
                    <a:lnTo>
                      <a:pt x="1880" y="383"/>
                    </a:lnTo>
                    <a:lnTo>
                      <a:pt x="1816" y="334"/>
                    </a:lnTo>
                    <a:lnTo>
                      <a:pt x="1749" y="290"/>
                    </a:lnTo>
                    <a:lnTo>
                      <a:pt x="1679" y="249"/>
                    </a:lnTo>
                    <a:lnTo>
                      <a:pt x="1605" y="216"/>
                    </a:lnTo>
                    <a:lnTo>
                      <a:pt x="1527" y="187"/>
                    </a:lnTo>
                    <a:lnTo>
                      <a:pt x="1449" y="164"/>
                    </a:lnTo>
                    <a:lnTo>
                      <a:pt x="1367" y="148"/>
                    </a:lnTo>
                    <a:lnTo>
                      <a:pt x="1283" y="137"/>
                    </a:lnTo>
                    <a:lnTo>
                      <a:pt x="1197" y="134"/>
                    </a:lnTo>
                    <a:lnTo>
                      <a:pt x="1114" y="137"/>
                    </a:lnTo>
                    <a:lnTo>
                      <a:pt x="1033" y="147"/>
                    </a:lnTo>
                    <a:lnTo>
                      <a:pt x="953" y="162"/>
                    </a:lnTo>
                    <a:lnTo>
                      <a:pt x="876" y="183"/>
                    </a:lnTo>
                    <a:lnTo>
                      <a:pt x="802" y="210"/>
                    </a:lnTo>
                    <a:lnTo>
                      <a:pt x="730" y="242"/>
                    </a:lnTo>
                    <a:lnTo>
                      <a:pt x="661" y="279"/>
                    </a:lnTo>
                    <a:lnTo>
                      <a:pt x="596" y="321"/>
                    </a:lnTo>
                    <a:lnTo>
                      <a:pt x="532" y="367"/>
                    </a:lnTo>
                    <a:lnTo>
                      <a:pt x="475" y="418"/>
                    </a:lnTo>
                    <a:lnTo>
                      <a:pt x="419" y="473"/>
                    </a:lnTo>
                    <a:lnTo>
                      <a:pt x="369" y="531"/>
                    </a:lnTo>
                    <a:lnTo>
                      <a:pt x="322" y="594"/>
                    </a:lnTo>
                    <a:lnTo>
                      <a:pt x="280" y="659"/>
                    </a:lnTo>
                    <a:lnTo>
                      <a:pt x="243" y="729"/>
                    </a:lnTo>
                    <a:lnTo>
                      <a:pt x="211" y="799"/>
                    </a:lnTo>
                    <a:lnTo>
                      <a:pt x="184" y="875"/>
                    </a:lnTo>
                    <a:lnTo>
                      <a:pt x="163" y="951"/>
                    </a:lnTo>
                    <a:lnTo>
                      <a:pt x="147" y="1030"/>
                    </a:lnTo>
                    <a:lnTo>
                      <a:pt x="137" y="1111"/>
                    </a:lnTo>
                    <a:lnTo>
                      <a:pt x="134" y="1194"/>
                    </a:lnTo>
                    <a:lnTo>
                      <a:pt x="139" y="1280"/>
                    </a:lnTo>
                    <a:lnTo>
                      <a:pt x="148" y="1365"/>
                    </a:lnTo>
                    <a:lnTo>
                      <a:pt x="165" y="1446"/>
                    </a:lnTo>
                    <a:lnTo>
                      <a:pt x="188" y="1526"/>
                    </a:lnTo>
                    <a:lnTo>
                      <a:pt x="217" y="1603"/>
                    </a:lnTo>
                    <a:lnTo>
                      <a:pt x="252" y="1677"/>
                    </a:lnTo>
                    <a:lnTo>
                      <a:pt x="291" y="1748"/>
                    </a:lnTo>
                    <a:lnTo>
                      <a:pt x="337" y="1815"/>
                    </a:lnTo>
                    <a:lnTo>
                      <a:pt x="387" y="1879"/>
                    </a:lnTo>
                    <a:lnTo>
                      <a:pt x="442" y="1938"/>
                    </a:lnTo>
                    <a:lnTo>
                      <a:pt x="501" y="1993"/>
                    </a:lnTo>
                    <a:lnTo>
                      <a:pt x="564" y="2044"/>
                    </a:lnTo>
                    <a:lnTo>
                      <a:pt x="631" y="2090"/>
                    </a:lnTo>
                    <a:lnTo>
                      <a:pt x="701" y="2131"/>
                    </a:lnTo>
                    <a:lnTo>
                      <a:pt x="775" y="2166"/>
                    </a:lnTo>
                    <a:lnTo>
                      <a:pt x="852" y="2195"/>
                    </a:lnTo>
                    <a:lnTo>
                      <a:pt x="931" y="2219"/>
                    </a:lnTo>
                    <a:lnTo>
                      <a:pt x="1012" y="2238"/>
                    </a:lnTo>
                    <a:lnTo>
                      <a:pt x="1096" y="2249"/>
                    </a:lnTo>
                    <a:lnTo>
                      <a:pt x="1096" y="2382"/>
                    </a:lnTo>
                    <a:lnTo>
                      <a:pt x="1084" y="2382"/>
                    </a:lnTo>
                    <a:lnTo>
                      <a:pt x="998" y="2371"/>
                    </a:lnTo>
                    <a:lnTo>
                      <a:pt x="915" y="2354"/>
                    </a:lnTo>
                    <a:lnTo>
                      <a:pt x="833" y="2332"/>
                    </a:lnTo>
                    <a:lnTo>
                      <a:pt x="754" y="2303"/>
                    </a:lnTo>
                    <a:lnTo>
                      <a:pt x="677" y="2270"/>
                    </a:lnTo>
                    <a:lnTo>
                      <a:pt x="604" y="2230"/>
                    </a:lnTo>
                    <a:lnTo>
                      <a:pt x="533" y="2187"/>
                    </a:lnTo>
                    <a:lnTo>
                      <a:pt x="466" y="2139"/>
                    </a:lnTo>
                    <a:lnTo>
                      <a:pt x="403" y="2087"/>
                    </a:lnTo>
                    <a:lnTo>
                      <a:pt x="343" y="2030"/>
                    </a:lnTo>
                    <a:lnTo>
                      <a:pt x="287" y="1969"/>
                    </a:lnTo>
                    <a:lnTo>
                      <a:pt x="236" y="1905"/>
                    </a:lnTo>
                    <a:lnTo>
                      <a:pt x="189" y="1836"/>
                    </a:lnTo>
                    <a:lnTo>
                      <a:pt x="146" y="1765"/>
                    </a:lnTo>
                    <a:lnTo>
                      <a:pt x="109" y="1691"/>
                    </a:lnTo>
                    <a:lnTo>
                      <a:pt x="76" y="1614"/>
                    </a:lnTo>
                    <a:lnTo>
                      <a:pt x="49" y="1534"/>
                    </a:lnTo>
                    <a:lnTo>
                      <a:pt x="28" y="1453"/>
                    </a:lnTo>
                    <a:lnTo>
                      <a:pt x="13" y="1368"/>
                    </a:lnTo>
                    <a:lnTo>
                      <a:pt x="3" y="1282"/>
                    </a:lnTo>
                    <a:lnTo>
                      <a:pt x="0" y="1194"/>
                    </a:lnTo>
                    <a:lnTo>
                      <a:pt x="3" y="1105"/>
                    </a:lnTo>
                    <a:lnTo>
                      <a:pt x="13" y="1018"/>
                    </a:lnTo>
                    <a:lnTo>
                      <a:pt x="28" y="932"/>
                    </a:lnTo>
                    <a:lnTo>
                      <a:pt x="51" y="849"/>
                    </a:lnTo>
                    <a:lnTo>
                      <a:pt x="79" y="769"/>
                    </a:lnTo>
                    <a:lnTo>
                      <a:pt x="111" y="692"/>
                    </a:lnTo>
                    <a:lnTo>
                      <a:pt x="149" y="616"/>
                    </a:lnTo>
                    <a:lnTo>
                      <a:pt x="193" y="545"/>
                    </a:lnTo>
                    <a:lnTo>
                      <a:pt x="241" y="476"/>
                    </a:lnTo>
                    <a:lnTo>
                      <a:pt x="293" y="411"/>
                    </a:lnTo>
                    <a:lnTo>
                      <a:pt x="351" y="350"/>
                    </a:lnTo>
                    <a:lnTo>
                      <a:pt x="412" y="293"/>
                    </a:lnTo>
                    <a:lnTo>
                      <a:pt x="477" y="241"/>
                    </a:lnTo>
                    <a:lnTo>
                      <a:pt x="545" y="193"/>
                    </a:lnTo>
                    <a:lnTo>
                      <a:pt x="617" y="149"/>
                    </a:lnTo>
                    <a:lnTo>
                      <a:pt x="693" y="111"/>
                    </a:lnTo>
                    <a:lnTo>
                      <a:pt x="770" y="78"/>
                    </a:lnTo>
                    <a:lnTo>
                      <a:pt x="851" y="50"/>
                    </a:lnTo>
                    <a:lnTo>
                      <a:pt x="935" y="28"/>
                    </a:lnTo>
                    <a:lnTo>
                      <a:pt x="1020" y="13"/>
                    </a:lnTo>
                    <a:lnTo>
                      <a:pt x="1107" y="3"/>
                    </a:lnTo>
                    <a:lnTo>
                      <a:pt x="119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3" name="Freeform 16"/>
              <p:cNvSpPr>
                <a:spLocks noEditPoints="1"/>
              </p:cNvSpPr>
              <p:nvPr/>
            </p:nvSpPr>
            <p:spPr bwMode="auto">
              <a:xfrm>
                <a:off x="93" y="456"/>
                <a:ext cx="167" cy="165"/>
              </a:xfrm>
              <a:custGeom>
                <a:avLst/>
                <a:gdLst>
                  <a:gd name="T0" fmla="*/ 386 w 2006"/>
                  <a:gd name="T1" fmla="*/ 609 h 1986"/>
                  <a:gd name="T2" fmla="*/ 238 w 2006"/>
                  <a:gd name="T3" fmla="*/ 817 h 1986"/>
                  <a:gd name="T4" fmla="*/ 241 w 2006"/>
                  <a:gd name="T5" fmla="*/ 1084 h 1986"/>
                  <a:gd name="T6" fmla="*/ 289 w 2006"/>
                  <a:gd name="T7" fmla="*/ 1344 h 1986"/>
                  <a:gd name="T8" fmla="*/ 531 w 2006"/>
                  <a:gd name="T9" fmla="*/ 1397 h 1986"/>
                  <a:gd name="T10" fmla="*/ 533 w 2006"/>
                  <a:gd name="T11" fmla="*/ 1199 h 1986"/>
                  <a:gd name="T12" fmla="*/ 517 w 2006"/>
                  <a:gd name="T13" fmla="*/ 887 h 1986"/>
                  <a:gd name="T14" fmla="*/ 556 w 2006"/>
                  <a:gd name="T15" fmla="*/ 575 h 1986"/>
                  <a:gd name="T16" fmla="*/ 771 w 2006"/>
                  <a:gd name="T17" fmla="*/ 162 h 1986"/>
                  <a:gd name="T18" fmla="*/ 699 w 2006"/>
                  <a:gd name="T19" fmla="*/ 433 h 1986"/>
                  <a:gd name="T20" fmla="*/ 1010 w 2006"/>
                  <a:gd name="T21" fmla="*/ 412 h 1986"/>
                  <a:gd name="T22" fmla="*/ 1142 w 2006"/>
                  <a:gd name="T23" fmla="*/ 338 h 1986"/>
                  <a:gd name="T24" fmla="*/ 1065 w 2006"/>
                  <a:gd name="T25" fmla="*/ 93 h 1986"/>
                  <a:gd name="T26" fmla="*/ 1088 w 2006"/>
                  <a:gd name="T27" fmla="*/ 81 h 1986"/>
                  <a:gd name="T28" fmla="*/ 1180 w 2006"/>
                  <a:gd name="T29" fmla="*/ 230 h 1986"/>
                  <a:gd name="T30" fmla="*/ 1267 w 2006"/>
                  <a:gd name="T31" fmla="*/ 436 h 1986"/>
                  <a:gd name="T32" fmla="*/ 1534 w 2006"/>
                  <a:gd name="T33" fmla="*/ 500 h 1986"/>
                  <a:gd name="T34" fmla="*/ 1647 w 2006"/>
                  <a:gd name="T35" fmla="*/ 469 h 1986"/>
                  <a:gd name="T36" fmla="*/ 1532 w 2006"/>
                  <a:gd name="T37" fmla="*/ 227 h 1986"/>
                  <a:gd name="T38" fmla="*/ 1584 w 2006"/>
                  <a:gd name="T39" fmla="*/ 237 h 1986"/>
                  <a:gd name="T40" fmla="*/ 1711 w 2006"/>
                  <a:gd name="T41" fmla="*/ 396 h 1986"/>
                  <a:gd name="T42" fmla="*/ 1795 w 2006"/>
                  <a:gd name="T43" fmla="*/ 566 h 1986"/>
                  <a:gd name="T44" fmla="*/ 1944 w 2006"/>
                  <a:gd name="T45" fmla="*/ 688 h 1986"/>
                  <a:gd name="T46" fmla="*/ 1847 w 2006"/>
                  <a:gd name="T47" fmla="*/ 755 h 1986"/>
                  <a:gd name="T48" fmla="*/ 1862 w 2006"/>
                  <a:gd name="T49" fmla="*/ 985 h 1986"/>
                  <a:gd name="T50" fmla="*/ 1729 w 2006"/>
                  <a:gd name="T51" fmla="*/ 898 h 1986"/>
                  <a:gd name="T52" fmla="*/ 1700 w 2006"/>
                  <a:gd name="T53" fmla="*/ 646 h 1986"/>
                  <a:gd name="T54" fmla="*/ 1406 w 2006"/>
                  <a:gd name="T55" fmla="*/ 585 h 1986"/>
                  <a:gd name="T56" fmla="*/ 1340 w 2006"/>
                  <a:gd name="T57" fmla="*/ 776 h 1986"/>
                  <a:gd name="T58" fmla="*/ 1215 w 2006"/>
                  <a:gd name="T59" fmla="*/ 985 h 1986"/>
                  <a:gd name="T60" fmla="*/ 1201 w 2006"/>
                  <a:gd name="T61" fmla="*/ 664 h 1986"/>
                  <a:gd name="T62" fmla="*/ 1007 w 2006"/>
                  <a:gd name="T63" fmla="*/ 546 h 1986"/>
                  <a:gd name="T64" fmla="*/ 676 w 2006"/>
                  <a:gd name="T65" fmla="*/ 560 h 1986"/>
                  <a:gd name="T66" fmla="*/ 650 w 2006"/>
                  <a:gd name="T67" fmla="*/ 880 h 1986"/>
                  <a:gd name="T68" fmla="*/ 672 w 2006"/>
                  <a:gd name="T69" fmla="*/ 1275 h 1986"/>
                  <a:gd name="T70" fmla="*/ 892 w 2006"/>
                  <a:gd name="T71" fmla="*/ 1427 h 1986"/>
                  <a:gd name="T72" fmla="*/ 719 w 2006"/>
                  <a:gd name="T73" fmla="*/ 1547 h 1986"/>
                  <a:gd name="T74" fmla="*/ 833 w 2006"/>
                  <a:gd name="T75" fmla="*/ 1986 h 1986"/>
                  <a:gd name="T76" fmla="*/ 706 w 2006"/>
                  <a:gd name="T77" fmla="*/ 1766 h 1986"/>
                  <a:gd name="T78" fmla="*/ 610 w 2006"/>
                  <a:gd name="T79" fmla="*/ 1528 h 1986"/>
                  <a:gd name="T80" fmla="*/ 389 w 2006"/>
                  <a:gd name="T81" fmla="*/ 1467 h 1986"/>
                  <a:gd name="T82" fmla="*/ 416 w 2006"/>
                  <a:gd name="T83" fmla="*/ 1715 h 1986"/>
                  <a:gd name="T84" fmla="*/ 397 w 2006"/>
                  <a:gd name="T85" fmla="*/ 1766 h 1986"/>
                  <a:gd name="T86" fmla="*/ 285 w 2006"/>
                  <a:gd name="T87" fmla="*/ 1605 h 1986"/>
                  <a:gd name="T88" fmla="*/ 192 w 2006"/>
                  <a:gd name="T89" fmla="*/ 1417 h 1986"/>
                  <a:gd name="T90" fmla="*/ 105 w 2006"/>
                  <a:gd name="T91" fmla="*/ 1326 h 1986"/>
                  <a:gd name="T92" fmla="*/ 0 w 2006"/>
                  <a:gd name="T93" fmla="*/ 1245 h 1986"/>
                  <a:gd name="T94" fmla="*/ 132 w 2006"/>
                  <a:gd name="T95" fmla="*/ 1230 h 1986"/>
                  <a:gd name="T96" fmla="*/ 99 w 2006"/>
                  <a:gd name="T97" fmla="*/ 1002 h 1986"/>
                  <a:gd name="T98" fmla="*/ 116 w 2006"/>
                  <a:gd name="T99" fmla="*/ 762 h 1986"/>
                  <a:gd name="T100" fmla="*/ 17 w 2006"/>
                  <a:gd name="T101" fmla="*/ 729 h 1986"/>
                  <a:gd name="T102" fmla="*/ 122 w 2006"/>
                  <a:gd name="T103" fmla="*/ 648 h 1986"/>
                  <a:gd name="T104" fmla="*/ 187 w 2006"/>
                  <a:gd name="T105" fmla="*/ 530 h 1986"/>
                  <a:gd name="T106" fmla="*/ 289 w 2006"/>
                  <a:gd name="T107" fmla="*/ 352 h 1986"/>
                  <a:gd name="T108" fmla="*/ 425 w 2006"/>
                  <a:gd name="T109" fmla="*/ 203 h 1986"/>
                  <a:gd name="T110" fmla="*/ 388 w 2006"/>
                  <a:gd name="T111" fmla="*/ 315 h 1986"/>
                  <a:gd name="T112" fmla="*/ 289 w 2006"/>
                  <a:gd name="T113" fmla="*/ 555 h 1986"/>
                  <a:gd name="T114" fmla="*/ 482 w 2006"/>
                  <a:gd name="T115" fmla="*/ 482 h 1986"/>
                  <a:gd name="T116" fmla="*/ 616 w 2006"/>
                  <a:gd name="T117" fmla="*/ 373 h 1986"/>
                  <a:gd name="T118" fmla="*/ 717 w 2006"/>
                  <a:gd name="T119" fmla="*/ 159 h 1986"/>
                  <a:gd name="T120" fmla="*/ 804 w 2006"/>
                  <a:gd name="T121" fmla="*/ 33 h 1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06" h="1986">
                    <a:moveTo>
                      <a:pt x="556" y="575"/>
                    </a:moveTo>
                    <a:lnTo>
                      <a:pt x="507" y="584"/>
                    </a:lnTo>
                    <a:lnTo>
                      <a:pt x="386" y="609"/>
                    </a:lnTo>
                    <a:lnTo>
                      <a:pt x="266" y="640"/>
                    </a:lnTo>
                    <a:lnTo>
                      <a:pt x="249" y="728"/>
                    </a:lnTo>
                    <a:lnTo>
                      <a:pt x="238" y="817"/>
                    </a:lnTo>
                    <a:lnTo>
                      <a:pt x="233" y="906"/>
                    </a:lnTo>
                    <a:lnTo>
                      <a:pt x="235" y="996"/>
                    </a:lnTo>
                    <a:lnTo>
                      <a:pt x="241" y="1084"/>
                    </a:lnTo>
                    <a:lnTo>
                      <a:pt x="253" y="1171"/>
                    </a:lnTo>
                    <a:lnTo>
                      <a:pt x="268" y="1258"/>
                    </a:lnTo>
                    <a:lnTo>
                      <a:pt x="289" y="1344"/>
                    </a:lnTo>
                    <a:lnTo>
                      <a:pt x="389" y="1369"/>
                    </a:lnTo>
                    <a:lnTo>
                      <a:pt x="490" y="1390"/>
                    </a:lnTo>
                    <a:lnTo>
                      <a:pt x="531" y="1397"/>
                    </a:lnTo>
                    <a:lnTo>
                      <a:pt x="574" y="1403"/>
                    </a:lnTo>
                    <a:lnTo>
                      <a:pt x="551" y="1302"/>
                    </a:lnTo>
                    <a:lnTo>
                      <a:pt x="533" y="1199"/>
                    </a:lnTo>
                    <a:lnTo>
                      <a:pt x="521" y="1096"/>
                    </a:lnTo>
                    <a:lnTo>
                      <a:pt x="516" y="991"/>
                    </a:lnTo>
                    <a:lnTo>
                      <a:pt x="517" y="887"/>
                    </a:lnTo>
                    <a:lnTo>
                      <a:pt x="524" y="782"/>
                    </a:lnTo>
                    <a:lnTo>
                      <a:pt x="537" y="679"/>
                    </a:lnTo>
                    <a:lnTo>
                      <a:pt x="556" y="575"/>
                    </a:lnTo>
                    <a:close/>
                    <a:moveTo>
                      <a:pt x="833" y="0"/>
                    </a:moveTo>
                    <a:lnTo>
                      <a:pt x="801" y="81"/>
                    </a:lnTo>
                    <a:lnTo>
                      <a:pt x="771" y="162"/>
                    </a:lnTo>
                    <a:lnTo>
                      <a:pt x="746" y="242"/>
                    </a:lnTo>
                    <a:lnTo>
                      <a:pt x="720" y="337"/>
                    </a:lnTo>
                    <a:lnTo>
                      <a:pt x="699" y="433"/>
                    </a:lnTo>
                    <a:lnTo>
                      <a:pt x="803" y="420"/>
                    </a:lnTo>
                    <a:lnTo>
                      <a:pt x="907" y="412"/>
                    </a:lnTo>
                    <a:lnTo>
                      <a:pt x="1010" y="412"/>
                    </a:lnTo>
                    <a:lnTo>
                      <a:pt x="1087" y="415"/>
                    </a:lnTo>
                    <a:lnTo>
                      <a:pt x="1162" y="422"/>
                    </a:lnTo>
                    <a:lnTo>
                      <a:pt x="1142" y="338"/>
                    </a:lnTo>
                    <a:lnTo>
                      <a:pt x="1119" y="255"/>
                    </a:lnTo>
                    <a:lnTo>
                      <a:pt x="1094" y="174"/>
                    </a:lnTo>
                    <a:lnTo>
                      <a:pt x="1065" y="93"/>
                    </a:lnTo>
                    <a:lnTo>
                      <a:pt x="1032" y="12"/>
                    </a:lnTo>
                    <a:lnTo>
                      <a:pt x="1060" y="46"/>
                    </a:lnTo>
                    <a:lnTo>
                      <a:pt x="1088" y="81"/>
                    </a:lnTo>
                    <a:lnTo>
                      <a:pt x="1113" y="117"/>
                    </a:lnTo>
                    <a:lnTo>
                      <a:pt x="1149" y="172"/>
                    </a:lnTo>
                    <a:lnTo>
                      <a:pt x="1180" y="230"/>
                    </a:lnTo>
                    <a:lnTo>
                      <a:pt x="1213" y="298"/>
                    </a:lnTo>
                    <a:lnTo>
                      <a:pt x="1241" y="366"/>
                    </a:lnTo>
                    <a:lnTo>
                      <a:pt x="1267" y="436"/>
                    </a:lnTo>
                    <a:lnTo>
                      <a:pt x="1357" y="453"/>
                    </a:lnTo>
                    <a:lnTo>
                      <a:pt x="1445" y="475"/>
                    </a:lnTo>
                    <a:lnTo>
                      <a:pt x="1534" y="500"/>
                    </a:lnTo>
                    <a:lnTo>
                      <a:pt x="1605" y="525"/>
                    </a:lnTo>
                    <a:lnTo>
                      <a:pt x="1676" y="553"/>
                    </a:lnTo>
                    <a:lnTo>
                      <a:pt x="1647" y="469"/>
                    </a:lnTo>
                    <a:lnTo>
                      <a:pt x="1613" y="387"/>
                    </a:lnTo>
                    <a:lnTo>
                      <a:pt x="1575" y="306"/>
                    </a:lnTo>
                    <a:lnTo>
                      <a:pt x="1532" y="227"/>
                    </a:lnTo>
                    <a:lnTo>
                      <a:pt x="1485" y="147"/>
                    </a:lnTo>
                    <a:lnTo>
                      <a:pt x="1536" y="190"/>
                    </a:lnTo>
                    <a:lnTo>
                      <a:pt x="1584" y="237"/>
                    </a:lnTo>
                    <a:lnTo>
                      <a:pt x="1630" y="287"/>
                    </a:lnTo>
                    <a:lnTo>
                      <a:pt x="1671" y="340"/>
                    </a:lnTo>
                    <a:lnTo>
                      <a:pt x="1711" y="396"/>
                    </a:lnTo>
                    <a:lnTo>
                      <a:pt x="1744" y="456"/>
                    </a:lnTo>
                    <a:lnTo>
                      <a:pt x="1775" y="517"/>
                    </a:lnTo>
                    <a:lnTo>
                      <a:pt x="1795" y="566"/>
                    </a:lnTo>
                    <a:lnTo>
                      <a:pt x="1812" y="615"/>
                    </a:lnTo>
                    <a:lnTo>
                      <a:pt x="1879" y="649"/>
                    </a:lnTo>
                    <a:lnTo>
                      <a:pt x="1944" y="688"/>
                    </a:lnTo>
                    <a:lnTo>
                      <a:pt x="2006" y="729"/>
                    </a:lnTo>
                    <a:lnTo>
                      <a:pt x="1831" y="680"/>
                    </a:lnTo>
                    <a:lnTo>
                      <a:pt x="1847" y="755"/>
                    </a:lnTo>
                    <a:lnTo>
                      <a:pt x="1858" y="831"/>
                    </a:lnTo>
                    <a:lnTo>
                      <a:pt x="1862" y="909"/>
                    </a:lnTo>
                    <a:lnTo>
                      <a:pt x="1862" y="985"/>
                    </a:lnTo>
                    <a:lnTo>
                      <a:pt x="1727" y="985"/>
                    </a:lnTo>
                    <a:lnTo>
                      <a:pt x="1727" y="984"/>
                    </a:lnTo>
                    <a:lnTo>
                      <a:pt x="1729" y="898"/>
                    </a:lnTo>
                    <a:lnTo>
                      <a:pt x="1725" y="814"/>
                    </a:lnTo>
                    <a:lnTo>
                      <a:pt x="1715" y="729"/>
                    </a:lnTo>
                    <a:lnTo>
                      <a:pt x="1700" y="646"/>
                    </a:lnTo>
                    <a:lnTo>
                      <a:pt x="1604" y="623"/>
                    </a:lnTo>
                    <a:lnTo>
                      <a:pt x="1508" y="604"/>
                    </a:lnTo>
                    <a:lnTo>
                      <a:pt x="1406" y="585"/>
                    </a:lnTo>
                    <a:lnTo>
                      <a:pt x="1305" y="570"/>
                    </a:lnTo>
                    <a:lnTo>
                      <a:pt x="1325" y="672"/>
                    </a:lnTo>
                    <a:lnTo>
                      <a:pt x="1340" y="776"/>
                    </a:lnTo>
                    <a:lnTo>
                      <a:pt x="1347" y="880"/>
                    </a:lnTo>
                    <a:lnTo>
                      <a:pt x="1349" y="985"/>
                    </a:lnTo>
                    <a:lnTo>
                      <a:pt x="1215" y="985"/>
                    </a:lnTo>
                    <a:lnTo>
                      <a:pt x="1215" y="878"/>
                    </a:lnTo>
                    <a:lnTo>
                      <a:pt x="1210" y="770"/>
                    </a:lnTo>
                    <a:lnTo>
                      <a:pt x="1201" y="664"/>
                    </a:lnTo>
                    <a:lnTo>
                      <a:pt x="1187" y="557"/>
                    </a:lnTo>
                    <a:lnTo>
                      <a:pt x="1096" y="550"/>
                    </a:lnTo>
                    <a:lnTo>
                      <a:pt x="1007" y="546"/>
                    </a:lnTo>
                    <a:lnTo>
                      <a:pt x="897" y="546"/>
                    </a:lnTo>
                    <a:lnTo>
                      <a:pt x="787" y="550"/>
                    </a:lnTo>
                    <a:lnTo>
                      <a:pt x="676" y="560"/>
                    </a:lnTo>
                    <a:lnTo>
                      <a:pt x="662" y="667"/>
                    </a:lnTo>
                    <a:lnTo>
                      <a:pt x="653" y="774"/>
                    </a:lnTo>
                    <a:lnTo>
                      <a:pt x="650" y="880"/>
                    </a:lnTo>
                    <a:lnTo>
                      <a:pt x="650" y="988"/>
                    </a:lnTo>
                    <a:lnTo>
                      <a:pt x="658" y="1131"/>
                    </a:lnTo>
                    <a:lnTo>
                      <a:pt x="672" y="1275"/>
                    </a:lnTo>
                    <a:lnTo>
                      <a:pt x="694" y="1417"/>
                    </a:lnTo>
                    <a:lnTo>
                      <a:pt x="793" y="1424"/>
                    </a:lnTo>
                    <a:lnTo>
                      <a:pt x="892" y="1427"/>
                    </a:lnTo>
                    <a:lnTo>
                      <a:pt x="892" y="1561"/>
                    </a:lnTo>
                    <a:lnTo>
                      <a:pt x="806" y="1556"/>
                    </a:lnTo>
                    <a:lnTo>
                      <a:pt x="719" y="1547"/>
                    </a:lnTo>
                    <a:lnTo>
                      <a:pt x="754" y="1693"/>
                    </a:lnTo>
                    <a:lnTo>
                      <a:pt x="792" y="1839"/>
                    </a:lnTo>
                    <a:lnTo>
                      <a:pt x="833" y="1986"/>
                    </a:lnTo>
                    <a:lnTo>
                      <a:pt x="787" y="1915"/>
                    </a:lnTo>
                    <a:lnTo>
                      <a:pt x="744" y="1841"/>
                    </a:lnTo>
                    <a:lnTo>
                      <a:pt x="706" y="1766"/>
                    </a:lnTo>
                    <a:lnTo>
                      <a:pt x="670" y="1688"/>
                    </a:lnTo>
                    <a:lnTo>
                      <a:pt x="638" y="1609"/>
                    </a:lnTo>
                    <a:lnTo>
                      <a:pt x="610" y="1528"/>
                    </a:lnTo>
                    <a:lnTo>
                      <a:pt x="537" y="1512"/>
                    </a:lnTo>
                    <a:lnTo>
                      <a:pt x="465" y="1492"/>
                    </a:lnTo>
                    <a:lnTo>
                      <a:pt x="389" y="1467"/>
                    </a:lnTo>
                    <a:lnTo>
                      <a:pt x="315" y="1438"/>
                    </a:lnTo>
                    <a:lnTo>
                      <a:pt x="361" y="1576"/>
                    </a:lnTo>
                    <a:lnTo>
                      <a:pt x="416" y="1715"/>
                    </a:lnTo>
                    <a:lnTo>
                      <a:pt x="477" y="1852"/>
                    </a:lnTo>
                    <a:lnTo>
                      <a:pt x="435" y="1810"/>
                    </a:lnTo>
                    <a:lnTo>
                      <a:pt x="397" y="1766"/>
                    </a:lnTo>
                    <a:lnTo>
                      <a:pt x="361" y="1719"/>
                    </a:lnTo>
                    <a:lnTo>
                      <a:pt x="327" y="1671"/>
                    </a:lnTo>
                    <a:lnTo>
                      <a:pt x="285" y="1605"/>
                    </a:lnTo>
                    <a:lnTo>
                      <a:pt x="248" y="1536"/>
                    </a:lnTo>
                    <a:lnTo>
                      <a:pt x="213" y="1465"/>
                    </a:lnTo>
                    <a:lnTo>
                      <a:pt x="192" y="1417"/>
                    </a:lnTo>
                    <a:lnTo>
                      <a:pt x="175" y="1368"/>
                    </a:lnTo>
                    <a:lnTo>
                      <a:pt x="139" y="1348"/>
                    </a:lnTo>
                    <a:lnTo>
                      <a:pt x="105" y="1326"/>
                    </a:lnTo>
                    <a:lnTo>
                      <a:pt x="68" y="1301"/>
                    </a:lnTo>
                    <a:lnTo>
                      <a:pt x="34" y="1273"/>
                    </a:lnTo>
                    <a:lnTo>
                      <a:pt x="0" y="1245"/>
                    </a:lnTo>
                    <a:lnTo>
                      <a:pt x="76" y="1276"/>
                    </a:lnTo>
                    <a:lnTo>
                      <a:pt x="153" y="1303"/>
                    </a:lnTo>
                    <a:lnTo>
                      <a:pt x="132" y="1230"/>
                    </a:lnTo>
                    <a:lnTo>
                      <a:pt x="117" y="1155"/>
                    </a:lnTo>
                    <a:lnTo>
                      <a:pt x="106" y="1079"/>
                    </a:lnTo>
                    <a:lnTo>
                      <a:pt x="99" y="1002"/>
                    </a:lnTo>
                    <a:lnTo>
                      <a:pt x="98" y="922"/>
                    </a:lnTo>
                    <a:lnTo>
                      <a:pt x="104" y="841"/>
                    </a:lnTo>
                    <a:lnTo>
                      <a:pt x="116" y="762"/>
                    </a:lnTo>
                    <a:lnTo>
                      <a:pt x="133" y="683"/>
                    </a:lnTo>
                    <a:lnTo>
                      <a:pt x="75" y="705"/>
                    </a:lnTo>
                    <a:lnTo>
                      <a:pt x="17" y="729"/>
                    </a:lnTo>
                    <a:lnTo>
                      <a:pt x="51" y="700"/>
                    </a:lnTo>
                    <a:lnTo>
                      <a:pt x="86" y="673"/>
                    </a:lnTo>
                    <a:lnTo>
                      <a:pt x="122" y="648"/>
                    </a:lnTo>
                    <a:lnTo>
                      <a:pt x="148" y="631"/>
                    </a:lnTo>
                    <a:lnTo>
                      <a:pt x="166" y="580"/>
                    </a:lnTo>
                    <a:lnTo>
                      <a:pt x="187" y="530"/>
                    </a:lnTo>
                    <a:lnTo>
                      <a:pt x="217" y="469"/>
                    </a:lnTo>
                    <a:lnTo>
                      <a:pt x="251" y="409"/>
                    </a:lnTo>
                    <a:lnTo>
                      <a:pt x="289" y="352"/>
                    </a:lnTo>
                    <a:lnTo>
                      <a:pt x="332" y="300"/>
                    </a:lnTo>
                    <a:lnTo>
                      <a:pt x="376" y="250"/>
                    </a:lnTo>
                    <a:lnTo>
                      <a:pt x="425" y="203"/>
                    </a:lnTo>
                    <a:lnTo>
                      <a:pt x="477" y="161"/>
                    </a:lnTo>
                    <a:lnTo>
                      <a:pt x="431" y="238"/>
                    </a:lnTo>
                    <a:lnTo>
                      <a:pt x="388" y="315"/>
                    </a:lnTo>
                    <a:lnTo>
                      <a:pt x="350" y="394"/>
                    </a:lnTo>
                    <a:lnTo>
                      <a:pt x="317" y="474"/>
                    </a:lnTo>
                    <a:lnTo>
                      <a:pt x="289" y="555"/>
                    </a:lnTo>
                    <a:lnTo>
                      <a:pt x="352" y="528"/>
                    </a:lnTo>
                    <a:lnTo>
                      <a:pt x="417" y="502"/>
                    </a:lnTo>
                    <a:lnTo>
                      <a:pt x="482" y="482"/>
                    </a:lnTo>
                    <a:lnTo>
                      <a:pt x="536" y="467"/>
                    </a:lnTo>
                    <a:lnTo>
                      <a:pt x="589" y="453"/>
                    </a:lnTo>
                    <a:lnTo>
                      <a:pt x="616" y="373"/>
                    </a:lnTo>
                    <a:lnTo>
                      <a:pt x="648" y="294"/>
                    </a:lnTo>
                    <a:lnTo>
                      <a:pt x="685" y="217"/>
                    </a:lnTo>
                    <a:lnTo>
                      <a:pt x="717" y="159"/>
                    </a:lnTo>
                    <a:lnTo>
                      <a:pt x="753" y="104"/>
                    </a:lnTo>
                    <a:lnTo>
                      <a:pt x="778" y="68"/>
                    </a:lnTo>
                    <a:lnTo>
                      <a:pt x="804" y="33"/>
                    </a:lnTo>
                    <a:lnTo>
                      <a:pt x="833"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4" name="Freeform 17"/>
              <p:cNvSpPr>
                <a:spLocks noEditPoints="1"/>
              </p:cNvSpPr>
              <p:nvPr/>
            </p:nvSpPr>
            <p:spPr bwMode="auto">
              <a:xfrm>
                <a:off x="174" y="543"/>
                <a:ext cx="173" cy="93"/>
              </a:xfrm>
              <a:custGeom>
                <a:avLst/>
                <a:gdLst>
                  <a:gd name="T0" fmla="*/ 66 w 2067"/>
                  <a:gd name="T1" fmla="*/ 85 h 1115"/>
                  <a:gd name="T2" fmla="*/ 66 w 2067"/>
                  <a:gd name="T3" fmla="*/ 1031 h 1115"/>
                  <a:gd name="T4" fmla="*/ 2001 w 2067"/>
                  <a:gd name="T5" fmla="*/ 1031 h 1115"/>
                  <a:gd name="T6" fmla="*/ 2001 w 2067"/>
                  <a:gd name="T7" fmla="*/ 85 h 1115"/>
                  <a:gd name="T8" fmla="*/ 66 w 2067"/>
                  <a:gd name="T9" fmla="*/ 85 h 1115"/>
                  <a:gd name="T10" fmla="*/ 0 w 2067"/>
                  <a:gd name="T11" fmla="*/ 0 h 1115"/>
                  <a:gd name="T12" fmla="*/ 2067 w 2067"/>
                  <a:gd name="T13" fmla="*/ 0 h 1115"/>
                  <a:gd name="T14" fmla="*/ 2067 w 2067"/>
                  <a:gd name="T15" fmla="*/ 1115 h 1115"/>
                  <a:gd name="T16" fmla="*/ 0 w 2067"/>
                  <a:gd name="T17" fmla="*/ 1115 h 1115"/>
                  <a:gd name="T18" fmla="*/ 0 w 2067"/>
                  <a:gd name="T19" fmla="*/ 0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7" h="1115">
                    <a:moveTo>
                      <a:pt x="66" y="85"/>
                    </a:moveTo>
                    <a:lnTo>
                      <a:pt x="66" y="1031"/>
                    </a:lnTo>
                    <a:lnTo>
                      <a:pt x="2001" y="1031"/>
                    </a:lnTo>
                    <a:lnTo>
                      <a:pt x="2001" y="85"/>
                    </a:lnTo>
                    <a:lnTo>
                      <a:pt x="66" y="85"/>
                    </a:lnTo>
                    <a:close/>
                    <a:moveTo>
                      <a:pt x="0" y="0"/>
                    </a:moveTo>
                    <a:lnTo>
                      <a:pt x="2067" y="0"/>
                    </a:lnTo>
                    <a:lnTo>
                      <a:pt x="2067" y="1115"/>
                    </a:lnTo>
                    <a:lnTo>
                      <a:pt x="0" y="1115"/>
                    </a:lnTo>
                    <a:lnTo>
                      <a:pt x="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5" name="Freeform 18"/>
              <p:cNvSpPr>
                <a:spLocks noEditPoints="1"/>
              </p:cNvSpPr>
              <p:nvPr/>
            </p:nvSpPr>
            <p:spPr bwMode="auto">
              <a:xfrm>
                <a:off x="157" y="644"/>
                <a:ext cx="207" cy="31"/>
              </a:xfrm>
              <a:custGeom>
                <a:avLst/>
                <a:gdLst>
                  <a:gd name="T0" fmla="*/ 1084 w 2489"/>
                  <a:gd name="T1" fmla="*/ 235 h 369"/>
                  <a:gd name="T2" fmla="*/ 1045 w 2489"/>
                  <a:gd name="T3" fmla="*/ 353 h 369"/>
                  <a:gd name="T4" fmla="*/ 1373 w 2489"/>
                  <a:gd name="T5" fmla="*/ 353 h 369"/>
                  <a:gd name="T6" fmla="*/ 1326 w 2489"/>
                  <a:gd name="T7" fmla="*/ 235 h 369"/>
                  <a:gd name="T8" fmla="*/ 1084 w 2489"/>
                  <a:gd name="T9" fmla="*/ 235 h 369"/>
                  <a:gd name="T10" fmla="*/ 246 w 2489"/>
                  <a:gd name="T11" fmla="*/ 43 h 369"/>
                  <a:gd name="T12" fmla="*/ 165 w 2489"/>
                  <a:gd name="T13" fmla="*/ 216 h 369"/>
                  <a:gd name="T14" fmla="*/ 2312 w 2489"/>
                  <a:gd name="T15" fmla="*/ 216 h 369"/>
                  <a:gd name="T16" fmla="*/ 2242 w 2489"/>
                  <a:gd name="T17" fmla="*/ 43 h 369"/>
                  <a:gd name="T18" fmla="*/ 246 w 2489"/>
                  <a:gd name="T19" fmla="*/ 43 h 369"/>
                  <a:gd name="T20" fmla="*/ 166 w 2489"/>
                  <a:gd name="T21" fmla="*/ 0 h 369"/>
                  <a:gd name="T22" fmla="*/ 2359 w 2489"/>
                  <a:gd name="T23" fmla="*/ 0 h 369"/>
                  <a:gd name="T24" fmla="*/ 2489 w 2489"/>
                  <a:gd name="T25" fmla="*/ 349 h 369"/>
                  <a:gd name="T26" fmla="*/ 2484 w 2489"/>
                  <a:gd name="T27" fmla="*/ 369 h 369"/>
                  <a:gd name="T28" fmla="*/ 0 w 2489"/>
                  <a:gd name="T29" fmla="*/ 369 h 369"/>
                  <a:gd name="T30" fmla="*/ 166 w 2489"/>
                  <a:gd name="T31"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89" h="369">
                    <a:moveTo>
                      <a:pt x="1084" y="235"/>
                    </a:moveTo>
                    <a:lnTo>
                      <a:pt x="1045" y="353"/>
                    </a:lnTo>
                    <a:lnTo>
                      <a:pt x="1373" y="353"/>
                    </a:lnTo>
                    <a:lnTo>
                      <a:pt x="1326" y="235"/>
                    </a:lnTo>
                    <a:lnTo>
                      <a:pt x="1084" y="235"/>
                    </a:lnTo>
                    <a:close/>
                    <a:moveTo>
                      <a:pt x="246" y="43"/>
                    </a:moveTo>
                    <a:lnTo>
                      <a:pt x="165" y="216"/>
                    </a:lnTo>
                    <a:lnTo>
                      <a:pt x="2312" y="216"/>
                    </a:lnTo>
                    <a:lnTo>
                      <a:pt x="2242" y="43"/>
                    </a:lnTo>
                    <a:lnTo>
                      <a:pt x="246" y="43"/>
                    </a:lnTo>
                    <a:close/>
                    <a:moveTo>
                      <a:pt x="166" y="0"/>
                    </a:moveTo>
                    <a:lnTo>
                      <a:pt x="2359" y="0"/>
                    </a:lnTo>
                    <a:lnTo>
                      <a:pt x="2489" y="349"/>
                    </a:lnTo>
                    <a:lnTo>
                      <a:pt x="2484" y="369"/>
                    </a:lnTo>
                    <a:lnTo>
                      <a:pt x="0" y="369"/>
                    </a:lnTo>
                    <a:lnTo>
                      <a:pt x="16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grpSp>
        <p:nvGrpSpPr>
          <p:cNvPr id="52" name="Group 51"/>
          <p:cNvGrpSpPr/>
          <p:nvPr/>
        </p:nvGrpSpPr>
        <p:grpSpPr>
          <a:xfrm>
            <a:off x="1080058" y="3859781"/>
            <a:ext cx="822746" cy="822746"/>
            <a:chOff x="1078752" y="3859893"/>
            <a:chExt cx="822960" cy="822960"/>
          </a:xfrm>
        </p:grpSpPr>
        <p:sp>
          <p:nvSpPr>
            <p:cNvPr id="15" name="Rounded Rectangle 14"/>
            <p:cNvSpPr/>
            <p:nvPr/>
          </p:nvSpPr>
          <p:spPr>
            <a:xfrm>
              <a:off x="1078752" y="3859893"/>
              <a:ext cx="822960" cy="8229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40" name="Freeform 23"/>
            <p:cNvSpPr>
              <a:spLocks noEditPoints="1"/>
            </p:cNvSpPr>
            <p:nvPr/>
          </p:nvSpPr>
          <p:spPr bwMode="auto">
            <a:xfrm>
              <a:off x="1332276" y="4026898"/>
              <a:ext cx="315912" cy="488950"/>
            </a:xfrm>
            <a:custGeom>
              <a:avLst/>
              <a:gdLst>
                <a:gd name="T0" fmla="*/ 940 w 2187"/>
                <a:gd name="T1" fmla="*/ 1158 h 3387"/>
                <a:gd name="T2" fmla="*/ 1261 w 2187"/>
                <a:gd name="T3" fmla="*/ 1210 h 3387"/>
                <a:gd name="T4" fmla="*/ 1229 w 2187"/>
                <a:gd name="T5" fmla="*/ 1137 h 3387"/>
                <a:gd name="T6" fmla="*/ 1157 w 2187"/>
                <a:gd name="T7" fmla="*/ 1148 h 3387"/>
                <a:gd name="T8" fmla="*/ 1059 w 2187"/>
                <a:gd name="T9" fmla="*/ 1169 h 3387"/>
                <a:gd name="T10" fmla="*/ 991 w 2187"/>
                <a:gd name="T11" fmla="*/ 1126 h 3387"/>
                <a:gd name="T12" fmla="*/ 758 w 2187"/>
                <a:gd name="T13" fmla="*/ 336 h 3387"/>
                <a:gd name="T14" fmla="*/ 445 w 2187"/>
                <a:gd name="T15" fmla="*/ 564 h 3387"/>
                <a:gd name="T16" fmla="*/ 282 w 2187"/>
                <a:gd name="T17" fmla="*/ 905 h 3387"/>
                <a:gd name="T18" fmla="*/ 297 w 2187"/>
                <a:gd name="T19" fmla="*/ 1275 h 3387"/>
                <a:gd name="T20" fmla="*/ 416 w 2187"/>
                <a:gd name="T21" fmla="*/ 1556 h 3387"/>
                <a:gd name="T22" fmla="*/ 592 w 2187"/>
                <a:gd name="T23" fmla="*/ 1822 h 3387"/>
                <a:gd name="T24" fmla="*/ 771 w 2187"/>
                <a:gd name="T25" fmla="*/ 2161 h 3387"/>
                <a:gd name="T26" fmla="*/ 763 w 2187"/>
                <a:gd name="T27" fmla="*/ 1235 h 3387"/>
                <a:gd name="T28" fmla="*/ 820 w 2187"/>
                <a:gd name="T29" fmla="*/ 1043 h 3387"/>
                <a:gd name="T30" fmla="*/ 991 w 2187"/>
                <a:gd name="T31" fmla="*/ 961 h 3387"/>
                <a:gd name="T32" fmla="*/ 1196 w 2187"/>
                <a:gd name="T33" fmla="*/ 961 h 3387"/>
                <a:gd name="T34" fmla="*/ 1369 w 2187"/>
                <a:gd name="T35" fmla="*/ 1043 h 3387"/>
                <a:gd name="T36" fmla="*/ 1423 w 2187"/>
                <a:gd name="T37" fmla="*/ 1236 h 3387"/>
                <a:gd name="T38" fmla="*/ 1417 w 2187"/>
                <a:gd name="T39" fmla="*/ 2161 h 3387"/>
                <a:gd name="T40" fmla="*/ 1595 w 2187"/>
                <a:gd name="T41" fmla="*/ 1823 h 3387"/>
                <a:gd name="T42" fmla="*/ 1771 w 2187"/>
                <a:gd name="T43" fmla="*/ 1557 h 3387"/>
                <a:gd name="T44" fmla="*/ 1890 w 2187"/>
                <a:gd name="T45" fmla="*/ 1275 h 3387"/>
                <a:gd name="T46" fmla="*/ 1905 w 2187"/>
                <a:gd name="T47" fmla="*/ 905 h 3387"/>
                <a:gd name="T48" fmla="*/ 1742 w 2187"/>
                <a:gd name="T49" fmla="*/ 564 h 3387"/>
                <a:gd name="T50" fmla="*/ 1429 w 2187"/>
                <a:gd name="T51" fmla="*/ 336 h 3387"/>
                <a:gd name="T52" fmla="*/ 1094 w 2187"/>
                <a:gd name="T53" fmla="*/ 0 h 3387"/>
                <a:gd name="T54" fmla="*/ 1574 w 2187"/>
                <a:gd name="T55" fmla="*/ 105 h 3387"/>
                <a:gd name="T56" fmla="*/ 1946 w 2187"/>
                <a:gd name="T57" fmla="*/ 388 h 3387"/>
                <a:gd name="T58" fmla="*/ 2158 w 2187"/>
                <a:gd name="T59" fmla="*/ 798 h 3387"/>
                <a:gd name="T60" fmla="*/ 2171 w 2187"/>
                <a:gd name="T61" fmla="*/ 1243 h 3387"/>
                <a:gd name="T62" fmla="*/ 2068 w 2187"/>
                <a:gd name="T63" fmla="*/ 1574 h 3387"/>
                <a:gd name="T64" fmla="*/ 1911 w 2187"/>
                <a:gd name="T65" fmla="*/ 1838 h 3387"/>
                <a:gd name="T66" fmla="*/ 1734 w 2187"/>
                <a:gd name="T67" fmla="*/ 2115 h 3387"/>
                <a:gd name="T68" fmla="*/ 1626 w 2187"/>
                <a:gd name="T69" fmla="*/ 2442 h 3387"/>
                <a:gd name="T70" fmla="*/ 1562 w 2187"/>
                <a:gd name="T71" fmla="*/ 2612 h 3387"/>
                <a:gd name="T72" fmla="*/ 1598 w 2187"/>
                <a:gd name="T73" fmla="*/ 2705 h 3387"/>
                <a:gd name="T74" fmla="*/ 1573 w 2187"/>
                <a:gd name="T75" fmla="*/ 2852 h 3387"/>
                <a:gd name="T76" fmla="*/ 1600 w 2187"/>
                <a:gd name="T77" fmla="*/ 2953 h 3387"/>
                <a:gd name="T78" fmla="*/ 1570 w 2187"/>
                <a:gd name="T79" fmla="*/ 3098 h 3387"/>
                <a:gd name="T80" fmla="*/ 1382 w 2187"/>
                <a:gd name="T81" fmla="*/ 3179 h 3387"/>
                <a:gd name="T82" fmla="*/ 1219 w 2187"/>
                <a:gd name="T83" fmla="*/ 3360 h 3387"/>
                <a:gd name="T84" fmla="*/ 968 w 2187"/>
                <a:gd name="T85" fmla="*/ 3360 h 3387"/>
                <a:gd name="T86" fmla="*/ 805 w 2187"/>
                <a:gd name="T87" fmla="*/ 3179 h 3387"/>
                <a:gd name="T88" fmla="*/ 617 w 2187"/>
                <a:gd name="T89" fmla="*/ 3098 h 3387"/>
                <a:gd name="T90" fmla="*/ 587 w 2187"/>
                <a:gd name="T91" fmla="*/ 2953 h 3387"/>
                <a:gd name="T92" fmla="*/ 614 w 2187"/>
                <a:gd name="T93" fmla="*/ 2852 h 3387"/>
                <a:gd name="T94" fmla="*/ 590 w 2187"/>
                <a:gd name="T95" fmla="*/ 2704 h 3387"/>
                <a:gd name="T96" fmla="*/ 626 w 2187"/>
                <a:gd name="T97" fmla="*/ 2612 h 3387"/>
                <a:gd name="T98" fmla="*/ 562 w 2187"/>
                <a:gd name="T99" fmla="*/ 2442 h 3387"/>
                <a:gd name="T100" fmla="*/ 453 w 2187"/>
                <a:gd name="T101" fmla="*/ 2115 h 3387"/>
                <a:gd name="T102" fmla="*/ 277 w 2187"/>
                <a:gd name="T103" fmla="*/ 1838 h 3387"/>
                <a:gd name="T104" fmla="*/ 119 w 2187"/>
                <a:gd name="T105" fmla="*/ 1574 h 3387"/>
                <a:gd name="T106" fmla="*/ 15 w 2187"/>
                <a:gd name="T107" fmla="*/ 1243 h 3387"/>
                <a:gd name="T108" fmla="*/ 29 w 2187"/>
                <a:gd name="T109" fmla="*/ 798 h 3387"/>
                <a:gd name="T110" fmla="*/ 241 w 2187"/>
                <a:gd name="T111" fmla="*/ 388 h 3387"/>
                <a:gd name="T112" fmla="*/ 614 w 2187"/>
                <a:gd name="T113" fmla="*/ 105 h 3387"/>
                <a:gd name="T114" fmla="*/ 1094 w 2187"/>
                <a:gd name="T115" fmla="*/ 0 h 3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87" h="3387">
                  <a:moveTo>
                    <a:pt x="991" y="1126"/>
                  </a:moveTo>
                  <a:lnTo>
                    <a:pt x="979" y="1128"/>
                  </a:lnTo>
                  <a:lnTo>
                    <a:pt x="968" y="1133"/>
                  </a:lnTo>
                  <a:lnTo>
                    <a:pt x="956" y="1140"/>
                  </a:lnTo>
                  <a:lnTo>
                    <a:pt x="945" y="1151"/>
                  </a:lnTo>
                  <a:lnTo>
                    <a:pt x="940" y="1158"/>
                  </a:lnTo>
                  <a:lnTo>
                    <a:pt x="934" y="1167"/>
                  </a:lnTo>
                  <a:lnTo>
                    <a:pt x="929" y="1179"/>
                  </a:lnTo>
                  <a:lnTo>
                    <a:pt x="926" y="1194"/>
                  </a:lnTo>
                  <a:lnTo>
                    <a:pt x="926" y="1210"/>
                  </a:lnTo>
                  <a:lnTo>
                    <a:pt x="1093" y="2161"/>
                  </a:lnTo>
                  <a:lnTo>
                    <a:pt x="1261" y="1210"/>
                  </a:lnTo>
                  <a:lnTo>
                    <a:pt x="1261" y="1194"/>
                  </a:lnTo>
                  <a:lnTo>
                    <a:pt x="1259" y="1179"/>
                  </a:lnTo>
                  <a:lnTo>
                    <a:pt x="1254" y="1167"/>
                  </a:lnTo>
                  <a:lnTo>
                    <a:pt x="1249" y="1158"/>
                  </a:lnTo>
                  <a:lnTo>
                    <a:pt x="1244" y="1151"/>
                  </a:lnTo>
                  <a:lnTo>
                    <a:pt x="1229" y="1137"/>
                  </a:lnTo>
                  <a:lnTo>
                    <a:pt x="1213" y="1129"/>
                  </a:lnTo>
                  <a:lnTo>
                    <a:pt x="1196" y="1126"/>
                  </a:lnTo>
                  <a:lnTo>
                    <a:pt x="1183" y="1128"/>
                  </a:lnTo>
                  <a:lnTo>
                    <a:pt x="1172" y="1134"/>
                  </a:lnTo>
                  <a:lnTo>
                    <a:pt x="1163" y="1140"/>
                  </a:lnTo>
                  <a:lnTo>
                    <a:pt x="1157" y="1148"/>
                  </a:lnTo>
                  <a:lnTo>
                    <a:pt x="1144" y="1160"/>
                  </a:lnTo>
                  <a:lnTo>
                    <a:pt x="1129" y="1169"/>
                  </a:lnTo>
                  <a:lnTo>
                    <a:pt x="1112" y="1175"/>
                  </a:lnTo>
                  <a:lnTo>
                    <a:pt x="1093" y="1177"/>
                  </a:lnTo>
                  <a:lnTo>
                    <a:pt x="1075" y="1175"/>
                  </a:lnTo>
                  <a:lnTo>
                    <a:pt x="1059" y="1169"/>
                  </a:lnTo>
                  <a:lnTo>
                    <a:pt x="1043" y="1160"/>
                  </a:lnTo>
                  <a:lnTo>
                    <a:pt x="1030" y="1148"/>
                  </a:lnTo>
                  <a:lnTo>
                    <a:pt x="1024" y="1140"/>
                  </a:lnTo>
                  <a:lnTo>
                    <a:pt x="1014" y="1134"/>
                  </a:lnTo>
                  <a:lnTo>
                    <a:pt x="1004" y="1128"/>
                  </a:lnTo>
                  <a:lnTo>
                    <a:pt x="991" y="1126"/>
                  </a:lnTo>
                  <a:close/>
                  <a:moveTo>
                    <a:pt x="1094" y="270"/>
                  </a:moveTo>
                  <a:lnTo>
                    <a:pt x="1023" y="272"/>
                  </a:lnTo>
                  <a:lnTo>
                    <a:pt x="953" y="280"/>
                  </a:lnTo>
                  <a:lnTo>
                    <a:pt x="886" y="295"/>
                  </a:lnTo>
                  <a:lnTo>
                    <a:pt x="821" y="313"/>
                  </a:lnTo>
                  <a:lnTo>
                    <a:pt x="758" y="336"/>
                  </a:lnTo>
                  <a:lnTo>
                    <a:pt x="697" y="364"/>
                  </a:lnTo>
                  <a:lnTo>
                    <a:pt x="640" y="397"/>
                  </a:lnTo>
                  <a:lnTo>
                    <a:pt x="587" y="433"/>
                  </a:lnTo>
                  <a:lnTo>
                    <a:pt x="536" y="473"/>
                  </a:lnTo>
                  <a:lnTo>
                    <a:pt x="489" y="516"/>
                  </a:lnTo>
                  <a:lnTo>
                    <a:pt x="445" y="564"/>
                  </a:lnTo>
                  <a:lnTo>
                    <a:pt x="406" y="614"/>
                  </a:lnTo>
                  <a:lnTo>
                    <a:pt x="372" y="668"/>
                  </a:lnTo>
                  <a:lnTo>
                    <a:pt x="342" y="723"/>
                  </a:lnTo>
                  <a:lnTo>
                    <a:pt x="317" y="782"/>
                  </a:lnTo>
                  <a:lnTo>
                    <a:pt x="296" y="843"/>
                  </a:lnTo>
                  <a:lnTo>
                    <a:pt x="282" y="905"/>
                  </a:lnTo>
                  <a:lnTo>
                    <a:pt x="274" y="970"/>
                  </a:lnTo>
                  <a:lnTo>
                    <a:pt x="271" y="1036"/>
                  </a:lnTo>
                  <a:lnTo>
                    <a:pt x="272" y="1101"/>
                  </a:lnTo>
                  <a:lnTo>
                    <a:pt x="277" y="1163"/>
                  </a:lnTo>
                  <a:lnTo>
                    <a:pt x="286" y="1221"/>
                  </a:lnTo>
                  <a:lnTo>
                    <a:pt x="297" y="1275"/>
                  </a:lnTo>
                  <a:lnTo>
                    <a:pt x="311" y="1328"/>
                  </a:lnTo>
                  <a:lnTo>
                    <a:pt x="328" y="1376"/>
                  </a:lnTo>
                  <a:lnTo>
                    <a:pt x="347" y="1424"/>
                  </a:lnTo>
                  <a:lnTo>
                    <a:pt x="369" y="1470"/>
                  </a:lnTo>
                  <a:lnTo>
                    <a:pt x="391" y="1513"/>
                  </a:lnTo>
                  <a:lnTo>
                    <a:pt x="416" y="1556"/>
                  </a:lnTo>
                  <a:lnTo>
                    <a:pt x="442" y="1600"/>
                  </a:lnTo>
                  <a:lnTo>
                    <a:pt x="470" y="1642"/>
                  </a:lnTo>
                  <a:lnTo>
                    <a:pt x="498" y="1684"/>
                  </a:lnTo>
                  <a:lnTo>
                    <a:pt x="528" y="1727"/>
                  </a:lnTo>
                  <a:lnTo>
                    <a:pt x="560" y="1774"/>
                  </a:lnTo>
                  <a:lnTo>
                    <a:pt x="592" y="1822"/>
                  </a:lnTo>
                  <a:lnTo>
                    <a:pt x="625" y="1873"/>
                  </a:lnTo>
                  <a:lnTo>
                    <a:pt x="657" y="1925"/>
                  </a:lnTo>
                  <a:lnTo>
                    <a:pt x="688" y="1981"/>
                  </a:lnTo>
                  <a:lnTo>
                    <a:pt x="718" y="2038"/>
                  </a:lnTo>
                  <a:lnTo>
                    <a:pt x="745" y="2098"/>
                  </a:lnTo>
                  <a:lnTo>
                    <a:pt x="771" y="2161"/>
                  </a:lnTo>
                  <a:lnTo>
                    <a:pt x="792" y="2226"/>
                  </a:lnTo>
                  <a:lnTo>
                    <a:pt x="810" y="2295"/>
                  </a:lnTo>
                  <a:lnTo>
                    <a:pt x="824" y="2366"/>
                  </a:lnTo>
                  <a:lnTo>
                    <a:pt x="962" y="2366"/>
                  </a:lnTo>
                  <a:lnTo>
                    <a:pt x="763" y="1237"/>
                  </a:lnTo>
                  <a:lnTo>
                    <a:pt x="763" y="1235"/>
                  </a:lnTo>
                  <a:lnTo>
                    <a:pt x="760" y="1201"/>
                  </a:lnTo>
                  <a:lnTo>
                    <a:pt x="763" y="1167"/>
                  </a:lnTo>
                  <a:lnTo>
                    <a:pt x="771" y="1134"/>
                  </a:lnTo>
                  <a:lnTo>
                    <a:pt x="783" y="1102"/>
                  </a:lnTo>
                  <a:lnTo>
                    <a:pt x="800" y="1072"/>
                  </a:lnTo>
                  <a:lnTo>
                    <a:pt x="820" y="1043"/>
                  </a:lnTo>
                  <a:lnTo>
                    <a:pt x="844" y="1020"/>
                  </a:lnTo>
                  <a:lnTo>
                    <a:pt x="871" y="999"/>
                  </a:lnTo>
                  <a:lnTo>
                    <a:pt x="899" y="983"/>
                  </a:lnTo>
                  <a:lnTo>
                    <a:pt x="929" y="971"/>
                  </a:lnTo>
                  <a:lnTo>
                    <a:pt x="960" y="964"/>
                  </a:lnTo>
                  <a:lnTo>
                    <a:pt x="991" y="961"/>
                  </a:lnTo>
                  <a:lnTo>
                    <a:pt x="1027" y="964"/>
                  </a:lnTo>
                  <a:lnTo>
                    <a:pt x="1061" y="974"/>
                  </a:lnTo>
                  <a:lnTo>
                    <a:pt x="1094" y="989"/>
                  </a:lnTo>
                  <a:lnTo>
                    <a:pt x="1126" y="974"/>
                  </a:lnTo>
                  <a:lnTo>
                    <a:pt x="1160" y="964"/>
                  </a:lnTo>
                  <a:lnTo>
                    <a:pt x="1196" y="961"/>
                  </a:lnTo>
                  <a:lnTo>
                    <a:pt x="1228" y="964"/>
                  </a:lnTo>
                  <a:lnTo>
                    <a:pt x="1259" y="971"/>
                  </a:lnTo>
                  <a:lnTo>
                    <a:pt x="1289" y="983"/>
                  </a:lnTo>
                  <a:lnTo>
                    <a:pt x="1318" y="999"/>
                  </a:lnTo>
                  <a:lnTo>
                    <a:pt x="1345" y="1020"/>
                  </a:lnTo>
                  <a:lnTo>
                    <a:pt x="1369" y="1043"/>
                  </a:lnTo>
                  <a:lnTo>
                    <a:pt x="1389" y="1071"/>
                  </a:lnTo>
                  <a:lnTo>
                    <a:pt x="1406" y="1101"/>
                  </a:lnTo>
                  <a:lnTo>
                    <a:pt x="1417" y="1133"/>
                  </a:lnTo>
                  <a:lnTo>
                    <a:pt x="1425" y="1167"/>
                  </a:lnTo>
                  <a:lnTo>
                    <a:pt x="1427" y="1201"/>
                  </a:lnTo>
                  <a:lnTo>
                    <a:pt x="1423" y="1236"/>
                  </a:lnTo>
                  <a:lnTo>
                    <a:pt x="1423" y="1237"/>
                  </a:lnTo>
                  <a:lnTo>
                    <a:pt x="1225" y="2366"/>
                  </a:lnTo>
                  <a:lnTo>
                    <a:pt x="1364" y="2366"/>
                  </a:lnTo>
                  <a:lnTo>
                    <a:pt x="1378" y="2295"/>
                  </a:lnTo>
                  <a:lnTo>
                    <a:pt x="1396" y="2226"/>
                  </a:lnTo>
                  <a:lnTo>
                    <a:pt x="1417" y="2161"/>
                  </a:lnTo>
                  <a:lnTo>
                    <a:pt x="1442" y="2098"/>
                  </a:lnTo>
                  <a:lnTo>
                    <a:pt x="1470" y="2038"/>
                  </a:lnTo>
                  <a:lnTo>
                    <a:pt x="1500" y="1981"/>
                  </a:lnTo>
                  <a:lnTo>
                    <a:pt x="1531" y="1926"/>
                  </a:lnTo>
                  <a:lnTo>
                    <a:pt x="1563" y="1874"/>
                  </a:lnTo>
                  <a:lnTo>
                    <a:pt x="1595" y="1823"/>
                  </a:lnTo>
                  <a:lnTo>
                    <a:pt x="1628" y="1774"/>
                  </a:lnTo>
                  <a:lnTo>
                    <a:pt x="1660" y="1727"/>
                  </a:lnTo>
                  <a:lnTo>
                    <a:pt x="1689" y="1684"/>
                  </a:lnTo>
                  <a:lnTo>
                    <a:pt x="1717" y="1642"/>
                  </a:lnTo>
                  <a:lnTo>
                    <a:pt x="1745" y="1600"/>
                  </a:lnTo>
                  <a:lnTo>
                    <a:pt x="1771" y="1557"/>
                  </a:lnTo>
                  <a:lnTo>
                    <a:pt x="1795" y="1514"/>
                  </a:lnTo>
                  <a:lnTo>
                    <a:pt x="1819" y="1470"/>
                  </a:lnTo>
                  <a:lnTo>
                    <a:pt x="1840" y="1425"/>
                  </a:lnTo>
                  <a:lnTo>
                    <a:pt x="1859" y="1377"/>
                  </a:lnTo>
                  <a:lnTo>
                    <a:pt x="1876" y="1328"/>
                  </a:lnTo>
                  <a:lnTo>
                    <a:pt x="1890" y="1275"/>
                  </a:lnTo>
                  <a:lnTo>
                    <a:pt x="1902" y="1221"/>
                  </a:lnTo>
                  <a:lnTo>
                    <a:pt x="1910" y="1163"/>
                  </a:lnTo>
                  <a:lnTo>
                    <a:pt x="1915" y="1101"/>
                  </a:lnTo>
                  <a:lnTo>
                    <a:pt x="1917" y="1036"/>
                  </a:lnTo>
                  <a:lnTo>
                    <a:pt x="1914" y="970"/>
                  </a:lnTo>
                  <a:lnTo>
                    <a:pt x="1905" y="905"/>
                  </a:lnTo>
                  <a:lnTo>
                    <a:pt x="1890" y="843"/>
                  </a:lnTo>
                  <a:lnTo>
                    <a:pt x="1871" y="782"/>
                  </a:lnTo>
                  <a:lnTo>
                    <a:pt x="1845" y="723"/>
                  </a:lnTo>
                  <a:lnTo>
                    <a:pt x="1815" y="668"/>
                  </a:lnTo>
                  <a:lnTo>
                    <a:pt x="1781" y="614"/>
                  </a:lnTo>
                  <a:lnTo>
                    <a:pt x="1742" y="564"/>
                  </a:lnTo>
                  <a:lnTo>
                    <a:pt x="1698" y="516"/>
                  </a:lnTo>
                  <a:lnTo>
                    <a:pt x="1652" y="473"/>
                  </a:lnTo>
                  <a:lnTo>
                    <a:pt x="1601" y="433"/>
                  </a:lnTo>
                  <a:lnTo>
                    <a:pt x="1546" y="397"/>
                  </a:lnTo>
                  <a:lnTo>
                    <a:pt x="1490" y="364"/>
                  </a:lnTo>
                  <a:lnTo>
                    <a:pt x="1429" y="336"/>
                  </a:lnTo>
                  <a:lnTo>
                    <a:pt x="1367" y="313"/>
                  </a:lnTo>
                  <a:lnTo>
                    <a:pt x="1302" y="295"/>
                  </a:lnTo>
                  <a:lnTo>
                    <a:pt x="1233" y="280"/>
                  </a:lnTo>
                  <a:lnTo>
                    <a:pt x="1164" y="272"/>
                  </a:lnTo>
                  <a:lnTo>
                    <a:pt x="1094" y="270"/>
                  </a:lnTo>
                  <a:close/>
                  <a:moveTo>
                    <a:pt x="1094" y="0"/>
                  </a:moveTo>
                  <a:lnTo>
                    <a:pt x="1179" y="3"/>
                  </a:lnTo>
                  <a:lnTo>
                    <a:pt x="1262" y="12"/>
                  </a:lnTo>
                  <a:lnTo>
                    <a:pt x="1344" y="28"/>
                  </a:lnTo>
                  <a:lnTo>
                    <a:pt x="1423" y="49"/>
                  </a:lnTo>
                  <a:lnTo>
                    <a:pt x="1500" y="74"/>
                  </a:lnTo>
                  <a:lnTo>
                    <a:pt x="1574" y="105"/>
                  </a:lnTo>
                  <a:lnTo>
                    <a:pt x="1645" y="142"/>
                  </a:lnTo>
                  <a:lnTo>
                    <a:pt x="1713" y="182"/>
                  </a:lnTo>
                  <a:lnTo>
                    <a:pt x="1777" y="228"/>
                  </a:lnTo>
                  <a:lnTo>
                    <a:pt x="1838" y="277"/>
                  </a:lnTo>
                  <a:lnTo>
                    <a:pt x="1895" y="331"/>
                  </a:lnTo>
                  <a:lnTo>
                    <a:pt x="1946" y="388"/>
                  </a:lnTo>
                  <a:lnTo>
                    <a:pt x="1994" y="449"/>
                  </a:lnTo>
                  <a:lnTo>
                    <a:pt x="2037" y="514"/>
                  </a:lnTo>
                  <a:lnTo>
                    <a:pt x="2075" y="581"/>
                  </a:lnTo>
                  <a:lnTo>
                    <a:pt x="2108" y="651"/>
                  </a:lnTo>
                  <a:lnTo>
                    <a:pt x="2136" y="723"/>
                  </a:lnTo>
                  <a:lnTo>
                    <a:pt x="2158" y="798"/>
                  </a:lnTo>
                  <a:lnTo>
                    <a:pt x="2173" y="876"/>
                  </a:lnTo>
                  <a:lnTo>
                    <a:pt x="2184" y="955"/>
                  </a:lnTo>
                  <a:lnTo>
                    <a:pt x="2187" y="1036"/>
                  </a:lnTo>
                  <a:lnTo>
                    <a:pt x="2185" y="1108"/>
                  </a:lnTo>
                  <a:lnTo>
                    <a:pt x="2180" y="1177"/>
                  </a:lnTo>
                  <a:lnTo>
                    <a:pt x="2171" y="1243"/>
                  </a:lnTo>
                  <a:lnTo>
                    <a:pt x="2160" y="1305"/>
                  </a:lnTo>
                  <a:lnTo>
                    <a:pt x="2147" y="1364"/>
                  </a:lnTo>
                  <a:lnTo>
                    <a:pt x="2130" y="1420"/>
                  </a:lnTo>
                  <a:lnTo>
                    <a:pt x="2111" y="1474"/>
                  </a:lnTo>
                  <a:lnTo>
                    <a:pt x="2091" y="1524"/>
                  </a:lnTo>
                  <a:lnTo>
                    <a:pt x="2068" y="1574"/>
                  </a:lnTo>
                  <a:lnTo>
                    <a:pt x="2044" y="1621"/>
                  </a:lnTo>
                  <a:lnTo>
                    <a:pt x="2020" y="1667"/>
                  </a:lnTo>
                  <a:lnTo>
                    <a:pt x="1994" y="1711"/>
                  </a:lnTo>
                  <a:lnTo>
                    <a:pt x="1967" y="1754"/>
                  </a:lnTo>
                  <a:lnTo>
                    <a:pt x="1939" y="1796"/>
                  </a:lnTo>
                  <a:lnTo>
                    <a:pt x="1911" y="1838"/>
                  </a:lnTo>
                  <a:lnTo>
                    <a:pt x="1883" y="1879"/>
                  </a:lnTo>
                  <a:lnTo>
                    <a:pt x="1852" y="1925"/>
                  </a:lnTo>
                  <a:lnTo>
                    <a:pt x="1821" y="1972"/>
                  </a:lnTo>
                  <a:lnTo>
                    <a:pt x="1790" y="2018"/>
                  </a:lnTo>
                  <a:lnTo>
                    <a:pt x="1761" y="2065"/>
                  </a:lnTo>
                  <a:lnTo>
                    <a:pt x="1734" y="2115"/>
                  </a:lnTo>
                  <a:lnTo>
                    <a:pt x="1709" y="2165"/>
                  </a:lnTo>
                  <a:lnTo>
                    <a:pt x="1685" y="2217"/>
                  </a:lnTo>
                  <a:lnTo>
                    <a:pt x="1665" y="2270"/>
                  </a:lnTo>
                  <a:lnTo>
                    <a:pt x="1649" y="2325"/>
                  </a:lnTo>
                  <a:lnTo>
                    <a:pt x="1635" y="2382"/>
                  </a:lnTo>
                  <a:lnTo>
                    <a:pt x="1626" y="2442"/>
                  </a:lnTo>
                  <a:lnTo>
                    <a:pt x="1622" y="2505"/>
                  </a:lnTo>
                  <a:lnTo>
                    <a:pt x="1619" y="2531"/>
                  </a:lnTo>
                  <a:lnTo>
                    <a:pt x="1610" y="2556"/>
                  </a:lnTo>
                  <a:lnTo>
                    <a:pt x="1598" y="2577"/>
                  </a:lnTo>
                  <a:lnTo>
                    <a:pt x="1582" y="2597"/>
                  </a:lnTo>
                  <a:lnTo>
                    <a:pt x="1562" y="2612"/>
                  </a:lnTo>
                  <a:lnTo>
                    <a:pt x="1540" y="2625"/>
                  </a:lnTo>
                  <a:lnTo>
                    <a:pt x="1515" y="2632"/>
                  </a:lnTo>
                  <a:lnTo>
                    <a:pt x="1541" y="2643"/>
                  </a:lnTo>
                  <a:lnTo>
                    <a:pt x="1564" y="2660"/>
                  </a:lnTo>
                  <a:lnTo>
                    <a:pt x="1584" y="2680"/>
                  </a:lnTo>
                  <a:lnTo>
                    <a:pt x="1598" y="2705"/>
                  </a:lnTo>
                  <a:lnTo>
                    <a:pt x="1607" y="2732"/>
                  </a:lnTo>
                  <a:lnTo>
                    <a:pt x="1610" y="2760"/>
                  </a:lnTo>
                  <a:lnTo>
                    <a:pt x="1607" y="2786"/>
                  </a:lnTo>
                  <a:lnTo>
                    <a:pt x="1600" y="2811"/>
                  </a:lnTo>
                  <a:lnTo>
                    <a:pt x="1589" y="2834"/>
                  </a:lnTo>
                  <a:lnTo>
                    <a:pt x="1573" y="2852"/>
                  </a:lnTo>
                  <a:lnTo>
                    <a:pt x="1555" y="2869"/>
                  </a:lnTo>
                  <a:lnTo>
                    <a:pt x="1534" y="2882"/>
                  </a:lnTo>
                  <a:lnTo>
                    <a:pt x="1555" y="2894"/>
                  </a:lnTo>
                  <a:lnTo>
                    <a:pt x="1573" y="2911"/>
                  </a:lnTo>
                  <a:lnTo>
                    <a:pt x="1589" y="2930"/>
                  </a:lnTo>
                  <a:lnTo>
                    <a:pt x="1600" y="2953"/>
                  </a:lnTo>
                  <a:lnTo>
                    <a:pt x="1607" y="2977"/>
                  </a:lnTo>
                  <a:lnTo>
                    <a:pt x="1610" y="3004"/>
                  </a:lnTo>
                  <a:lnTo>
                    <a:pt x="1607" y="3030"/>
                  </a:lnTo>
                  <a:lnTo>
                    <a:pt x="1599" y="3055"/>
                  </a:lnTo>
                  <a:lnTo>
                    <a:pt x="1587" y="3079"/>
                  </a:lnTo>
                  <a:lnTo>
                    <a:pt x="1570" y="3098"/>
                  </a:lnTo>
                  <a:lnTo>
                    <a:pt x="1551" y="3115"/>
                  </a:lnTo>
                  <a:lnTo>
                    <a:pt x="1528" y="3127"/>
                  </a:lnTo>
                  <a:lnTo>
                    <a:pt x="1502" y="3135"/>
                  </a:lnTo>
                  <a:lnTo>
                    <a:pt x="1475" y="3137"/>
                  </a:lnTo>
                  <a:lnTo>
                    <a:pt x="1392" y="3137"/>
                  </a:lnTo>
                  <a:lnTo>
                    <a:pt x="1382" y="3179"/>
                  </a:lnTo>
                  <a:lnTo>
                    <a:pt x="1366" y="3218"/>
                  </a:lnTo>
                  <a:lnTo>
                    <a:pt x="1345" y="3254"/>
                  </a:lnTo>
                  <a:lnTo>
                    <a:pt x="1319" y="3287"/>
                  </a:lnTo>
                  <a:lnTo>
                    <a:pt x="1289" y="3316"/>
                  </a:lnTo>
                  <a:lnTo>
                    <a:pt x="1256" y="3340"/>
                  </a:lnTo>
                  <a:lnTo>
                    <a:pt x="1219" y="3360"/>
                  </a:lnTo>
                  <a:lnTo>
                    <a:pt x="1180" y="3374"/>
                  </a:lnTo>
                  <a:lnTo>
                    <a:pt x="1137" y="3384"/>
                  </a:lnTo>
                  <a:lnTo>
                    <a:pt x="1094" y="3387"/>
                  </a:lnTo>
                  <a:lnTo>
                    <a:pt x="1050" y="3384"/>
                  </a:lnTo>
                  <a:lnTo>
                    <a:pt x="1007" y="3374"/>
                  </a:lnTo>
                  <a:lnTo>
                    <a:pt x="968" y="3360"/>
                  </a:lnTo>
                  <a:lnTo>
                    <a:pt x="931" y="3340"/>
                  </a:lnTo>
                  <a:lnTo>
                    <a:pt x="898" y="3316"/>
                  </a:lnTo>
                  <a:lnTo>
                    <a:pt x="868" y="3287"/>
                  </a:lnTo>
                  <a:lnTo>
                    <a:pt x="842" y="3254"/>
                  </a:lnTo>
                  <a:lnTo>
                    <a:pt x="821" y="3218"/>
                  </a:lnTo>
                  <a:lnTo>
                    <a:pt x="805" y="3179"/>
                  </a:lnTo>
                  <a:lnTo>
                    <a:pt x="794" y="3137"/>
                  </a:lnTo>
                  <a:lnTo>
                    <a:pt x="712" y="3137"/>
                  </a:lnTo>
                  <a:lnTo>
                    <a:pt x="685" y="3135"/>
                  </a:lnTo>
                  <a:lnTo>
                    <a:pt x="659" y="3127"/>
                  </a:lnTo>
                  <a:lnTo>
                    <a:pt x="636" y="3115"/>
                  </a:lnTo>
                  <a:lnTo>
                    <a:pt x="617" y="3098"/>
                  </a:lnTo>
                  <a:lnTo>
                    <a:pt x="600" y="3079"/>
                  </a:lnTo>
                  <a:lnTo>
                    <a:pt x="588" y="3055"/>
                  </a:lnTo>
                  <a:lnTo>
                    <a:pt x="579" y="3030"/>
                  </a:lnTo>
                  <a:lnTo>
                    <a:pt x="577" y="3004"/>
                  </a:lnTo>
                  <a:lnTo>
                    <a:pt x="579" y="2977"/>
                  </a:lnTo>
                  <a:lnTo>
                    <a:pt x="587" y="2953"/>
                  </a:lnTo>
                  <a:lnTo>
                    <a:pt x="598" y="2930"/>
                  </a:lnTo>
                  <a:lnTo>
                    <a:pt x="614" y="2911"/>
                  </a:lnTo>
                  <a:lnTo>
                    <a:pt x="632" y="2894"/>
                  </a:lnTo>
                  <a:lnTo>
                    <a:pt x="654" y="2882"/>
                  </a:lnTo>
                  <a:lnTo>
                    <a:pt x="632" y="2869"/>
                  </a:lnTo>
                  <a:lnTo>
                    <a:pt x="614" y="2852"/>
                  </a:lnTo>
                  <a:lnTo>
                    <a:pt x="598" y="2834"/>
                  </a:lnTo>
                  <a:lnTo>
                    <a:pt x="587" y="2811"/>
                  </a:lnTo>
                  <a:lnTo>
                    <a:pt x="579" y="2786"/>
                  </a:lnTo>
                  <a:lnTo>
                    <a:pt x="577" y="2760"/>
                  </a:lnTo>
                  <a:lnTo>
                    <a:pt x="581" y="2732"/>
                  </a:lnTo>
                  <a:lnTo>
                    <a:pt x="590" y="2704"/>
                  </a:lnTo>
                  <a:lnTo>
                    <a:pt x="604" y="2680"/>
                  </a:lnTo>
                  <a:lnTo>
                    <a:pt x="623" y="2660"/>
                  </a:lnTo>
                  <a:lnTo>
                    <a:pt x="647" y="2643"/>
                  </a:lnTo>
                  <a:lnTo>
                    <a:pt x="672" y="2632"/>
                  </a:lnTo>
                  <a:lnTo>
                    <a:pt x="648" y="2625"/>
                  </a:lnTo>
                  <a:lnTo>
                    <a:pt x="626" y="2612"/>
                  </a:lnTo>
                  <a:lnTo>
                    <a:pt x="606" y="2597"/>
                  </a:lnTo>
                  <a:lnTo>
                    <a:pt x="590" y="2577"/>
                  </a:lnTo>
                  <a:lnTo>
                    <a:pt x="577" y="2556"/>
                  </a:lnTo>
                  <a:lnTo>
                    <a:pt x="569" y="2531"/>
                  </a:lnTo>
                  <a:lnTo>
                    <a:pt x="566" y="2505"/>
                  </a:lnTo>
                  <a:lnTo>
                    <a:pt x="562" y="2442"/>
                  </a:lnTo>
                  <a:lnTo>
                    <a:pt x="553" y="2382"/>
                  </a:lnTo>
                  <a:lnTo>
                    <a:pt x="539" y="2325"/>
                  </a:lnTo>
                  <a:lnTo>
                    <a:pt x="523" y="2269"/>
                  </a:lnTo>
                  <a:lnTo>
                    <a:pt x="502" y="2217"/>
                  </a:lnTo>
                  <a:lnTo>
                    <a:pt x="479" y="2164"/>
                  </a:lnTo>
                  <a:lnTo>
                    <a:pt x="453" y="2115"/>
                  </a:lnTo>
                  <a:lnTo>
                    <a:pt x="427" y="2065"/>
                  </a:lnTo>
                  <a:lnTo>
                    <a:pt x="397" y="2018"/>
                  </a:lnTo>
                  <a:lnTo>
                    <a:pt x="367" y="1970"/>
                  </a:lnTo>
                  <a:lnTo>
                    <a:pt x="336" y="1924"/>
                  </a:lnTo>
                  <a:lnTo>
                    <a:pt x="305" y="1879"/>
                  </a:lnTo>
                  <a:lnTo>
                    <a:pt x="277" y="1838"/>
                  </a:lnTo>
                  <a:lnTo>
                    <a:pt x="249" y="1796"/>
                  </a:lnTo>
                  <a:lnTo>
                    <a:pt x="221" y="1754"/>
                  </a:lnTo>
                  <a:lnTo>
                    <a:pt x="194" y="1711"/>
                  </a:lnTo>
                  <a:lnTo>
                    <a:pt x="167" y="1667"/>
                  </a:lnTo>
                  <a:lnTo>
                    <a:pt x="143" y="1621"/>
                  </a:lnTo>
                  <a:lnTo>
                    <a:pt x="119" y="1574"/>
                  </a:lnTo>
                  <a:lnTo>
                    <a:pt x="96" y="1524"/>
                  </a:lnTo>
                  <a:lnTo>
                    <a:pt x="75" y="1473"/>
                  </a:lnTo>
                  <a:lnTo>
                    <a:pt x="57" y="1419"/>
                  </a:lnTo>
                  <a:lnTo>
                    <a:pt x="40" y="1364"/>
                  </a:lnTo>
                  <a:lnTo>
                    <a:pt x="27" y="1305"/>
                  </a:lnTo>
                  <a:lnTo>
                    <a:pt x="15" y="1243"/>
                  </a:lnTo>
                  <a:lnTo>
                    <a:pt x="7" y="1177"/>
                  </a:lnTo>
                  <a:lnTo>
                    <a:pt x="2" y="1108"/>
                  </a:lnTo>
                  <a:lnTo>
                    <a:pt x="0" y="1036"/>
                  </a:lnTo>
                  <a:lnTo>
                    <a:pt x="3" y="955"/>
                  </a:lnTo>
                  <a:lnTo>
                    <a:pt x="13" y="876"/>
                  </a:lnTo>
                  <a:lnTo>
                    <a:pt x="29" y="798"/>
                  </a:lnTo>
                  <a:lnTo>
                    <a:pt x="51" y="723"/>
                  </a:lnTo>
                  <a:lnTo>
                    <a:pt x="78" y="651"/>
                  </a:lnTo>
                  <a:lnTo>
                    <a:pt x="112" y="581"/>
                  </a:lnTo>
                  <a:lnTo>
                    <a:pt x="150" y="514"/>
                  </a:lnTo>
                  <a:lnTo>
                    <a:pt x="193" y="449"/>
                  </a:lnTo>
                  <a:lnTo>
                    <a:pt x="241" y="388"/>
                  </a:lnTo>
                  <a:lnTo>
                    <a:pt x="293" y="331"/>
                  </a:lnTo>
                  <a:lnTo>
                    <a:pt x="349" y="277"/>
                  </a:lnTo>
                  <a:lnTo>
                    <a:pt x="410" y="228"/>
                  </a:lnTo>
                  <a:lnTo>
                    <a:pt x="474" y="182"/>
                  </a:lnTo>
                  <a:lnTo>
                    <a:pt x="542" y="142"/>
                  </a:lnTo>
                  <a:lnTo>
                    <a:pt x="614" y="105"/>
                  </a:lnTo>
                  <a:lnTo>
                    <a:pt x="687" y="74"/>
                  </a:lnTo>
                  <a:lnTo>
                    <a:pt x="764" y="49"/>
                  </a:lnTo>
                  <a:lnTo>
                    <a:pt x="843" y="28"/>
                  </a:lnTo>
                  <a:lnTo>
                    <a:pt x="925" y="12"/>
                  </a:lnTo>
                  <a:lnTo>
                    <a:pt x="1008" y="3"/>
                  </a:lnTo>
                  <a:lnTo>
                    <a:pt x="109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nvGrpSpPr>
          <p:cNvPr id="51" name="Group 50"/>
          <p:cNvGrpSpPr/>
          <p:nvPr/>
        </p:nvGrpSpPr>
        <p:grpSpPr>
          <a:xfrm>
            <a:off x="1080058" y="5003156"/>
            <a:ext cx="822746" cy="822746"/>
            <a:chOff x="1078752" y="5003566"/>
            <a:chExt cx="822960" cy="822960"/>
          </a:xfrm>
        </p:grpSpPr>
        <p:sp>
          <p:nvSpPr>
            <p:cNvPr id="16" name="Rounded Rectangle 15"/>
            <p:cNvSpPr/>
            <p:nvPr/>
          </p:nvSpPr>
          <p:spPr>
            <a:xfrm>
              <a:off x="1078752" y="5003566"/>
              <a:ext cx="822960" cy="82296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nvGrpSpPr>
            <p:cNvPr id="42" name="Group 26"/>
            <p:cNvGrpSpPr>
              <a:grpSpLocks noChangeAspect="1"/>
            </p:cNvGrpSpPr>
            <p:nvPr/>
          </p:nvGrpSpPr>
          <p:grpSpPr bwMode="auto">
            <a:xfrm>
              <a:off x="1264807" y="5200734"/>
              <a:ext cx="450850" cy="428625"/>
              <a:chOff x="392" y="656"/>
              <a:chExt cx="284" cy="270"/>
            </a:xfrm>
            <a:solidFill>
              <a:schemeClr val="bg1"/>
            </a:solidFill>
          </p:grpSpPr>
          <p:sp>
            <p:nvSpPr>
              <p:cNvPr id="45" name="Freeform 28"/>
              <p:cNvSpPr>
                <a:spLocks/>
              </p:cNvSpPr>
              <p:nvPr/>
            </p:nvSpPr>
            <p:spPr bwMode="auto">
              <a:xfrm>
                <a:off x="426" y="656"/>
                <a:ext cx="52" cy="57"/>
              </a:xfrm>
              <a:custGeom>
                <a:avLst/>
                <a:gdLst>
                  <a:gd name="T0" fmla="*/ 313 w 625"/>
                  <a:gd name="T1" fmla="*/ 0 h 684"/>
                  <a:gd name="T2" fmla="*/ 355 w 625"/>
                  <a:gd name="T3" fmla="*/ 2 h 684"/>
                  <a:gd name="T4" fmla="*/ 396 w 625"/>
                  <a:gd name="T5" fmla="*/ 11 h 684"/>
                  <a:gd name="T6" fmla="*/ 435 w 625"/>
                  <a:gd name="T7" fmla="*/ 24 h 684"/>
                  <a:gd name="T8" fmla="*/ 470 w 625"/>
                  <a:gd name="T9" fmla="*/ 42 h 684"/>
                  <a:gd name="T10" fmla="*/ 504 w 625"/>
                  <a:gd name="T11" fmla="*/ 65 h 684"/>
                  <a:gd name="T12" fmla="*/ 533 w 625"/>
                  <a:gd name="T13" fmla="*/ 91 h 684"/>
                  <a:gd name="T14" fmla="*/ 559 w 625"/>
                  <a:gd name="T15" fmla="*/ 122 h 684"/>
                  <a:gd name="T16" fmla="*/ 582 w 625"/>
                  <a:gd name="T17" fmla="*/ 154 h 684"/>
                  <a:gd name="T18" fmla="*/ 600 w 625"/>
                  <a:gd name="T19" fmla="*/ 191 h 684"/>
                  <a:gd name="T20" fmla="*/ 614 w 625"/>
                  <a:gd name="T21" fmla="*/ 229 h 684"/>
                  <a:gd name="T22" fmla="*/ 622 w 625"/>
                  <a:gd name="T23" fmla="*/ 269 h 684"/>
                  <a:gd name="T24" fmla="*/ 625 w 625"/>
                  <a:gd name="T25" fmla="*/ 312 h 684"/>
                  <a:gd name="T26" fmla="*/ 622 w 625"/>
                  <a:gd name="T27" fmla="*/ 352 h 684"/>
                  <a:gd name="T28" fmla="*/ 615 w 625"/>
                  <a:gd name="T29" fmla="*/ 393 h 684"/>
                  <a:gd name="T30" fmla="*/ 603 w 625"/>
                  <a:gd name="T31" fmla="*/ 433 h 684"/>
                  <a:gd name="T32" fmla="*/ 589 w 625"/>
                  <a:gd name="T33" fmla="*/ 473 h 684"/>
                  <a:gd name="T34" fmla="*/ 569 w 625"/>
                  <a:gd name="T35" fmla="*/ 510 h 684"/>
                  <a:gd name="T36" fmla="*/ 546 w 625"/>
                  <a:gd name="T37" fmla="*/ 546 h 684"/>
                  <a:gd name="T38" fmla="*/ 520 w 625"/>
                  <a:gd name="T39" fmla="*/ 578 h 684"/>
                  <a:gd name="T40" fmla="*/ 491 w 625"/>
                  <a:gd name="T41" fmla="*/ 609 h 684"/>
                  <a:gd name="T42" fmla="*/ 460 w 625"/>
                  <a:gd name="T43" fmla="*/ 634 h 684"/>
                  <a:gd name="T44" fmla="*/ 425 w 625"/>
                  <a:gd name="T45" fmla="*/ 655 h 684"/>
                  <a:gd name="T46" fmla="*/ 390 w 625"/>
                  <a:gd name="T47" fmla="*/ 671 h 684"/>
                  <a:gd name="T48" fmla="*/ 352 w 625"/>
                  <a:gd name="T49" fmla="*/ 681 h 684"/>
                  <a:gd name="T50" fmla="*/ 313 w 625"/>
                  <a:gd name="T51" fmla="*/ 684 h 684"/>
                  <a:gd name="T52" fmla="*/ 274 w 625"/>
                  <a:gd name="T53" fmla="*/ 681 h 684"/>
                  <a:gd name="T54" fmla="*/ 236 w 625"/>
                  <a:gd name="T55" fmla="*/ 671 h 684"/>
                  <a:gd name="T56" fmla="*/ 200 w 625"/>
                  <a:gd name="T57" fmla="*/ 655 h 684"/>
                  <a:gd name="T58" fmla="*/ 166 w 625"/>
                  <a:gd name="T59" fmla="*/ 634 h 684"/>
                  <a:gd name="T60" fmla="*/ 134 w 625"/>
                  <a:gd name="T61" fmla="*/ 609 h 684"/>
                  <a:gd name="T62" fmla="*/ 106 w 625"/>
                  <a:gd name="T63" fmla="*/ 578 h 684"/>
                  <a:gd name="T64" fmla="*/ 80 w 625"/>
                  <a:gd name="T65" fmla="*/ 546 h 684"/>
                  <a:gd name="T66" fmla="*/ 57 w 625"/>
                  <a:gd name="T67" fmla="*/ 510 h 684"/>
                  <a:gd name="T68" fmla="*/ 37 w 625"/>
                  <a:gd name="T69" fmla="*/ 473 h 684"/>
                  <a:gd name="T70" fmla="*/ 21 w 625"/>
                  <a:gd name="T71" fmla="*/ 433 h 684"/>
                  <a:gd name="T72" fmla="*/ 10 w 625"/>
                  <a:gd name="T73" fmla="*/ 393 h 684"/>
                  <a:gd name="T74" fmla="*/ 3 w 625"/>
                  <a:gd name="T75" fmla="*/ 352 h 684"/>
                  <a:gd name="T76" fmla="*/ 0 w 625"/>
                  <a:gd name="T77" fmla="*/ 312 h 684"/>
                  <a:gd name="T78" fmla="*/ 3 w 625"/>
                  <a:gd name="T79" fmla="*/ 269 h 684"/>
                  <a:gd name="T80" fmla="*/ 12 w 625"/>
                  <a:gd name="T81" fmla="*/ 229 h 684"/>
                  <a:gd name="T82" fmla="*/ 25 w 625"/>
                  <a:gd name="T83" fmla="*/ 191 h 684"/>
                  <a:gd name="T84" fmla="*/ 43 w 625"/>
                  <a:gd name="T85" fmla="*/ 154 h 684"/>
                  <a:gd name="T86" fmla="*/ 66 w 625"/>
                  <a:gd name="T87" fmla="*/ 122 h 684"/>
                  <a:gd name="T88" fmla="*/ 92 w 625"/>
                  <a:gd name="T89" fmla="*/ 91 h 684"/>
                  <a:gd name="T90" fmla="*/ 122 w 625"/>
                  <a:gd name="T91" fmla="*/ 65 h 684"/>
                  <a:gd name="T92" fmla="*/ 155 w 625"/>
                  <a:gd name="T93" fmla="*/ 42 h 684"/>
                  <a:gd name="T94" fmla="*/ 192 w 625"/>
                  <a:gd name="T95" fmla="*/ 24 h 684"/>
                  <a:gd name="T96" fmla="*/ 230 w 625"/>
                  <a:gd name="T97" fmla="*/ 11 h 684"/>
                  <a:gd name="T98" fmla="*/ 270 w 625"/>
                  <a:gd name="T99" fmla="*/ 2 h 684"/>
                  <a:gd name="T100" fmla="*/ 313 w 625"/>
                  <a:gd name="T101"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5" h="684">
                    <a:moveTo>
                      <a:pt x="313" y="0"/>
                    </a:moveTo>
                    <a:lnTo>
                      <a:pt x="355" y="2"/>
                    </a:lnTo>
                    <a:lnTo>
                      <a:pt x="396" y="11"/>
                    </a:lnTo>
                    <a:lnTo>
                      <a:pt x="435" y="24"/>
                    </a:lnTo>
                    <a:lnTo>
                      <a:pt x="470" y="42"/>
                    </a:lnTo>
                    <a:lnTo>
                      <a:pt x="504" y="65"/>
                    </a:lnTo>
                    <a:lnTo>
                      <a:pt x="533" y="91"/>
                    </a:lnTo>
                    <a:lnTo>
                      <a:pt x="559" y="122"/>
                    </a:lnTo>
                    <a:lnTo>
                      <a:pt x="582" y="154"/>
                    </a:lnTo>
                    <a:lnTo>
                      <a:pt x="600" y="191"/>
                    </a:lnTo>
                    <a:lnTo>
                      <a:pt x="614" y="229"/>
                    </a:lnTo>
                    <a:lnTo>
                      <a:pt x="622" y="269"/>
                    </a:lnTo>
                    <a:lnTo>
                      <a:pt x="625" y="312"/>
                    </a:lnTo>
                    <a:lnTo>
                      <a:pt x="622" y="352"/>
                    </a:lnTo>
                    <a:lnTo>
                      <a:pt x="615" y="393"/>
                    </a:lnTo>
                    <a:lnTo>
                      <a:pt x="603" y="433"/>
                    </a:lnTo>
                    <a:lnTo>
                      <a:pt x="589" y="473"/>
                    </a:lnTo>
                    <a:lnTo>
                      <a:pt x="569" y="510"/>
                    </a:lnTo>
                    <a:lnTo>
                      <a:pt x="546" y="546"/>
                    </a:lnTo>
                    <a:lnTo>
                      <a:pt x="520" y="578"/>
                    </a:lnTo>
                    <a:lnTo>
                      <a:pt x="491" y="609"/>
                    </a:lnTo>
                    <a:lnTo>
                      <a:pt x="460" y="634"/>
                    </a:lnTo>
                    <a:lnTo>
                      <a:pt x="425" y="655"/>
                    </a:lnTo>
                    <a:lnTo>
                      <a:pt x="390" y="671"/>
                    </a:lnTo>
                    <a:lnTo>
                      <a:pt x="352" y="681"/>
                    </a:lnTo>
                    <a:lnTo>
                      <a:pt x="313" y="684"/>
                    </a:lnTo>
                    <a:lnTo>
                      <a:pt x="274" y="681"/>
                    </a:lnTo>
                    <a:lnTo>
                      <a:pt x="236" y="671"/>
                    </a:lnTo>
                    <a:lnTo>
                      <a:pt x="200" y="655"/>
                    </a:lnTo>
                    <a:lnTo>
                      <a:pt x="166" y="634"/>
                    </a:lnTo>
                    <a:lnTo>
                      <a:pt x="134" y="609"/>
                    </a:lnTo>
                    <a:lnTo>
                      <a:pt x="106" y="578"/>
                    </a:lnTo>
                    <a:lnTo>
                      <a:pt x="80" y="546"/>
                    </a:lnTo>
                    <a:lnTo>
                      <a:pt x="57" y="510"/>
                    </a:lnTo>
                    <a:lnTo>
                      <a:pt x="37" y="473"/>
                    </a:lnTo>
                    <a:lnTo>
                      <a:pt x="21" y="433"/>
                    </a:lnTo>
                    <a:lnTo>
                      <a:pt x="10" y="393"/>
                    </a:lnTo>
                    <a:lnTo>
                      <a:pt x="3" y="352"/>
                    </a:lnTo>
                    <a:lnTo>
                      <a:pt x="0" y="312"/>
                    </a:lnTo>
                    <a:lnTo>
                      <a:pt x="3" y="269"/>
                    </a:lnTo>
                    <a:lnTo>
                      <a:pt x="12" y="229"/>
                    </a:lnTo>
                    <a:lnTo>
                      <a:pt x="25" y="191"/>
                    </a:lnTo>
                    <a:lnTo>
                      <a:pt x="43" y="154"/>
                    </a:lnTo>
                    <a:lnTo>
                      <a:pt x="66" y="122"/>
                    </a:lnTo>
                    <a:lnTo>
                      <a:pt x="92" y="91"/>
                    </a:lnTo>
                    <a:lnTo>
                      <a:pt x="122" y="65"/>
                    </a:lnTo>
                    <a:lnTo>
                      <a:pt x="155" y="42"/>
                    </a:lnTo>
                    <a:lnTo>
                      <a:pt x="192" y="24"/>
                    </a:lnTo>
                    <a:lnTo>
                      <a:pt x="230" y="11"/>
                    </a:lnTo>
                    <a:lnTo>
                      <a:pt x="270" y="2"/>
                    </a:lnTo>
                    <a:lnTo>
                      <a:pt x="313"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46" name="Freeform 29"/>
              <p:cNvSpPr>
                <a:spLocks/>
              </p:cNvSpPr>
              <p:nvPr/>
            </p:nvSpPr>
            <p:spPr bwMode="auto">
              <a:xfrm>
                <a:off x="590" y="656"/>
                <a:ext cx="52" cy="57"/>
              </a:xfrm>
              <a:custGeom>
                <a:avLst/>
                <a:gdLst>
                  <a:gd name="T0" fmla="*/ 312 w 625"/>
                  <a:gd name="T1" fmla="*/ 0 h 684"/>
                  <a:gd name="T2" fmla="*/ 355 w 625"/>
                  <a:gd name="T3" fmla="*/ 2 h 684"/>
                  <a:gd name="T4" fmla="*/ 396 w 625"/>
                  <a:gd name="T5" fmla="*/ 11 h 684"/>
                  <a:gd name="T6" fmla="*/ 434 w 625"/>
                  <a:gd name="T7" fmla="*/ 24 h 684"/>
                  <a:gd name="T8" fmla="*/ 471 w 625"/>
                  <a:gd name="T9" fmla="*/ 42 h 684"/>
                  <a:gd name="T10" fmla="*/ 503 w 625"/>
                  <a:gd name="T11" fmla="*/ 65 h 684"/>
                  <a:gd name="T12" fmla="*/ 533 w 625"/>
                  <a:gd name="T13" fmla="*/ 91 h 684"/>
                  <a:gd name="T14" fmla="*/ 560 w 625"/>
                  <a:gd name="T15" fmla="*/ 122 h 684"/>
                  <a:gd name="T16" fmla="*/ 583 w 625"/>
                  <a:gd name="T17" fmla="*/ 154 h 684"/>
                  <a:gd name="T18" fmla="*/ 600 w 625"/>
                  <a:gd name="T19" fmla="*/ 191 h 684"/>
                  <a:gd name="T20" fmla="*/ 614 w 625"/>
                  <a:gd name="T21" fmla="*/ 229 h 684"/>
                  <a:gd name="T22" fmla="*/ 622 w 625"/>
                  <a:gd name="T23" fmla="*/ 269 h 684"/>
                  <a:gd name="T24" fmla="*/ 625 w 625"/>
                  <a:gd name="T25" fmla="*/ 312 h 684"/>
                  <a:gd name="T26" fmla="*/ 622 w 625"/>
                  <a:gd name="T27" fmla="*/ 352 h 684"/>
                  <a:gd name="T28" fmla="*/ 615 w 625"/>
                  <a:gd name="T29" fmla="*/ 393 h 684"/>
                  <a:gd name="T30" fmla="*/ 604 w 625"/>
                  <a:gd name="T31" fmla="*/ 433 h 684"/>
                  <a:gd name="T32" fmla="*/ 588 w 625"/>
                  <a:gd name="T33" fmla="*/ 473 h 684"/>
                  <a:gd name="T34" fmla="*/ 569 w 625"/>
                  <a:gd name="T35" fmla="*/ 510 h 684"/>
                  <a:gd name="T36" fmla="*/ 546 w 625"/>
                  <a:gd name="T37" fmla="*/ 546 h 684"/>
                  <a:gd name="T38" fmla="*/ 520 w 625"/>
                  <a:gd name="T39" fmla="*/ 578 h 684"/>
                  <a:gd name="T40" fmla="*/ 490 w 625"/>
                  <a:gd name="T41" fmla="*/ 609 h 684"/>
                  <a:gd name="T42" fmla="*/ 459 w 625"/>
                  <a:gd name="T43" fmla="*/ 634 h 684"/>
                  <a:gd name="T44" fmla="*/ 426 w 625"/>
                  <a:gd name="T45" fmla="*/ 655 h 684"/>
                  <a:gd name="T46" fmla="*/ 390 w 625"/>
                  <a:gd name="T47" fmla="*/ 671 h 684"/>
                  <a:gd name="T48" fmla="*/ 352 w 625"/>
                  <a:gd name="T49" fmla="*/ 681 h 684"/>
                  <a:gd name="T50" fmla="*/ 312 w 625"/>
                  <a:gd name="T51" fmla="*/ 684 h 684"/>
                  <a:gd name="T52" fmla="*/ 274 w 625"/>
                  <a:gd name="T53" fmla="*/ 681 h 684"/>
                  <a:gd name="T54" fmla="*/ 236 w 625"/>
                  <a:gd name="T55" fmla="*/ 671 h 684"/>
                  <a:gd name="T56" fmla="*/ 200 w 625"/>
                  <a:gd name="T57" fmla="*/ 655 h 684"/>
                  <a:gd name="T58" fmla="*/ 166 w 625"/>
                  <a:gd name="T59" fmla="*/ 634 h 684"/>
                  <a:gd name="T60" fmla="*/ 134 w 625"/>
                  <a:gd name="T61" fmla="*/ 609 h 684"/>
                  <a:gd name="T62" fmla="*/ 105 w 625"/>
                  <a:gd name="T63" fmla="*/ 578 h 684"/>
                  <a:gd name="T64" fmla="*/ 79 w 625"/>
                  <a:gd name="T65" fmla="*/ 546 h 684"/>
                  <a:gd name="T66" fmla="*/ 57 w 625"/>
                  <a:gd name="T67" fmla="*/ 510 h 684"/>
                  <a:gd name="T68" fmla="*/ 37 w 625"/>
                  <a:gd name="T69" fmla="*/ 473 h 684"/>
                  <a:gd name="T70" fmla="*/ 21 w 625"/>
                  <a:gd name="T71" fmla="*/ 433 h 684"/>
                  <a:gd name="T72" fmla="*/ 10 w 625"/>
                  <a:gd name="T73" fmla="*/ 393 h 684"/>
                  <a:gd name="T74" fmla="*/ 2 w 625"/>
                  <a:gd name="T75" fmla="*/ 352 h 684"/>
                  <a:gd name="T76" fmla="*/ 0 w 625"/>
                  <a:gd name="T77" fmla="*/ 312 h 684"/>
                  <a:gd name="T78" fmla="*/ 3 w 625"/>
                  <a:gd name="T79" fmla="*/ 269 h 684"/>
                  <a:gd name="T80" fmla="*/ 12 w 625"/>
                  <a:gd name="T81" fmla="*/ 229 h 684"/>
                  <a:gd name="T82" fmla="*/ 25 w 625"/>
                  <a:gd name="T83" fmla="*/ 191 h 684"/>
                  <a:gd name="T84" fmla="*/ 43 w 625"/>
                  <a:gd name="T85" fmla="*/ 154 h 684"/>
                  <a:gd name="T86" fmla="*/ 65 w 625"/>
                  <a:gd name="T87" fmla="*/ 122 h 684"/>
                  <a:gd name="T88" fmla="*/ 91 w 625"/>
                  <a:gd name="T89" fmla="*/ 91 h 684"/>
                  <a:gd name="T90" fmla="*/ 122 w 625"/>
                  <a:gd name="T91" fmla="*/ 65 h 684"/>
                  <a:gd name="T92" fmla="*/ 155 w 625"/>
                  <a:gd name="T93" fmla="*/ 42 h 684"/>
                  <a:gd name="T94" fmla="*/ 191 w 625"/>
                  <a:gd name="T95" fmla="*/ 24 h 684"/>
                  <a:gd name="T96" fmla="*/ 230 w 625"/>
                  <a:gd name="T97" fmla="*/ 11 h 684"/>
                  <a:gd name="T98" fmla="*/ 271 w 625"/>
                  <a:gd name="T99" fmla="*/ 2 h 684"/>
                  <a:gd name="T100" fmla="*/ 312 w 625"/>
                  <a:gd name="T101"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5" h="684">
                    <a:moveTo>
                      <a:pt x="312" y="0"/>
                    </a:moveTo>
                    <a:lnTo>
                      <a:pt x="355" y="2"/>
                    </a:lnTo>
                    <a:lnTo>
                      <a:pt x="396" y="11"/>
                    </a:lnTo>
                    <a:lnTo>
                      <a:pt x="434" y="24"/>
                    </a:lnTo>
                    <a:lnTo>
                      <a:pt x="471" y="42"/>
                    </a:lnTo>
                    <a:lnTo>
                      <a:pt x="503" y="65"/>
                    </a:lnTo>
                    <a:lnTo>
                      <a:pt x="533" y="91"/>
                    </a:lnTo>
                    <a:lnTo>
                      <a:pt x="560" y="122"/>
                    </a:lnTo>
                    <a:lnTo>
                      <a:pt x="583" y="154"/>
                    </a:lnTo>
                    <a:lnTo>
                      <a:pt x="600" y="191"/>
                    </a:lnTo>
                    <a:lnTo>
                      <a:pt x="614" y="229"/>
                    </a:lnTo>
                    <a:lnTo>
                      <a:pt x="622" y="269"/>
                    </a:lnTo>
                    <a:lnTo>
                      <a:pt x="625" y="312"/>
                    </a:lnTo>
                    <a:lnTo>
                      <a:pt x="622" y="352"/>
                    </a:lnTo>
                    <a:lnTo>
                      <a:pt x="615" y="393"/>
                    </a:lnTo>
                    <a:lnTo>
                      <a:pt x="604" y="433"/>
                    </a:lnTo>
                    <a:lnTo>
                      <a:pt x="588" y="473"/>
                    </a:lnTo>
                    <a:lnTo>
                      <a:pt x="569" y="510"/>
                    </a:lnTo>
                    <a:lnTo>
                      <a:pt x="546" y="546"/>
                    </a:lnTo>
                    <a:lnTo>
                      <a:pt x="520" y="578"/>
                    </a:lnTo>
                    <a:lnTo>
                      <a:pt x="490" y="609"/>
                    </a:lnTo>
                    <a:lnTo>
                      <a:pt x="459" y="634"/>
                    </a:lnTo>
                    <a:lnTo>
                      <a:pt x="426" y="655"/>
                    </a:lnTo>
                    <a:lnTo>
                      <a:pt x="390" y="671"/>
                    </a:lnTo>
                    <a:lnTo>
                      <a:pt x="352" y="681"/>
                    </a:lnTo>
                    <a:lnTo>
                      <a:pt x="312" y="684"/>
                    </a:lnTo>
                    <a:lnTo>
                      <a:pt x="274" y="681"/>
                    </a:lnTo>
                    <a:lnTo>
                      <a:pt x="236" y="671"/>
                    </a:lnTo>
                    <a:lnTo>
                      <a:pt x="200" y="655"/>
                    </a:lnTo>
                    <a:lnTo>
                      <a:pt x="166" y="634"/>
                    </a:lnTo>
                    <a:lnTo>
                      <a:pt x="134" y="609"/>
                    </a:lnTo>
                    <a:lnTo>
                      <a:pt x="105" y="578"/>
                    </a:lnTo>
                    <a:lnTo>
                      <a:pt x="79" y="546"/>
                    </a:lnTo>
                    <a:lnTo>
                      <a:pt x="57" y="510"/>
                    </a:lnTo>
                    <a:lnTo>
                      <a:pt x="37" y="473"/>
                    </a:lnTo>
                    <a:lnTo>
                      <a:pt x="21" y="433"/>
                    </a:lnTo>
                    <a:lnTo>
                      <a:pt x="10" y="393"/>
                    </a:lnTo>
                    <a:lnTo>
                      <a:pt x="2" y="352"/>
                    </a:lnTo>
                    <a:lnTo>
                      <a:pt x="0" y="312"/>
                    </a:lnTo>
                    <a:lnTo>
                      <a:pt x="3" y="269"/>
                    </a:lnTo>
                    <a:lnTo>
                      <a:pt x="12" y="229"/>
                    </a:lnTo>
                    <a:lnTo>
                      <a:pt x="25" y="191"/>
                    </a:lnTo>
                    <a:lnTo>
                      <a:pt x="43" y="154"/>
                    </a:lnTo>
                    <a:lnTo>
                      <a:pt x="65" y="122"/>
                    </a:lnTo>
                    <a:lnTo>
                      <a:pt x="91" y="91"/>
                    </a:lnTo>
                    <a:lnTo>
                      <a:pt x="122" y="65"/>
                    </a:lnTo>
                    <a:lnTo>
                      <a:pt x="155" y="42"/>
                    </a:lnTo>
                    <a:lnTo>
                      <a:pt x="191" y="24"/>
                    </a:lnTo>
                    <a:lnTo>
                      <a:pt x="230" y="11"/>
                    </a:lnTo>
                    <a:lnTo>
                      <a:pt x="271" y="2"/>
                    </a:lnTo>
                    <a:lnTo>
                      <a:pt x="31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47" name="Freeform 30"/>
              <p:cNvSpPr>
                <a:spLocks/>
              </p:cNvSpPr>
              <p:nvPr/>
            </p:nvSpPr>
            <p:spPr bwMode="auto">
              <a:xfrm>
                <a:off x="392" y="715"/>
                <a:ext cx="115" cy="211"/>
              </a:xfrm>
              <a:custGeom>
                <a:avLst/>
                <a:gdLst>
                  <a:gd name="T0" fmla="*/ 700 w 1379"/>
                  <a:gd name="T1" fmla="*/ 64 h 2528"/>
                  <a:gd name="T2" fmla="*/ 814 w 1379"/>
                  <a:gd name="T3" fmla="*/ 710 h 2528"/>
                  <a:gd name="T4" fmla="*/ 762 w 1379"/>
                  <a:gd name="T5" fmla="*/ 1 h 2528"/>
                  <a:gd name="T6" fmla="*/ 891 w 1379"/>
                  <a:gd name="T7" fmla="*/ 15 h 2528"/>
                  <a:gd name="T8" fmla="*/ 1015 w 1379"/>
                  <a:gd name="T9" fmla="*/ 38 h 2528"/>
                  <a:gd name="T10" fmla="*/ 1122 w 1379"/>
                  <a:gd name="T11" fmla="*/ 65 h 2528"/>
                  <a:gd name="T12" fmla="*/ 1202 w 1379"/>
                  <a:gd name="T13" fmla="*/ 89 h 2528"/>
                  <a:gd name="T14" fmla="*/ 1246 w 1379"/>
                  <a:gd name="T15" fmla="*/ 104 h 2528"/>
                  <a:gd name="T16" fmla="*/ 1269 w 1379"/>
                  <a:gd name="T17" fmla="*/ 118 h 2528"/>
                  <a:gd name="T18" fmla="*/ 1298 w 1379"/>
                  <a:gd name="T19" fmla="*/ 137 h 2528"/>
                  <a:gd name="T20" fmla="*/ 1318 w 1379"/>
                  <a:gd name="T21" fmla="*/ 166 h 2528"/>
                  <a:gd name="T22" fmla="*/ 1328 w 1379"/>
                  <a:gd name="T23" fmla="*/ 197 h 2528"/>
                  <a:gd name="T24" fmla="*/ 1379 w 1379"/>
                  <a:gd name="T25" fmla="*/ 639 h 2528"/>
                  <a:gd name="T26" fmla="*/ 1342 w 1379"/>
                  <a:gd name="T27" fmla="*/ 653 h 2528"/>
                  <a:gd name="T28" fmla="*/ 1221 w 1379"/>
                  <a:gd name="T29" fmla="*/ 733 h 2528"/>
                  <a:gd name="T30" fmla="*/ 1094 w 1379"/>
                  <a:gd name="T31" fmla="*/ 314 h 2528"/>
                  <a:gd name="T32" fmla="*/ 1038 w 1379"/>
                  <a:gd name="T33" fmla="*/ 932 h 2528"/>
                  <a:gd name="T34" fmla="*/ 993 w 1379"/>
                  <a:gd name="T35" fmla="*/ 1013 h 2528"/>
                  <a:gd name="T36" fmla="*/ 953 w 1379"/>
                  <a:gd name="T37" fmla="*/ 1111 h 2528"/>
                  <a:gd name="T38" fmla="*/ 938 w 1379"/>
                  <a:gd name="T39" fmla="*/ 1163 h 2528"/>
                  <a:gd name="T40" fmla="*/ 921 w 1379"/>
                  <a:gd name="T41" fmla="*/ 1265 h 2528"/>
                  <a:gd name="T42" fmla="*/ 916 w 1379"/>
                  <a:gd name="T43" fmla="*/ 1401 h 2528"/>
                  <a:gd name="T44" fmla="*/ 930 w 1379"/>
                  <a:gd name="T45" fmla="*/ 1509 h 2528"/>
                  <a:gd name="T46" fmla="*/ 953 w 1379"/>
                  <a:gd name="T47" fmla="*/ 1598 h 2528"/>
                  <a:gd name="T48" fmla="*/ 977 w 1379"/>
                  <a:gd name="T49" fmla="*/ 1662 h 2528"/>
                  <a:gd name="T50" fmla="*/ 1018 w 1379"/>
                  <a:gd name="T51" fmla="*/ 1745 h 2528"/>
                  <a:gd name="T52" fmla="*/ 1067 w 1379"/>
                  <a:gd name="T53" fmla="*/ 1822 h 2528"/>
                  <a:gd name="T54" fmla="*/ 1120 w 1379"/>
                  <a:gd name="T55" fmla="*/ 1884 h 2528"/>
                  <a:gd name="T56" fmla="*/ 1152 w 1379"/>
                  <a:gd name="T57" fmla="*/ 2427 h 2528"/>
                  <a:gd name="T58" fmla="*/ 1104 w 1379"/>
                  <a:gd name="T59" fmla="*/ 2496 h 2528"/>
                  <a:gd name="T60" fmla="*/ 1023 w 1379"/>
                  <a:gd name="T61" fmla="*/ 2528 h 2528"/>
                  <a:gd name="T62" fmla="*/ 982 w 1379"/>
                  <a:gd name="T63" fmla="*/ 2525 h 2528"/>
                  <a:gd name="T64" fmla="*/ 911 w 1379"/>
                  <a:gd name="T65" fmla="*/ 2490 h 2528"/>
                  <a:gd name="T66" fmla="*/ 868 w 1379"/>
                  <a:gd name="T67" fmla="*/ 2421 h 2528"/>
                  <a:gd name="T68" fmla="*/ 756 w 1379"/>
                  <a:gd name="T69" fmla="*/ 1296 h 2528"/>
                  <a:gd name="T70" fmla="*/ 694 w 1379"/>
                  <a:gd name="T71" fmla="*/ 1300 h 2528"/>
                  <a:gd name="T72" fmla="*/ 567 w 1379"/>
                  <a:gd name="T73" fmla="*/ 2392 h 2528"/>
                  <a:gd name="T74" fmla="*/ 537 w 1379"/>
                  <a:gd name="T75" fmla="*/ 2470 h 2528"/>
                  <a:gd name="T76" fmla="*/ 473 w 1379"/>
                  <a:gd name="T77" fmla="*/ 2518 h 2528"/>
                  <a:gd name="T78" fmla="*/ 413 w 1379"/>
                  <a:gd name="T79" fmla="*/ 2528 h 2528"/>
                  <a:gd name="T80" fmla="*/ 351 w 1379"/>
                  <a:gd name="T81" fmla="*/ 2512 h 2528"/>
                  <a:gd name="T82" fmla="*/ 290 w 1379"/>
                  <a:gd name="T83" fmla="*/ 2453 h 2528"/>
                  <a:gd name="T84" fmla="*/ 271 w 1379"/>
                  <a:gd name="T85" fmla="*/ 2368 h 2528"/>
                  <a:gd name="T86" fmla="*/ 335 w 1379"/>
                  <a:gd name="T87" fmla="*/ 314 h 2528"/>
                  <a:gd name="T88" fmla="*/ 228 w 1379"/>
                  <a:gd name="T89" fmla="*/ 1173 h 2528"/>
                  <a:gd name="T90" fmla="*/ 173 w 1379"/>
                  <a:gd name="T91" fmla="*/ 1222 h 2528"/>
                  <a:gd name="T92" fmla="*/ 115 w 1379"/>
                  <a:gd name="T93" fmla="*/ 1233 h 2528"/>
                  <a:gd name="T94" fmla="*/ 62 w 1379"/>
                  <a:gd name="T95" fmla="*/ 1218 h 2528"/>
                  <a:gd name="T96" fmla="*/ 13 w 1379"/>
                  <a:gd name="T97" fmla="*/ 1167 h 2528"/>
                  <a:gd name="T98" fmla="*/ 0 w 1379"/>
                  <a:gd name="T99" fmla="*/ 1097 h 2528"/>
                  <a:gd name="T100" fmla="*/ 102 w 1379"/>
                  <a:gd name="T101" fmla="*/ 197 h 2528"/>
                  <a:gd name="T102" fmla="*/ 112 w 1379"/>
                  <a:gd name="T103" fmla="*/ 165 h 2528"/>
                  <a:gd name="T104" fmla="*/ 124 w 1379"/>
                  <a:gd name="T105" fmla="*/ 149 h 2528"/>
                  <a:gd name="T106" fmla="*/ 151 w 1379"/>
                  <a:gd name="T107" fmla="*/ 122 h 2528"/>
                  <a:gd name="T108" fmla="*/ 179 w 1379"/>
                  <a:gd name="T109" fmla="*/ 106 h 2528"/>
                  <a:gd name="T110" fmla="*/ 208 w 1379"/>
                  <a:gd name="T111" fmla="*/ 96 h 2528"/>
                  <a:gd name="T112" fmla="*/ 279 w 1379"/>
                  <a:gd name="T113" fmla="*/ 74 h 2528"/>
                  <a:gd name="T114" fmla="*/ 377 w 1379"/>
                  <a:gd name="T115" fmla="*/ 47 h 2528"/>
                  <a:gd name="T116" fmla="*/ 496 w 1379"/>
                  <a:gd name="T117" fmla="*/ 21 h 2528"/>
                  <a:gd name="T118" fmla="*/ 624 w 1379"/>
                  <a:gd name="T119" fmla="*/ 3 h 2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9" h="2528">
                    <a:moveTo>
                      <a:pt x="667" y="0"/>
                    </a:moveTo>
                    <a:lnTo>
                      <a:pt x="699" y="64"/>
                    </a:lnTo>
                    <a:lnTo>
                      <a:pt x="700" y="64"/>
                    </a:lnTo>
                    <a:lnTo>
                      <a:pt x="616" y="710"/>
                    </a:lnTo>
                    <a:lnTo>
                      <a:pt x="715" y="883"/>
                    </a:lnTo>
                    <a:lnTo>
                      <a:pt x="814" y="710"/>
                    </a:lnTo>
                    <a:lnTo>
                      <a:pt x="731" y="64"/>
                    </a:lnTo>
                    <a:lnTo>
                      <a:pt x="731" y="64"/>
                    </a:lnTo>
                    <a:lnTo>
                      <a:pt x="762" y="1"/>
                    </a:lnTo>
                    <a:lnTo>
                      <a:pt x="805" y="4"/>
                    </a:lnTo>
                    <a:lnTo>
                      <a:pt x="849" y="9"/>
                    </a:lnTo>
                    <a:lnTo>
                      <a:pt x="891" y="15"/>
                    </a:lnTo>
                    <a:lnTo>
                      <a:pt x="934" y="21"/>
                    </a:lnTo>
                    <a:lnTo>
                      <a:pt x="975" y="30"/>
                    </a:lnTo>
                    <a:lnTo>
                      <a:pt x="1015" y="38"/>
                    </a:lnTo>
                    <a:lnTo>
                      <a:pt x="1053" y="47"/>
                    </a:lnTo>
                    <a:lnTo>
                      <a:pt x="1088" y="56"/>
                    </a:lnTo>
                    <a:lnTo>
                      <a:pt x="1122" y="65"/>
                    </a:lnTo>
                    <a:lnTo>
                      <a:pt x="1152" y="74"/>
                    </a:lnTo>
                    <a:lnTo>
                      <a:pt x="1178" y="82"/>
                    </a:lnTo>
                    <a:lnTo>
                      <a:pt x="1202" y="89"/>
                    </a:lnTo>
                    <a:lnTo>
                      <a:pt x="1221" y="96"/>
                    </a:lnTo>
                    <a:lnTo>
                      <a:pt x="1236" y="101"/>
                    </a:lnTo>
                    <a:lnTo>
                      <a:pt x="1246" y="104"/>
                    </a:lnTo>
                    <a:lnTo>
                      <a:pt x="1250" y="106"/>
                    </a:lnTo>
                    <a:lnTo>
                      <a:pt x="1260" y="111"/>
                    </a:lnTo>
                    <a:lnTo>
                      <a:pt x="1269" y="118"/>
                    </a:lnTo>
                    <a:lnTo>
                      <a:pt x="1279" y="122"/>
                    </a:lnTo>
                    <a:lnTo>
                      <a:pt x="1288" y="128"/>
                    </a:lnTo>
                    <a:lnTo>
                      <a:pt x="1298" y="137"/>
                    </a:lnTo>
                    <a:lnTo>
                      <a:pt x="1306" y="149"/>
                    </a:lnTo>
                    <a:lnTo>
                      <a:pt x="1312" y="157"/>
                    </a:lnTo>
                    <a:lnTo>
                      <a:pt x="1318" y="166"/>
                    </a:lnTo>
                    <a:lnTo>
                      <a:pt x="1323" y="178"/>
                    </a:lnTo>
                    <a:lnTo>
                      <a:pt x="1326" y="192"/>
                    </a:lnTo>
                    <a:lnTo>
                      <a:pt x="1328" y="197"/>
                    </a:lnTo>
                    <a:lnTo>
                      <a:pt x="1330" y="202"/>
                    </a:lnTo>
                    <a:lnTo>
                      <a:pt x="1332" y="208"/>
                    </a:lnTo>
                    <a:lnTo>
                      <a:pt x="1379" y="639"/>
                    </a:lnTo>
                    <a:lnTo>
                      <a:pt x="1362" y="646"/>
                    </a:lnTo>
                    <a:lnTo>
                      <a:pt x="1344" y="654"/>
                    </a:lnTo>
                    <a:lnTo>
                      <a:pt x="1342" y="653"/>
                    </a:lnTo>
                    <a:lnTo>
                      <a:pt x="1302" y="678"/>
                    </a:lnTo>
                    <a:lnTo>
                      <a:pt x="1261" y="704"/>
                    </a:lnTo>
                    <a:lnTo>
                      <a:pt x="1221" y="733"/>
                    </a:lnTo>
                    <a:lnTo>
                      <a:pt x="1183" y="764"/>
                    </a:lnTo>
                    <a:lnTo>
                      <a:pt x="1148" y="797"/>
                    </a:lnTo>
                    <a:lnTo>
                      <a:pt x="1094" y="314"/>
                    </a:lnTo>
                    <a:lnTo>
                      <a:pt x="1061" y="304"/>
                    </a:lnTo>
                    <a:lnTo>
                      <a:pt x="1061" y="900"/>
                    </a:lnTo>
                    <a:lnTo>
                      <a:pt x="1038" y="932"/>
                    </a:lnTo>
                    <a:lnTo>
                      <a:pt x="1018" y="966"/>
                    </a:lnTo>
                    <a:lnTo>
                      <a:pt x="1011" y="978"/>
                    </a:lnTo>
                    <a:lnTo>
                      <a:pt x="993" y="1013"/>
                    </a:lnTo>
                    <a:lnTo>
                      <a:pt x="977" y="1049"/>
                    </a:lnTo>
                    <a:lnTo>
                      <a:pt x="967" y="1075"/>
                    </a:lnTo>
                    <a:lnTo>
                      <a:pt x="953" y="1111"/>
                    </a:lnTo>
                    <a:lnTo>
                      <a:pt x="942" y="1150"/>
                    </a:lnTo>
                    <a:lnTo>
                      <a:pt x="940" y="1156"/>
                    </a:lnTo>
                    <a:lnTo>
                      <a:pt x="938" y="1163"/>
                    </a:lnTo>
                    <a:lnTo>
                      <a:pt x="930" y="1202"/>
                    </a:lnTo>
                    <a:lnTo>
                      <a:pt x="924" y="1241"/>
                    </a:lnTo>
                    <a:lnTo>
                      <a:pt x="921" y="1265"/>
                    </a:lnTo>
                    <a:lnTo>
                      <a:pt x="916" y="1310"/>
                    </a:lnTo>
                    <a:lnTo>
                      <a:pt x="914" y="1355"/>
                    </a:lnTo>
                    <a:lnTo>
                      <a:pt x="916" y="1401"/>
                    </a:lnTo>
                    <a:lnTo>
                      <a:pt x="921" y="1446"/>
                    </a:lnTo>
                    <a:lnTo>
                      <a:pt x="924" y="1470"/>
                    </a:lnTo>
                    <a:lnTo>
                      <a:pt x="930" y="1509"/>
                    </a:lnTo>
                    <a:lnTo>
                      <a:pt x="938" y="1548"/>
                    </a:lnTo>
                    <a:lnTo>
                      <a:pt x="942" y="1561"/>
                    </a:lnTo>
                    <a:lnTo>
                      <a:pt x="953" y="1598"/>
                    </a:lnTo>
                    <a:lnTo>
                      <a:pt x="967" y="1636"/>
                    </a:lnTo>
                    <a:lnTo>
                      <a:pt x="972" y="1650"/>
                    </a:lnTo>
                    <a:lnTo>
                      <a:pt x="977" y="1662"/>
                    </a:lnTo>
                    <a:lnTo>
                      <a:pt x="993" y="1698"/>
                    </a:lnTo>
                    <a:lnTo>
                      <a:pt x="1011" y="1731"/>
                    </a:lnTo>
                    <a:lnTo>
                      <a:pt x="1018" y="1745"/>
                    </a:lnTo>
                    <a:lnTo>
                      <a:pt x="1039" y="1780"/>
                    </a:lnTo>
                    <a:lnTo>
                      <a:pt x="1062" y="1813"/>
                    </a:lnTo>
                    <a:lnTo>
                      <a:pt x="1067" y="1822"/>
                    </a:lnTo>
                    <a:lnTo>
                      <a:pt x="1074" y="1829"/>
                    </a:lnTo>
                    <a:lnTo>
                      <a:pt x="1097" y="1857"/>
                    </a:lnTo>
                    <a:lnTo>
                      <a:pt x="1120" y="1884"/>
                    </a:lnTo>
                    <a:lnTo>
                      <a:pt x="1158" y="2368"/>
                    </a:lnTo>
                    <a:lnTo>
                      <a:pt x="1158" y="2399"/>
                    </a:lnTo>
                    <a:lnTo>
                      <a:pt x="1152" y="2427"/>
                    </a:lnTo>
                    <a:lnTo>
                      <a:pt x="1141" y="2453"/>
                    </a:lnTo>
                    <a:lnTo>
                      <a:pt x="1124" y="2476"/>
                    </a:lnTo>
                    <a:lnTo>
                      <a:pt x="1104" y="2496"/>
                    </a:lnTo>
                    <a:lnTo>
                      <a:pt x="1080" y="2512"/>
                    </a:lnTo>
                    <a:lnTo>
                      <a:pt x="1053" y="2522"/>
                    </a:lnTo>
                    <a:lnTo>
                      <a:pt x="1023" y="2528"/>
                    </a:lnTo>
                    <a:lnTo>
                      <a:pt x="1017" y="2528"/>
                    </a:lnTo>
                    <a:lnTo>
                      <a:pt x="1011" y="2528"/>
                    </a:lnTo>
                    <a:lnTo>
                      <a:pt x="982" y="2525"/>
                    </a:lnTo>
                    <a:lnTo>
                      <a:pt x="956" y="2518"/>
                    </a:lnTo>
                    <a:lnTo>
                      <a:pt x="932" y="2505"/>
                    </a:lnTo>
                    <a:lnTo>
                      <a:pt x="911" y="2490"/>
                    </a:lnTo>
                    <a:lnTo>
                      <a:pt x="892" y="2470"/>
                    </a:lnTo>
                    <a:lnTo>
                      <a:pt x="879" y="2447"/>
                    </a:lnTo>
                    <a:lnTo>
                      <a:pt x="868" y="2421"/>
                    </a:lnTo>
                    <a:lnTo>
                      <a:pt x="863" y="2392"/>
                    </a:lnTo>
                    <a:lnTo>
                      <a:pt x="775" y="1288"/>
                    </a:lnTo>
                    <a:lnTo>
                      <a:pt x="756" y="1296"/>
                    </a:lnTo>
                    <a:lnTo>
                      <a:pt x="736" y="1300"/>
                    </a:lnTo>
                    <a:lnTo>
                      <a:pt x="715" y="1301"/>
                    </a:lnTo>
                    <a:lnTo>
                      <a:pt x="694" y="1300"/>
                    </a:lnTo>
                    <a:lnTo>
                      <a:pt x="674" y="1295"/>
                    </a:lnTo>
                    <a:lnTo>
                      <a:pt x="656" y="1287"/>
                    </a:lnTo>
                    <a:lnTo>
                      <a:pt x="567" y="2392"/>
                    </a:lnTo>
                    <a:lnTo>
                      <a:pt x="561" y="2421"/>
                    </a:lnTo>
                    <a:lnTo>
                      <a:pt x="552" y="2446"/>
                    </a:lnTo>
                    <a:lnTo>
                      <a:pt x="537" y="2470"/>
                    </a:lnTo>
                    <a:lnTo>
                      <a:pt x="518" y="2490"/>
                    </a:lnTo>
                    <a:lnTo>
                      <a:pt x="498" y="2505"/>
                    </a:lnTo>
                    <a:lnTo>
                      <a:pt x="473" y="2518"/>
                    </a:lnTo>
                    <a:lnTo>
                      <a:pt x="447" y="2525"/>
                    </a:lnTo>
                    <a:lnTo>
                      <a:pt x="419" y="2528"/>
                    </a:lnTo>
                    <a:lnTo>
                      <a:pt x="413" y="2528"/>
                    </a:lnTo>
                    <a:lnTo>
                      <a:pt x="407" y="2528"/>
                    </a:lnTo>
                    <a:lnTo>
                      <a:pt x="377" y="2522"/>
                    </a:lnTo>
                    <a:lnTo>
                      <a:pt x="351" y="2512"/>
                    </a:lnTo>
                    <a:lnTo>
                      <a:pt x="327" y="2496"/>
                    </a:lnTo>
                    <a:lnTo>
                      <a:pt x="306" y="2476"/>
                    </a:lnTo>
                    <a:lnTo>
                      <a:pt x="290" y="2453"/>
                    </a:lnTo>
                    <a:lnTo>
                      <a:pt x="278" y="2427"/>
                    </a:lnTo>
                    <a:lnTo>
                      <a:pt x="271" y="2399"/>
                    </a:lnTo>
                    <a:lnTo>
                      <a:pt x="271" y="2368"/>
                    </a:lnTo>
                    <a:lnTo>
                      <a:pt x="370" y="1147"/>
                    </a:lnTo>
                    <a:lnTo>
                      <a:pt x="370" y="304"/>
                    </a:lnTo>
                    <a:lnTo>
                      <a:pt x="335" y="314"/>
                    </a:lnTo>
                    <a:lnTo>
                      <a:pt x="245" y="1124"/>
                    </a:lnTo>
                    <a:lnTo>
                      <a:pt x="239" y="1150"/>
                    </a:lnTo>
                    <a:lnTo>
                      <a:pt x="228" y="1173"/>
                    </a:lnTo>
                    <a:lnTo>
                      <a:pt x="214" y="1193"/>
                    </a:lnTo>
                    <a:lnTo>
                      <a:pt x="195" y="1210"/>
                    </a:lnTo>
                    <a:lnTo>
                      <a:pt x="173" y="1222"/>
                    </a:lnTo>
                    <a:lnTo>
                      <a:pt x="149" y="1231"/>
                    </a:lnTo>
                    <a:lnTo>
                      <a:pt x="123" y="1233"/>
                    </a:lnTo>
                    <a:lnTo>
                      <a:pt x="115" y="1233"/>
                    </a:lnTo>
                    <a:lnTo>
                      <a:pt x="109" y="1233"/>
                    </a:lnTo>
                    <a:lnTo>
                      <a:pt x="85" y="1228"/>
                    </a:lnTo>
                    <a:lnTo>
                      <a:pt x="62" y="1218"/>
                    </a:lnTo>
                    <a:lnTo>
                      <a:pt x="43" y="1205"/>
                    </a:lnTo>
                    <a:lnTo>
                      <a:pt x="26" y="1187"/>
                    </a:lnTo>
                    <a:lnTo>
                      <a:pt x="13" y="1167"/>
                    </a:lnTo>
                    <a:lnTo>
                      <a:pt x="4" y="1145"/>
                    </a:lnTo>
                    <a:lnTo>
                      <a:pt x="0" y="1122"/>
                    </a:lnTo>
                    <a:lnTo>
                      <a:pt x="0" y="1097"/>
                    </a:lnTo>
                    <a:lnTo>
                      <a:pt x="98" y="208"/>
                    </a:lnTo>
                    <a:lnTo>
                      <a:pt x="100" y="202"/>
                    </a:lnTo>
                    <a:lnTo>
                      <a:pt x="102" y="197"/>
                    </a:lnTo>
                    <a:lnTo>
                      <a:pt x="104" y="192"/>
                    </a:lnTo>
                    <a:lnTo>
                      <a:pt x="107" y="178"/>
                    </a:lnTo>
                    <a:lnTo>
                      <a:pt x="112" y="165"/>
                    </a:lnTo>
                    <a:lnTo>
                      <a:pt x="116" y="159"/>
                    </a:lnTo>
                    <a:lnTo>
                      <a:pt x="119" y="154"/>
                    </a:lnTo>
                    <a:lnTo>
                      <a:pt x="124" y="149"/>
                    </a:lnTo>
                    <a:lnTo>
                      <a:pt x="133" y="139"/>
                    </a:lnTo>
                    <a:lnTo>
                      <a:pt x="142" y="128"/>
                    </a:lnTo>
                    <a:lnTo>
                      <a:pt x="151" y="122"/>
                    </a:lnTo>
                    <a:lnTo>
                      <a:pt x="160" y="118"/>
                    </a:lnTo>
                    <a:lnTo>
                      <a:pt x="170" y="111"/>
                    </a:lnTo>
                    <a:lnTo>
                      <a:pt x="179" y="106"/>
                    </a:lnTo>
                    <a:lnTo>
                      <a:pt x="184" y="104"/>
                    </a:lnTo>
                    <a:lnTo>
                      <a:pt x="194" y="101"/>
                    </a:lnTo>
                    <a:lnTo>
                      <a:pt x="208" y="96"/>
                    </a:lnTo>
                    <a:lnTo>
                      <a:pt x="228" y="89"/>
                    </a:lnTo>
                    <a:lnTo>
                      <a:pt x="251" y="82"/>
                    </a:lnTo>
                    <a:lnTo>
                      <a:pt x="279" y="74"/>
                    </a:lnTo>
                    <a:lnTo>
                      <a:pt x="309" y="65"/>
                    </a:lnTo>
                    <a:lnTo>
                      <a:pt x="341" y="56"/>
                    </a:lnTo>
                    <a:lnTo>
                      <a:pt x="377" y="47"/>
                    </a:lnTo>
                    <a:lnTo>
                      <a:pt x="416" y="38"/>
                    </a:lnTo>
                    <a:lnTo>
                      <a:pt x="455" y="30"/>
                    </a:lnTo>
                    <a:lnTo>
                      <a:pt x="496" y="21"/>
                    </a:lnTo>
                    <a:lnTo>
                      <a:pt x="538" y="14"/>
                    </a:lnTo>
                    <a:lnTo>
                      <a:pt x="581" y="9"/>
                    </a:lnTo>
                    <a:lnTo>
                      <a:pt x="624" y="3"/>
                    </a:lnTo>
                    <a:lnTo>
                      <a:pt x="66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48" name="Freeform 31"/>
              <p:cNvSpPr>
                <a:spLocks/>
              </p:cNvSpPr>
              <p:nvPr/>
            </p:nvSpPr>
            <p:spPr bwMode="auto">
              <a:xfrm>
                <a:off x="561" y="715"/>
                <a:ext cx="115" cy="211"/>
              </a:xfrm>
              <a:custGeom>
                <a:avLst/>
                <a:gdLst>
                  <a:gd name="T0" fmla="*/ 650 w 1380"/>
                  <a:gd name="T1" fmla="*/ 64 h 2528"/>
                  <a:gd name="T2" fmla="*/ 764 w 1380"/>
                  <a:gd name="T3" fmla="*/ 710 h 2528"/>
                  <a:gd name="T4" fmla="*/ 713 w 1380"/>
                  <a:gd name="T5" fmla="*/ 1 h 2528"/>
                  <a:gd name="T6" fmla="*/ 841 w 1380"/>
                  <a:gd name="T7" fmla="*/ 15 h 2528"/>
                  <a:gd name="T8" fmla="*/ 964 w 1380"/>
                  <a:gd name="T9" fmla="*/ 38 h 2528"/>
                  <a:gd name="T10" fmla="*/ 1071 w 1380"/>
                  <a:gd name="T11" fmla="*/ 65 h 2528"/>
                  <a:gd name="T12" fmla="*/ 1151 w 1380"/>
                  <a:gd name="T13" fmla="*/ 89 h 2528"/>
                  <a:gd name="T14" fmla="*/ 1195 w 1380"/>
                  <a:gd name="T15" fmla="*/ 104 h 2528"/>
                  <a:gd name="T16" fmla="*/ 1219 w 1380"/>
                  <a:gd name="T17" fmla="*/ 118 h 2528"/>
                  <a:gd name="T18" fmla="*/ 1247 w 1380"/>
                  <a:gd name="T19" fmla="*/ 137 h 2528"/>
                  <a:gd name="T20" fmla="*/ 1268 w 1380"/>
                  <a:gd name="T21" fmla="*/ 166 h 2528"/>
                  <a:gd name="T22" fmla="*/ 1277 w 1380"/>
                  <a:gd name="T23" fmla="*/ 196 h 2528"/>
                  <a:gd name="T24" fmla="*/ 1281 w 1380"/>
                  <a:gd name="T25" fmla="*/ 208 h 2528"/>
                  <a:gd name="T26" fmla="*/ 1376 w 1380"/>
                  <a:gd name="T27" fmla="*/ 1145 h 2528"/>
                  <a:gd name="T28" fmla="*/ 1337 w 1380"/>
                  <a:gd name="T29" fmla="*/ 1205 h 2528"/>
                  <a:gd name="T30" fmla="*/ 1271 w 1380"/>
                  <a:gd name="T31" fmla="*/ 1233 h 2528"/>
                  <a:gd name="T32" fmla="*/ 1231 w 1380"/>
                  <a:gd name="T33" fmla="*/ 1231 h 2528"/>
                  <a:gd name="T34" fmla="*/ 1166 w 1380"/>
                  <a:gd name="T35" fmla="*/ 1194 h 2528"/>
                  <a:gd name="T36" fmla="*/ 1135 w 1380"/>
                  <a:gd name="T37" fmla="*/ 1124 h 2528"/>
                  <a:gd name="T38" fmla="*/ 1011 w 1380"/>
                  <a:gd name="T39" fmla="*/ 1147 h 2528"/>
                  <a:gd name="T40" fmla="*/ 1101 w 1380"/>
                  <a:gd name="T41" fmla="*/ 2427 h 2528"/>
                  <a:gd name="T42" fmla="*/ 1053 w 1380"/>
                  <a:gd name="T43" fmla="*/ 2496 h 2528"/>
                  <a:gd name="T44" fmla="*/ 973 w 1380"/>
                  <a:gd name="T45" fmla="*/ 2528 h 2528"/>
                  <a:gd name="T46" fmla="*/ 933 w 1380"/>
                  <a:gd name="T47" fmla="*/ 2525 h 2528"/>
                  <a:gd name="T48" fmla="*/ 860 w 1380"/>
                  <a:gd name="T49" fmla="*/ 2490 h 2528"/>
                  <a:gd name="T50" fmla="*/ 818 w 1380"/>
                  <a:gd name="T51" fmla="*/ 2421 h 2528"/>
                  <a:gd name="T52" fmla="*/ 705 w 1380"/>
                  <a:gd name="T53" fmla="*/ 1296 h 2528"/>
                  <a:gd name="T54" fmla="*/ 643 w 1380"/>
                  <a:gd name="T55" fmla="*/ 1300 h 2528"/>
                  <a:gd name="T56" fmla="*/ 517 w 1380"/>
                  <a:gd name="T57" fmla="*/ 2392 h 2528"/>
                  <a:gd name="T58" fmla="*/ 487 w 1380"/>
                  <a:gd name="T59" fmla="*/ 2470 h 2528"/>
                  <a:gd name="T60" fmla="*/ 424 w 1380"/>
                  <a:gd name="T61" fmla="*/ 2518 h 2528"/>
                  <a:gd name="T62" fmla="*/ 363 w 1380"/>
                  <a:gd name="T63" fmla="*/ 2528 h 2528"/>
                  <a:gd name="T64" fmla="*/ 300 w 1380"/>
                  <a:gd name="T65" fmla="*/ 2512 h 2528"/>
                  <a:gd name="T66" fmla="*/ 239 w 1380"/>
                  <a:gd name="T67" fmla="*/ 2453 h 2528"/>
                  <a:gd name="T68" fmla="*/ 221 w 1380"/>
                  <a:gd name="T69" fmla="*/ 2368 h 2528"/>
                  <a:gd name="T70" fmla="*/ 306 w 1380"/>
                  <a:gd name="T71" fmla="*/ 1829 h 2528"/>
                  <a:gd name="T72" fmla="*/ 341 w 1380"/>
                  <a:gd name="T73" fmla="*/ 1780 h 2528"/>
                  <a:gd name="T74" fmla="*/ 387 w 1380"/>
                  <a:gd name="T75" fmla="*/ 1698 h 2528"/>
                  <a:gd name="T76" fmla="*/ 427 w 1380"/>
                  <a:gd name="T77" fmla="*/ 1598 h 2528"/>
                  <a:gd name="T78" fmla="*/ 450 w 1380"/>
                  <a:gd name="T79" fmla="*/ 1509 h 2528"/>
                  <a:gd name="T80" fmla="*/ 459 w 1380"/>
                  <a:gd name="T81" fmla="*/ 1446 h 2528"/>
                  <a:gd name="T82" fmla="*/ 463 w 1380"/>
                  <a:gd name="T83" fmla="*/ 1310 h 2528"/>
                  <a:gd name="T84" fmla="*/ 450 w 1380"/>
                  <a:gd name="T85" fmla="*/ 1202 h 2528"/>
                  <a:gd name="T86" fmla="*/ 438 w 1380"/>
                  <a:gd name="T87" fmla="*/ 1150 h 2528"/>
                  <a:gd name="T88" fmla="*/ 403 w 1380"/>
                  <a:gd name="T89" fmla="*/ 1049 h 2528"/>
                  <a:gd name="T90" fmla="*/ 362 w 1380"/>
                  <a:gd name="T91" fmla="*/ 966 h 2528"/>
                  <a:gd name="T92" fmla="*/ 319 w 1380"/>
                  <a:gd name="T93" fmla="*/ 304 h 2528"/>
                  <a:gd name="T94" fmla="*/ 196 w 1380"/>
                  <a:gd name="T95" fmla="*/ 764 h 2528"/>
                  <a:gd name="T96" fmla="*/ 78 w 1380"/>
                  <a:gd name="T97" fmla="*/ 678 h 2528"/>
                  <a:gd name="T98" fmla="*/ 18 w 1380"/>
                  <a:gd name="T99" fmla="*/ 646 h 2528"/>
                  <a:gd name="T100" fmla="*/ 50 w 1380"/>
                  <a:gd name="T101" fmla="*/ 203 h 2528"/>
                  <a:gd name="T102" fmla="*/ 54 w 1380"/>
                  <a:gd name="T103" fmla="*/ 192 h 2528"/>
                  <a:gd name="T104" fmla="*/ 65 w 1380"/>
                  <a:gd name="T105" fmla="*/ 159 h 2528"/>
                  <a:gd name="T106" fmla="*/ 82 w 1380"/>
                  <a:gd name="T107" fmla="*/ 139 h 2528"/>
                  <a:gd name="T108" fmla="*/ 110 w 1380"/>
                  <a:gd name="T109" fmla="*/ 118 h 2528"/>
                  <a:gd name="T110" fmla="*/ 133 w 1380"/>
                  <a:gd name="T111" fmla="*/ 104 h 2528"/>
                  <a:gd name="T112" fmla="*/ 177 w 1380"/>
                  <a:gd name="T113" fmla="*/ 89 h 2528"/>
                  <a:gd name="T114" fmla="*/ 258 w 1380"/>
                  <a:gd name="T115" fmla="*/ 65 h 2528"/>
                  <a:gd name="T116" fmla="*/ 365 w 1380"/>
                  <a:gd name="T117" fmla="*/ 38 h 2528"/>
                  <a:gd name="T118" fmla="*/ 489 w 1380"/>
                  <a:gd name="T119" fmla="*/ 14 h 2528"/>
                  <a:gd name="T120" fmla="*/ 617 w 1380"/>
                  <a:gd name="T121" fmla="*/ 0 h 2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0" h="2528">
                    <a:moveTo>
                      <a:pt x="617" y="0"/>
                    </a:moveTo>
                    <a:lnTo>
                      <a:pt x="649" y="64"/>
                    </a:lnTo>
                    <a:lnTo>
                      <a:pt x="650" y="64"/>
                    </a:lnTo>
                    <a:lnTo>
                      <a:pt x="566" y="710"/>
                    </a:lnTo>
                    <a:lnTo>
                      <a:pt x="664" y="883"/>
                    </a:lnTo>
                    <a:lnTo>
                      <a:pt x="764" y="710"/>
                    </a:lnTo>
                    <a:lnTo>
                      <a:pt x="680" y="64"/>
                    </a:lnTo>
                    <a:lnTo>
                      <a:pt x="681" y="64"/>
                    </a:lnTo>
                    <a:lnTo>
                      <a:pt x="713" y="1"/>
                    </a:lnTo>
                    <a:lnTo>
                      <a:pt x="756" y="4"/>
                    </a:lnTo>
                    <a:lnTo>
                      <a:pt x="798" y="9"/>
                    </a:lnTo>
                    <a:lnTo>
                      <a:pt x="841" y="15"/>
                    </a:lnTo>
                    <a:lnTo>
                      <a:pt x="883" y="21"/>
                    </a:lnTo>
                    <a:lnTo>
                      <a:pt x="925" y="30"/>
                    </a:lnTo>
                    <a:lnTo>
                      <a:pt x="964" y="38"/>
                    </a:lnTo>
                    <a:lnTo>
                      <a:pt x="1003" y="47"/>
                    </a:lnTo>
                    <a:lnTo>
                      <a:pt x="1038" y="56"/>
                    </a:lnTo>
                    <a:lnTo>
                      <a:pt x="1071" y="65"/>
                    </a:lnTo>
                    <a:lnTo>
                      <a:pt x="1101" y="74"/>
                    </a:lnTo>
                    <a:lnTo>
                      <a:pt x="1128" y="82"/>
                    </a:lnTo>
                    <a:lnTo>
                      <a:pt x="1151" y="89"/>
                    </a:lnTo>
                    <a:lnTo>
                      <a:pt x="1171" y="96"/>
                    </a:lnTo>
                    <a:lnTo>
                      <a:pt x="1186" y="101"/>
                    </a:lnTo>
                    <a:lnTo>
                      <a:pt x="1195" y="104"/>
                    </a:lnTo>
                    <a:lnTo>
                      <a:pt x="1201" y="106"/>
                    </a:lnTo>
                    <a:lnTo>
                      <a:pt x="1210" y="111"/>
                    </a:lnTo>
                    <a:lnTo>
                      <a:pt x="1219" y="118"/>
                    </a:lnTo>
                    <a:lnTo>
                      <a:pt x="1229" y="122"/>
                    </a:lnTo>
                    <a:lnTo>
                      <a:pt x="1237" y="128"/>
                    </a:lnTo>
                    <a:lnTo>
                      <a:pt x="1247" y="137"/>
                    </a:lnTo>
                    <a:lnTo>
                      <a:pt x="1255" y="149"/>
                    </a:lnTo>
                    <a:lnTo>
                      <a:pt x="1261" y="157"/>
                    </a:lnTo>
                    <a:lnTo>
                      <a:pt x="1268" y="166"/>
                    </a:lnTo>
                    <a:lnTo>
                      <a:pt x="1272" y="178"/>
                    </a:lnTo>
                    <a:lnTo>
                      <a:pt x="1276" y="192"/>
                    </a:lnTo>
                    <a:lnTo>
                      <a:pt x="1277" y="196"/>
                    </a:lnTo>
                    <a:lnTo>
                      <a:pt x="1279" y="199"/>
                    </a:lnTo>
                    <a:lnTo>
                      <a:pt x="1280" y="203"/>
                    </a:lnTo>
                    <a:lnTo>
                      <a:pt x="1281" y="208"/>
                    </a:lnTo>
                    <a:lnTo>
                      <a:pt x="1380" y="1097"/>
                    </a:lnTo>
                    <a:lnTo>
                      <a:pt x="1380" y="1122"/>
                    </a:lnTo>
                    <a:lnTo>
                      <a:pt x="1376" y="1145"/>
                    </a:lnTo>
                    <a:lnTo>
                      <a:pt x="1367" y="1167"/>
                    </a:lnTo>
                    <a:lnTo>
                      <a:pt x="1354" y="1187"/>
                    </a:lnTo>
                    <a:lnTo>
                      <a:pt x="1337" y="1205"/>
                    </a:lnTo>
                    <a:lnTo>
                      <a:pt x="1318" y="1218"/>
                    </a:lnTo>
                    <a:lnTo>
                      <a:pt x="1295" y="1228"/>
                    </a:lnTo>
                    <a:lnTo>
                      <a:pt x="1271" y="1233"/>
                    </a:lnTo>
                    <a:lnTo>
                      <a:pt x="1263" y="1234"/>
                    </a:lnTo>
                    <a:lnTo>
                      <a:pt x="1257" y="1234"/>
                    </a:lnTo>
                    <a:lnTo>
                      <a:pt x="1231" y="1231"/>
                    </a:lnTo>
                    <a:lnTo>
                      <a:pt x="1207" y="1224"/>
                    </a:lnTo>
                    <a:lnTo>
                      <a:pt x="1185" y="1211"/>
                    </a:lnTo>
                    <a:lnTo>
                      <a:pt x="1166" y="1194"/>
                    </a:lnTo>
                    <a:lnTo>
                      <a:pt x="1151" y="1173"/>
                    </a:lnTo>
                    <a:lnTo>
                      <a:pt x="1140" y="1150"/>
                    </a:lnTo>
                    <a:lnTo>
                      <a:pt x="1135" y="1124"/>
                    </a:lnTo>
                    <a:lnTo>
                      <a:pt x="1045" y="314"/>
                    </a:lnTo>
                    <a:lnTo>
                      <a:pt x="1011" y="304"/>
                    </a:lnTo>
                    <a:lnTo>
                      <a:pt x="1011" y="1147"/>
                    </a:lnTo>
                    <a:lnTo>
                      <a:pt x="1108" y="2368"/>
                    </a:lnTo>
                    <a:lnTo>
                      <a:pt x="1107" y="2399"/>
                    </a:lnTo>
                    <a:lnTo>
                      <a:pt x="1101" y="2427"/>
                    </a:lnTo>
                    <a:lnTo>
                      <a:pt x="1090" y="2453"/>
                    </a:lnTo>
                    <a:lnTo>
                      <a:pt x="1074" y="2476"/>
                    </a:lnTo>
                    <a:lnTo>
                      <a:pt x="1053" y="2496"/>
                    </a:lnTo>
                    <a:lnTo>
                      <a:pt x="1030" y="2512"/>
                    </a:lnTo>
                    <a:lnTo>
                      <a:pt x="1003" y="2522"/>
                    </a:lnTo>
                    <a:lnTo>
                      <a:pt x="973" y="2528"/>
                    </a:lnTo>
                    <a:lnTo>
                      <a:pt x="967" y="2528"/>
                    </a:lnTo>
                    <a:lnTo>
                      <a:pt x="961" y="2528"/>
                    </a:lnTo>
                    <a:lnTo>
                      <a:pt x="933" y="2525"/>
                    </a:lnTo>
                    <a:lnTo>
                      <a:pt x="906" y="2518"/>
                    </a:lnTo>
                    <a:lnTo>
                      <a:pt x="882" y="2505"/>
                    </a:lnTo>
                    <a:lnTo>
                      <a:pt x="860" y="2490"/>
                    </a:lnTo>
                    <a:lnTo>
                      <a:pt x="842" y="2470"/>
                    </a:lnTo>
                    <a:lnTo>
                      <a:pt x="828" y="2447"/>
                    </a:lnTo>
                    <a:lnTo>
                      <a:pt x="818" y="2421"/>
                    </a:lnTo>
                    <a:lnTo>
                      <a:pt x="813" y="2392"/>
                    </a:lnTo>
                    <a:lnTo>
                      <a:pt x="724" y="1288"/>
                    </a:lnTo>
                    <a:lnTo>
                      <a:pt x="705" y="1296"/>
                    </a:lnTo>
                    <a:lnTo>
                      <a:pt x="685" y="1300"/>
                    </a:lnTo>
                    <a:lnTo>
                      <a:pt x="664" y="1301"/>
                    </a:lnTo>
                    <a:lnTo>
                      <a:pt x="643" y="1300"/>
                    </a:lnTo>
                    <a:lnTo>
                      <a:pt x="624" y="1296"/>
                    </a:lnTo>
                    <a:lnTo>
                      <a:pt x="605" y="1288"/>
                    </a:lnTo>
                    <a:lnTo>
                      <a:pt x="517" y="2392"/>
                    </a:lnTo>
                    <a:lnTo>
                      <a:pt x="512" y="2421"/>
                    </a:lnTo>
                    <a:lnTo>
                      <a:pt x="501" y="2446"/>
                    </a:lnTo>
                    <a:lnTo>
                      <a:pt x="487" y="2470"/>
                    </a:lnTo>
                    <a:lnTo>
                      <a:pt x="469" y="2490"/>
                    </a:lnTo>
                    <a:lnTo>
                      <a:pt x="448" y="2505"/>
                    </a:lnTo>
                    <a:lnTo>
                      <a:pt x="424" y="2518"/>
                    </a:lnTo>
                    <a:lnTo>
                      <a:pt x="396" y="2525"/>
                    </a:lnTo>
                    <a:lnTo>
                      <a:pt x="369" y="2528"/>
                    </a:lnTo>
                    <a:lnTo>
                      <a:pt x="363" y="2528"/>
                    </a:lnTo>
                    <a:lnTo>
                      <a:pt x="357" y="2528"/>
                    </a:lnTo>
                    <a:lnTo>
                      <a:pt x="327" y="2522"/>
                    </a:lnTo>
                    <a:lnTo>
                      <a:pt x="300" y="2512"/>
                    </a:lnTo>
                    <a:lnTo>
                      <a:pt x="276" y="2496"/>
                    </a:lnTo>
                    <a:lnTo>
                      <a:pt x="256" y="2476"/>
                    </a:lnTo>
                    <a:lnTo>
                      <a:pt x="239" y="2453"/>
                    </a:lnTo>
                    <a:lnTo>
                      <a:pt x="228" y="2427"/>
                    </a:lnTo>
                    <a:lnTo>
                      <a:pt x="221" y="2399"/>
                    </a:lnTo>
                    <a:lnTo>
                      <a:pt x="221" y="2368"/>
                    </a:lnTo>
                    <a:lnTo>
                      <a:pt x="260" y="1884"/>
                    </a:lnTo>
                    <a:lnTo>
                      <a:pt x="283" y="1857"/>
                    </a:lnTo>
                    <a:lnTo>
                      <a:pt x="306" y="1829"/>
                    </a:lnTo>
                    <a:lnTo>
                      <a:pt x="313" y="1822"/>
                    </a:lnTo>
                    <a:lnTo>
                      <a:pt x="318" y="1813"/>
                    </a:lnTo>
                    <a:lnTo>
                      <a:pt x="341" y="1780"/>
                    </a:lnTo>
                    <a:lnTo>
                      <a:pt x="362" y="1745"/>
                    </a:lnTo>
                    <a:lnTo>
                      <a:pt x="369" y="1731"/>
                    </a:lnTo>
                    <a:lnTo>
                      <a:pt x="387" y="1698"/>
                    </a:lnTo>
                    <a:lnTo>
                      <a:pt x="403" y="1662"/>
                    </a:lnTo>
                    <a:lnTo>
                      <a:pt x="413" y="1636"/>
                    </a:lnTo>
                    <a:lnTo>
                      <a:pt x="427" y="1598"/>
                    </a:lnTo>
                    <a:lnTo>
                      <a:pt x="438" y="1561"/>
                    </a:lnTo>
                    <a:lnTo>
                      <a:pt x="441" y="1548"/>
                    </a:lnTo>
                    <a:lnTo>
                      <a:pt x="450" y="1509"/>
                    </a:lnTo>
                    <a:lnTo>
                      <a:pt x="456" y="1470"/>
                    </a:lnTo>
                    <a:lnTo>
                      <a:pt x="458" y="1457"/>
                    </a:lnTo>
                    <a:lnTo>
                      <a:pt x="459" y="1446"/>
                    </a:lnTo>
                    <a:lnTo>
                      <a:pt x="463" y="1401"/>
                    </a:lnTo>
                    <a:lnTo>
                      <a:pt x="465" y="1355"/>
                    </a:lnTo>
                    <a:lnTo>
                      <a:pt x="463" y="1310"/>
                    </a:lnTo>
                    <a:lnTo>
                      <a:pt x="459" y="1265"/>
                    </a:lnTo>
                    <a:lnTo>
                      <a:pt x="456" y="1241"/>
                    </a:lnTo>
                    <a:lnTo>
                      <a:pt x="450" y="1202"/>
                    </a:lnTo>
                    <a:lnTo>
                      <a:pt x="441" y="1163"/>
                    </a:lnTo>
                    <a:lnTo>
                      <a:pt x="439" y="1156"/>
                    </a:lnTo>
                    <a:lnTo>
                      <a:pt x="438" y="1150"/>
                    </a:lnTo>
                    <a:lnTo>
                      <a:pt x="427" y="1111"/>
                    </a:lnTo>
                    <a:lnTo>
                      <a:pt x="413" y="1075"/>
                    </a:lnTo>
                    <a:lnTo>
                      <a:pt x="403" y="1049"/>
                    </a:lnTo>
                    <a:lnTo>
                      <a:pt x="387" y="1013"/>
                    </a:lnTo>
                    <a:lnTo>
                      <a:pt x="369" y="978"/>
                    </a:lnTo>
                    <a:lnTo>
                      <a:pt x="362" y="966"/>
                    </a:lnTo>
                    <a:lnTo>
                      <a:pt x="342" y="932"/>
                    </a:lnTo>
                    <a:lnTo>
                      <a:pt x="319" y="900"/>
                    </a:lnTo>
                    <a:lnTo>
                      <a:pt x="319" y="304"/>
                    </a:lnTo>
                    <a:lnTo>
                      <a:pt x="285" y="314"/>
                    </a:lnTo>
                    <a:lnTo>
                      <a:pt x="231" y="797"/>
                    </a:lnTo>
                    <a:lnTo>
                      <a:pt x="196" y="764"/>
                    </a:lnTo>
                    <a:lnTo>
                      <a:pt x="159" y="733"/>
                    </a:lnTo>
                    <a:lnTo>
                      <a:pt x="119" y="704"/>
                    </a:lnTo>
                    <a:lnTo>
                      <a:pt x="78" y="678"/>
                    </a:lnTo>
                    <a:lnTo>
                      <a:pt x="38" y="653"/>
                    </a:lnTo>
                    <a:lnTo>
                      <a:pt x="36" y="654"/>
                    </a:lnTo>
                    <a:lnTo>
                      <a:pt x="18" y="646"/>
                    </a:lnTo>
                    <a:lnTo>
                      <a:pt x="0" y="639"/>
                    </a:lnTo>
                    <a:lnTo>
                      <a:pt x="49" y="208"/>
                    </a:lnTo>
                    <a:lnTo>
                      <a:pt x="50" y="203"/>
                    </a:lnTo>
                    <a:lnTo>
                      <a:pt x="51" y="199"/>
                    </a:lnTo>
                    <a:lnTo>
                      <a:pt x="52" y="196"/>
                    </a:lnTo>
                    <a:lnTo>
                      <a:pt x="54" y="192"/>
                    </a:lnTo>
                    <a:lnTo>
                      <a:pt x="57" y="178"/>
                    </a:lnTo>
                    <a:lnTo>
                      <a:pt x="62" y="165"/>
                    </a:lnTo>
                    <a:lnTo>
                      <a:pt x="65" y="159"/>
                    </a:lnTo>
                    <a:lnTo>
                      <a:pt x="70" y="154"/>
                    </a:lnTo>
                    <a:lnTo>
                      <a:pt x="74" y="149"/>
                    </a:lnTo>
                    <a:lnTo>
                      <a:pt x="82" y="139"/>
                    </a:lnTo>
                    <a:lnTo>
                      <a:pt x="92" y="128"/>
                    </a:lnTo>
                    <a:lnTo>
                      <a:pt x="101" y="122"/>
                    </a:lnTo>
                    <a:lnTo>
                      <a:pt x="110" y="118"/>
                    </a:lnTo>
                    <a:lnTo>
                      <a:pt x="120" y="111"/>
                    </a:lnTo>
                    <a:lnTo>
                      <a:pt x="129" y="106"/>
                    </a:lnTo>
                    <a:lnTo>
                      <a:pt x="133" y="104"/>
                    </a:lnTo>
                    <a:lnTo>
                      <a:pt x="144" y="101"/>
                    </a:lnTo>
                    <a:lnTo>
                      <a:pt x="159" y="96"/>
                    </a:lnTo>
                    <a:lnTo>
                      <a:pt x="177" y="89"/>
                    </a:lnTo>
                    <a:lnTo>
                      <a:pt x="202" y="82"/>
                    </a:lnTo>
                    <a:lnTo>
                      <a:pt x="228" y="74"/>
                    </a:lnTo>
                    <a:lnTo>
                      <a:pt x="258" y="65"/>
                    </a:lnTo>
                    <a:lnTo>
                      <a:pt x="292" y="56"/>
                    </a:lnTo>
                    <a:lnTo>
                      <a:pt x="327" y="47"/>
                    </a:lnTo>
                    <a:lnTo>
                      <a:pt x="365" y="38"/>
                    </a:lnTo>
                    <a:lnTo>
                      <a:pt x="405" y="30"/>
                    </a:lnTo>
                    <a:lnTo>
                      <a:pt x="446" y="21"/>
                    </a:lnTo>
                    <a:lnTo>
                      <a:pt x="489" y="14"/>
                    </a:lnTo>
                    <a:lnTo>
                      <a:pt x="531" y="9"/>
                    </a:lnTo>
                    <a:lnTo>
                      <a:pt x="574" y="3"/>
                    </a:lnTo>
                    <a:lnTo>
                      <a:pt x="61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49" name="Freeform 32"/>
              <p:cNvSpPr>
                <a:spLocks/>
              </p:cNvSpPr>
              <p:nvPr/>
            </p:nvSpPr>
            <p:spPr bwMode="auto">
              <a:xfrm>
                <a:off x="476" y="760"/>
                <a:ext cx="78" cy="117"/>
              </a:xfrm>
              <a:custGeom>
                <a:avLst/>
                <a:gdLst>
                  <a:gd name="T0" fmla="*/ 608 w 933"/>
                  <a:gd name="T1" fmla="*/ 0 h 1397"/>
                  <a:gd name="T2" fmla="*/ 933 w 933"/>
                  <a:gd name="T3" fmla="*/ 202 h 1397"/>
                  <a:gd name="T4" fmla="*/ 608 w 933"/>
                  <a:gd name="T5" fmla="*/ 405 h 1397"/>
                  <a:gd name="T6" fmla="*/ 608 w 933"/>
                  <a:gd name="T7" fmla="*/ 290 h 1397"/>
                  <a:gd name="T8" fmla="*/ 556 w 933"/>
                  <a:gd name="T9" fmla="*/ 302 h 1397"/>
                  <a:gd name="T10" fmla="*/ 505 w 933"/>
                  <a:gd name="T11" fmla="*/ 317 h 1397"/>
                  <a:gd name="T12" fmla="*/ 455 w 933"/>
                  <a:gd name="T13" fmla="*/ 339 h 1397"/>
                  <a:gd name="T14" fmla="*/ 409 w 933"/>
                  <a:gd name="T15" fmla="*/ 364 h 1397"/>
                  <a:gd name="T16" fmla="*/ 366 w 933"/>
                  <a:gd name="T17" fmla="*/ 395 h 1397"/>
                  <a:gd name="T18" fmla="*/ 328 w 933"/>
                  <a:gd name="T19" fmla="*/ 429 h 1397"/>
                  <a:gd name="T20" fmla="*/ 291 w 933"/>
                  <a:gd name="T21" fmla="*/ 467 h 1397"/>
                  <a:gd name="T22" fmla="*/ 258 w 933"/>
                  <a:gd name="T23" fmla="*/ 508 h 1397"/>
                  <a:gd name="T24" fmla="*/ 230 w 933"/>
                  <a:gd name="T25" fmla="*/ 552 h 1397"/>
                  <a:gd name="T26" fmla="*/ 207 w 933"/>
                  <a:gd name="T27" fmla="*/ 599 h 1397"/>
                  <a:gd name="T28" fmla="*/ 188 w 933"/>
                  <a:gd name="T29" fmla="*/ 649 h 1397"/>
                  <a:gd name="T30" fmla="*/ 174 w 933"/>
                  <a:gd name="T31" fmla="*/ 701 h 1397"/>
                  <a:gd name="T32" fmla="*/ 165 w 933"/>
                  <a:gd name="T33" fmla="*/ 755 h 1397"/>
                  <a:gd name="T34" fmla="*/ 162 w 933"/>
                  <a:gd name="T35" fmla="*/ 810 h 1397"/>
                  <a:gd name="T36" fmla="*/ 165 w 933"/>
                  <a:gd name="T37" fmla="*/ 869 h 1397"/>
                  <a:gd name="T38" fmla="*/ 176 w 933"/>
                  <a:gd name="T39" fmla="*/ 927 h 1397"/>
                  <a:gd name="T40" fmla="*/ 190 w 933"/>
                  <a:gd name="T41" fmla="*/ 981 h 1397"/>
                  <a:gd name="T42" fmla="*/ 212 w 933"/>
                  <a:gd name="T43" fmla="*/ 1034 h 1397"/>
                  <a:gd name="T44" fmla="*/ 239 w 933"/>
                  <a:gd name="T45" fmla="*/ 1083 h 1397"/>
                  <a:gd name="T46" fmla="*/ 270 w 933"/>
                  <a:gd name="T47" fmla="*/ 1129 h 1397"/>
                  <a:gd name="T48" fmla="*/ 306 w 933"/>
                  <a:gd name="T49" fmla="*/ 1171 h 1397"/>
                  <a:gd name="T50" fmla="*/ 345 w 933"/>
                  <a:gd name="T51" fmla="*/ 1209 h 1397"/>
                  <a:gd name="T52" fmla="*/ 389 w 933"/>
                  <a:gd name="T53" fmla="*/ 1244 h 1397"/>
                  <a:gd name="T54" fmla="*/ 436 w 933"/>
                  <a:gd name="T55" fmla="*/ 1273 h 1397"/>
                  <a:gd name="T56" fmla="*/ 488 w 933"/>
                  <a:gd name="T57" fmla="*/ 1297 h 1397"/>
                  <a:gd name="T58" fmla="*/ 329 w 933"/>
                  <a:gd name="T59" fmla="*/ 1397 h 1397"/>
                  <a:gd name="T60" fmla="*/ 276 w 933"/>
                  <a:gd name="T61" fmla="*/ 1361 h 1397"/>
                  <a:gd name="T62" fmla="*/ 228 w 933"/>
                  <a:gd name="T63" fmla="*/ 1322 h 1397"/>
                  <a:gd name="T64" fmla="*/ 183 w 933"/>
                  <a:gd name="T65" fmla="*/ 1278 h 1397"/>
                  <a:gd name="T66" fmla="*/ 142 w 933"/>
                  <a:gd name="T67" fmla="*/ 1229 h 1397"/>
                  <a:gd name="T68" fmla="*/ 107 w 933"/>
                  <a:gd name="T69" fmla="*/ 1178 h 1397"/>
                  <a:gd name="T70" fmla="*/ 75 w 933"/>
                  <a:gd name="T71" fmla="*/ 1124 h 1397"/>
                  <a:gd name="T72" fmla="*/ 49 w 933"/>
                  <a:gd name="T73" fmla="*/ 1065 h 1397"/>
                  <a:gd name="T74" fmla="*/ 28 w 933"/>
                  <a:gd name="T75" fmla="*/ 1005 h 1397"/>
                  <a:gd name="T76" fmla="*/ 12 w 933"/>
                  <a:gd name="T77" fmla="*/ 942 h 1397"/>
                  <a:gd name="T78" fmla="*/ 3 w 933"/>
                  <a:gd name="T79" fmla="*/ 878 h 1397"/>
                  <a:gd name="T80" fmla="*/ 0 w 933"/>
                  <a:gd name="T81" fmla="*/ 810 h 1397"/>
                  <a:gd name="T82" fmla="*/ 3 w 933"/>
                  <a:gd name="T83" fmla="*/ 746 h 1397"/>
                  <a:gd name="T84" fmla="*/ 12 w 933"/>
                  <a:gd name="T85" fmla="*/ 682 h 1397"/>
                  <a:gd name="T86" fmla="*/ 27 w 933"/>
                  <a:gd name="T87" fmla="*/ 620 h 1397"/>
                  <a:gd name="T88" fmla="*/ 47 w 933"/>
                  <a:gd name="T89" fmla="*/ 560 h 1397"/>
                  <a:gd name="T90" fmla="*/ 72 w 933"/>
                  <a:gd name="T91" fmla="*/ 504 h 1397"/>
                  <a:gd name="T92" fmla="*/ 102 w 933"/>
                  <a:gd name="T93" fmla="*/ 450 h 1397"/>
                  <a:gd name="T94" fmla="*/ 137 w 933"/>
                  <a:gd name="T95" fmla="*/ 399 h 1397"/>
                  <a:gd name="T96" fmla="*/ 176 w 933"/>
                  <a:gd name="T97" fmla="*/ 352 h 1397"/>
                  <a:gd name="T98" fmla="*/ 219 w 933"/>
                  <a:gd name="T99" fmla="*/ 308 h 1397"/>
                  <a:gd name="T100" fmla="*/ 266 w 933"/>
                  <a:gd name="T101" fmla="*/ 268 h 1397"/>
                  <a:gd name="T102" fmla="*/ 316 w 933"/>
                  <a:gd name="T103" fmla="*/ 232 h 1397"/>
                  <a:gd name="T104" fmla="*/ 369 w 933"/>
                  <a:gd name="T105" fmla="*/ 201 h 1397"/>
                  <a:gd name="T106" fmla="*/ 425 w 933"/>
                  <a:gd name="T107" fmla="*/ 174 h 1397"/>
                  <a:gd name="T108" fmla="*/ 485 w 933"/>
                  <a:gd name="T109" fmla="*/ 153 h 1397"/>
                  <a:gd name="T110" fmla="*/ 545 w 933"/>
                  <a:gd name="T111" fmla="*/ 137 h 1397"/>
                  <a:gd name="T112" fmla="*/ 608 w 933"/>
                  <a:gd name="T113" fmla="*/ 127 h 1397"/>
                  <a:gd name="T114" fmla="*/ 608 w 933"/>
                  <a:gd name="T115" fmla="*/ 0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33" h="1397">
                    <a:moveTo>
                      <a:pt x="608" y="0"/>
                    </a:moveTo>
                    <a:lnTo>
                      <a:pt x="933" y="202"/>
                    </a:lnTo>
                    <a:lnTo>
                      <a:pt x="608" y="405"/>
                    </a:lnTo>
                    <a:lnTo>
                      <a:pt x="608" y="290"/>
                    </a:lnTo>
                    <a:lnTo>
                      <a:pt x="556" y="302"/>
                    </a:lnTo>
                    <a:lnTo>
                      <a:pt x="505" y="317"/>
                    </a:lnTo>
                    <a:lnTo>
                      <a:pt x="455" y="339"/>
                    </a:lnTo>
                    <a:lnTo>
                      <a:pt x="409" y="364"/>
                    </a:lnTo>
                    <a:lnTo>
                      <a:pt x="366" y="395"/>
                    </a:lnTo>
                    <a:lnTo>
                      <a:pt x="328" y="429"/>
                    </a:lnTo>
                    <a:lnTo>
                      <a:pt x="291" y="467"/>
                    </a:lnTo>
                    <a:lnTo>
                      <a:pt x="258" y="508"/>
                    </a:lnTo>
                    <a:lnTo>
                      <a:pt x="230" y="552"/>
                    </a:lnTo>
                    <a:lnTo>
                      <a:pt x="207" y="599"/>
                    </a:lnTo>
                    <a:lnTo>
                      <a:pt x="188" y="649"/>
                    </a:lnTo>
                    <a:lnTo>
                      <a:pt x="174" y="701"/>
                    </a:lnTo>
                    <a:lnTo>
                      <a:pt x="165" y="755"/>
                    </a:lnTo>
                    <a:lnTo>
                      <a:pt x="162" y="810"/>
                    </a:lnTo>
                    <a:lnTo>
                      <a:pt x="165" y="869"/>
                    </a:lnTo>
                    <a:lnTo>
                      <a:pt x="176" y="927"/>
                    </a:lnTo>
                    <a:lnTo>
                      <a:pt x="190" y="981"/>
                    </a:lnTo>
                    <a:lnTo>
                      <a:pt x="212" y="1034"/>
                    </a:lnTo>
                    <a:lnTo>
                      <a:pt x="239" y="1083"/>
                    </a:lnTo>
                    <a:lnTo>
                      <a:pt x="270" y="1129"/>
                    </a:lnTo>
                    <a:lnTo>
                      <a:pt x="306" y="1171"/>
                    </a:lnTo>
                    <a:lnTo>
                      <a:pt x="345" y="1209"/>
                    </a:lnTo>
                    <a:lnTo>
                      <a:pt x="389" y="1244"/>
                    </a:lnTo>
                    <a:lnTo>
                      <a:pt x="436" y="1273"/>
                    </a:lnTo>
                    <a:lnTo>
                      <a:pt x="488" y="1297"/>
                    </a:lnTo>
                    <a:lnTo>
                      <a:pt x="329" y="1397"/>
                    </a:lnTo>
                    <a:lnTo>
                      <a:pt x="276" y="1361"/>
                    </a:lnTo>
                    <a:lnTo>
                      <a:pt x="228" y="1322"/>
                    </a:lnTo>
                    <a:lnTo>
                      <a:pt x="183" y="1278"/>
                    </a:lnTo>
                    <a:lnTo>
                      <a:pt x="142" y="1229"/>
                    </a:lnTo>
                    <a:lnTo>
                      <a:pt x="107" y="1178"/>
                    </a:lnTo>
                    <a:lnTo>
                      <a:pt x="75" y="1124"/>
                    </a:lnTo>
                    <a:lnTo>
                      <a:pt x="49" y="1065"/>
                    </a:lnTo>
                    <a:lnTo>
                      <a:pt x="28" y="1005"/>
                    </a:lnTo>
                    <a:lnTo>
                      <a:pt x="12" y="942"/>
                    </a:lnTo>
                    <a:lnTo>
                      <a:pt x="3" y="878"/>
                    </a:lnTo>
                    <a:lnTo>
                      <a:pt x="0" y="810"/>
                    </a:lnTo>
                    <a:lnTo>
                      <a:pt x="3" y="746"/>
                    </a:lnTo>
                    <a:lnTo>
                      <a:pt x="12" y="682"/>
                    </a:lnTo>
                    <a:lnTo>
                      <a:pt x="27" y="620"/>
                    </a:lnTo>
                    <a:lnTo>
                      <a:pt x="47" y="560"/>
                    </a:lnTo>
                    <a:lnTo>
                      <a:pt x="72" y="504"/>
                    </a:lnTo>
                    <a:lnTo>
                      <a:pt x="102" y="450"/>
                    </a:lnTo>
                    <a:lnTo>
                      <a:pt x="137" y="399"/>
                    </a:lnTo>
                    <a:lnTo>
                      <a:pt x="176" y="352"/>
                    </a:lnTo>
                    <a:lnTo>
                      <a:pt x="219" y="308"/>
                    </a:lnTo>
                    <a:lnTo>
                      <a:pt x="266" y="268"/>
                    </a:lnTo>
                    <a:lnTo>
                      <a:pt x="316" y="232"/>
                    </a:lnTo>
                    <a:lnTo>
                      <a:pt x="369" y="201"/>
                    </a:lnTo>
                    <a:lnTo>
                      <a:pt x="425" y="174"/>
                    </a:lnTo>
                    <a:lnTo>
                      <a:pt x="485" y="153"/>
                    </a:lnTo>
                    <a:lnTo>
                      <a:pt x="545" y="137"/>
                    </a:lnTo>
                    <a:lnTo>
                      <a:pt x="608" y="127"/>
                    </a:lnTo>
                    <a:lnTo>
                      <a:pt x="60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0" name="Freeform 33"/>
              <p:cNvSpPr>
                <a:spLocks/>
              </p:cNvSpPr>
              <p:nvPr/>
            </p:nvSpPr>
            <p:spPr bwMode="auto">
              <a:xfrm>
                <a:off x="514" y="779"/>
                <a:ext cx="77" cy="117"/>
              </a:xfrm>
              <a:custGeom>
                <a:avLst/>
                <a:gdLst>
                  <a:gd name="T0" fmla="*/ 604 w 932"/>
                  <a:gd name="T1" fmla="*/ 0 h 1396"/>
                  <a:gd name="T2" fmla="*/ 657 w 932"/>
                  <a:gd name="T3" fmla="*/ 35 h 1396"/>
                  <a:gd name="T4" fmla="*/ 705 w 932"/>
                  <a:gd name="T5" fmla="*/ 74 h 1396"/>
                  <a:gd name="T6" fmla="*/ 749 w 932"/>
                  <a:gd name="T7" fmla="*/ 118 h 1396"/>
                  <a:gd name="T8" fmla="*/ 790 w 932"/>
                  <a:gd name="T9" fmla="*/ 167 h 1396"/>
                  <a:gd name="T10" fmla="*/ 826 w 932"/>
                  <a:gd name="T11" fmla="*/ 218 h 1396"/>
                  <a:gd name="T12" fmla="*/ 857 w 932"/>
                  <a:gd name="T13" fmla="*/ 272 h 1396"/>
                  <a:gd name="T14" fmla="*/ 884 w 932"/>
                  <a:gd name="T15" fmla="*/ 331 h 1396"/>
                  <a:gd name="T16" fmla="*/ 905 w 932"/>
                  <a:gd name="T17" fmla="*/ 391 h 1396"/>
                  <a:gd name="T18" fmla="*/ 919 w 932"/>
                  <a:gd name="T19" fmla="*/ 454 h 1396"/>
                  <a:gd name="T20" fmla="*/ 929 w 932"/>
                  <a:gd name="T21" fmla="*/ 518 h 1396"/>
                  <a:gd name="T22" fmla="*/ 932 w 932"/>
                  <a:gd name="T23" fmla="*/ 585 h 1396"/>
                  <a:gd name="T24" fmla="*/ 929 w 932"/>
                  <a:gd name="T25" fmla="*/ 650 h 1396"/>
                  <a:gd name="T26" fmla="*/ 920 w 932"/>
                  <a:gd name="T27" fmla="*/ 714 h 1396"/>
                  <a:gd name="T28" fmla="*/ 906 w 932"/>
                  <a:gd name="T29" fmla="*/ 776 h 1396"/>
                  <a:gd name="T30" fmla="*/ 886 w 932"/>
                  <a:gd name="T31" fmla="*/ 836 h 1396"/>
                  <a:gd name="T32" fmla="*/ 861 w 932"/>
                  <a:gd name="T33" fmla="*/ 892 h 1396"/>
                  <a:gd name="T34" fmla="*/ 830 w 932"/>
                  <a:gd name="T35" fmla="*/ 947 h 1396"/>
                  <a:gd name="T36" fmla="*/ 796 w 932"/>
                  <a:gd name="T37" fmla="*/ 997 h 1396"/>
                  <a:gd name="T38" fmla="*/ 757 w 932"/>
                  <a:gd name="T39" fmla="*/ 1044 h 1396"/>
                  <a:gd name="T40" fmla="*/ 714 w 932"/>
                  <a:gd name="T41" fmla="*/ 1088 h 1396"/>
                  <a:gd name="T42" fmla="*/ 667 w 932"/>
                  <a:gd name="T43" fmla="*/ 1128 h 1396"/>
                  <a:gd name="T44" fmla="*/ 617 w 932"/>
                  <a:gd name="T45" fmla="*/ 1164 h 1396"/>
                  <a:gd name="T46" fmla="*/ 563 w 932"/>
                  <a:gd name="T47" fmla="*/ 1195 h 1396"/>
                  <a:gd name="T48" fmla="*/ 508 w 932"/>
                  <a:gd name="T49" fmla="*/ 1221 h 1396"/>
                  <a:gd name="T50" fmla="*/ 449 w 932"/>
                  <a:gd name="T51" fmla="*/ 1243 h 1396"/>
                  <a:gd name="T52" fmla="*/ 387 w 932"/>
                  <a:gd name="T53" fmla="*/ 1259 h 1396"/>
                  <a:gd name="T54" fmla="*/ 325 w 932"/>
                  <a:gd name="T55" fmla="*/ 1269 h 1396"/>
                  <a:gd name="T56" fmla="*/ 325 w 932"/>
                  <a:gd name="T57" fmla="*/ 1396 h 1396"/>
                  <a:gd name="T58" fmla="*/ 0 w 932"/>
                  <a:gd name="T59" fmla="*/ 1194 h 1396"/>
                  <a:gd name="T60" fmla="*/ 325 w 932"/>
                  <a:gd name="T61" fmla="*/ 991 h 1396"/>
                  <a:gd name="T62" fmla="*/ 325 w 932"/>
                  <a:gd name="T63" fmla="*/ 1106 h 1396"/>
                  <a:gd name="T64" fmla="*/ 378 w 932"/>
                  <a:gd name="T65" fmla="*/ 1094 h 1396"/>
                  <a:gd name="T66" fmla="*/ 428 w 932"/>
                  <a:gd name="T67" fmla="*/ 1079 h 1396"/>
                  <a:gd name="T68" fmla="*/ 477 w 932"/>
                  <a:gd name="T69" fmla="*/ 1057 h 1396"/>
                  <a:gd name="T70" fmla="*/ 524 w 932"/>
                  <a:gd name="T71" fmla="*/ 1032 h 1396"/>
                  <a:gd name="T72" fmla="*/ 566 w 932"/>
                  <a:gd name="T73" fmla="*/ 1001 h 1396"/>
                  <a:gd name="T74" fmla="*/ 606 w 932"/>
                  <a:gd name="T75" fmla="*/ 968 h 1396"/>
                  <a:gd name="T76" fmla="*/ 642 w 932"/>
                  <a:gd name="T77" fmla="*/ 930 h 1396"/>
                  <a:gd name="T78" fmla="*/ 674 w 932"/>
                  <a:gd name="T79" fmla="*/ 888 h 1396"/>
                  <a:gd name="T80" fmla="*/ 703 w 932"/>
                  <a:gd name="T81" fmla="*/ 844 h 1396"/>
                  <a:gd name="T82" fmla="*/ 726 w 932"/>
                  <a:gd name="T83" fmla="*/ 797 h 1396"/>
                  <a:gd name="T84" fmla="*/ 745 w 932"/>
                  <a:gd name="T85" fmla="*/ 747 h 1396"/>
                  <a:gd name="T86" fmla="*/ 759 w 932"/>
                  <a:gd name="T87" fmla="*/ 695 h 1396"/>
                  <a:gd name="T88" fmla="*/ 768 w 932"/>
                  <a:gd name="T89" fmla="*/ 641 h 1396"/>
                  <a:gd name="T90" fmla="*/ 771 w 932"/>
                  <a:gd name="T91" fmla="*/ 585 h 1396"/>
                  <a:gd name="T92" fmla="*/ 768 w 932"/>
                  <a:gd name="T93" fmla="*/ 527 h 1396"/>
                  <a:gd name="T94" fmla="*/ 757 w 932"/>
                  <a:gd name="T95" fmla="*/ 469 h 1396"/>
                  <a:gd name="T96" fmla="*/ 742 w 932"/>
                  <a:gd name="T97" fmla="*/ 415 h 1396"/>
                  <a:gd name="T98" fmla="*/ 720 w 932"/>
                  <a:gd name="T99" fmla="*/ 362 h 1396"/>
                  <a:gd name="T100" fmla="*/ 694 w 932"/>
                  <a:gd name="T101" fmla="*/ 313 h 1396"/>
                  <a:gd name="T102" fmla="*/ 663 w 932"/>
                  <a:gd name="T103" fmla="*/ 267 h 1396"/>
                  <a:gd name="T104" fmla="*/ 627 w 932"/>
                  <a:gd name="T105" fmla="*/ 225 h 1396"/>
                  <a:gd name="T106" fmla="*/ 587 w 932"/>
                  <a:gd name="T107" fmla="*/ 186 h 1396"/>
                  <a:gd name="T108" fmla="*/ 543 w 932"/>
                  <a:gd name="T109" fmla="*/ 153 h 1396"/>
                  <a:gd name="T110" fmla="*/ 496 w 932"/>
                  <a:gd name="T111" fmla="*/ 124 h 1396"/>
                  <a:gd name="T112" fmla="*/ 445 w 932"/>
                  <a:gd name="T113" fmla="*/ 98 h 1396"/>
                  <a:gd name="T114" fmla="*/ 604 w 932"/>
                  <a:gd name="T115" fmla="*/ 0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32" h="1396">
                    <a:moveTo>
                      <a:pt x="604" y="0"/>
                    </a:moveTo>
                    <a:lnTo>
                      <a:pt x="657" y="35"/>
                    </a:lnTo>
                    <a:lnTo>
                      <a:pt x="705" y="74"/>
                    </a:lnTo>
                    <a:lnTo>
                      <a:pt x="749" y="118"/>
                    </a:lnTo>
                    <a:lnTo>
                      <a:pt x="790" y="167"/>
                    </a:lnTo>
                    <a:lnTo>
                      <a:pt x="826" y="218"/>
                    </a:lnTo>
                    <a:lnTo>
                      <a:pt x="857" y="272"/>
                    </a:lnTo>
                    <a:lnTo>
                      <a:pt x="884" y="331"/>
                    </a:lnTo>
                    <a:lnTo>
                      <a:pt x="905" y="391"/>
                    </a:lnTo>
                    <a:lnTo>
                      <a:pt x="919" y="454"/>
                    </a:lnTo>
                    <a:lnTo>
                      <a:pt x="929" y="518"/>
                    </a:lnTo>
                    <a:lnTo>
                      <a:pt x="932" y="585"/>
                    </a:lnTo>
                    <a:lnTo>
                      <a:pt x="929" y="650"/>
                    </a:lnTo>
                    <a:lnTo>
                      <a:pt x="920" y="714"/>
                    </a:lnTo>
                    <a:lnTo>
                      <a:pt x="906" y="776"/>
                    </a:lnTo>
                    <a:lnTo>
                      <a:pt x="886" y="836"/>
                    </a:lnTo>
                    <a:lnTo>
                      <a:pt x="861" y="892"/>
                    </a:lnTo>
                    <a:lnTo>
                      <a:pt x="830" y="947"/>
                    </a:lnTo>
                    <a:lnTo>
                      <a:pt x="796" y="997"/>
                    </a:lnTo>
                    <a:lnTo>
                      <a:pt x="757" y="1044"/>
                    </a:lnTo>
                    <a:lnTo>
                      <a:pt x="714" y="1088"/>
                    </a:lnTo>
                    <a:lnTo>
                      <a:pt x="667" y="1128"/>
                    </a:lnTo>
                    <a:lnTo>
                      <a:pt x="617" y="1164"/>
                    </a:lnTo>
                    <a:lnTo>
                      <a:pt x="563" y="1195"/>
                    </a:lnTo>
                    <a:lnTo>
                      <a:pt x="508" y="1221"/>
                    </a:lnTo>
                    <a:lnTo>
                      <a:pt x="449" y="1243"/>
                    </a:lnTo>
                    <a:lnTo>
                      <a:pt x="387" y="1259"/>
                    </a:lnTo>
                    <a:lnTo>
                      <a:pt x="325" y="1269"/>
                    </a:lnTo>
                    <a:lnTo>
                      <a:pt x="325" y="1396"/>
                    </a:lnTo>
                    <a:lnTo>
                      <a:pt x="0" y="1194"/>
                    </a:lnTo>
                    <a:lnTo>
                      <a:pt x="325" y="991"/>
                    </a:lnTo>
                    <a:lnTo>
                      <a:pt x="325" y="1106"/>
                    </a:lnTo>
                    <a:lnTo>
                      <a:pt x="378" y="1094"/>
                    </a:lnTo>
                    <a:lnTo>
                      <a:pt x="428" y="1079"/>
                    </a:lnTo>
                    <a:lnTo>
                      <a:pt x="477" y="1057"/>
                    </a:lnTo>
                    <a:lnTo>
                      <a:pt x="524" y="1032"/>
                    </a:lnTo>
                    <a:lnTo>
                      <a:pt x="566" y="1001"/>
                    </a:lnTo>
                    <a:lnTo>
                      <a:pt x="606" y="968"/>
                    </a:lnTo>
                    <a:lnTo>
                      <a:pt x="642" y="930"/>
                    </a:lnTo>
                    <a:lnTo>
                      <a:pt x="674" y="888"/>
                    </a:lnTo>
                    <a:lnTo>
                      <a:pt x="703" y="844"/>
                    </a:lnTo>
                    <a:lnTo>
                      <a:pt x="726" y="797"/>
                    </a:lnTo>
                    <a:lnTo>
                      <a:pt x="745" y="747"/>
                    </a:lnTo>
                    <a:lnTo>
                      <a:pt x="759" y="695"/>
                    </a:lnTo>
                    <a:lnTo>
                      <a:pt x="768" y="641"/>
                    </a:lnTo>
                    <a:lnTo>
                      <a:pt x="771" y="585"/>
                    </a:lnTo>
                    <a:lnTo>
                      <a:pt x="768" y="527"/>
                    </a:lnTo>
                    <a:lnTo>
                      <a:pt x="757" y="469"/>
                    </a:lnTo>
                    <a:lnTo>
                      <a:pt x="742" y="415"/>
                    </a:lnTo>
                    <a:lnTo>
                      <a:pt x="720" y="362"/>
                    </a:lnTo>
                    <a:lnTo>
                      <a:pt x="694" y="313"/>
                    </a:lnTo>
                    <a:lnTo>
                      <a:pt x="663" y="267"/>
                    </a:lnTo>
                    <a:lnTo>
                      <a:pt x="627" y="225"/>
                    </a:lnTo>
                    <a:lnTo>
                      <a:pt x="587" y="186"/>
                    </a:lnTo>
                    <a:lnTo>
                      <a:pt x="543" y="153"/>
                    </a:lnTo>
                    <a:lnTo>
                      <a:pt x="496" y="124"/>
                    </a:lnTo>
                    <a:lnTo>
                      <a:pt x="445" y="98"/>
                    </a:lnTo>
                    <a:lnTo>
                      <a:pt x="604"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3142" y="2800392"/>
            <a:ext cx="2132088" cy="2842784"/>
          </a:xfrm>
          <a:prstGeom prst="rect">
            <a:avLst/>
          </a:prstGeom>
        </p:spPr>
      </p:pic>
      <p:sp>
        <p:nvSpPr>
          <p:cNvPr id="3" name="TextBox 2"/>
          <p:cNvSpPr txBox="1"/>
          <p:nvPr/>
        </p:nvSpPr>
        <p:spPr>
          <a:xfrm>
            <a:off x="8545172" y="4618095"/>
            <a:ext cx="2330803" cy="830997"/>
          </a:xfrm>
          <a:prstGeom prst="rect">
            <a:avLst/>
          </a:prstGeom>
          <a:noFill/>
        </p:spPr>
        <p:txBody>
          <a:bodyPr wrap="square" rtlCol="0">
            <a:spAutoFit/>
          </a:bodyPr>
          <a:lstStyle/>
          <a:p>
            <a:r>
              <a:rPr lang="en-US" sz="2400" dirty="0" smtClean="0"/>
              <a:t>-by</a:t>
            </a:r>
          </a:p>
          <a:p>
            <a:r>
              <a:rPr lang="en-US" sz="2400" dirty="0" smtClean="0"/>
              <a:t>     Rupesh Mahal </a:t>
            </a:r>
            <a:endParaRPr lang="en-US" sz="2400" dirty="0"/>
          </a:p>
        </p:txBody>
      </p:sp>
    </p:spTree>
    <p:extLst>
      <p:ext uri="{BB962C8B-B14F-4D97-AF65-F5344CB8AC3E}">
        <p14:creationId xmlns:p14="http://schemas.microsoft.com/office/powerpoint/2010/main" val="198895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Problem Statement</a:t>
            </a:r>
            <a:endParaRPr lang="en-US" b="1" u="sng" dirty="0"/>
          </a:p>
        </p:txBody>
      </p:sp>
      <p:grpSp>
        <p:nvGrpSpPr>
          <p:cNvPr id="7" name="Group 6"/>
          <p:cNvGrpSpPr/>
          <p:nvPr/>
        </p:nvGrpSpPr>
        <p:grpSpPr>
          <a:xfrm>
            <a:off x="3376907" y="1730393"/>
            <a:ext cx="8815092" cy="4832640"/>
            <a:chOff x="3197695" y="2030734"/>
            <a:chExt cx="8815092" cy="1104201"/>
          </a:xfrm>
        </p:grpSpPr>
        <p:sp>
          <p:nvSpPr>
            <p:cNvPr id="112" name="Rectangle 111"/>
            <p:cNvSpPr/>
            <p:nvPr/>
          </p:nvSpPr>
          <p:spPr>
            <a:xfrm>
              <a:off x="3604186" y="2030734"/>
              <a:ext cx="8408601" cy="1104201"/>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13" name="TextBox 112"/>
            <p:cNvSpPr txBox="1"/>
            <p:nvPr/>
          </p:nvSpPr>
          <p:spPr>
            <a:xfrm>
              <a:off x="3604186" y="2030734"/>
              <a:ext cx="5277737" cy="105456"/>
            </a:xfrm>
            <a:prstGeom prst="rect">
              <a:avLst/>
            </a:prstGeom>
            <a:noFill/>
          </p:spPr>
          <p:txBody>
            <a:bodyPr wrap="square" rtlCol="0" anchor="ctr">
              <a:spAutoFit/>
            </a:bodyPr>
            <a:lstStyle/>
            <a:p>
              <a:endParaRPr lang="en-US" sz="2399" dirty="0"/>
            </a:p>
          </p:txBody>
        </p:sp>
        <p:sp>
          <p:nvSpPr>
            <p:cNvPr id="114" name="Oval 113"/>
            <p:cNvSpPr>
              <a:spLocks noChangeAspect="1"/>
            </p:cNvSpPr>
            <p:nvPr/>
          </p:nvSpPr>
          <p:spPr>
            <a:xfrm>
              <a:off x="3197695" y="2030734"/>
              <a:ext cx="295441" cy="86512"/>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endParaRPr lang="en-US" sz="4399" kern="0" dirty="0">
                <a:solidFill>
                  <a:schemeClr val="bg1"/>
                </a:solidFill>
                <a:latin typeface="Arial" pitchFamily="34" charset="0"/>
                <a:cs typeface="Arial" pitchFamily="34" charset="0"/>
              </a:endParaRPr>
            </a:p>
          </p:txBody>
        </p:sp>
      </p:grpSp>
      <p:sp>
        <p:nvSpPr>
          <p:cNvPr id="8" name="Rectangle 7"/>
          <p:cNvSpPr/>
          <p:nvPr/>
        </p:nvSpPr>
        <p:spPr>
          <a:xfrm>
            <a:off x="3782923" y="1690688"/>
            <a:ext cx="8409076" cy="4489947"/>
          </a:xfrm>
          <a:prstGeom prst="rect">
            <a:avLst/>
          </a:prstGeom>
        </p:spPr>
        <p:txBody>
          <a:bodyPr wrap="square">
            <a:spAutoFit/>
          </a:bodyPr>
          <a:lstStyle/>
          <a:p>
            <a:pPr indent="457200" algn="just">
              <a:lnSpc>
                <a:spcPct val="115000"/>
              </a:lnSpc>
              <a:spcAft>
                <a:spcPts val="1000"/>
              </a:spcAft>
            </a:pPr>
            <a:r>
              <a:rPr lang="en-US" dirty="0">
                <a:latin typeface="Arial" panose="020B0604020202020204" pitchFamily="34" charset="0"/>
                <a:ea typeface="Calibri" panose="020F0502020204030204" pitchFamily="34" charset="0"/>
                <a:cs typeface="Kalinga"/>
              </a:rPr>
              <a:t>In today’s world, it is a headache for parents to decide which school is good for their children. It is very important for a child to have his/her education at a better place so that he/she should be influence by bad things nearby. The mission of this project is to use Foursquare location data and regional clustering of venue information to determine what might be the ‘best’ school in York for a child. My proposal, then, is an analysis of the neighborhoods of schools in York for the consideration of safe place for children. The objective is to evaluate the neighborhoods of schools and analyses whether there is any venue nearby which can be harmful for a child. </a:t>
            </a:r>
            <a:endParaRPr lang="en-US" dirty="0" smtClean="0">
              <a:latin typeface="Arial" panose="020B0604020202020204" pitchFamily="34" charset="0"/>
              <a:ea typeface="Calibri" panose="020F0502020204030204" pitchFamily="34" charset="0"/>
              <a:cs typeface="Kalinga"/>
            </a:endParaRPr>
          </a:p>
          <a:p>
            <a:pPr indent="457200" algn="just">
              <a:lnSpc>
                <a:spcPct val="115000"/>
              </a:lnSpc>
              <a:spcAft>
                <a:spcPts val="1000"/>
              </a:spcAft>
            </a:pPr>
            <a:r>
              <a:rPr lang="en-US" dirty="0">
                <a:latin typeface="Arial" panose="020B0604020202020204" pitchFamily="34" charset="0"/>
                <a:cs typeface="Arial" panose="020B0604020202020204" pitchFamily="34" charset="0"/>
              </a:rPr>
              <a:t>This project will be interesting for parents those are willing to send their children to school and yet little bit of confuse about which school will be safe for their children.</a:t>
            </a:r>
          </a:p>
          <a:p>
            <a:pPr indent="457200" algn="just">
              <a:lnSpc>
                <a:spcPct val="115000"/>
              </a:lnSpc>
              <a:spcAft>
                <a:spcPts val="1000"/>
              </a:spcAft>
            </a:pPr>
            <a:endParaRPr lang="en-US" dirty="0">
              <a:latin typeface="Calibri" panose="020F0502020204030204" pitchFamily="34" charset="0"/>
              <a:ea typeface="Calibri" panose="020F0502020204030204" pitchFamily="34" charset="0"/>
              <a:cs typeface="Kalinga"/>
            </a:endParaRPr>
          </a:p>
        </p:txBody>
      </p:sp>
      <p:sp>
        <p:nvSpPr>
          <p:cNvPr id="104" name="Oval 103"/>
          <p:cNvSpPr>
            <a:spLocks noChangeAspect="1"/>
          </p:cNvSpPr>
          <p:nvPr/>
        </p:nvSpPr>
        <p:spPr>
          <a:xfrm>
            <a:off x="3362158" y="4649960"/>
            <a:ext cx="295441" cy="37862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endParaRPr lang="en-US" sz="4399" kern="0" dirty="0">
              <a:solidFill>
                <a:schemeClr val="bg1"/>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123" y="2191930"/>
            <a:ext cx="2699237" cy="2458029"/>
          </a:xfrm>
          <a:prstGeom prst="rect">
            <a:avLst/>
          </a:prstGeom>
        </p:spPr>
      </p:pic>
    </p:spTree>
    <p:extLst>
      <p:ext uri="{BB962C8B-B14F-4D97-AF65-F5344CB8AC3E}">
        <p14:creationId xmlns:p14="http://schemas.microsoft.com/office/powerpoint/2010/main" val="2274728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Cleaned Data</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276" y="3581912"/>
            <a:ext cx="8663448" cy="2937009"/>
          </a:xfrm>
          <a:prstGeom prst="rect">
            <a:avLst/>
          </a:prstGeom>
        </p:spPr>
      </p:pic>
      <p:sp>
        <p:nvSpPr>
          <p:cNvPr id="4" name="TextBox 3"/>
          <p:cNvSpPr txBox="1"/>
          <p:nvPr/>
        </p:nvSpPr>
        <p:spPr>
          <a:xfrm>
            <a:off x="838200" y="1827586"/>
            <a:ext cx="10650794" cy="1754326"/>
          </a:xfrm>
          <a:prstGeom prst="rect">
            <a:avLst/>
          </a:prstGeom>
          <a:noFill/>
        </p:spPr>
        <p:txBody>
          <a:bodyPr wrap="square" rtlCol="0">
            <a:spAutoFit/>
          </a:bodyPr>
          <a:lstStyle/>
          <a:p>
            <a:pPr algn="just"/>
            <a:r>
              <a:rPr lang="en-US" dirty="0" smtClean="0"/>
              <a:t>	</a:t>
            </a: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data that we will use for this analysis is a combination of a CSV file that has been prepared for the purposes of the analysis from multiple sources (schoolslist.csv) and the location/venue information in foursquare. Schoolslist.csv has list of schools in York  along with their latitude and longitude. Using foursquare APIs, we can get the details and category of the neighborhood venues and using this we can classify the schools whether it is safe or unsafe for a child using SVM linear classification algorithm.</a:t>
            </a:r>
          </a:p>
        </p:txBody>
      </p:sp>
    </p:spTree>
    <p:extLst>
      <p:ext uri="{BB962C8B-B14F-4D97-AF65-F5344CB8AC3E}">
        <p14:creationId xmlns:p14="http://schemas.microsoft.com/office/powerpoint/2010/main" val="2499298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Initial Mapping of schools</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388" y="1511217"/>
            <a:ext cx="9307224" cy="4867954"/>
          </a:xfrm>
          <a:prstGeom prst="rect">
            <a:avLst/>
          </a:prstGeom>
        </p:spPr>
      </p:pic>
    </p:spTree>
    <p:extLst>
      <p:ext uri="{BB962C8B-B14F-4D97-AF65-F5344CB8AC3E}">
        <p14:creationId xmlns:p14="http://schemas.microsoft.com/office/powerpoint/2010/main" val="211608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Classification model (SVM)</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1" y="2083511"/>
            <a:ext cx="5385619" cy="359431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818" y="2525663"/>
            <a:ext cx="5707627" cy="2710013"/>
          </a:xfrm>
          <a:prstGeom prst="rect">
            <a:avLst/>
          </a:prstGeom>
        </p:spPr>
      </p:pic>
    </p:spTree>
    <p:extLst>
      <p:ext uri="{BB962C8B-B14F-4D97-AF65-F5344CB8AC3E}">
        <p14:creationId xmlns:p14="http://schemas.microsoft.com/office/powerpoint/2010/main" val="347802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Mapping classified schools on the York map</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993" y="2052445"/>
            <a:ext cx="9062594" cy="2753109"/>
          </a:xfrm>
          <a:prstGeom prst="rect">
            <a:avLst/>
          </a:prstGeom>
        </p:spPr>
      </p:pic>
      <p:sp>
        <p:nvSpPr>
          <p:cNvPr id="4" name="TextBox 3"/>
          <p:cNvSpPr txBox="1"/>
          <p:nvPr/>
        </p:nvSpPr>
        <p:spPr>
          <a:xfrm>
            <a:off x="3524864" y="5427406"/>
            <a:ext cx="1902541" cy="369332"/>
          </a:xfrm>
          <a:prstGeom prst="rect">
            <a:avLst/>
          </a:prstGeom>
          <a:noFill/>
        </p:spPr>
        <p:txBody>
          <a:bodyPr wrap="square" rtlCol="0">
            <a:spAutoFit/>
          </a:bodyPr>
          <a:lstStyle/>
          <a:p>
            <a:pPr>
              <a:buClr>
                <a:srgbClr val="00863D"/>
              </a:buClr>
              <a:buSzPct val="200000"/>
            </a:pPr>
            <a:r>
              <a:rPr lang="en-US" dirty="0" smtClean="0"/>
              <a:t>Unsafe School</a:t>
            </a:r>
            <a:endParaRPr lang="en-US" dirty="0"/>
          </a:p>
        </p:txBody>
      </p:sp>
      <p:sp>
        <p:nvSpPr>
          <p:cNvPr id="5" name="Oval 4"/>
          <p:cNvSpPr/>
          <p:nvPr/>
        </p:nvSpPr>
        <p:spPr>
          <a:xfrm>
            <a:off x="3288890" y="5530645"/>
            <a:ext cx="132736" cy="147484"/>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288890" y="6194323"/>
            <a:ext cx="132736" cy="16223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24864" y="6078755"/>
            <a:ext cx="1356851" cy="369332"/>
          </a:xfrm>
          <a:prstGeom prst="rect">
            <a:avLst/>
          </a:prstGeom>
          <a:noFill/>
        </p:spPr>
        <p:txBody>
          <a:bodyPr wrap="square" rtlCol="0">
            <a:spAutoFit/>
          </a:bodyPr>
          <a:lstStyle/>
          <a:p>
            <a:r>
              <a:rPr lang="en-US" dirty="0" smtClean="0"/>
              <a:t>Safe School</a:t>
            </a:r>
            <a:endParaRPr lang="en-US" dirty="0"/>
          </a:p>
        </p:txBody>
      </p:sp>
    </p:spTree>
    <p:extLst>
      <p:ext uri="{BB962C8B-B14F-4D97-AF65-F5344CB8AC3E}">
        <p14:creationId xmlns:p14="http://schemas.microsoft.com/office/powerpoint/2010/main" val="4175087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Result</a:t>
            </a:r>
            <a:endParaRPr lang="en-US" b="1" u="sng" dirty="0"/>
          </a:p>
        </p:txBody>
      </p:sp>
      <p:sp>
        <p:nvSpPr>
          <p:cNvPr id="3" name="TextBox 2"/>
          <p:cNvSpPr txBox="1"/>
          <p:nvPr/>
        </p:nvSpPr>
        <p:spPr>
          <a:xfrm>
            <a:off x="403614" y="1690688"/>
            <a:ext cx="11384771" cy="1754326"/>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 </a:t>
            </a:r>
          </a:p>
          <a:p>
            <a:pPr algn="just"/>
            <a:r>
              <a:rPr lang="en-US" dirty="0" smtClean="0">
                <a:latin typeface="Arial" panose="020B0604020202020204" pitchFamily="34" charset="0"/>
                <a:cs typeface="Arial" panose="020B0604020202020204" pitchFamily="34" charset="0"/>
              </a:rPr>
              <a:t>	From </a:t>
            </a:r>
            <a:r>
              <a:rPr lang="en-US" dirty="0">
                <a:latin typeface="Arial" panose="020B0604020202020204" pitchFamily="34" charset="0"/>
                <a:cs typeface="Arial" panose="020B0604020202020204" pitchFamily="34" charset="0"/>
              </a:rPr>
              <a:t>the above result, it shows some schools with green color and some schools with blue color. By using SVM linear model, I have classified all the unsafe schools by labelling them with blue color and all the schools with green color label are safe for children as there is no harmful venue around the school.</a:t>
            </a:r>
          </a:p>
          <a:p>
            <a:pPr algn="just"/>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180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233</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Kalinga</vt:lpstr>
      <vt:lpstr>Office Theme</vt:lpstr>
      <vt:lpstr>PowerPoint Presentation</vt:lpstr>
      <vt:lpstr>Problem Statement</vt:lpstr>
      <vt:lpstr>Cleaned Data</vt:lpstr>
      <vt:lpstr>Initial Mapping of schools</vt:lpstr>
      <vt:lpstr>Classification model (SVM)</vt:lpstr>
      <vt:lpstr>Mapping classified schools on the York map</vt:lpstr>
      <vt:lpstr>Result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Coursera Capstone Project </dc:title>
  <dc:creator>Rupesh Mahal</dc:creator>
  <cp:lastModifiedBy>Rupesh Mahal</cp:lastModifiedBy>
  <cp:revision>9</cp:revision>
  <dcterms:created xsi:type="dcterms:W3CDTF">2019-04-23T13:24:44Z</dcterms:created>
  <dcterms:modified xsi:type="dcterms:W3CDTF">2019-04-23T20:47:35Z</dcterms:modified>
</cp:coreProperties>
</file>