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8" r:id="rId2"/>
    <p:sldId id="257" r:id="rId3"/>
    <p:sldId id="260" r:id="rId4"/>
    <p:sldId id="267" r:id="rId5"/>
    <p:sldId id="261" r:id="rId6"/>
    <p:sldId id="262" r:id="rId7"/>
    <p:sldId id="263" r:id="rId8"/>
    <p:sldId id="264" r:id="rId9"/>
    <p:sldId id="265" r:id="rId10"/>
    <p:sldId id="268" r:id="rId11"/>
    <p:sldId id="272" r:id="rId12"/>
    <p:sldId id="269" r:id="rId13"/>
    <p:sldId id="274" r:id="rId14"/>
    <p:sldId id="275" r:id="rId15"/>
    <p:sldId id="270" r:id="rId16"/>
    <p:sldId id="271" r:id="rId17"/>
    <p:sldId id="266"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pPr/>
              <a:t>15</a:t>
            </a:fld>
            <a:endParaRPr lang="en-US"/>
          </a:p>
        </p:txBody>
      </p:sp>
    </p:spTree>
    <p:extLst>
      <p:ext uri="{BB962C8B-B14F-4D97-AF65-F5344CB8AC3E}">
        <p14:creationId xmlns:p14="http://schemas.microsoft.com/office/powerpoint/2010/main" val="157412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Online Auction App</a:t>
            </a:r>
            <a:endParaRPr lang="en-US" sz="3200" dirty="0"/>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5105400" y="4704909"/>
            <a:ext cx="3886200" cy="1631216"/>
          </a:xfrm>
          <a:prstGeom prst="rect">
            <a:avLst/>
          </a:prstGeom>
          <a:noFill/>
        </p:spPr>
        <p:txBody>
          <a:bodyPr wrap="square" rtlCol="0">
            <a:spAutoFit/>
          </a:bodyPr>
          <a:lstStyle/>
          <a:p>
            <a:pPr algn="ctr"/>
            <a:r>
              <a:rPr lang="en-US" sz="2000" dirty="0" err="1"/>
              <a:t>Bismah</a:t>
            </a:r>
            <a:r>
              <a:rPr lang="en-US" sz="2000" dirty="0"/>
              <a:t> Imran </a:t>
            </a:r>
            <a:r>
              <a:rPr lang="en-US" sz="2000" dirty="0" smtClean="0"/>
              <a:t>1797-2021</a:t>
            </a:r>
          </a:p>
          <a:p>
            <a:pPr algn="ctr"/>
            <a:r>
              <a:rPr lang="en-US" sz="2000" dirty="0" smtClean="0"/>
              <a:t> </a:t>
            </a:r>
            <a:r>
              <a:rPr lang="en-US" sz="2000" dirty="0" err="1"/>
              <a:t>M.Umair</a:t>
            </a:r>
            <a:r>
              <a:rPr lang="en-US" sz="2000" dirty="0"/>
              <a:t> Khan </a:t>
            </a:r>
            <a:r>
              <a:rPr lang="en-US" sz="2000" dirty="0" smtClean="0"/>
              <a:t>491-2021</a:t>
            </a:r>
          </a:p>
          <a:p>
            <a:pPr algn="ctr"/>
            <a:r>
              <a:rPr lang="en-US" sz="2000" dirty="0" smtClean="0"/>
              <a:t> </a:t>
            </a:r>
            <a:r>
              <a:rPr lang="en-US" sz="2000" dirty="0" err="1"/>
              <a:t>Maham</a:t>
            </a:r>
            <a:r>
              <a:rPr lang="en-US" sz="2000" dirty="0"/>
              <a:t> Mirza 1922-2021 </a:t>
            </a:r>
            <a:endParaRPr lang="en-US" sz="2000" dirty="0" smtClean="0"/>
          </a:p>
          <a:p>
            <a:pPr algn="ctr"/>
            <a:r>
              <a:rPr lang="en-US" sz="2000" dirty="0" smtClean="0"/>
              <a:t>Supervisor:</a:t>
            </a:r>
          </a:p>
          <a:p>
            <a:pPr algn="ctr"/>
            <a:r>
              <a:rPr lang="en-US" sz="2000" dirty="0"/>
              <a:t>Osama Ahmed Khan </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smtClean="0">
                <a:solidFill>
                  <a:schemeClr val="bg1"/>
                </a:solidFill>
                <a:latin typeface="Calibri" pitchFamily="34" charset="0"/>
              </a:rPr>
              <a:t>FYP - II</a:t>
            </a:r>
            <a:endParaRPr lang="en-US" sz="2800" b="1" dirty="0">
              <a:solidFill>
                <a:schemeClr val="bg1"/>
              </a:solidFill>
              <a:latin typeface="Calibri" pitchFamily="34" charset="0"/>
            </a:endParaRP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1A595-0BE1-0916-7B58-3573ADF584DD}"/>
              </a:ext>
            </a:extLst>
          </p:cNvPr>
          <p:cNvSpPr>
            <a:spLocks noGrp="1"/>
          </p:cNvSpPr>
          <p:nvPr>
            <p:ph type="title"/>
          </p:nvPr>
        </p:nvSpPr>
        <p:spPr/>
        <p:txBody>
          <a:bodyPr>
            <a:normAutofit fontScale="90000"/>
          </a:bodyPr>
          <a:lstStyle/>
          <a:p>
            <a:r>
              <a:rPr lang="en-US" dirty="0" smtClean="0"/>
              <a:t>Literature/Product/Service </a:t>
            </a:r>
            <a:r>
              <a:rPr lang="en-US" dirty="0"/>
              <a:t>Review</a:t>
            </a:r>
          </a:p>
        </p:txBody>
      </p:sp>
      <p:sp>
        <p:nvSpPr>
          <p:cNvPr id="3" name="Content Placeholder 2">
            <a:extLst>
              <a:ext uri="{FF2B5EF4-FFF2-40B4-BE49-F238E27FC236}">
                <a16:creationId xmlns:a16="http://schemas.microsoft.com/office/drawing/2014/main" id="{238C9D91-A2C5-4CFA-68B5-ED67D813EEA3}"/>
              </a:ext>
            </a:extLst>
          </p:cNvPr>
          <p:cNvSpPr>
            <a:spLocks noGrp="1"/>
          </p:cNvSpPr>
          <p:nvPr>
            <p:ph sz="quarter" idx="1"/>
          </p:nvPr>
        </p:nvSpPr>
        <p:spPr/>
        <p:txBody>
          <a:bodyPr>
            <a:normAutofit fontScale="55000" lnSpcReduction="20000"/>
          </a:bodyPr>
          <a:lstStyle/>
          <a:p>
            <a:pPr marL="0" indent="0">
              <a:buNone/>
            </a:pPr>
            <a:r>
              <a:rPr lang="en-US" dirty="0"/>
              <a:t>The Online Auction App seeks to innovate the traditional auction process by leveraging modern technology to enhance user experience, security, and engagement. Below is a review of related literature, existing products, and services in the field. </a:t>
            </a:r>
            <a:endParaRPr lang="en-US" dirty="0" smtClean="0"/>
          </a:p>
          <a:p>
            <a:pPr marL="0" indent="0">
              <a:buNone/>
            </a:pPr>
            <a:r>
              <a:rPr lang="en-US" sz="3600" b="1" dirty="0" smtClean="0"/>
              <a:t>1</a:t>
            </a:r>
            <a:r>
              <a:rPr lang="en-US" sz="3600" b="1" dirty="0"/>
              <a:t>. Literature Review </a:t>
            </a:r>
            <a:endParaRPr lang="en-US" sz="3600" b="1" dirty="0" smtClean="0"/>
          </a:p>
          <a:p>
            <a:r>
              <a:rPr lang="en-US" b="1" dirty="0" smtClean="0"/>
              <a:t>Evolution </a:t>
            </a:r>
            <a:r>
              <a:rPr lang="en-US" b="1" dirty="0"/>
              <a:t>of Online Auctions: </a:t>
            </a:r>
            <a:r>
              <a:rPr lang="en-US" dirty="0"/>
              <a:t>Research has shown that online auction platforms, such as eBay, have significantly transformed traditional auctions by allowing global participation. Studies emphasize the importance of user experience and real-time bidding as key factors in user satisfaction. </a:t>
            </a:r>
            <a:endParaRPr lang="en-US" dirty="0" smtClean="0"/>
          </a:p>
          <a:p>
            <a:r>
              <a:rPr lang="en-US" b="1" dirty="0" smtClean="0"/>
              <a:t>User </a:t>
            </a:r>
            <a:r>
              <a:rPr lang="en-US" b="1" dirty="0"/>
              <a:t>Engagement</a:t>
            </a:r>
            <a:r>
              <a:rPr lang="en-US" dirty="0"/>
              <a:t>: Literature highlights the role of gamification and real-time notifications in keeping users engaged. Features like bidding updates and personalized messages can improve user retention and activity</a:t>
            </a:r>
            <a:r>
              <a:rPr lang="en-US" dirty="0" smtClean="0"/>
              <a:t>.</a:t>
            </a:r>
          </a:p>
          <a:p>
            <a:r>
              <a:rPr lang="en-US" dirty="0" smtClean="0"/>
              <a:t> </a:t>
            </a:r>
            <a:r>
              <a:rPr lang="en-US" b="1" dirty="0" smtClean="0"/>
              <a:t>Security </a:t>
            </a:r>
            <a:r>
              <a:rPr lang="en-US" b="1" dirty="0"/>
              <a:t>Concerns</a:t>
            </a:r>
            <a:r>
              <a:rPr lang="en-US" dirty="0"/>
              <a:t>: Numerous studies have focused on the critical need for secure transactions and data protection in online platforms. Strong authentication, encryption, and fraud detection mechanisms are crucial for maintaining user trust. </a:t>
            </a:r>
            <a:endParaRPr lang="en-US" dirty="0" smtClean="0"/>
          </a:p>
          <a:p>
            <a:pPr marL="0" indent="0">
              <a:buNone/>
            </a:pPr>
            <a:r>
              <a:rPr lang="en-US" sz="3600" b="1" dirty="0" smtClean="0"/>
              <a:t>2</a:t>
            </a:r>
            <a:r>
              <a:rPr lang="en-US" sz="3600" b="1" dirty="0"/>
              <a:t>. Product Review </a:t>
            </a:r>
          </a:p>
          <a:p>
            <a:r>
              <a:rPr lang="en-US" b="1" dirty="0" smtClean="0"/>
              <a:t>eBay</a:t>
            </a:r>
            <a:r>
              <a:rPr lang="en-US" dirty="0"/>
              <a:t>: One of the pioneers in online auctions, eBay offers a vast marketplace with auction and fixed-price options. Its strengths include a wide user base and advanced bidding features, but it can be complex for new users.</a:t>
            </a:r>
          </a:p>
        </p:txBody>
      </p:sp>
      <p:sp>
        <p:nvSpPr>
          <p:cNvPr id="4" name="Footer Placeholder 3">
            <a:extLst>
              <a:ext uri="{FF2B5EF4-FFF2-40B4-BE49-F238E27FC236}">
                <a16:creationId xmlns:a16="http://schemas.microsoft.com/office/drawing/2014/main" id="{EA53D2C2-53FC-8CD8-BAB4-05A87E3D90A9}"/>
              </a:ext>
            </a:extLst>
          </p:cNvPr>
          <p:cNvSpPr>
            <a:spLocks noGrp="1"/>
          </p:cNvSpPr>
          <p:nvPr>
            <p:ph type="ftr" sz="quarter" idx="11"/>
          </p:nvPr>
        </p:nvSpPr>
        <p:spPr/>
        <p:txBody>
          <a:bodyPr/>
          <a:lstStyle/>
          <a:p>
            <a:r>
              <a:rPr lang="en-US" dirty="0"/>
              <a:t>Online Auction App</a:t>
            </a:r>
            <a:endParaRPr lang="en-US" dirty="0"/>
          </a:p>
        </p:txBody>
      </p:sp>
      <p:sp>
        <p:nvSpPr>
          <p:cNvPr id="5" name="Slide Number Placeholder 4">
            <a:extLst>
              <a:ext uri="{FF2B5EF4-FFF2-40B4-BE49-F238E27FC236}">
                <a16:creationId xmlns:a16="http://schemas.microsoft.com/office/drawing/2014/main"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a:extLst>
              <a:ext uri="{FF2B5EF4-FFF2-40B4-BE49-F238E27FC236}">
                <a16:creationId xmlns:a16="http://schemas.microsoft.com/office/drawing/2014/main" id="{41089FE8-FB93-D0E9-D495-2CE1E321A1FD}"/>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97261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1A595-0BE1-0916-7B58-3573ADF584DD}"/>
              </a:ext>
            </a:extLst>
          </p:cNvPr>
          <p:cNvSpPr>
            <a:spLocks noGrp="1"/>
          </p:cNvSpPr>
          <p:nvPr>
            <p:ph type="title"/>
          </p:nvPr>
        </p:nvSpPr>
        <p:spPr/>
        <p:txBody>
          <a:bodyPr>
            <a:normAutofit fontScale="90000"/>
          </a:bodyPr>
          <a:lstStyle/>
          <a:p>
            <a:r>
              <a:rPr lang="en-US" dirty="0" smtClean="0"/>
              <a:t>Literature/Product/Service </a:t>
            </a:r>
            <a:r>
              <a:rPr lang="en-US" dirty="0"/>
              <a:t>Review</a:t>
            </a:r>
          </a:p>
        </p:txBody>
      </p:sp>
      <p:sp>
        <p:nvSpPr>
          <p:cNvPr id="3" name="Content Placeholder 2">
            <a:extLst>
              <a:ext uri="{FF2B5EF4-FFF2-40B4-BE49-F238E27FC236}">
                <a16:creationId xmlns:a16="http://schemas.microsoft.com/office/drawing/2014/main" id="{238C9D91-A2C5-4CFA-68B5-ED67D813EEA3}"/>
              </a:ext>
            </a:extLst>
          </p:cNvPr>
          <p:cNvSpPr>
            <a:spLocks noGrp="1"/>
          </p:cNvSpPr>
          <p:nvPr>
            <p:ph sz="quarter" idx="1"/>
          </p:nvPr>
        </p:nvSpPr>
        <p:spPr/>
        <p:txBody>
          <a:bodyPr>
            <a:normAutofit fontScale="70000" lnSpcReduction="20000"/>
          </a:bodyPr>
          <a:lstStyle/>
          <a:p>
            <a:r>
              <a:rPr lang="en-US" b="1" dirty="0" smtClean="0"/>
              <a:t>Amazon Auctions: </a:t>
            </a:r>
            <a:r>
              <a:rPr lang="en-US" dirty="0" smtClean="0"/>
              <a:t>This </a:t>
            </a:r>
            <a:r>
              <a:rPr lang="en-US" dirty="0"/>
              <a:t>platform provides auction services but lacks the comprehensive auction-specific features found in dedicated auction platforms. Its integration with Amazon's vast marketplace is a significant advantage. </a:t>
            </a:r>
            <a:endParaRPr lang="en-US" dirty="0" smtClean="0"/>
          </a:p>
          <a:p>
            <a:r>
              <a:rPr lang="en-US" b="1" dirty="0" err="1" smtClean="0"/>
              <a:t>BidSpotter</a:t>
            </a:r>
            <a:r>
              <a:rPr lang="en-US" b="1" dirty="0"/>
              <a:t>: </a:t>
            </a:r>
            <a:r>
              <a:rPr lang="en-US" dirty="0"/>
              <a:t>Specializing in industrial auctions, </a:t>
            </a:r>
            <a:r>
              <a:rPr lang="en-US" dirty="0" err="1"/>
              <a:t>BidSpotter</a:t>
            </a:r>
            <a:r>
              <a:rPr lang="en-US" dirty="0"/>
              <a:t> offers live auction streaming and bidding. Its niche focus is its strength, though it may not cater to general consumer needs</a:t>
            </a:r>
            <a:r>
              <a:rPr lang="en-US" dirty="0" smtClean="0"/>
              <a:t>.</a:t>
            </a:r>
          </a:p>
          <a:p>
            <a:pPr marL="0" indent="0">
              <a:buNone/>
            </a:pPr>
            <a:r>
              <a:rPr lang="en-US" sz="3400" b="1" dirty="0"/>
              <a:t>3. Service Review </a:t>
            </a:r>
            <a:endParaRPr lang="en-US" sz="3400" b="1" dirty="0" smtClean="0"/>
          </a:p>
          <a:p>
            <a:r>
              <a:rPr lang="en-US" dirty="0" smtClean="0"/>
              <a:t>Mobile </a:t>
            </a:r>
            <a:r>
              <a:rPr lang="en-US" dirty="0"/>
              <a:t>Auction Apps: Many platforms now offer mobile apps to facilitate on-the-go bidding. These apps are often praised for their convenience but can suffer from performance issues if not well-optimized. </a:t>
            </a:r>
            <a:endParaRPr lang="en-US" dirty="0" smtClean="0"/>
          </a:p>
          <a:p>
            <a:r>
              <a:rPr lang="en-US" dirty="0" smtClean="0"/>
              <a:t>Real-time </a:t>
            </a:r>
            <a:r>
              <a:rPr lang="en-US" dirty="0"/>
              <a:t>Notifications and Chat: Services that provide real-time updates and communication between buyers and sellers have been well-received. They enhance transparency and user satisfaction by facilitating direct negotiations and timely updates.</a:t>
            </a:r>
          </a:p>
        </p:txBody>
      </p:sp>
      <p:sp>
        <p:nvSpPr>
          <p:cNvPr id="4" name="Footer Placeholder 3">
            <a:extLst>
              <a:ext uri="{FF2B5EF4-FFF2-40B4-BE49-F238E27FC236}">
                <a16:creationId xmlns:a16="http://schemas.microsoft.com/office/drawing/2014/main" id="{EA53D2C2-53FC-8CD8-BAB4-05A87E3D90A9}"/>
              </a:ext>
            </a:extLst>
          </p:cNvPr>
          <p:cNvSpPr>
            <a:spLocks noGrp="1"/>
          </p:cNvSpPr>
          <p:nvPr>
            <p:ph type="ftr" sz="quarter" idx="11"/>
          </p:nvPr>
        </p:nvSpPr>
        <p:spPr/>
        <p:txBody>
          <a:bodyPr/>
          <a:lstStyle/>
          <a:p>
            <a:r>
              <a:rPr lang="en-US" dirty="0"/>
              <a:t>Online Auction App</a:t>
            </a:r>
            <a:endParaRPr lang="en-US" dirty="0"/>
          </a:p>
        </p:txBody>
      </p:sp>
      <p:sp>
        <p:nvSpPr>
          <p:cNvPr id="5" name="Slide Number Placeholder 4">
            <a:extLst>
              <a:ext uri="{FF2B5EF4-FFF2-40B4-BE49-F238E27FC236}">
                <a16:creationId xmlns:a16="http://schemas.microsoft.com/office/drawing/2014/main"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41089FE8-FB93-D0E9-D495-2CE1E321A1FD}"/>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3340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pic>
        <p:nvPicPr>
          <p:cNvPr id="7" name="Content Placeholder 6"/>
          <p:cNvPicPr>
            <a:picLocks noGrp="1" noChangeAspect="1"/>
          </p:cNvPicPr>
          <p:nvPr>
            <p:ph sz="quarter" idx="1"/>
          </p:nvPr>
        </p:nvPicPr>
        <p:blipFill>
          <a:blip r:embed="rId2"/>
          <a:stretch>
            <a:fillRect/>
          </a:stretch>
        </p:blipFill>
        <p:spPr>
          <a:xfrm>
            <a:off x="533400" y="1828800"/>
            <a:ext cx="8153400" cy="4206066"/>
          </a:xfrm>
          <a:prstGeom prst="rect">
            <a:avLst/>
          </a:prstGeom>
        </p:spPr>
      </p:pic>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dirty="0"/>
              <a:t>Online Auction App</a:t>
            </a:r>
            <a:endParaRPr lang="en-US" dirty="0"/>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12</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132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dirty="0"/>
              <a:t>Online Auction App</a:t>
            </a:r>
            <a:endParaRPr lang="en-US" dirty="0"/>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a:t>CS-FYP    Hamdard University </a:t>
            </a:r>
            <a:endParaRPr lang="en-US" dirty="0"/>
          </a:p>
        </p:txBody>
      </p:sp>
      <p:pic>
        <p:nvPicPr>
          <p:cNvPr id="9" name="Content Placeholder 8"/>
          <p:cNvPicPr>
            <a:picLocks noGrp="1" noChangeAspect="1"/>
          </p:cNvPicPr>
          <p:nvPr>
            <p:ph sz="quarter" idx="1"/>
          </p:nvPr>
        </p:nvPicPr>
        <p:blipFill>
          <a:blip r:embed="rId2"/>
          <a:stretch>
            <a:fillRect/>
          </a:stretch>
        </p:blipFill>
        <p:spPr>
          <a:xfrm>
            <a:off x="609600" y="1676400"/>
            <a:ext cx="8153400" cy="444182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1752600"/>
            <a:ext cx="2362200" cy="4267200"/>
          </a:xfrm>
          <a:prstGeom prst="rect">
            <a:avLst/>
          </a:prstGeom>
        </p:spPr>
      </p:pic>
    </p:spTree>
    <p:extLst>
      <p:ext uri="{BB962C8B-B14F-4D97-AF65-F5344CB8AC3E}">
        <p14:creationId xmlns:p14="http://schemas.microsoft.com/office/powerpoint/2010/main" val="53579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dirty="0"/>
              <a:t>Online Auction App</a:t>
            </a:r>
            <a:endParaRPr lang="en-US" dirty="0"/>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14</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a:t>CS-FYP    Hamdard University </a:t>
            </a:r>
            <a:endParaRPr lang="en-US" dirty="0"/>
          </a:p>
        </p:txBody>
      </p:sp>
      <p:pic>
        <p:nvPicPr>
          <p:cNvPr id="7" name="Content Placeholder 6"/>
          <p:cNvPicPr>
            <a:picLocks noGrp="1" noChangeAspect="1"/>
          </p:cNvPicPr>
          <p:nvPr>
            <p:ph sz="quarter" idx="1"/>
          </p:nvPr>
        </p:nvPicPr>
        <p:blipFill>
          <a:blip r:embed="rId2"/>
          <a:stretch>
            <a:fillRect/>
          </a:stretch>
        </p:blipFill>
        <p:spPr>
          <a:xfrm>
            <a:off x="584201" y="1676400"/>
            <a:ext cx="5584769" cy="4495800"/>
          </a:xfrm>
          <a:prstGeom prst="rect">
            <a:avLst/>
          </a:prstGeom>
        </p:spPr>
      </p:pic>
      <p:pic>
        <p:nvPicPr>
          <p:cNvPr id="8"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9050" y="1828800"/>
            <a:ext cx="2424430" cy="4267200"/>
          </a:xfrm>
          <a:prstGeom prst="rect">
            <a:avLst/>
          </a:prstGeom>
        </p:spPr>
      </p:pic>
    </p:spTree>
    <p:extLst>
      <p:ext uri="{BB962C8B-B14F-4D97-AF65-F5344CB8AC3E}">
        <p14:creationId xmlns:p14="http://schemas.microsoft.com/office/powerpoint/2010/main" val="3030207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4218-791E-0B61-ACE7-1CF9C7CB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2C40-79B7-B5FD-DE62-4C3165514122}"/>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C9E8D5E5-C410-0640-FDF9-731653518CD9}"/>
              </a:ext>
            </a:extLst>
          </p:cNvPr>
          <p:cNvSpPr>
            <a:spLocks noGrp="1"/>
          </p:cNvSpPr>
          <p:nvPr>
            <p:ph sz="quarter" idx="1"/>
          </p:nvPr>
        </p:nvSpPr>
        <p:spPr/>
        <p:txBody>
          <a:bodyPr>
            <a:normAutofit fontScale="62500" lnSpcReduction="20000"/>
          </a:bodyPr>
          <a:lstStyle/>
          <a:p>
            <a:pPr marL="0" indent="0" algn="just">
              <a:buNone/>
            </a:pPr>
            <a:r>
              <a:rPr lang="en-US" dirty="0"/>
              <a:t>To assess the effectiveness, performance, and usability of the Online Auction App in providing a real-time, user-friendly auctioning experience that improves buyer-seller interaction and maximizes value through competitive bidding</a:t>
            </a:r>
            <a:r>
              <a:rPr lang="en-US" dirty="0" smtClean="0"/>
              <a:t>.</a:t>
            </a:r>
          </a:p>
          <a:p>
            <a:pPr marL="0" indent="0" algn="just">
              <a:buNone/>
            </a:pPr>
            <a:endParaRPr lang="en-US" dirty="0"/>
          </a:p>
          <a:p>
            <a:pPr algn="just"/>
            <a:r>
              <a:rPr lang="en-US" dirty="0"/>
              <a:t>Platform: Web-based app developed </a:t>
            </a:r>
            <a:r>
              <a:rPr lang="en-US" dirty="0" smtClean="0"/>
              <a:t>using Flutter</a:t>
            </a:r>
          </a:p>
          <a:p>
            <a:pPr algn="just"/>
            <a:r>
              <a:rPr lang="en-US" dirty="0" err="1" smtClean="0"/>
              <a:t>Firbase</a:t>
            </a:r>
            <a:r>
              <a:rPr lang="en-US" dirty="0" smtClean="0"/>
              <a:t> for real time data storage</a:t>
            </a:r>
          </a:p>
          <a:p>
            <a:pPr algn="just"/>
            <a:r>
              <a:rPr lang="en-US" dirty="0" smtClean="0"/>
              <a:t>Test </a:t>
            </a:r>
            <a:r>
              <a:rPr lang="en-US" dirty="0"/>
              <a:t>Users: </a:t>
            </a:r>
            <a:r>
              <a:rPr lang="en-US" dirty="0" smtClean="0"/>
              <a:t>10 </a:t>
            </a:r>
            <a:r>
              <a:rPr lang="en-US" dirty="0"/>
              <a:t>participants </a:t>
            </a:r>
            <a:r>
              <a:rPr lang="en-US" dirty="0" smtClean="0"/>
              <a:t>(</a:t>
            </a:r>
            <a:r>
              <a:rPr lang="en-US" dirty="0"/>
              <a:t>5</a:t>
            </a:r>
            <a:r>
              <a:rPr lang="en-US" dirty="0" smtClean="0"/>
              <a:t> </a:t>
            </a:r>
            <a:r>
              <a:rPr lang="en-US" dirty="0"/>
              <a:t>sellers, </a:t>
            </a:r>
            <a:r>
              <a:rPr lang="en-US" dirty="0" smtClean="0"/>
              <a:t>5 </a:t>
            </a:r>
            <a:r>
              <a:rPr lang="en-US" dirty="0"/>
              <a:t>buyers</a:t>
            </a:r>
            <a:r>
              <a:rPr lang="en-US" dirty="0" smtClean="0"/>
              <a:t>). </a:t>
            </a:r>
          </a:p>
          <a:p>
            <a:pPr algn="just"/>
            <a:r>
              <a:rPr lang="en-US" dirty="0" smtClean="0"/>
              <a:t>Devices </a:t>
            </a:r>
            <a:r>
              <a:rPr lang="en-US" dirty="0"/>
              <a:t>Used: </a:t>
            </a:r>
            <a:r>
              <a:rPr lang="en-US" dirty="0" smtClean="0"/>
              <a:t>Desktop, </a:t>
            </a:r>
            <a:r>
              <a:rPr lang="en-US" dirty="0"/>
              <a:t>and Mobile</a:t>
            </a:r>
            <a:r>
              <a:rPr lang="en-US" dirty="0" smtClean="0"/>
              <a:t>.</a:t>
            </a:r>
          </a:p>
          <a:p>
            <a:pPr algn="just"/>
            <a:r>
              <a:rPr lang="en-US" dirty="0" smtClean="0"/>
              <a:t>Testing </a:t>
            </a:r>
            <a:r>
              <a:rPr lang="en-US" dirty="0"/>
              <a:t>Duration: </a:t>
            </a:r>
            <a:r>
              <a:rPr lang="en-US" dirty="0" smtClean="0"/>
              <a:t>2weeks. </a:t>
            </a:r>
          </a:p>
          <a:p>
            <a:pPr marL="0" indent="0" algn="just">
              <a:buNone/>
            </a:pPr>
            <a:r>
              <a:rPr lang="en-US" b="1" dirty="0" smtClean="0"/>
              <a:t>Scenarios</a:t>
            </a:r>
            <a:r>
              <a:rPr lang="en-US" dirty="0" smtClean="0"/>
              <a:t>:</a:t>
            </a:r>
          </a:p>
          <a:p>
            <a:pPr algn="just"/>
            <a:r>
              <a:rPr lang="en-US" dirty="0" smtClean="0"/>
              <a:t>Posting </a:t>
            </a:r>
            <a:r>
              <a:rPr lang="en-US" dirty="0"/>
              <a:t>an auction </a:t>
            </a:r>
            <a:r>
              <a:rPr lang="en-US" dirty="0" smtClean="0"/>
              <a:t>item</a:t>
            </a:r>
          </a:p>
          <a:p>
            <a:pPr algn="just"/>
            <a:r>
              <a:rPr lang="en-US" dirty="0" smtClean="0"/>
              <a:t> Placing </a:t>
            </a:r>
            <a:r>
              <a:rPr lang="en-US" dirty="0"/>
              <a:t>real-time </a:t>
            </a:r>
            <a:r>
              <a:rPr lang="en-US" dirty="0" smtClean="0"/>
              <a:t>bids</a:t>
            </a:r>
          </a:p>
          <a:p>
            <a:pPr algn="just"/>
            <a:r>
              <a:rPr lang="en-US" dirty="0" smtClean="0"/>
              <a:t>Winning </a:t>
            </a:r>
            <a:r>
              <a:rPr lang="en-US" dirty="0"/>
              <a:t>an </a:t>
            </a:r>
            <a:r>
              <a:rPr lang="en-US" dirty="0" smtClean="0"/>
              <a:t>auction</a:t>
            </a:r>
          </a:p>
          <a:p>
            <a:pPr algn="just"/>
            <a:r>
              <a:rPr lang="en-US" dirty="0" smtClean="0"/>
              <a:t>Viewing </a:t>
            </a:r>
            <a:r>
              <a:rPr lang="en-US" dirty="0"/>
              <a:t>item </a:t>
            </a:r>
            <a:r>
              <a:rPr lang="en-US" dirty="0" smtClean="0"/>
              <a:t>analytics</a:t>
            </a:r>
          </a:p>
          <a:p>
            <a:pPr algn="just"/>
            <a:r>
              <a:rPr lang="en-US" dirty="0" smtClean="0"/>
              <a:t>AI Chat</a:t>
            </a:r>
            <a:endParaRPr lang="en-US" dirty="0"/>
          </a:p>
        </p:txBody>
      </p:sp>
      <p:sp>
        <p:nvSpPr>
          <p:cNvPr id="4" name="Footer Placeholder 3">
            <a:extLst>
              <a:ext uri="{FF2B5EF4-FFF2-40B4-BE49-F238E27FC236}">
                <a16:creationId xmlns:a16="http://schemas.microsoft.com/office/drawing/2014/main" id="{0EA1940C-B8E2-0A4F-42D8-DEED2E581725}"/>
              </a:ext>
            </a:extLst>
          </p:cNvPr>
          <p:cNvSpPr>
            <a:spLocks noGrp="1"/>
          </p:cNvSpPr>
          <p:nvPr>
            <p:ph type="ftr" sz="quarter" idx="11"/>
          </p:nvPr>
        </p:nvSpPr>
        <p:spPr/>
        <p:txBody>
          <a:bodyPr/>
          <a:lstStyle/>
          <a:p>
            <a:r>
              <a:rPr lang="en-US" dirty="0"/>
              <a:t>Online Auction App</a:t>
            </a:r>
            <a:endParaRPr lang="en-US" dirty="0"/>
          </a:p>
        </p:txBody>
      </p:sp>
      <p:sp>
        <p:nvSpPr>
          <p:cNvPr id="5" name="Slide Number Placeholder 4">
            <a:extLst>
              <a:ext uri="{FF2B5EF4-FFF2-40B4-BE49-F238E27FC236}">
                <a16:creationId xmlns:a16="http://schemas.microsoft.com/office/drawing/2014/main" id="{DB34E641-254D-2C20-E6F9-CDB73BF0E91A}"/>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15</a:t>
            </a:fld>
            <a:endParaRPr lang="en-US" dirty="0"/>
          </a:p>
        </p:txBody>
      </p:sp>
      <p:sp>
        <p:nvSpPr>
          <p:cNvPr id="6" name="Date Placeholder 5">
            <a:extLst>
              <a:ext uri="{FF2B5EF4-FFF2-40B4-BE49-F238E27FC236}">
                <a16:creationId xmlns:a16="http://schemas.microsoft.com/office/drawing/2014/main" id="{34184363-9858-004E-DEDE-D5DCA338F9CE}"/>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59918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78C6B-27BC-7FC4-1A06-8C044B48B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A5DA0-0662-E19B-FBEE-BE8105A09110}"/>
              </a:ext>
            </a:extLst>
          </p:cNvPr>
          <p:cNvSpPr>
            <a:spLocks noGrp="1"/>
          </p:cNvSpPr>
          <p:nvPr>
            <p:ph type="title"/>
          </p:nvPr>
        </p:nvSpPr>
        <p:spPr/>
        <p:txBody>
          <a:bodyPr>
            <a:normAutofit/>
          </a:bodyPr>
          <a:lstStyle/>
          <a:p>
            <a:r>
              <a:rPr lang="en-US" dirty="0"/>
              <a:t>Test Plan &amp; Test Cases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05831397"/>
              </p:ext>
            </p:extLst>
          </p:nvPr>
        </p:nvGraphicFramePr>
        <p:xfrm>
          <a:off x="609600" y="2057400"/>
          <a:ext cx="8153399" cy="3810000"/>
        </p:xfrm>
        <a:graphic>
          <a:graphicData uri="http://schemas.openxmlformats.org/drawingml/2006/table">
            <a:tbl>
              <a:tblPr firstRow="1" firstCol="1" lastRow="1" lastCol="1" bandRow="1" bandCol="1"/>
              <a:tblGrid>
                <a:gridCol w="1712042">
                  <a:extLst>
                    <a:ext uri="{9D8B030D-6E8A-4147-A177-3AD203B41FA5}">
                      <a16:colId xmlns:a16="http://schemas.microsoft.com/office/drawing/2014/main" val="261946086"/>
                    </a:ext>
                  </a:extLst>
                </a:gridCol>
                <a:gridCol w="2242432">
                  <a:extLst>
                    <a:ext uri="{9D8B030D-6E8A-4147-A177-3AD203B41FA5}">
                      <a16:colId xmlns:a16="http://schemas.microsoft.com/office/drawing/2014/main" val="2584452531"/>
                    </a:ext>
                  </a:extLst>
                </a:gridCol>
                <a:gridCol w="1865388">
                  <a:extLst>
                    <a:ext uri="{9D8B030D-6E8A-4147-A177-3AD203B41FA5}">
                      <a16:colId xmlns:a16="http://schemas.microsoft.com/office/drawing/2014/main" val="2585616083"/>
                    </a:ext>
                  </a:extLst>
                </a:gridCol>
                <a:gridCol w="1598387">
                  <a:extLst>
                    <a:ext uri="{9D8B030D-6E8A-4147-A177-3AD203B41FA5}">
                      <a16:colId xmlns:a16="http://schemas.microsoft.com/office/drawing/2014/main" val="661011507"/>
                    </a:ext>
                  </a:extLst>
                </a:gridCol>
                <a:gridCol w="735150">
                  <a:extLst>
                    <a:ext uri="{9D8B030D-6E8A-4147-A177-3AD203B41FA5}">
                      <a16:colId xmlns:a16="http://schemas.microsoft.com/office/drawing/2014/main" val="1784119369"/>
                    </a:ext>
                  </a:extLst>
                </a:gridCol>
              </a:tblGrid>
              <a:tr h="288827">
                <a:tc>
                  <a:txBody>
                    <a:bodyPr/>
                    <a:lstStyle/>
                    <a:p>
                      <a:pPr marL="319405">
                        <a:lnSpc>
                          <a:spcPts val="1330"/>
                        </a:lnSpc>
                        <a:spcAft>
                          <a:spcPts val="0"/>
                        </a:spcAf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Test</a:t>
                      </a:r>
                      <a:r>
                        <a:rPr lang="en-US" sz="1200" b="1" spc="-20" dirty="0" err="1">
                          <a:effectLst/>
                          <a:latin typeface="Times New Roman" panose="02020603050405020304" pitchFamily="18" charset="0"/>
                          <a:ea typeface="Times New Roman" panose="02020603050405020304" pitchFamily="18" charset="0"/>
                          <a:cs typeface="Times New Roman" panose="02020603050405020304" pitchFamily="18" charset="0"/>
                        </a:rPr>
                        <a:t>Case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6405">
                        <a:lnSpc>
                          <a:spcPts val="1330"/>
                        </a:lnSpc>
                        <a:spcAft>
                          <a:spcPts val="0"/>
                        </a:spcAft>
                      </a:pPr>
                      <a:r>
                        <a:rPr lang="en-US" sz="1200" b="1" spc="-1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085" marR="12065" algn="ctr">
                        <a:lnSpc>
                          <a:spcPts val="133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Expected</a:t>
                      </a:r>
                      <a:r>
                        <a:rPr lang="en-US" sz="1200" b="1" spc="-10">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8740" algn="r">
                        <a:lnSpc>
                          <a:spcPts val="133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Actual</a:t>
                      </a:r>
                      <a:r>
                        <a:rPr lang="en-US" sz="1200" b="1" spc="-10">
                          <a:effectLst/>
                          <a:latin typeface="Times New Roman" panose="02020603050405020304" pitchFamily="18" charset="0"/>
                          <a:ea typeface="Times New Roman" panose="02020603050405020304" pitchFamily="18" charset="0"/>
                          <a:cs typeface="Times New Roman" panose="02020603050405020304" pitchFamily="18" charset="0"/>
                        </a:rPr>
                        <a:t> 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lnSpc>
                          <a:spcPts val="1330"/>
                        </a:lnSpc>
                        <a:spcAft>
                          <a:spcPts val="0"/>
                        </a:spcAft>
                      </a:pPr>
                      <a:r>
                        <a:rPr lang="en-US" sz="1200" b="1" spc="-10">
                          <a:effectLst/>
                          <a:latin typeface="Times New Roman" panose="02020603050405020304" pitchFamily="18" charset="0"/>
                          <a:ea typeface="Times New Roman" panose="02020603050405020304" pitchFamily="18" charset="0"/>
                          <a:cs typeface="Times New Roman" panose="02020603050405020304" pitchFamily="18" charset="0"/>
                        </a:rPr>
                        <a:t>Status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131408"/>
                  </a:ext>
                </a:extLst>
              </a:tr>
              <a:tr h="590254">
                <a:tc>
                  <a:txBody>
                    <a:bodyPr/>
                    <a:lstStyle/>
                    <a:p>
                      <a:pPr marL="31750">
                        <a:spcBef>
                          <a:spcPts val="11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Loginwithvalid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credentials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47625">
                        <a:spcBef>
                          <a:spcPts val="11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Userenterscorrect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email &amp; password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385">
                        <a:spcBef>
                          <a:spcPts val="11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Userlogsin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successfully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506730">
                        <a:spcBef>
                          <a:spcPts val="11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Worksas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expected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spcBef>
                          <a:spcPts val="805"/>
                        </a:spcBef>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927792"/>
                  </a:ext>
                </a:extLst>
              </a:tr>
              <a:tr h="593162">
                <a:tc>
                  <a:txBody>
                    <a:bodyPr/>
                    <a:lstStyle/>
                    <a:p>
                      <a:pPr marL="31750">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Loginwithwrong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Userentersincorrect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2065" algn="ctr">
                        <a:spcBef>
                          <a:spcPts val="82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Showerror</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message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337185">
                        <a:spcBef>
                          <a:spcPts val="1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Showserror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message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spcBef>
                          <a:spcPts val="820"/>
                        </a:spcBef>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17619"/>
                  </a:ext>
                </a:extLst>
              </a:tr>
              <a:tr h="593162">
                <a:tc>
                  <a:txBody>
                    <a:bodyPr/>
                    <a:lstStyle/>
                    <a:p>
                      <a:pPr marL="31750">
                        <a:spcBef>
                          <a:spcPts val="1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Addnewauction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item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Sellerfillsformand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uploads image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385">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Itemislisted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successfully</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92710" algn="r">
                        <a:spcBef>
                          <a:spcPts val="82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Works</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correctly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spcBef>
                          <a:spcPts val="820"/>
                        </a:spcBef>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774848"/>
                  </a:ext>
                </a:extLst>
              </a:tr>
              <a:tr h="593162">
                <a:tc>
                  <a:txBody>
                    <a:bodyPr/>
                    <a:lstStyle/>
                    <a:p>
                      <a:pPr marL="31750">
                        <a:spcBef>
                          <a:spcPts val="82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Placea</a:t>
                      </a: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bid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Userplacesahigherbid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than current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385">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Bidisacceptedand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updated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200660">
                        <a:spcBef>
                          <a:spcPts val="1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Bidupdatesin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real-time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spcBef>
                          <a:spcPts val="820"/>
                        </a:spcBef>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899894"/>
                  </a:ext>
                </a:extLst>
              </a:tr>
              <a:tr h="592194">
                <a:tc>
                  <a:txBody>
                    <a:bodyPr/>
                    <a:lstStyle/>
                    <a:p>
                      <a:pPr marL="31750" marR="243205">
                        <a:spcBef>
                          <a:spcPts val="1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Notificationon new bid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Newbidisplacedon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0" dirty="0">
                          <a:effectLst/>
                          <a:latin typeface="Times New Roman" panose="02020603050405020304" pitchFamily="18" charset="0"/>
                          <a:ea typeface="Times New Roman" panose="02020603050405020304" pitchFamily="18" charset="0"/>
                          <a:cs typeface="Times New Roman" panose="02020603050405020304" pitchFamily="18" charset="0"/>
                        </a:rPr>
                        <a:t>item</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385">
                        <a:spcBef>
                          <a:spcPts val="1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Notifysellerand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other bidders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200660">
                        <a:spcBef>
                          <a:spcPts val="125"/>
                        </a:spcBef>
                        <a:spcAft>
                          <a:spcPts val="0"/>
                        </a:spcAft>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Notifications received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spcBef>
                          <a:spcPts val="820"/>
                        </a:spcBef>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2777482"/>
                  </a:ext>
                </a:extLst>
              </a:tr>
              <a:tr h="559239">
                <a:tc>
                  <a:txBody>
                    <a:bodyPr/>
                    <a:lstStyle/>
                    <a:p>
                      <a:pPr marL="31750">
                        <a:lnSpc>
                          <a:spcPts val="1350"/>
                        </a:lnSpc>
                        <a:spcBef>
                          <a:spcPts val="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Startchatwith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seller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258445">
                        <a:lnSpc>
                          <a:spcPts val="1350"/>
                        </a:lnSpc>
                        <a:spcBef>
                          <a:spcPts val="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Buyerclicksonchat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button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385">
                        <a:lnSpc>
                          <a:spcPts val="1350"/>
                        </a:lnSpc>
                        <a:spcBef>
                          <a:spcPts val="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Chatopenswith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correct user</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184785">
                        <a:lnSpc>
                          <a:spcPts val="1350"/>
                        </a:lnSpc>
                        <a:spcBef>
                          <a:spcPts val="2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Chatfunctions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properly</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spcBef>
                          <a:spcPts val="820"/>
                        </a:spcBef>
                        <a:spcAft>
                          <a:spcPts val="0"/>
                        </a:spcAft>
                      </a:pPr>
                      <a:r>
                        <a:rPr lang="en-US" sz="1200" spc="-20" dirty="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20275"/>
                  </a:ext>
                </a:extLst>
              </a:tr>
            </a:tbl>
          </a:graphicData>
        </a:graphic>
      </p:graphicFrame>
      <p:sp>
        <p:nvSpPr>
          <p:cNvPr id="4" name="Footer Placeholder 3">
            <a:extLst>
              <a:ext uri="{FF2B5EF4-FFF2-40B4-BE49-F238E27FC236}">
                <a16:creationId xmlns:a16="http://schemas.microsoft.com/office/drawing/2014/main" id="{1E7190C4-3FAE-133E-553B-679A096AFDE5}"/>
              </a:ext>
            </a:extLst>
          </p:cNvPr>
          <p:cNvSpPr>
            <a:spLocks noGrp="1"/>
          </p:cNvSpPr>
          <p:nvPr>
            <p:ph type="ftr" sz="quarter" idx="11"/>
          </p:nvPr>
        </p:nvSpPr>
        <p:spPr/>
        <p:txBody>
          <a:bodyPr/>
          <a:lstStyle/>
          <a:p>
            <a:r>
              <a:rPr lang="en-US" dirty="0"/>
              <a:t>Online Auction App</a:t>
            </a:r>
            <a:endParaRPr lang="en-US" dirty="0"/>
          </a:p>
        </p:txBody>
      </p:sp>
      <p:sp>
        <p:nvSpPr>
          <p:cNvPr id="5" name="Slide Number Placeholder 4">
            <a:extLst>
              <a:ext uri="{FF2B5EF4-FFF2-40B4-BE49-F238E27FC236}">
                <a16:creationId xmlns:a16="http://schemas.microsoft.com/office/drawing/2014/main" id="{2A90A686-A57E-889C-FFFC-EFA8B2998DF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16</a:t>
            </a:fld>
            <a:endParaRPr lang="en-US" dirty="0"/>
          </a:p>
        </p:txBody>
      </p:sp>
      <p:sp>
        <p:nvSpPr>
          <p:cNvPr id="6" name="Date Placeholder 5">
            <a:extLst>
              <a:ext uri="{FF2B5EF4-FFF2-40B4-BE49-F238E27FC236}">
                <a16:creationId xmlns:a16="http://schemas.microsoft.com/office/drawing/2014/main" id="{EE58C66E-4400-01CD-BDDA-A884FA3B8EA7}"/>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04140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a:xfrm>
            <a:off x="612648" y="1905000"/>
            <a:ext cx="8153400" cy="4191000"/>
          </a:xfrm>
        </p:spPr>
        <p:txBody>
          <a:bodyPr>
            <a:normAutofit/>
          </a:bodyPr>
          <a:lstStyle/>
          <a:p>
            <a:r>
              <a:rPr lang="en-US" sz="2400" dirty="0"/>
              <a:t>D. Gupta, How to Build an Online Auction </a:t>
            </a:r>
            <a:r>
              <a:rPr lang="en-US" sz="2400" dirty="0" err="1"/>
              <a:t>Application.Benefits</a:t>
            </a:r>
            <a:r>
              <a:rPr lang="en-US" sz="2400" dirty="0"/>
              <a:t>, Features, Costs, 2024</a:t>
            </a:r>
            <a:r>
              <a:rPr lang="en-US" sz="2400" dirty="0" smtClean="0"/>
              <a:t>.</a:t>
            </a:r>
          </a:p>
          <a:p>
            <a:r>
              <a:rPr lang="en-US" sz="2400" dirty="0" smtClean="0"/>
              <a:t>G</a:t>
            </a:r>
            <a:r>
              <a:rPr lang="en-US" sz="2400" dirty="0"/>
              <a:t>. </a:t>
            </a:r>
            <a:r>
              <a:rPr lang="en-US" sz="2400" dirty="0" err="1"/>
              <a:t>Patil</a:t>
            </a:r>
            <a:r>
              <a:rPr lang="en-US" sz="2400" dirty="0"/>
              <a:t>, Online Auction App Development: A Complete Guide, India (Delhi), 2022</a:t>
            </a:r>
            <a:r>
              <a:rPr lang="en-US" sz="2400" dirty="0" smtClean="0"/>
              <a:t>.</a:t>
            </a:r>
          </a:p>
          <a:p>
            <a:r>
              <a:rPr lang="en-US" sz="2400" dirty="0" smtClean="0"/>
              <a:t>J</a:t>
            </a:r>
            <a:r>
              <a:rPr lang="en-US" sz="2400" dirty="0"/>
              <a:t>. </a:t>
            </a:r>
            <a:r>
              <a:rPr lang="en-US" sz="2400" dirty="0" err="1"/>
              <a:t>Tiwary</a:t>
            </a:r>
            <a:r>
              <a:rPr lang="en-US" sz="2400" dirty="0"/>
              <a:t>, Auction App Development: Unlocking the Future of Online Bidding, India (Mumbai), 30 October, 2023</a:t>
            </a:r>
            <a:r>
              <a:rPr lang="en-US" sz="2400" dirty="0" smtClean="0"/>
              <a:t>.</a:t>
            </a:r>
          </a:p>
          <a:p>
            <a:r>
              <a:rPr lang="en-US" sz="2400" dirty="0" smtClean="0"/>
              <a:t>M</a:t>
            </a:r>
            <a:r>
              <a:rPr lang="en-US" sz="2400" dirty="0"/>
              <a:t>. Butt, How to Create an Online Real-Time Bidding/Auction App, Mumbai (</a:t>
            </a:r>
            <a:r>
              <a:rPr lang="en-US" sz="2400" dirty="0" err="1"/>
              <a:t>bendra</a:t>
            </a:r>
            <a:r>
              <a:rPr lang="en-US" sz="2400" dirty="0"/>
              <a:t>), 2022</a:t>
            </a:r>
            <a:r>
              <a:rPr lang="en-US" sz="2400" dirty="0" smtClean="0"/>
              <a:t>.</a:t>
            </a:r>
          </a:p>
          <a:p>
            <a:r>
              <a:rPr lang="en-US" sz="2400" dirty="0" smtClean="0"/>
              <a:t>Ajay</a:t>
            </a:r>
            <a:r>
              <a:rPr lang="en-US" sz="2400" dirty="0"/>
              <a:t>, How to Develop an Application for Online Auctions? Features, Advantages, and Costs, Chennai, 2024. </a:t>
            </a:r>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612648" y="3505200"/>
            <a:ext cx="8153400" cy="838200"/>
          </a:xfrm>
        </p:spPr>
        <p:txBody>
          <a:bodyPr>
            <a:normAutofit/>
          </a:bodyPr>
          <a:lstStyle/>
          <a:p>
            <a:pPr marL="0" indent="0" algn="ctr">
              <a:lnSpc>
                <a:spcPct val="100000"/>
              </a:lnSpc>
              <a:spcBef>
                <a:spcPts val="105"/>
              </a:spcBef>
              <a:buNone/>
            </a:pPr>
            <a:r>
              <a:rPr lang="en-US" sz="4400" dirty="0">
                <a:latin typeface="Calibri"/>
                <a:cs typeface="Calibri"/>
              </a:rPr>
              <a:t>THANK</a:t>
            </a:r>
            <a:r>
              <a:rPr lang="en-US" sz="4400" spc="-55" dirty="0">
                <a:latin typeface="Calibri"/>
                <a:cs typeface="Calibri"/>
              </a:rPr>
              <a:t> </a:t>
            </a:r>
            <a:r>
              <a:rPr lang="en-US" sz="4400" spc="-20" dirty="0">
                <a:latin typeface="Calibri"/>
                <a:cs typeface="Calibri"/>
              </a:rPr>
              <a:t>YOU!</a:t>
            </a:r>
            <a:endParaRPr lang="en-US" sz="4400" dirty="0">
              <a:latin typeface="Calibri"/>
              <a:cs typeface="Calibri"/>
            </a:endParaRPr>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94565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77500" lnSpcReduction="20000"/>
          </a:bodyPr>
          <a:lstStyle/>
          <a:p>
            <a:r>
              <a:rPr lang="en-US" dirty="0">
                <a:solidFill>
                  <a:srgbClr val="FF0000"/>
                </a:solidFill>
              </a:rPr>
              <a:t>Problem Statement </a:t>
            </a:r>
          </a:p>
          <a:p>
            <a:r>
              <a:rPr lang="en-US" dirty="0" smtClean="0">
                <a:solidFill>
                  <a:srgbClr val="FF0000"/>
                </a:solidFill>
              </a:rPr>
              <a:t>Objective</a:t>
            </a:r>
          </a:p>
          <a:p>
            <a:r>
              <a:rPr lang="en-US" dirty="0" smtClean="0">
                <a:solidFill>
                  <a:srgbClr val="FF0000"/>
                </a:solidFill>
              </a:rPr>
              <a:t>FYP </a:t>
            </a:r>
            <a:r>
              <a:rPr lang="en-US" dirty="0">
                <a:solidFill>
                  <a:srgbClr val="FF0000"/>
                </a:solidFill>
              </a:rPr>
              <a:t>Scope</a:t>
            </a:r>
          </a:p>
          <a:p>
            <a:r>
              <a:rPr lang="en-US" dirty="0">
                <a:solidFill>
                  <a:srgbClr val="FF0000"/>
                </a:solidFill>
              </a:rPr>
              <a:t>Our methodology</a:t>
            </a:r>
          </a:p>
          <a:p>
            <a:r>
              <a:rPr lang="en-US" dirty="0">
                <a:solidFill>
                  <a:srgbClr val="FF0000"/>
                </a:solidFill>
              </a:rPr>
              <a:t>Our Project Plan (Time lines)</a:t>
            </a:r>
          </a:p>
          <a:p>
            <a:r>
              <a:rPr lang="en-US" dirty="0">
                <a:solidFill>
                  <a:srgbClr val="FF0000"/>
                </a:solidFill>
              </a:rPr>
              <a:t>Budget / Costing (if any)</a:t>
            </a:r>
          </a:p>
          <a:p>
            <a:r>
              <a:rPr lang="en-US" dirty="0">
                <a:solidFill>
                  <a:srgbClr val="FF0000"/>
                </a:solidFill>
              </a:rPr>
              <a:t>FYP Deliverables </a:t>
            </a:r>
          </a:p>
          <a:p>
            <a:r>
              <a:rPr lang="en-US" dirty="0"/>
              <a:t>Literature Review</a:t>
            </a:r>
          </a:p>
          <a:p>
            <a:r>
              <a:rPr lang="en-US" dirty="0"/>
              <a:t>Demo of 100% of Work</a:t>
            </a:r>
          </a:p>
          <a:p>
            <a:r>
              <a:rPr lang="en-US" dirty="0"/>
              <a:t>Experimental Evaluations &amp; Results</a:t>
            </a:r>
          </a:p>
          <a:p>
            <a:r>
              <a:rPr lang="en-US" dirty="0"/>
              <a:t>Test Plan &amp; Test Cases</a:t>
            </a:r>
          </a:p>
          <a:p>
            <a:r>
              <a:rPr lang="en-US" dirty="0"/>
              <a:t>References </a:t>
            </a:r>
          </a:p>
        </p:txBody>
      </p:sp>
      <p:sp>
        <p:nvSpPr>
          <p:cNvPr id="4" name="Footer Placeholder 3"/>
          <p:cNvSpPr>
            <a:spLocks noGrp="1"/>
          </p:cNvSpPr>
          <p:nvPr>
            <p:ph type="ftr" sz="quarter" idx="11"/>
          </p:nvPr>
        </p:nvSpPr>
        <p:spPr/>
        <p:txBody>
          <a:bodyPr/>
          <a:lstStyle/>
          <a:p>
            <a:r>
              <a:rPr lang="en-US" dirty="0" smtClean="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a:xfrm>
            <a:off x="612648" y="2057400"/>
            <a:ext cx="8153400" cy="4038600"/>
          </a:xfrm>
        </p:spPr>
        <p:txBody>
          <a:bodyPr/>
          <a:lstStyle/>
          <a:p>
            <a:pPr marL="0" indent="0">
              <a:buNone/>
            </a:pPr>
            <a:r>
              <a:rPr lang="en-US" dirty="0"/>
              <a:t>Current e-commerce platforms limit interactions with fixed pricing, reducing opportunities for buyers and sellers. The Online Auction App transforms this by offering a dynamic, real-time bidding system, enhancing engagement and maximizing value for both parties</a:t>
            </a:r>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a:xfrm>
            <a:off x="612648" y="1905000"/>
            <a:ext cx="8153400" cy="4191000"/>
          </a:xfrm>
        </p:spPr>
        <p:txBody>
          <a:bodyPr>
            <a:normAutofit lnSpcReduction="10000"/>
          </a:bodyPr>
          <a:lstStyle/>
          <a:p>
            <a:pPr marL="0" indent="0" algn="just">
              <a:buNone/>
            </a:pPr>
            <a:r>
              <a:rPr lang="en-US" dirty="0"/>
              <a:t>The objective of this project is to develop a real-time Online Auction App that enhances traditional e-commerce experiences by introducing dynamic bidding, secure communication, and seamless user interaction. The app aims to provide a scalable, mobile-optimized platform that enables users to register, post items, participate in auctions, and communicate directly through built-in chat, all while ensuring data security and real-time responsiveness through Firebase integration.</a:t>
            </a:r>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a:xfrm>
            <a:off x="612648" y="1981200"/>
            <a:ext cx="8153400" cy="4114800"/>
          </a:xfrm>
        </p:spPr>
        <p:txBody>
          <a:bodyPr>
            <a:normAutofit fontScale="55000" lnSpcReduction="20000"/>
          </a:bodyPr>
          <a:lstStyle/>
          <a:p>
            <a:pPr algn="just"/>
            <a:r>
              <a:rPr lang="en-US" sz="3200" dirty="0"/>
              <a:t>The Online Auction App is designed to create a modern, interactive platform for buying and selling items through real time bidding. It allows users to register, create profiles, and post items for auction while providing a secure and user friendly environment. Buyers can browse auctions, place bids, and receive instant updates about their bid status. Sellers benefit from reaching a wider audience and maximizing profits through competitive bidding.</a:t>
            </a:r>
          </a:p>
          <a:p>
            <a:pPr algn="just"/>
            <a:r>
              <a:rPr lang="en-US" sz="3200" dirty="0"/>
              <a:t> The app includes built-in chat features, enabling buyers and sellers to communicate directly, making negotiations and transactions smoother. It is optimized for mobile devices, ensuring that users can participate in auctions anytime and anywhere. Additionally, the app incorporates strong security measures to protect user data and transactions, such as encrypted communication and secure login processes. Powered by Firebase, the app ensures real-time updates and scalability, allowing it to handle a growing number of users and auctions seamlessly. </a:t>
            </a:r>
          </a:p>
          <a:p>
            <a:pPr algn="just"/>
            <a:r>
              <a:rPr lang="en-US" sz="3200" dirty="0"/>
              <a:t>The scope of this project focuses on delivering a reliable, accessible, and engaging online auction experience, bridging the gaps in traditional e-commerce platforms and empowering both buyers and sellers with innovative tools and features</a:t>
            </a:r>
            <a:r>
              <a:rPr lang="en-US" sz="3200" dirty="0" smtClean="0"/>
              <a:t>.</a:t>
            </a:r>
            <a:endParaRPr lang="en-US" sz="3200" dirty="0"/>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a:xfrm>
            <a:off x="612648" y="1905000"/>
            <a:ext cx="8153400" cy="4191000"/>
          </a:xfrm>
        </p:spPr>
        <p:txBody>
          <a:bodyPr>
            <a:normAutofit fontScale="40000" lnSpcReduction="20000"/>
          </a:bodyPr>
          <a:lstStyle/>
          <a:p>
            <a:pPr marL="222885" marR="215900" indent="0">
              <a:lnSpc>
                <a:spcPct val="155600"/>
              </a:lnSpc>
              <a:spcBef>
                <a:spcPts val="95"/>
              </a:spcBef>
              <a:buNone/>
            </a:pPr>
            <a:r>
              <a:rPr lang="en-US" sz="4500" dirty="0">
                <a:latin typeface="Calibri"/>
                <a:cs typeface="Calibri"/>
              </a:rPr>
              <a:t>The</a:t>
            </a:r>
            <a:r>
              <a:rPr lang="en-US" sz="4500" spc="30" dirty="0">
                <a:latin typeface="Calibri"/>
                <a:cs typeface="Calibri"/>
              </a:rPr>
              <a:t> </a:t>
            </a:r>
            <a:r>
              <a:rPr lang="en-US" sz="4500" dirty="0">
                <a:latin typeface="Calibri"/>
                <a:cs typeface="Calibri"/>
              </a:rPr>
              <a:t>Agile</a:t>
            </a:r>
            <a:r>
              <a:rPr lang="en-US" sz="4500" spc="105" dirty="0">
                <a:latin typeface="Calibri"/>
                <a:cs typeface="Calibri"/>
              </a:rPr>
              <a:t> </a:t>
            </a:r>
            <a:r>
              <a:rPr lang="en-US" sz="4500" dirty="0">
                <a:latin typeface="Calibri"/>
                <a:cs typeface="Calibri"/>
              </a:rPr>
              <a:t>methodology,</a:t>
            </a:r>
            <a:r>
              <a:rPr lang="en-US" sz="4500" spc="45" dirty="0">
                <a:latin typeface="Calibri"/>
                <a:cs typeface="Calibri"/>
              </a:rPr>
              <a:t> </a:t>
            </a:r>
            <a:r>
              <a:rPr lang="en-US" sz="4500" dirty="0">
                <a:latin typeface="Calibri"/>
                <a:cs typeface="Calibri"/>
              </a:rPr>
              <a:t>specifically</a:t>
            </a:r>
            <a:r>
              <a:rPr lang="en-US" sz="4500" spc="35" dirty="0">
                <a:latin typeface="Calibri"/>
                <a:cs typeface="Calibri"/>
              </a:rPr>
              <a:t> </a:t>
            </a:r>
            <a:r>
              <a:rPr lang="en-US" sz="4500" dirty="0">
                <a:latin typeface="Calibri"/>
                <a:cs typeface="Calibri"/>
              </a:rPr>
              <a:t>the</a:t>
            </a:r>
            <a:r>
              <a:rPr lang="en-US" sz="4500" spc="105" dirty="0">
                <a:latin typeface="Calibri"/>
                <a:cs typeface="Calibri"/>
              </a:rPr>
              <a:t> </a:t>
            </a:r>
            <a:r>
              <a:rPr lang="en-US" sz="4500" dirty="0">
                <a:latin typeface="Calibri"/>
                <a:cs typeface="Calibri"/>
              </a:rPr>
              <a:t>Scrum</a:t>
            </a:r>
            <a:r>
              <a:rPr lang="en-US" sz="4500" spc="70" dirty="0">
                <a:latin typeface="Calibri"/>
                <a:cs typeface="Calibri"/>
              </a:rPr>
              <a:t> </a:t>
            </a:r>
            <a:r>
              <a:rPr lang="en-US" sz="4500" dirty="0">
                <a:latin typeface="Calibri"/>
                <a:cs typeface="Calibri"/>
              </a:rPr>
              <a:t>framework</a:t>
            </a:r>
            <a:r>
              <a:rPr lang="en-US" sz="4500" spc="35" dirty="0">
                <a:latin typeface="Calibri"/>
                <a:cs typeface="Calibri"/>
              </a:rPr>
              <a:t> </a:t>
            </a:r>
            <a:r>
              <a:rPr lang="en-US" sz="4500" dirty="0">
                <a:latin typeface="Calibri"/>
                <a:cs typeface="Calibri"/>
              </a:rPr>
              <a:t>is</a:t>
            </a:r>
            <a:r>
              <a:rPr lang="en-US" sz="4500" spc="5" dirty="0">
                <a:latin typeface="Calibri"/>
                <a:cs typeface="Calibri"/>
              </a:rPr>
              <a:t> </a:t>
            </a:r>
            <a:r>
              <a:rPr lang="en-US" sz="4500" dirty="0">
                <a:latin typeface="Calibri"/>
                <a:cs typeface="Calibri"/>
              </a:rPr>
              <a:t>an</a:t>
            </a:r>
            <a:r>
              <a:rPr lang="en-US" sz="4500" spc="55" dirty="0">
                <a:latin typeface="Calibri"/>
                <a:cs typeface="Calibri"/>
              </a:rPr>
              <a:t> </a:t>
            </a:r>
            <a:r>
              <a:rPr lang="en-US" sz="4500" spc="-10" dirty="0">
                <a:latin typeface="Calibri"/>
                <a:cs typeface="Calibri"/>
              </a:rPr>
              <a:t>appropriate </a:t>
            </a:r>
            <a:r>
              <a:rPr lang="en-US" sz="4500" dirty="0">
                <a:latin typeface="Calibri"/>
                <a:cs typeface="Calibri"/>
              </a:rPr>
              <a:t>software</a:t>
            </a:r>
            <a:r>
              <a:rPr lang="en-US" sz="4500" spc="70" dirty="0">
                <a:latin typeface="Calibri"/>
                <a:cs typeface="Calibri"/>
              </a:rPr>
              <a:t> </a:t>
            </a:r>
            <a:r>
              <a:rPr lang="en-US" sz="4500" dirty="0">
                <a:latin typeface="Calibri"/>
                <a:cs typeface="Calibri"/>
              </a:rPr>
              <a:t>development</a:t>
            </a:r>
            <a:r>
              <a:rPr lang="en-US" sz="4500" spc="170" dirty="0">
                <a:latin typeface="Calibri"/>
                <a:cs typeface="Calibri"/>
              </a:rPr>
              <a:t> </a:t>
            </a:r>
            <a:r>
              <a:rPr lang="en-US" sz="4500" dirty="0">
                <a:latin typeface="Calibri"/>
                <a:cs typeface="Calibri"/>
              </a:rPr>
              <a:t>methodology</a:t>
            </a:r>
            <a:r>
              <a:rPr lang="en-US" sz="4500" spc="90" dirty="0">
                <a:latin typeface="Calibri"/>
                <a:cs typeface="Calibri"/>
              </a:rPr>
              <a:t> </a:t>
            </a:r>
            <a:r>
              <a:rPr lang="en-US" sz="4500" dirty="0">
                <a:latin typeface="Calibri"/>
                <a:cs typeface="Calibri"/>
              </a:rPr>
              <a:t>for</a:t>
            </a:r>
            <a:r>
              <a:rPr lang="en-US" sz="4500" spc="50" dirty="0">
                <a:latin typeface="Calibri"/>
                <a:cs typeface="Calibri"/>
              </a:rPr>
              <a:t> </a:t>
            </a:r>
            <a:r>
              <a:rPr lang="en-US" sz="4500" dirty="0">
                <a:latin typeface="Calibri"/>
                <a:cs typeface="Calibri"/>
              </a:rPr>
              <a:t>the</a:t>
            </a:r>
            <a:r>
              <a:rPr lang="en-US" sz="4500" spc="165" dirty="0">
                <a:latin typeface="Calibri"/>
                <a:cs typeface="Calibri"/>
              </a:rPr>
              <a:t> </a:t>
            </a:r>
            <a:r>
              <a:rPr lang="en-US" sz="4500" dirty="0">
                <a:latin typeface="Calibri"/>
                <a:cs typeface="Calibri"/>
              </a:rPr>
              <a:t>video</a:t>
            </a:r>
            <a:r>
              <a:rPr lang="en-US" sz="4500" spc="95" dirty="0">
                <a:latin typeface="Calibri"/>
                <a:cs typeface="Calibri"/>
              </a:rPr>
              <a:t> </a:t>
            </a:r>
            <a:r>
              <a:rPr lang="en-US" sz="4500" dirty="0">
                <a:latin typeface="Calibri"/>
                <a:cs typeface="Calibri"/>
              </a:rPr>
              <a:t>sentiment</a:t>
            </a:r>
            <a:r>
              <a:rPr lang="en-US" sz="4500" spc="80" dirty="0">
                <a:latin typeface="Calibri"/>
                <a:cs typeface="Calibri"/>
              </a:rPr>
              <a:t> </a:t>
            </a:r>
            <a:r>
              <a:rPr lang="en-US" sz="4500" dirty="0">
                <a:latin typeface="Calibri"/>
                <a:cs typeface="Calibri"/>
              </a:rPr>
              <a:t>analysis</a:t>
            </a:r>
            <a:r>
              <a:rPr lang="en-US" sz="4500" spc="135" dirty="0">
                <a:latin typeface="Calibri"/>
                <a:cs typeface="Calibri"/>
              </a:rPr>
              <a:t> </a:t>
            </a:r>
            <a:r>
              <a:rPr lang="en-US" sz="4500" spc="-10" dirty="0">
                <a:latin typeface="Calibri"/>
                <a:cs typeface="Calibri"/>
              </a:rPr>
              <a:t>system.</a:t>
            </a:r>
            <a:endParaRPr lang="en-US" sz="4500" dirty="0">
              <a:latin typeface="Calibri"/>
              <a:cs typeface="Calibri"/>
            </a:endParaRPr>
          </a:p>
          <a:p>
            <a:pPr marL="0" indent="0" algn="ctr">
              <a:lnSpc>
                <a:spcPct val="100000"/>
              </a:lnSpc>
              <a:spcBef>
                <a:spcPts val="1910"/>
              </a:spcBef>
              <a:buNone/>
            </a:pPr>
            <a:r>
              <a:rPr lang="en-US" sz="4500" b="1" spc="-20" dirty="0">
                <a:latin typeface="Calibri"/>
                <a:cs typeface="Calibri"/>
              </a:rPr>
              <a:t>WHY?</a:t>
            </a:r>
            <a:endParaRPr lang="en-US" sz="4500" dirty="0">
              <a:latin typeface="Calibri"/>
              <a:cs typeface="Calibri"/>
            </a:endParaRPr>
          </a:p>
          <a:p>
            <a:pPr marL="0" marR="5080" indent="0" algn="just">
              <a:lnSpc>
                <a:spcPct val="153900"/>
              </a:lnSpc>
              <a:spcBef>
                <a:spcPts val="710"/>
              </a:spcBef>
              <a:buNone/>
            </a:pPr>
            <a:r>
              <a:rPr lang="en-US" sz="4500" dirty="0">
                <a:latin typeface="Calibri"/>
                <a:cs typeface="Calibri"/>
              </a:rPr>
              <a:t>We</a:t>
            </a:r>
            <a:r>
              <a:rPr lang="en-US" sz="4500" spc="60" dirty="0">
                <a:latin typeface="Calibri"/>
                <a:cs typeface="Calibri"/>
              </a:rPr>
              <a:t>  </a:t>
            </a:r>
            <a:r>
              <a:rPr lang="en-US" sz="4500" dirty="0">
                <a:latin typeface="Calibri"/>
                <a:cs typeface="Calibri"/>
              </a:rPr>
              <a:t>adopted</a:t>
            </a:r>
            <a:r>
              <a:rPr lang="en-US" sz="4500" spc="70" dirty="0">
                <a:latin typeface="Calibri"/>
                <a:cs typeface="Calibri"/>
              </a:rPr>
              <a:t>  </a:t>
            </a:r>
            <a:r>
              <a:rPr lang="en-US" sz="4500" dirty="0">
                <a:latin typeface="Calibri"/>
                <a:cs typeface="Calibri"/>
              </a:rPr>
              <a:t>Agile</a:t>
            </a:r>
            <a:r>
              <a:rPr lang="en-US" sz="4500" spc="90" dirty="0">
                <a:latin typeface="Calibri"/>
                <a:cs typeface="Calibri"/>
              </a:rPr>
              <a:t>  </a:t>
            </a:r>
            <a:r>
              <a:rPr lang="en-US" sz="4500" dirty="0">
                <a:latin typeface="Calibri"/>
                <a:cs typeface="Calibri"/>
              </a:rPr>
              <a:t>because</a:t>
            </a:r>
            <a:r>
              <a:rPr lang="en-US" sz="4500" spc="75" dirty="0">
                <a:latin typeface="Calibri"/>
                <a:cs typeface="Calibri"/>
              </a:rPr>
              <a:t>  </a:t>
            </a:r>
            <a:r>
              <a:rPr lang="en-US" sz="4500" dirty="0">
                <a:latin typeface="Calibri"/>
                <a:cs typeface="Calibri"/>
              </a:rPr>
              <a:t>is</a:t>
            </a:r>
            <a:r>
              <a:rPr lang="en-US" sz="4500" spc="70" dirty="0">
                <a:latin typeface="Calibri"/>
                <a:cs typeface="Calibri"/>
              </a:rPr>
              <a:t>  </a:t>
            </a:r>
            <a:r>
              <a:rPr lang="en-US" sz="4500" dirty="0">
                <a:latin typeface="Calibri"/>
                <a:cs typeface="Calibri"/>
              </a:rPr>
              <a:t>well-suited</a:t>
            </a:r>
            <a:r>
              <a:rPr lang="en-US" sz="4500" spc="70" dirty="0">
                <a:latin typeface="Calibri"/>
                <a:cs typeface="Calibri"/>
              </a:rPr>
              <a:t>  </a:t>
            </a:r>
            <a:r>
              <a:rPr lang="en-US" sz="4500" dirty="0">
                <a:latin typeface="Calibri"/>
                <a:cs typeface="Calibri"/>
              </a:rPr>
              <a:t>for</a:t>
            </a:r>
            <a:r>
              <a:rPr lang="en-US" sz="4500" spc="90" dirty="0">
                <a:latin typeface="Calibri"/>
                <a:cs typeface="Calibri"/>
              </a:rPr>
              <a:t>  </a:t>
            </a:r>
            <a:r>
              <a:rPr lang="en-US" sz="4500" dirty="0">
                <a:latin typeface="Calibri"/>
                <a:cs typeface="Calibri"/>
              </a:rPr>
              <a:t>projects</a:t>
            </a:r>
            <a:r>
              <a:rPr lang="en-US" sz="4500" spc="75" dirty="0">
                <a:latin typeface="Calibri"/>
                <a:cs typeface="Calibri"/>
              </a:rPr>
              <a:t>  </a:t>
            </a:r>
            <a:r>
              <a:rPr lang="en-US" sz="4500" dirty="0">
                <a:latin typeface="Calibri"/>
                <a:cs typeface="Calibri"/>
              </a:rPr>
              <a:t>that</a:t>
            </a:r>
            <a:r>
              <a:rPr lang="en-US" sz="4500" spc="65" dirty="0">
                <a:latin typeface="Calibri"/>
                <a:cs typeface="Calibri"/>
              </a:rPr>
              <a:t>  </a:t>
            </a:r>
            <a:r>
              <a:rPr lang="en-US" sz="4500" dirty="0">
                <a:latin typeface="Calibri"/>
                <a:cs typeface="Calibri"/>
              </a:rPr>
              <a:t>require</a:t>
            </a:r>
            <a:r>
              <a:rPr lang="en-US" sz="4500" spc="85" dirty="0">
                <a:latin typeface="Calibri"/>
                <a:cs typeface="Calibri"/>
              </a:rPr>
              <a:t>  </a:t>
            </a:r>
            <a:r>
              <a:rPr lang="en-US" sz="4500" spc="-10" dirty="0">
                <a:latin typeface="Calibri"/>
                <a:cs typeface="Calibri"/>
              </a:rPr>
              <a:t>flexibility, </a:t>
            </a:r>
            <a:r>
              <a:rPr lang="en-US" sz="4500" dirty="0">
                <a:latin typeface="Calibri"/>
                <a:cs typeface="Calibri"/>
              </a:rPr>
              <a:t>iterative</a:t>
            </a:r>
            <a:r>
              <a:rPr lang="en-US" sz="4500" spc="245" dirty="0">
                <a:latin typeface="Calibri"/>
                <a:cs typeface="Calibri"/>
              </a:rPr>
              <a:t> </a:t>
            </a:r>
            <a:r>
              <a:rPr lang="en-US" sz="4500" dirty="0">
                <a:latin typeface="Calibri"/>
                <a:cs typeface="Calibri"/>
              </a:rPr>
              <a:t>development,</a:t>
            </a:r>
            <a:r>
              <a:rPr lang="en-US" sz="4500" spc="265" dirty="0">
                <a:latin typeface="Calibri"/>
                <a:cs typeface="Calibri"/>
              </a:rPr>
              <a:t> </a:t>
            </a:r>
            <a:r>
              <a:rPr lang="en-US" sz="4500" dirty="0">
                <a:latin typeface="Calibri"/>
                <a:cs typeface="Calibri"/>
              </a:rPr>
              <a:t>and</a:t>
            </a:r>
            <a:r>
              <a:rPr lang="en-US" sz="4500" spc="229" dirty="0">
                <a:latin typeface="Calibri"/>
                <a:cs typeface="Calibri"/>
              </a:rPr>
              <a:t> </a:t>
            </a:r>
            <a:r>
              <a:rPr lang="en-US" sz="4500" dirty="0">
                <a:latin typeface="Calibri"/>
                <a:cs typeface="Calibri"/>
              </a:rPr>
              <a:t>continuous</a:t>
            </a:r>
            <a:r>
              <a:rPr lang="en-US" sz="4500" spc="245" dirty="0">
                <a:latin typeface="Calibri"/>
                <a:cs typeface="Calibri"/>
              </a:rPr>
              <a:t> </a:t>
            </a:r>
            <a:r>
              <a:rPr lang="en-US" sz="4500" dirty="0">
                <a:latin typeface="Calibri"/>
                <a:cs typeface="Calibri"/>
              </a:rPr>
              <a:t>feedback.</a:t>
            </a:r>
            <a:r>
              <a:rPr lang="en-US" sz="4500" spc="250" dirty="0">
                <a:latin typeface="Calibri"/>
                <a:cs typeface="Calibri"/>
              </a:rPr>
              <a:t> </a:t>
            </a:r>
            <a:r>
              <a:rPr lang="en-US" sz="4500" dirty="0">
                <a:latin typeface="Calibri"/>
                <a:cs typeface="Calibri"/>
              </a:rPr>
              <a:t>The</a:t>
            </a:r>
            <a:r>
              <a:rPr lang="en-US" sz="4500" spc="245" dirty="0">
                <a:latin typeface="Calibri"/>
                <a:cs typeface="Calibri"/>
              </a:rPr>
              <a:t> </a:t>
            </a:r>
            <a:r>
              <a:rPr lang="en-US" sz="4500" dirty="0">
                <a:latin typeface="Calibri"/>
                <a:cs typeface="Calibri"/>
              </a:rPr>
              <a:t>team</a:t>
            </a:r>
            <a:r>
              <a:rPr lang="en-US" sz="4500" spc="275" dirty="0">
                <a:latin typeface="Calibri"/>
                <a:cs typeface="Calibri"/>
              </a:rPr>
              <a:t> </a:t>
            </a:r>
            <a:r>
              <a:rPr lang="en-US" sz="4500" dirty="0">
                <a:latin typeface="Calibri"/>
                <a:cs typeface="Calibri"/>
              </a:rPr>
              <a:t>can</a:t>
            </a:r>
            <a:r>
              <a:rPr lang="en-US" sz="4500" spc="235" dirty="0">
                <a:latin typeface="Calibri"/>
                <a:cs typeface="Calibri"/>
              </a:rPr>
              <a:t> </a:t>
            </a:r>
            <a:r>
              <a:rPr lang="en-US" sz="4500" dirty="0">
                <a:latin typeface="Calibri"/>
                <a:cs typeface="Calibri"/>
              </a:rPr>
              <a:t>divide</a:t>
            </a:r>
            <a:r>
              <a:rPr lang="en-US" sz="4500" spc="254" dirty="0">
                <a:latin typeface="Calibri"/>
                <a:cs typeface="Calibri"/>
              </a:rPr>
              <a:t> </a:t>
            </a:r>
            <a:r>
              <a:rPr lang="en-US" sz="4500" dirty="0">
                <a:latin typeface="Calibri"/>
                <a:cs typeface="Calibri"/>
              </a:rPr>
              <a:t>the</a:t>
            </a:r>
            <a:r>
              <a:rPr lang="en-US" sz="4500" spc="260" dirty="0">
                <a:latin typeface="Calibri"/>
                <a:cs typeface="Calibri"/>
              </a:rPr>
              <a:t> </a:t>
            </a:r>
            <a:r>
              <a:rPr lang="en-US" sz="4500" spc="-20" dirty="0">
                <a:latin typeface="Calibri"/>
                <a:cs typeface="Calibri"/>
              </a:rPr>
              <a:t>work </a:t>
            </a:r>
            <a:r>
              <a:rPr lang="en-US" sz="4500" dirty="0">
                <a:latin typeface="Calibri"/>
                <a:cs typeface="Calibri"/>
              </a:rPr>
              <a:t>into</a:t>
            </a:r>
            <a:r>
              <a:rPr lang="en-US" sz="4500" spc="370" dirty="0">
                <a:latin typeface="Calibri"/>
                <a:cs typeface="Calibri"/>
              </a:rPr>
              <a:t> </a:t>
            </a:r>
            <a:r>
              <a:rPr lang="en-US" sz="4500" dirty="0">
                <a:latin typeface="Calibri"/>
                <a:cs typeface="Calibri"/>
              </a:rPr>
              <a:t>smaller,</a:t>
            </a:r>
            <a:r>
              <a:rPr lang="en-US" sz="4500" spc="360" dirty="0">
                <a:latin typeface="Calibri"/>
                <a:cs typeface="Calibri"/>
              </a:rPr>
              <a:t> </a:t>
            </a:r>
            <a:r>
              <a:rPr lang="en-US" sz="4500" dirty="0">
                <a:latin typeface="Calibri"/>
                <a:cs typeface="Calibri"/>
              </a:rPr>
              <a:t>manageable</a:t>
            </a:r>
            <a:r>
              <a:rPr lang="en-US" sz="4500" spc="345" dirty="0">
                <a:latin typeface="Calibri"/>
                <a:cs typeface="Calibri"/>
              </a:rPr>
              <a:t> </a:t>
            </a:r>
            <a:r>
              <a:rPr lang="en-US" sz="4500" dirty="0">
                <a:latin typeface="Calibri"/>
                <a:cs typeface="Calibri"/>
              </a:rPr>
              <a:t>tasks</a:t>
            </a:r>
            <a:r>
              <a:rPr lang="en-US" sz="4500" spc="385" dirty="0">
                <a:latin typeface="Calibri"/>
                <a:cs typeface="Calibri"/>
              </a:rPr>
              <a:t> </a:t>
            </a:r>
            <a:r>
              <a:rPr lang="en-US" sz="4500" dirty="0">
                <a:latin typeface="Calibri"/>
                <a:cs typeface="Calibri"/>
              </a:rPr>
              <a:t>and</a:t>
            </a:r>
            <a:r>
              <a:rPr lang="en-US" sz="4500" spc="320" dirty="0">
                <a:latin typeface="Calibri"/>
                <a:cs typeface="Calibri"/>
              </a:rPr>
              <a:t> </a:t>
            </a:r>
            <a:r>
              <a:rPr lang="en-US" sz="4500" dirty="0">
                <a:latin typeface="Calibri"/>
                <a:cs typeface="Calibri"/>
              </a:rPr>
              <a:t>prioritize</a:t>
            </a:r>
            <a:r>
              <a:rPr lang="en-US" sz="4500" spc="360" dirty="0">
                <a:latin typeface="Calibri"/>
                <a:cs typeface="Calibri"/>
              </a:rPr>
              <a:t> </a:t>
            </a:r>
            <a:r>
              <a:rPr lang="en-US" sz="4500" dirty="0">
                <a:latin typeface="Calibri"/>
                <a:cs typeface="Calibri"/>
              </a:rPr>
              <a:t>them</a:t>
            </a:r>
            <a:r>
              <a:rPr lang="en-US" sz="4500" spc="325" dirty="0">
                <a:latin typeface="Calibri"/>
                <a:cs typeface="Calibri"/>
              </a:rPr>
              <a:t> </a:t>
            </a:r>
            <a:r>
              <a:rPr lang="en-US" sz="4500" dirty="0">
                <a:latin typeface="Calibri"/>
                <a:cs typeface="Calibri"/>
              </a:rPr>
              <a:t>based</a:t>
            </a:r>
            <a:r>
              <a:rPr lang="en-US" sz="4500" spc="365" dirty="0">
                <a:latin typeface="Calibri"/>
                <a:cs typeface="Calibri"/>
              </a:rPr>
              <a:t> </a:t>
            </a:r>
            <a:r>
              <a:rPr lang="en-US" sz="4500" dirty="0">
                <a:latin typeface="Calibri"/>
                <a:cs typeface="Calibri"/>
              </a:rPr>
              <a:t>on</a:t>
            </a:r>
            <a:r>
              <a:rPr lang="en-US" sz="4500" spc="385" dirty="0">
                <a:latin typeface="Calibri"/>
                <a:cs typeface="Calibri"/>
              </a:rPr>
              <a:t> </a:t>
            </a:r>
            <a:r>
              <a:rPr lang="en-US" sz="4500" dirty="0">
                <a:latin typeface="Calibri"/>
                <a:cs typeface="Calibri"/>
              </a:rPr>
              <a:t>their</a:t>
            </a:r>
            <a:r>
              <a:rPr lang="en-US" sz="4500" spc="375" dirty="0">
                <a:latin typeface="Calibri"/>
                <a:cs typeface="Calibri"/>
              </a:rPr>
              <a:t> </a:t>
            </a:r>
            <a:r>
              <a:rPr lang="en-US" sz="4500" spc="-10" dirty="0">
                <a:latin typeface="Calibri"/>
                <a:cs typeface="Calibri"/>
              </a:rPr>
              <a:t>importance </a:t>
            </a:r>
            <a:r>
              <a:rPr lang="en-US" sz="4500" dirty="0">
                <a:latin typeface="Calibri"/>
                <a:cs typeface="Calibri"/>
              </a:rPr>
              <a:t>and</a:t>
            </a:r>
            <a:r>
              <a:rPr lang="en-US" sz="4500" spc="390" dirty="0">
                <a:latin typeface="Calibri"/>
                <a:cs typeface="Calibri"/>
              </a:rPr>
              <a:t> </a:t>
            </a:r>
            <a:r>
              <a:rPr lang="en-US" sz="4500" dirty="0">
                <a:latin typeface="Calibri"/>
                <a:cs typeface="Calibri"/>
              </a:rPr>
              <a:t>value.</a:t>
            </a:r>
            <a:r>
              <a:rPr lang="en-US" sz="4500" spc="415" dirty="0">
                <a:latin typeface="Calibri"/>
                <a:cs typeface="Calibri"/>
              </a:rPr>
              <a:t> </a:t>
            </a:r>
            <a:r>
              <a:rPr lang="en-US" sz="4500" dirty="0">
                <a:latin typeface="Calibri"/>
                <a:cs typeface="Calibri"/>
              </a:rPr>
              <a:t>As</a:t>
            </a:r>
            <a:r>
              <a:rPr lang="en-US" sz="4500" spc="395" dirty="0">
                <a:latin typeface="Calibri"/>
                <a:cs typeface="Calibri"/>
              </a:rPr>
              <a:t> </a:t>
            </a:r>
            <a:r>
              <a:rPr lang="en-US" sz="4500" dirty="0">
                <a:latin typeface="Calibri"/>
                <a:cs typeface="Calibri"/>
              </a:rPr>
              <a:t>the</a:t>
            </a:r>
            <a:r>
              <a:rPr lang="en-US" sz="4500" spc="415" dirty="0">
                <a:latin typeface="Calibri"/>
                <a:cs typeface="Calibri"/>
              </a:rPr>
              <a:t> </a:t>
            </a:r>
            <a:r>
              <a:rPr lang="en-US" sz="4500" dirty="0">
                <a:latin typeface="Calibri"/>
                <a:cs typeface="Calibri"/>
              </a:rPr>
              <a:t>project</a:t>
            </a:r>
            <a:r>
              <a:rPr lang="en-US" sz="4500" spc="450" dirty="0">
                <a:latin typeface="Calibri"/>
                <a:cs typeface="Calibri"/>
              </a:rPr>
              <a:t> </a:t>
            </a:r>
            <a:r>
              <a:rPr lang="en-US" sz="4500" dirty="0">
                <a:latin typeface="Calibri"/>
                <a:cs typeface="Calibri"/>
              </a:rPr>
              <a:t>scope</a:t>
            </a:r>
            <a:r>
              <a:rPr lang="en-US" sz="4500" spc="425" dirty="0">
                <a:latin typeface="Calibri"/>
                <a:cs typeface="Calibri"/>
              </a:rPr>
              <a:t> </a:t>
            </a:r>
            <a:r>
              <a:rPr lang="en-US" sz="4500" dirty="0">
                <a:latin typeface="Calibri"/>
                <a:cs typeface="Calibri"/>
              </a:rPr>
              <a:t>involves</a:t>
            </a:r>
            <a:r>
              <a:rPr lang="en-US" sz="4500" spc="440" dirty="0">
                <a:latin typeface="Calibri"/>
                <a:cs typeface="Calibri"/>
              </a:rPr>
              <a:t> </a:t>
            </a:r>
            <a:r>
              <a:rPr lang="en-US" sz="4500" dirty="0">
                <a:latin typeface="Calibri"/>
                <a:cs typeface="Calibri"/>
              </a:rPr>
              <a:t>multiple</a:t>
            </a:r>
            <a:r>
              <a:rPr lang="en-US" sz="4500" spc="420" dirty="0">
                <a:latin typeface="Calibri"/>
                <a:cs typeface="Calibri"/>
              </a:rPr>
              <a:t> </a:t>
            </a:r>
            <a:r>
              <a:rPr lang="en-US" sz="4500" dirty="0">
                <a:latin typeface="Calibri"/>
                <a:cs typeface="Calibri"/>
              </a:rPr>
              <a:t>components,</a:t>
            </a:r>
            <a:r>
              <a:rPr lang="en-US" sz="4500" spc="450" dirty="0">
                <a:latin typeface="Calibri"/>
                <a:cs typeface="Calibri"/>
              </a:rPr>
              <a:t> </a:t>
            </a:r>
            <a:r>
              <a:rPr lang="en-US" sz="4500" dirty="0">
                <a:latin typeface="Calibri"/>
                <a:cs typeface="Calibri"/>
              </a:rPr>
              <a:t>including</a:t>
            </a:r>
            <a:r>
              <a:rPr lang="en-US" sz="4500" spc="409" dirty="0">
                <a:latin typeface="Calibri"/>
                <a:cs typeface="Calibri"/>
              </a:rPr>
              <a:t> </a:t>
            </a:r>
            <a:r>
              <a:rPr lang="en-US" sz="4500" spc="-20" dirty="0">
                <a:latin typeface="Calibri"/>
                <a:cs typeface="Calibri"/>
              </a:rPr>
              <a:t>data </a:t>
            </a:r>
            <a:r>
              <a:rPr lang="en-US" sz="4500" dirty="0">
                <a:latin typeface="Calibri"/>
                <a:cs typeface="Calibri"/>
              </a:rPr>
              <a:t>collection,</a:t>
            </a:r>
            <a:r>
              <a:rPr lang="en-US" sz="4500" spc="220" dirty="0">
                <a:latin typeface="Calibri"/>
                <a:cs typeface="Calibri"/>
              </a:rPr>
              <a:t> </a:t>
            </a:r>
            <a:r>
              <a:rPr lang="en-US" sz="4500" dirty="0">
                <a:latin typeface="Calibri"/>
                <a:cs typeface="Calibri"/>
              </a:rPr>
              <a:t>preprocessing,</a:t>
            </a:r>
            <a:r>
              <a:rPr lang="en-US" sz="4500" spc="254" dirty="0">
                <a:latin typeface="Calibri"/>
                <a:cs typeface="Calibri"/>
              </a:rPr>
              <a:t> </a:t>
            </a:r>
            <a:r>
              <a:rPr lang="en-US" sz="4500" dirty="0">
                <a:latin typeface="Calibri"/>
                <a:cs typeface="Calibri"/>
              </a:rPr>
              <a:t>model</a:t>
            </a:r>
            <a:r>
              <a:rPr lang="en-US" sz="4500" spc="180" dirty="0">
                <a:latin typeface="Calibri"/>
                <a:cs typeface="Calibri"/>
              </a:rPr>
              <a:t> </a:t>
            </a:r>
            <a:r>
              <a:rPr lang="en-US" sz="4500" dirty="0">
                <a:latin typeface="Calibri"/>
                <a:cs typeface="Calibri"/>
              </a:rPr>
              <a:t>development,</a:t>
            </a:r>
            <a:r>
              <a:rPr lang="en-US" sz="4500" spc="175" dirty="0">
                <a:latin typeface="Calibri"/>
                <a:cs typeface="Calibri"/>
              </a:rPr>
              <a:t> </a:t>
            </a:r>
            <a:r>
              <a:rPr lang="en-US" sz="4500" dirty="0">
                <a:latin typeface="Calibri"/>
                <a:cs typeface="Calibri"/>
              </a:rPr>
              <a:t>real-time</a:t>
            </a:r>
            <a:r>
              <a:rPr lang="en-US" sz="4500" spc="185" dirty="0">
                <a:latin typeface="Calibri"/>
                <a:cs typeface="Calibri"/>
              </a:rPr>
              <a:t> </a:t>
            </a:r>
            <a:r>
              <a:rPr lang="en-US" sz="4500" dirty="0">
                <a:latin typeface="Calibri"/>
                <a:cs typeface="Calibri"/>
              </a:rPr>
              <a:t>analysis,</a:t>
            </a:r>
            <a:r>
              <a:rPr lang="en-US" sz="4500" spc="254" dirty="0">
                <a:latin typeface="Calibri"/>
                <a:cs typeface="Calibri"/>
              </a:rPr>
              <a:t> </a:t>
            </a:r>
            <a:r>
              <a:rPr lang="en-US" sz="4500" dirty="0">
                <a:latin typeface="Calibri"/>
                <a:cs typeface="Calibri"/>
              </a:rPr>
              <a:t>user</a:t>
            </a:r>
            <a:r>
              <a:rPr lang="en-US" sz="4500" spc="210" dirty="0">
                <a:latin typeface="Calibri"/>
                <a:cs typeface="Calibri"/>
              </a:rPr>
              <a:t> </a:t>
            </a:r>
            <a:r>
              <a:rPr lang="en-US" sz="4500" spc="-10" dirty="0">
                <a:latin typeface="Calibri"/>
                <a:cs typeface="Calibri"/>
              </a:rPr>
              <a:t>interface, </a:t>
            </a:r>
            <a:r>
              <a:rPr lang="en-US" sz="4500" dirty="0">
                <a:latin typeface="Calibri"/>
                <a:cs typeface="Calibri"/>
              </a:rPr>
              <a:t>testing,</a:t>
            </a:r>
            <a:r>
              <a:rPr lang="en-US" sz="4500" spc="90" dirty="0">
                <a:latin typeface="Calibri"/>
                <a:cs typeface="Calibri"/>
              </a:rPr>
              <a:t>  </a:t>
            </a:r>
            <a:r>
              <a:rPr lang="en-US" sz="4500" dirty="0">
                <a:latin typeface="Calibri"/>
                <a:cs typeface="Calibri"/>
              </a:rPr>
              <a:t>and</a:t>
            </a:r>
            <a:r>
              <a:rPr lang="en-US" sz="4500" spc="55" dirty="0">
                <a:latin typeface="Calibri"/>
                <a:cs typeface="Calibri"/>
              </a:rPr>
              <a:t>  </a:t>
            </a:r>
            <a:r>
              <a:rPr lang="en-US" sz="4500" dirty="0">
                <a:latin typeface="Calibri"/>
                <a:cs typeface="Calibri"/>
              </a:rPr>
              <a:t>deployment,</a:t>
            </a:r>
            <a:r>
              <a:rPr lang="en-US" sz="4500" spc="75" dirty="0">
                <a:latin typeface="Calibri"/>
                <a:cs typeface="Calibri"/>
              </a:rPr>
              <a:t>  </a:t>
            </a:r>
            <a:r>
              <a:rPr lang="en-US" sz="4500" dirty="0">
                <a:latin typeface="Calibri"/>
                <a:cs typeface="Calibri"/>
              </a:rPr>
              <a:t>where</a:t>
            </a:r>
            <a:r>
              <a:rPr lang="en-US" sz="4500" spc="55" dirty="0">
                <a:latin typeface="Calibri"/>
                <a:cs typeface="Calibri"/>
              </a:rPr>
              <a:t>  </a:t>
            </a:r>
            <a:r>
              <a:rPr lang="en-US" sz="4500" dirty="0">
                <a:latin typeface="Calibri"/>
                <a:cs typeface="Calibri"/>
              </a:rPr>
              <a:t>some</a:t>
            </a:r>
            <a:r>
              <a:rPr lang="en-US" sz="4500" spc="90" dirty="0">
                <a:latin typeface="Calibri"/>
                <a:cs typeface="Calibri"/>
              </a:rPr>
              <a:t>  </a:t>
            </a:r>
            <a:r>
              <a:rPr lang="en-US" sz="4500" dirty="0">
                <a:latin typeface="Calibri"/>
                <a:cs typeface="Calibri"/>
              </a:rPr>
              <a:t>parts</a:t>
            </a:r>
            <a:r>
              <a:rPr lang="en-US" sz="4500" spc="65" dirty="0">
                <a:latin typeface="Calibri"/>
                <a:cs typeface="Calibri"/>
              </a:rPr>
              <a:t>  </a:t>
            </a:r>
            <a:r>
              <a:rPr lang="en-US" sz="4500" dirty="0">
                <a:latin typeface="Calibri"/>
                <a:cs typeface="Calibri"/>
              </a:rPr>
              <a:t>of</a:t>
            </a:r>
            <a:r>
              <a:rPr lang="en-US" sz="4500" spc="80" dirty="0">
                <a:latin typeface="Calibri"/>
                <a:cs typeface="Calibri"/>
              </a:rPr>
              <a:t>  </a:t>
            </a:r>
            <a:r>
              <a:rPr lang="en-US" sz="4500" dirty="0">
                <a:latin typeface="Calibri"/>
                <a:cs typeface="Calibri"/>
              </a:rPr>
              <a:t>system</a:t>
            </a:r>
            <a:r>
              <a:rPr lang="en-US" sz="4500" spc="70" dirty="0">
                <a:latin typeface="Calibri"/>
                <a:cs typeface="Calibri"/>
              </a:rPr>
              <a:t>  </a:t>
            </a:r>
            <a:r>
              <a:rPr lang="en-US" sz="4500" dirty="0">
                <a:latin typeface="Calibri"/>
                <a:cs typeface="Calibri"/>
              </a:rPr>
              <a:t>can</a:t>
            </a:r>
            <a:r>
              <a:rPr lang="en-US" sz="4500" spc="60" dirty="0">
                <a:latin typeface="Calibri"/>
                <a:cs typeface="Calibri"/>
              </a:rPr>
              <a:t>  </a:t>
            </a:r>
            <a:r>
              <a:rPr lang="en-US" sz="4500" dirty="0">
                <a:latin typeface="Calibri"/>
                <a:cs typeface="Calibri"/>
              </a:rPr>
              <a:t>be</a:t>
            </a:r>
            <a:r>
              <a:rPr lang="en-US" sz="4500" spc="90" dirty="0">
                <a:latin typeface="Calibri"/>
                <a:cs typeface="Calibri"/>
              </a:rPr>
              <a:t>  </a:t>
            </a:r>
            <a:r>
              <a:rPr lang="en-US" sz="4500" dirty="0">
                <a:latin typeface="Calibri"/>
                <a:cs typeface="Calibri"/>
              </a:rPr>
              <a:t>developed</a:t>
            </a:r>
            <a:r>
              <a:rPr lang="en-US" sz="4500" spc="80" dirty="0">
                <a:latin typeface="Calibri"/>
                <a:cs typeface="Calibri"/>
              </a:rPr>
              <a:t>  </a:t>
            </a:r>
            <a:r>
              <a:rPr lang="en-US" sz="4500" spc="-25" dirty="0">
                <a:latin typeface="Calibri"/>
                <a:cs typeface="Calibri"/>
              </a:rPr>
              <a:t>in </a:t>
            </a:r>
            <a:r>
              <a:rPr lang="en-US" sz="4500" spc="-10" dirty="0">
                <a:latin typeface="Calibri"/>
                <a:cs typeface="Calibri"/>
              </a:rPr>
              <a:t>parallel.</a:t>
            </a:r>
            <a:endParaRPr lang="en-US" sz="4500" dirty="0">
              <a:latin typeface="Calibri"/>
              <a:cs typeface="Calibri"/>
            </a:endParaRPr>
          </a:p>
          <a:p>
            <a:endParaRPr lang="en-US" dirty="0"/>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pic>
        <p:nvPicPr>
          <p:cNvPr id="7" name="Content Placeholder 6"/>
          <p:cNvPicPr>
            <a:picLocks noGrp="1" noChangeAspect="1"/>
          </p:cNvPicPr>
          <p:nvPr>
            <p:ph sz="quarter" idx="1"/>
          </p:nvPr>
        </p:nvPicPr>
        <p:blipFill>
          <a:blip r:embed="rId2"/>
          <a:stretch>
            <a:fillRect/>
          </a:stretch>
        </p:blipFill>
        <p:spPr>
          <a:xfrm>
            <a:off x="497840" y="1676400"/>
            <a:ext cx="8382000" cy="4495799"/>
          </a:xfrm>
          <a:prstGeom prst="rect">
            <a:avLst/>
          </a:prstGeom>
        </p:spPr>
      </p:pic>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sp>
        <p:nvSpPr>
          <p:cNvPr id="3" name="Content Placeholder 2"/>
          <p:cNvSpPr>
            <a:spLocks noGrp="1"/>
          </p:cNvSpPr>
          <p:nvPr>
            <p:ph sz="quarter" idx="1"/>
          </p:nvPr>
        </p:nvSpPr>
        <p:spPr/>
        <p:txBody>
          <a:bodyPr>
            <a:normAutofit fontScale="77500" lnSpcReduction="20000"/>
          </a:bodyPr>
          <a:lstStyle/>
          <a:p>
            <a:pPr marL="12700">
              <a:lnSpc>
                <a:spcPct val="100000"/>
              </a:lnSpc>
              <a:spcBef>
                <a:spcPts val="125"/>
              </a:spcBef>
            </a:pPr>
            <a:r>
              <a:rPr lang="en-US" dirty="0"/>
              <a:t>Estimated</a:t>
            </a:r>
            <a:r>
              <a:rPr lang="en-US" spc="80" dirty="0"/>
              <a:t> </a:t>
            </a:r>
            <a:r>
              <a:rPr lang="en-US" dirty="0"/>
              <a:t>budget</a:t>
            </a:r>
            <a:r>
              <a:rPr lang="en-US" spc="90" dirty="0"/>
              <a:t> </a:t>
            </a:r>
            <a:r>
              <a:rPr lang="en-US" dirty="0"/>
              <a:t>of</a:t>
            </a:r>
            <a:r>
              <a:rPr lang="en-US" spc="145" dirty="0"/>
              <a:t> </a:t>
            </a:r>
            <a:r>
              <a:rPr lang="en-US" dirty="0"/>
              <a:t>project</a:t>
            </a:r>
            <a:r>
              <a:rPr lang="en-US" spc="90" dirty="0"/>
              <a:t> </a:t>
            </a:r>
            <a:r>
              <a:rPr lang="en-US" dirty="0"/>
              <a:t>major</a:t>
            </a:r>
            <a:r>
              <a:rPr lang="en-US" spc="60" dirty="0"/>
              <a:t> </a:t>
            </a:r>
            <a:r>
              <a:rPr lang="en-US" spc="-10" dirty="0"/>
              <a:t>resources</a:t>
            </a:r>
          </a:p>
          <a:p>
            <a:pPr>
              <a:lnSpc>
                <a:spcPct val="100000"/>
              </a:lnSpc>
              <a:spcBef>
                <a:spcPts val="1130"/>
              </a:spcBef>
            </a:pPr>
            <a:endParaRPr lang="en-US" spc="-10" dirty="0"/>
          </a:p>
          <a:p>
            <a:pPr marL="332740">
              <a:buSzPct val="61290"/>
              <a:buChar char="-"/>
              <a:tabLst>
                <a:tab pos="332740" algn="l"/>
              </a:tabLst>
            </a:pPr>
            <a:r>
              <a:rPr lang="en-US" dirty="0"/>
              <a:t>Developers</a:t>
            </a:r>
            <a:r>
              <a:rPr lang="en-US" spc="45" dirty="0"/>
              <a:t> </a:t>
            </a:r>
            <a:r>
              <a:rPr lang="en-US" dirty="0"/>
              <a:t>(3</a:t>
            </a:r>
            <a:r>
              <a:rPr lang="en-US" spc="65" dirty="0"/>
              <a:t> </a:t>
            </a:r>
            <a:r>
              <a:rPr lang="en-US" dirty="0"/>
              <a:t>@</a:t>
            </a:r>
            <a:r>
              <a:rPr lang="en-US" spc="75" dirty="0"/>
              <a:t> </a:t>
            </a:r>
            <a:r>
              <a:rPr lang="en-US" dirty="0"/>
              <a:t>700</a:t>
            </a:r>
            <a:r>
              <a:rPr lang="en-US" spc="40" dirty="0"/>
              <a:t> </a:t>
            </a:r>
            <a:r>
              <a:rPr lang="en-US" dirty="0"/>
              <a:t>x</a:t>
            </a:r>
            <a:r>
              <a:rPr lang="en-US" spc="60" dirty="0"/>
              <a:t> </a:t>
            </a:r>
            <a:r>
              <a:rPr lang="en-US" dirty="0"/>
              <a:t>4days</a:t>
            </a:r>
            <a:r>
              <a:rPr lang="en-US" spc="130" dirty="0"/>
              <a:t> </a:t>
            </a:r>
            <a:r>
              <a:rPr lang="en-US" dirty="0"/>
              <a:t>x</a:t>
            </a:r>
            <a:r>
              <a:rPr lang="en-US" spc="30" dirty="0"/>
              <a:t> </a:t>
            </a:r>
            <a:r>
              <a:rPr lang="en-US" dirty="0"/>
              <a:t>4</a:t>
            </a:r>
            <a:r>
              <a:rPr lang="en-US" spc="65" dirty="0"/>
              <a:t> </a:t>
            </a:r>
            <a:r>
              <a:rPr lang="en-US" dirty="0"/>
              <a:t>week</a:t>
            </a:r>
            <a:r>
              <a:rPr lang="en-US" spc="105" dirty="0"/>
              <a:t> </a:t>
            </a:r>
            <a:r>
              <a:rPr lang="en-US" dirty="0"/>
              <a:t>=</a:t>
            </a:r>
            <a:r>
              <a:rPr lang="en-US" spc="75" dirty="0"/>
              <a:t> </a:t>
            </a:r>
            <a:r>
              <a:rPr lang="en-US" dirty="0"/>
              <a:t>33600</a:t>
            </a:r>
            <a:r>
              <a:rPr lang="en-US" spc="105" dirty="0"/>
              <a:t> </a:t>
            </a:r>
            <a:r>
              <a:rPr lang="en-US" dirty="0"/>
              <a:t>x</a:t>
            </a:r>
            <a:r>
              <a:rPr lang="en-US" spc="55" dirty="0"/>
              <a:t> </a:t>
            </a:r>
            <a:r>
              <a:rPr lang="en-US" dirty="0"/>
              <a:t>12</a:t>
            </a:r>
            <a:r>
              <a:rPr lang="en-US" spc="55" dirty="0"/>
              <a:t> </a:t>
            </a:r>
            <a:r>
              <a:rPr lang="en-US" dirty="0"/>
              <a:t>=</a:t>
            </a:r>
            <a:r>
              <a:rPr lang="en-US" spc="105" dirty="0"/>
              <a:t> </a:t>
            </a:r>
            <a:r>
              <a:rPr lang="en-US" dirty="0"/>
              <a:t>PKR</a:t>
            </a:r>
            <a:r>
              <a:rPr lang="en-US" spc="60" dirty="0"/>
              <a:t> </a:t>
            </a:r>
            <a:r>
              <a:rPr lang="en-US" dirty="0"/>
              <a:t>403,200</a:t>
            </a:r>
            <a:r>
              <a:rPr lang="en-US" spc="40" dirty="0"/>
              <a:t> </a:t>
            </a:r>
            <a:r>
              <a:rPr lang="en-US" spc="-10" dirty="0"/>
              <a:t>est.)</a:t>
            </a:r>
          </a:p>
          <a:p>
            <a:pPr marL="332740">
              <a:spcBef>
                <a:spcPts val="620"/>
              </a:spcBef>
              <a:buSzPct val="61290"/>
              <a:buChar char="-"/>
              <a:tabLst>
                <a:tab pos="332740" algn="l"/>
              </a:tabLst>
            </a:pPr>
            <a:r>
              <a:rPr lang="en-US" dirty="0"/>
              <a:t>Hard</a:t>
            </a:r>
            <a:r>
              <a:rPr lang="en-US" spc="70" dirty="0"/>
              <a:t> </a:t>
            </a:r>
            <a:r>
              <a:rPr lang="en-US" dirty="0"/>
              <a:t>Drive</a:t>
            </a:r>
            <a:r>
              <a:rPr lang="en-US" spc="40" dirty="0"/>
              <a:t> </a:t>
            </a:r>
            <a:r>
              <a:rPr lang="en-US" dirty="0"/>
              <a:t>(</a:t>
            </a:r>
            <a:r>
              <a:rPr lang="en-US" dirty="0" err="1"/>
              <a:t>Rs</a:t>
            </a:r>
            <a:r>
              <a:rPr lang="en-US" dirty="0"/>
              <a:t>.</a:t>
            </a:r>
            <a:r>
              <a:rPr lang="en-US" spc="70" dirty="0"/>
              <a:t> </a:t>
            </a:r>
            <a:r>
              <a:rPr lang="en-US" dirty="0"/>
              <a:t>14,000</a:t>
            </a:r>
            <a:r>
              <a:rPr lang="en-US" spc="70" dirty="0"/>
              <a:t> </a:t>
            </a:r>
            <a:r>
              <a:rPr lang="en-US" dirty="0"/>
              <a:t>x</a:t>
            </a:r>
            <a:r>
              <a:rPr lang="en-US" spc="75" dirty="0"/>
              <a:t> </a:t>
            </a:r>
            <a:r>
              <a:rPr lang="en-US" dirty="0"/>
              <a:t>2</a:t>
            </a:r>
            <a:r>
              <a:rPr lang="en-US" spc="85" dirty="0"/>
              <a:t> </a:t>
            </a:r>
            <a:r>
              <a:rPr lang="en-US" dirty="0"/>
              <a:t>=</a:t>
            </a:r>
            <a:r>
              <a:rPr lang="en-US" spc="125" dirty="0"/>
              <a:t> </a:t>
            </a:r>
            <a:r>
              <a:rPr lang="en-US" dirty="0"/>
              <a:t>PKR</a:t>
            </a:r>
            <a:r>
              <a:rPr lang="en-US" spc="75" dirty="0"/>
              <a:t> </a:t>
            </a:r>
            <a:r>
              <a:rPr lang="en-US" dirty="0"/>
              <a:t>28,000</a:t>
            </a:r>
            <a:r>
              <a:rPr lang="en-US" spc="70" dirty="0"/>
              <a:t> </a:t>
            </a:r>
            <a:r>
              <a:rPr lang="en-US" spc="-10" dirty="0"/>
              <a:t>est.)</a:t>
            </a:r>
          </a:p>
          <a:p>
            <a:pPr marL="12700">
              <a:lnSpc>
                <a:spcPct val="100000"/>
              </a:lnSpc>
              <a:spcBef>
                <a:spcPts val="540"/>
              </a:spcBef>
              <a:tabLst>
                <a:tab pos="332740" algn="l"/>
              </a:tabLst>
            </a:pPr>
            <a:r>
              <a:rPr lang="en-US" sz="1600" spc="-50" dirty="0">
                <a:solidFill>
                  <a:srgbClr val="008000"/>
                </a:solidFill>
              </a:rPr>
              <a:t>-</a:t>
            </a:r>
            <a:r>
              <a:rPr lang="en-US" sz="1600" dirty="0">
                <a:solidFill>
                  <a:srgbClr val="008000"/>
                </a:solidFill>
              </a:rPr>
              <a:t>	</a:t>
            </a:r>
            <a:r>
              <a:rPr lang="en-US" dirty="0"/>
              <a:t>Laptop</a:t>
            </a:r>
            <a:r>
              <a:rPr lang="en-US" spc="75" dirty="0"/>
              <a:t> </a:t>
            </a:r>
            <a:r>
              <a:rPr lang="en-US" dirty="0"/>
              <a:t>(</a:t>
            </a:r>
            <a:r>
              <a:rPr lang="en-US" dirty="0" err="1"/>
              <a:t>Rs</a:t>
            </a:r>
            <a:r>
              <a:rPr lang="en-US" dirty="0"/>
              <a:t>.</a:t>
            </a:r>
            <a:r>
              <a:rPr lang="en-US" spc="70" dirty="0"/>
              <a:t> </a:t>
            </a:r>
            <a:r>
              <a:rPr lang="en-US" dirty="0"/>
              <a:t>150,000</a:t>
            </a:r>
            <a:r>
              <a:rPr lang="en-US" spc="60" dirty="0"/>
              <a:t> </a:t>
            </a:r>
            <a:r>
              <a:rPr lang="en-US" dirty="0"/>
              <a:t>x</a:t>
            </a:r>
            <a:r>
              <a:rPr lang="en-US" spc="80" dirty="0"/>
              <a:t> </a:t>
            </a:r>
            <a:r>
              <a:rPr lang="en-US" dirty="0"/>
              <a:t>3</a:t>
            </a:r>
            <a:r>
              <a:rPr lang="en-US" spc="85" dirty="0"/>
              <a:t> </a:t>
            </a:r>
            <a:r>
              <a:rPr lang="en-US" dirty="0"/>
              <a:t>=</a:t>
            </a:r>
            <a:r>
              <a:rPr lang="en-US" spc="90" dirty="0"/>
              <a:t> </a:t>
            </a:r>
            <a:r>
              <a:rPr lang="en-US" dirty="0"/>
              <a:t>PKR</a:t>
            </a:r>
            <a:r>
              <a:rPr lang="en-US" spc="120" dirty="0"/>
              <a:t> </a:t>
            </a:r>
            <a:r>
              <a:rPr lang="en-US" dirty="0"/>
              <a:t>450,000</a:t>
            </a:r>
            <a:r>
              <a:rPr lang="en-US" spc="60" dirty="0"/>
              <a:t> </a:t>
            </a:r>
            <a:r>
              <a:rPr lang="en-US" spc="-10" dirty="0"/>
              <a:t>est.)</a:t>
            </a:r>
            <a:endParaRPr lang="en-US" sz="1600" dirty="0"/>
          </a:p>
          <a:p>
            <a:pPr marL="332740">
              <a:spcBef>
                <a:spcPts val="545"/>
              </a:spcBef>
              <a:buSzPct val="61290"/>
              <a:buChar char="-"/>
              <a:tabLst>
                <a:tab pos="332740" algn="l"/>
              </a:tabLst>
            </a:pPr>
            <a:r>
              <a:rPr lang="en-US" dirty="0"/>
              <a:t>Electricity</a:t>
            </a:r>
            <a:r>
              <a:rPr lang="en-US" spc="50" dirty="0"/>
              <a:t> </a:t>
            </a:r>
            <a:r>
              <a:rPr lang="en-US" dirty="0"/>
              <a:t>(</a:t>
            </a:r>
            <a:r>
              <a:rPr lang="en-US" dirty="0" err="1"/>
              <a:t>Rs</a:t>
            </a:r>
            <a:r>
              <a:rPr lang="en-US" dirty="0"/>
              <a:t>.</a:t>
            </a:r>
            <a:r>
              <a:rPr lang="en-US" spc="95" dirty="0"/>
              <a:t> </a:t>
            </a:r>
            <a:r>
              <a:rPr lang="en-US" dirty="0"/>
              <a:t>5000</a:t>
            </a:r>
            <a:r>
              <a:rPr lang="en-US" spc="65" dirty="0"/>
              <a:t> </a:t>
            </a:r>
            <a:r>
              <a:rPr lang="en-US" dirty="0"/>
              <a:t>x</a:t>
            </a:r>
            <a:r>
              <a:rPr lang="en-US" spc="90" dirty="0"/>
              <a:t> </a:t>
            </a:r>
            <a:r>
              <a:rPr lang="en-US" dirty="0"/>
              <a:t>12</a:t>
            </a:r>
            <a:r>
              <a:rPr lang="en-US" spc="90" dirty="0"/>
              <a:t> </a:t>
            </a:r>
            <a:r>
              <a:rPr lang="en-US" dirty="0"/>
              <a:t>=</a:t>
            </a:r>
            <a:r>
              <a:rPr lang="en-US" spc="150" dirty="0"/>
              <a:t> </a:t>
            </a:r>
            <a:r>
              <a:rPr lang="en-US" dirty="0"/>
              <a:t>PKR</a:t>
            </a:r>
            <a:r>
              <a:rPr lang="en-US" spc="90" dirty="0"/>
              <a:t> </a:t>
            </a:r>
            <a:r>
              <a:rPr lang="en-US" dirty="0"/>
              <a:t>60,000</a:t>
            </a:r>
            <a:r>
              <a:rPr lang="en-US" spc="80" dirty="0"/>
              <a:t> </a:t>
            </a:r>
            <a:r>
              <a:rPr lang="en-US" spc="-10" dirty="0"/>
              <a:t>est.)</a:t>
            </a:r>
          </a:p>
          <a:p>
            <a:pPr marL="12700">
              <a:lnSpc>
                <a:spcPct val="100000"/>
              </a:lnSpc>
              <a:spcBef>
                <a:spcPts val="620"/>
              </a:spcBef>
              <a:tabLst>
                <a:tab pos="332740" algn="l"/>
              </a:tabLst>
            </a:pPr>
            <a:r>
              <a:rPr lang="en-US" sz="1600" spc="-50" dirty="0">
                <a:solidFill>
                  <a:srgbClr val="008000"/>
                </a:solidFill>
              </a:rPr>
              <a:t>-</a:t>
            </a:r>
            <a:r>
              <a:rPr lang="en-US" sz="1600" dirty="0">
                <a:solidFill>
                  <a:srgbClr val="008000"/>
                </a:solidFill>
              </a:rPr>
              <a:t>	</a:t>
            </a:r>
            <a:r>
              <a:rPr lang="en-US" dirty="0"/>
              <a:t>Internet</a:t>
            </a:r>
            <a:r>
              <a:rPr lang="en-US" spc="75" dirty="0"/>
              <a:t> </a:t>
            </a:r>
            <a:r>
              <a:rPr lang="en-US" dirty="0"/>
              <a:t>(3000</a:t>
            </a:r>
            <a:r>
              <a:rPr lang="en-US" spc="40" dirty="0"/>
              <a:t> </a:t>
            </a:r>
            <a:r>
              <a:rPr lang="en-US" dirty="0"/>
              <a:t>x</a:t>
            </a:r>
            <a:r>
              <a:rPr lang="en-US" spc="70" dirty="0"/>
              <a:t> </a:t>
            </a:r>
            <a:r>
              <a:rPr lang="en-US" dirty="0"/>
              <a:t>12</a:t>
            </a:r>
            <a:r>
              <a:rPr lang="en-US" spc="70" dirty="0"/>
              <a:t> </a:t>
            </a:r>
            <a:r>
              <a:rPr lang="en-US" dirty="0"/>
              <a:t>=</a:t>
            </a:r>
            <a:r>
              <a:rPr lang="en-US" spc="125" dirty="0"/>
              <a:t> </a:t>
            </a:r>
            <a:r>
              <a:rPr lang="en-US" dirty="0"/>
              <a:t>PKR</a:t>
            </a:r>
            <a:r>
              <a:rPr lang="en-US" spc="70" dirty="0"/>
              <a:t> </a:t>
            </a:r>
            <a:r>
              <a:rPr lang="en-US" dirty="0"/>
              <a:t>36,000</a:t>
            </a:r>
            <a:r>
              <a:rPr lang="en-US" spc="65" dirty="0"/>
              <a:t> </a:t>
            </a:r>
            <a:r>
              <a:rPr lang="en-US" spc="-10" dirty="0"/>
              <a:t>est</a:t>
            </a:r>
            <a:r>
              <a:rPr lang="en-US" spc="-10" dirty="0" smtClean="0"/>
              <a:t>.)</a:t>
            </a:r>
            <a:endParaRPr lang="en-US" spc="-20" dirty="0"/>
          </a:p>
          <a:p>
            <a:pPr marL="332740">
              <a:spcBef>
                <a:spcPts val="545"/>
              </a:spcBef>
              <a:buSzPct val="61290"/>
              <a:buChar char="-"/>
              <a:tabLst>
                <a:tab pos="332740" algn="l"/>
              </a:tabLst>
            </a:pPr>
            <a:r>
              <a:rPr lang="en-US" dirty="0"/>
              <a:t>LaserJet</a:t>
            </a:r>
            <a:r>
              <a:rPr lang="en-US" spc="105" dirty="0"/>
              <a:t> </a:t>
            </a:r>
            <a:r>
              <a:rPr lang="en-US" dirty="0"/>
              <a:t>Printer</a:t>
            </a:r>
            <a:r>
              <a:rPr lang="en-US" spc="135" dirty="0"/>
              <a:t> </a:t>
            </a:r>
            <a:r>
              <a:rPr lang="en-US" spc="-10" dirty="0" smtClean="0"/>
              <a:t>16,000</a:t>
            </a:r>
            <a:r>
              <a:rPr lang="en-US" spc="-20" dirty="0" smtClean="0"/>
              <a:t>.</a:t>
            </a:r>
            <a:endParaRPr lang="en-US" spc="-20" dirty="0"/>
          </a:p>
          <a:p>
            <a:pPr marL="332740">
              <a:spcBef>
                <a:spcPts val="620"/>
              </a:spcBef>
              <a:buSzPct val="61290"/>
              <a:buChar char="-"/>
              <a:tabLst>
                <a:tab pos="332740" algn="l"/>
              </a:tabLst>
            </a:pPr>
            <a:r>
              <a:rPr lang="en-US" dirty="0" smtClean="0"/>
              <a:t>Miscellaneous</a:t>
            </a:r>
            <a:r>
              <a:rPr lang="en-US" spc="145" dirty="0" smtClean="0"/>
              <a:t> </a:t>
            </a:r>
            <a:r>
              <a:rPr lang="en-US" dirty="0"/>
              <a:t>PKR</a:t>
            </a:r>
            <a:r>
              <a:rPr lang="en-US" spc="160" dirty="0"/>
              <a:t> </a:t>
            </a:r>
            <a:r>
              <a:rPr lang="en-US" dirty="0"/>
              <a:t>10,000</a:t>
            </a:r>
            <a:r>
              <a:rPr lang="en-US" spc="165" dirty="0"/>
              <a:t> </a:t>
            </a:r>
            <a:r>
              <a:rPr lang="en-US" spc="-20" dirty="0"/>
              <a:t>est.</a:t>
            </a:r>
          </a:p>
          <a:p>
            <a:pPr marL="1431290" algn="ctr">
              <a:lnSpc>
                <a:spcPct val="100000"/>
              </a:lnSpc>
              <a:spcBef>
                <a:spcPts val="545"/>
              </a:spcBef>
            </a:pPr>
            <a:r>
              <a:rPr lang="en-US" b="1" dirty="0">
                <a:latin typeface="Calibri"/>
                <a:cs typeface="Calibri"/>
              </a:rPr>
              <a:t>Total</a:t>
            </a:r>
            <a:r>
              <a:rPr lang="en-US" b="1" spc="25" dirty="0">
                <a:latin typeface="Calibri"/>
                <a:cs typeface="Calibri"/>
              </a:rPr>
              <a:t> </a:t>
            </a:r>
            <a:r>
              <a:rPr lang="en-US" b="1" dirty="0">
                <a:latin typeface="Calibri"/>
                <a:cs typeface="Calibri"/>
              </a:rPr>
              <a:t>cost</a:t>
            </a:r>
            <a:r>
              <a:rPr lang="en-US" b="1" spc="95" dirty="0">
                <a:latin typeface="Calibri"/>
                <a:cs typeface="Calibri"/>
              </a:rPr>
              <a:t> </a:t>
            </a:r>
            <a:r>
              <a:rPr lang="en-US" b="1" dirty="0">
                <a:latin typeface="Calibri"/>
                <a:cs typeface="Calibri"/>
              </a:rPr>
              <a:t>PKR</a:t>
            </a:r>
            <a:r>
              <a:rPr lang="en-US" b="1" spc="30" dirty="0">
                <a:latin typeface="Calibri"/>
                <a:cs typeface="Calibri"/>
              </a:rPr>
              <a:t> </a:t>
            </a:r>
            <a:r>
              <a:rPr lang="en-US" b="1" dirty="0">
                <a:latin typeface="Calibri"/>
                <a:cs typeface="Calibri"/>
              </a:rPr>
              <a:t>1,118,200</a:t>
            </a:r>
            <a:r>
              <a:rPr lang="en-US" b="1" spc="55" dirty="0">
                <a:latin typeface="Calibri"/>
                <a:cs typeface="Calibri"/>
              </a:rPr>
              <a:t> </a:t>
            </a:r>
            <a:r>
              <a:rPr lang="en-US" b="1" spc="-20" dirty="0">
                <a:latin typeface="Calibri"/>
                <a:cs typeface="Calibri"/>
              </a:rPr>
              <a:t>est.</a:t>
            </a:r>
          </a:p>
          <a:p>
            <a:pPr marL="1428115" algn="ctr">
              <a:lnSpc>
                <a:spcPct val="100000"/>
              </a:lnSpc>
              <a:spcBef>
                <a:spcPts val="540"/>
              </a:spcBef>
            </a:pPr>
            <a:r>
              <a:rPr lang="en-US" b="1" dirty="0">
                <a:latin typeface="Calibri"/>
                <a:cs typeface="Calibri"/>
              </a:rPr>
              <a:t>*</a:t>
            </a:r>
            <a:r>
              <a:rPr lang="en-US" dirty="0"/>
              <a:t>Detailed</a:t>
            </a:r>
            <a:r>
              <a:rPr lang="en-US" spc="105" dirty="0"/>
              <a:t> </a:t>
            </a:r>
            <a:r>
              <a:rPr lang="en-US" dirty="0"/>
              <a:t>budget</a:t>
            </a:r>
            <a:r>
              <a:rPr lang="en-US" spc="110" dirty="0"/>
              <a:t> </a:t>
            </a:r>
            <a:r>
              <a:rPr lang="en-US" dirty="0"/>
              <a:t>sheet</a:t>
            </a:r>
            <a:r>
              <a:rPr lang="en-US" spc="114" dirty="0"/>
              <a:t> </a:t>
            </a:r>
            <a:r>
              <a:rPr lang="en-US" dirty="0"/>
              <a:t>will</a:t>
            </a:r>
            <a:r>
              <a:rPr lang="en-US" spc="35" dirty="0"/>
              <a:t> </a:t>
            </a:r>
            <a:r>
              <a:rPr lang="en-US" dirty="0"/>
              <a:t>be</a:t>
            </a:r>
            <a:r>
              <a:rPr lang="en-US" spc="70" dirty="0"/>
              <a:t> </a:t>
            </a:r>
            <a:r>
              <a:rPr lang="en-US" spc="-10" dirty="0"/>
              <a:t>provide.</a:t>
            </a:r>
          </a:p>
          <a:p>
            <a:endParaRPr lang="en-US" dirty="0"/>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4" name="Footer Placeholder 3"/>
          <p:cNvSpPr>
            <a:spLocks noGrp="1"/>
          </p:cNvSpPr>
          <p:nvPr>
            <p:ph type="ftr" sz="quarter" idx="11"/>
          </p:nvPr>
        </p:nvSpPr>
        <p:spPr/>
        <p:txBody>
          <a:bodyPr/>
          <a:lstStyle/>
          <a:p>
            <a:r>
              <a:rPr lang="en-US" dirty="0"/>
              <a:t>Online Auction App</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
        <p:nvSpPr>
          <p:cNvPr id="7" name="object 8"/>
          <p:cNvSpPr txBox="1"/>
          <p:nvPr/>
        </p:nvSpPr>
        <p:spPr>
          <a:xfrm>
            <a:off x="609600" y="1752600"/>
            <a:ext cx="3886200" cy="638175"/>
          </a:xfrm>
          <a:prstGeom prst="rect">
            <a:avLst/>
          </a:prstGeom>
          <a:solidFill>
            <a:srgbClr val="DD8046"/>
          </a:solidFill>
        </p:spPr>
        <p:txBody>
          <a:bodyPr vert="horz" wrap="square" lIns="0" tIns="154305" rIns="0" bIns="0" rtlCol="0">
            <a:spAutoFit/>
          </a:bodyPr>
          <a:lstStyle/>
          <a:p>
            <a:pPr marL="92075">
              <a:lnSpc>
                <a:spcPct val="100000"/>
              </a:lnSpc>
              <a:spcBef>
                <a:spcPts val="1215"/>
              </a:spcBef>
            </a:pPr>
            <a:r>
              <a:rPr sz="2000" b="1" spc="-200" dirty="0">
                <a:solidFill>
                  <a:srgbClr val="1F180A"/>
                </a:solidFill>
                <a:latin typeface="Arial"/>
                <a:cs typeface="Arial"/>
              </a:rPr>
              <a:t>FYP-</a:t>
            </a:r>
            <a:r>
              <a:rPr sz="2000" b="1" dirty="0">
                <a:solidFill>
                  <a:srgbClr val="1F180A"/>
                </a:solidFill>
                <a:latin typeface="Arial"/>
                <a:cs typeface="Arial"/>
              </a:rPr>
              <a:t>I</a:t>
            </a:r>
            <a:r>
              <a:rPr sz="2000" b="1" spc="-35" dirty="0">
                <a:solidFill>
                  <a:srgbClr val="1F180A"/>
                </a:solidFill>
                <a:latin typeface="Arial"/>
                <a:cs typeface="Arial"/>
              </a:rPr>
              <a:t> </a:t>
            </a:r>
            <a:r>
              <a:rPr sz="2000" b="1" spc="-25" dirty="0">
                <a:solidFill>
                  <a:srgbClr val="1F180A"/>
                </a:solidFill>
                <a:latin typeface="Arial"/>
                <a:cs typeface="Arial"/>
              </a:rPr>
              <a:t>Evaluation</a:t>
            </a:r>
            <a:endParaRPr sz="2000">
              <a:latin typeface="Arial"/>
              <a:cs typeface="Arial"/>
            </a:endParaRPr>
          </a:p>
        </p:txBody>
      </p:sp>
      <p:sp>
        <p:nvSpPr>
          <p:cNvPr id="9" name="object 3"/>
          <p:cNvSpPr txBox="1"/>
          <p:nvPr/>
        </p:nvSpPr>
        <p:spPr>
          <a:xfrm>
            <a:off x="838200" y="2514600"/>
            <a:ext cx="2743200" cy="2047035"/>
          </a:xfrm>
          <a:prstGeom prst="rect">
            <a:avLst/>
          </a:prstGeom>
        </p:spPr>
        <p:txBody>
          <a:bodyPr vert="horz" wrap="square" lIns="0" tIns="11430" rIns="0" bIns="0" rtlCol="0">
            <a:spAutoFit/>
          </a:bodyPr>
          <a:lstStyle/>
          <a:p>
            <a:pPr marL="12700" marR="664210">
              <a:lnSpc>
                <a:spcPct val="141300"/>
              </a:lnSpc>
              <a:spcBef>
                <a:spcPts val="90"/>
              </a:spcBef>
            </a:pPr>
            <a:r>
              <a:rPr sz="1550" spc="-285" dirty="0">
                <a:latin typeface="Arial MT"/>
                <a:cs typeface="Arial MT"/>
              </a:rPr>
              <a:t>SRS</a:t>
            </a:r>
            <a:r>
              <a:rPr sz="1550" spc="65" dirty="0">
                <a:latin typeface="Arial MT"/>
                <a:cs typeface="Arial MT"/>
              </a:rPr>
              <a:t> </a:t>
            </a:r>
            <a:r>
              <a:rPr sz="1550" spc="-10" dirty="0">
                <a:latin typeface="Arial MT"/>
                <a:cs typeface="Arial MT"/>
              </a:rPr>
              <a:t>Document </a:t>
            </a:r>
            <a:endParaRPr lang="en-US" sz="1550" spc="-25" dirty="0">
              <a:latin typeface="Arial MT"/>
              <a:cs typeface="Arial MT"/>
            </a:endParaRPr>
          </a:p>
          <a:p>
            <a:pPr marL="12700" marR="664210">
              <a:lnSpc>
                <a:spcPct val="141300"/>
              </a:lnSpc>
              <a:spcBef>
                <a:spcPts val="90"/>
              </a:spcBef>
            </a:pPr>
            <a:r>
              <a:rPr lang="en-US" sz="1550" spc="-25" dirty="0" smtClean="0">
                <a:latin typeface="Arial MT"/>
                <a:cs typeface="Arial MT"/>
              </a:rPr>
              <a:t>SDS Document</a:t>
            </a:r>
            <a:endParaRPr sz="1550" dirty="0">
              <a:latin typeface="Arial MT"/>
              <a:cs typeface="Arial MT"/>
            </a:endParaRPr>
          </a:p>
          <a:p>
            <a:pPr marL="12700" marR="837565">
              <a:lnSpc>
                <a:spcPct val="141200"/>
              </a:lnSpc>
              <a:spcBef>
                <a:spcPts val="5"/>
              </a:spcBef>
            </a:pPr>
            <a:r>
              <a:rPr sz="1550" spc="-85" dirty="0">
                <a:latin typeface="Arial MT"/>
                <a:cs typeface="Arial MT"/>
              </a:rPr>
              <a:t>Project</a:t>
            </a:r>
            <a:r>
              <a:rPr sz="1550" spc="30" dirty="0">
                <a:latin typeface="Arial MT"/>
                <a:cs typeface="Arial MT"/>
              </a:rPr>
              <a:t> </a:t>
            </a:r>
            <a:r>
              <a:rPr sz="1550" spc="-20" dirty="0">
                <a:latin typeface="Arial MT"/>
                <a:cs typeface="Arial MT"/>
              </a:rPr>
              <a:t>Plan </a:t>
            </a:r>
            <a:r>
              <a:rPr sz="1550" spc="-114" dirty="0">
                <a:latin typeface="Arial MT"/>
                <a:cs typeface="Arial MT"/>
              </a:rPr>
              <a:t>Design</a:t>
            </a:r>
            <a:r>
              <a:rPr sz="1550" spc="35" dirty="0">
                <a:latin typeface="Arial MT"/>
                <a:cs typeface="Arial MT"/>
              </a:rPr>
              <a:t> </a:t>
            </a:r>
            <a:r>
              <a:rPr sz="1550" spc="-75" dirty="0">
                <a:latin typeface="Arial MT"/>
                <a:cs typeface="Arial MT"/>
              </a:rPr>
              <a:t>Mockup</a:t>
            </a:r>
            <a:endParaRPr sz="1550" dirty="0">
              <a:latin typeface="Arial MT"/>
              <a:cs typeface="Arial MT"/>
            </a:endParaRPr>
          </a:p>
          <a:p>
            <a:pPr marL="12700" marR="45720">
              <a:lnSpc>
                <a:spcPct val="141300"/>
              </a:lnSpc>
            </a:pPr>
            <a:r>
              <a:rPr sz="1550" spc="-85" dirty="0" smtClean="0">
                <a:latin typeface="Arial MT"/>
                <a:cs typeface="Arial MT"/>
              </a:rPr>
              <a:t>Project</a:t>
            </a:r>
            <a:r>
              <a:rPr sz="1550" spc="-15" dirty="0" smtClean="0">
                <a:latin typeface="Arial MT"/>
                <a:cs typeface="Arial MT"/>
              </a:rPr>
              <a:t> </a:t>
            </a:r>
            <a:r>
              <a:rPr sz="1550" spc="-70" dirty="0">
                <a:latin typeface="Arial MT"/>
                <a:cs typeface="Arial MT"/>
              </a:rPr>
              <a:t>Report</a:t>
            </a:r>
            <a:r>
              <a:rPr sz="1550" spc="35" dirty="0">
                <a:latin typeface="Arial MT"/>
                <a:cs typeface="Arial MT"/>
              </a:rPr>
              <a:t> </a:t>
            </a:r>
            <a:r>
              <a:rPr sz="1550" dirty="0">
                <a:latin typeface="Arial MT"/>
                <a:cs typeface="Arial MT"/>
              </a:rPr>
              <a:t>-</a:t>
            </a:r>
            <a:r>
              <a:rPr sz="1550" spc="50" dirty="0">
                <a:latin typeface="Arial MT"/>
                <a:cs typeface="Arial MT"/>
              </a:rPr>
              <a:t> </a:t>
            </a:r>
            <a:r>
              <a:rPr sz="1550" spc="-50" dirty="0" smtClean="0">
                <a:latin typeface="Arial MT"/>
                <a:cs typeface="Arial MT"/>
              </a:rPr>
              <a:t>I</a:t>
            </a:r>
            <a:endParaRPr sz="1550" dirty="0">
              <a:latin typeface="Arial MT"/>
              <a:cs typeface="Arial MT"/>
            </a:endParaRPr>
          </a:p>
          <a:p>
            <a:pPr marL="12700">
              <a:lnSpc>
                <a:spcPct val="100000"/>
              </a:lnSpc>
              <a:spcBef>
                <a:spcPts val="765"/>
              </a:spcBef>
            </a:pPr>
            <a:r>
              <a:rPr lang="en-US" sz="1550" spc="-95" dirty="0" smtClean="0">
                <a:latin typeface="Arial MT"/>
                <a:cs typeface="Arial MT"/>
              </a:rPr>
              <a:t>Literature Review </a:t>
            </a:r>
            <a:r>
              <a:rPr sz="1550" spc="-90" dirty="0" smtClean="0">
                <a:latin typeface="Arial MT"/>
                <a:cs typeface="Arial MT"/>
              </a:rPr>
              <a:t>(First</a:t>
            </a:r>
            <a:r>
              <a:rPr sz="1550" spc="35" dirty="0" smtClean="0">
                <a:latin typeface="Arial MT"/>
                <a:cs typeface="Arial MT"/>
              </a:rPr>
              <a:t> </a:t>
            </a:r>
            <a:r>
              <a:rPr sz="1550" spc="-10" dirty="0">
                <a:latin typeface="Arial MT"/>
                <a:cs typeface="Arial MT"/>
              </a:rPr>
              <a:t>Draft)</a:t>
            </a:r>
            <a:endParaRPr sz="1550" dirty="0">
              <a:latin typeface="Arial MT"/>
              <a:cs typeface="Arial MT"/>
            </a:endParaRPr>
          </a:p>
        </p:txBody>
      </p:sp>
      <p:sp>
        <p:nvSpPr>
          <p:cNvPr id="10" name="object 9"/>
          <p:cNvSpPr txBox="1"/>
          <p:nvPr/>
        </p:nvSpPr>
        <p:spPr>
          <a:xfrm>
            <a:off x="4800600" y="1752600"/>
            <a:ext cx="3886200" cy="638175"/>
          </a:xfrm>
          <a:prstGeom prst="rect">
            <a:avLst/>
          </a:prstGeom>
          <a:solidFill>
            <a:srgbClr val="D7B15C"/>
          </a:solidFill>
        </p:spPr>
        <p:txBody>
          <a:bodyPr vert="horz" wrap="square" lIns="0" tIns="154305" rIns="0" bIns="0" rtlCol="0">
            <a:spAutoFit/>
          </a:bodyPr>
          <a:lstStyle/>
          <a:p>
            <a:pPr marL="96520">
              <a:lnSpc>
                <a:spcPct val="100000"/>
              </a:lnSpc>
              <a:spcBef>
                <a:spcPts val="1215"/>
              </a:spcBef>
            </a:pPr>
            <a:r>
              <a:rPr sz="2000" b="1" spc="-200" dirty="0">
                <a:solidFill>
                  <a:srgbClr val="1F180A"/>
                </a:solidFill>
                <a:latin typeface="Arial"/>
                <a:cs typeface="Arial"/>
              </a:rPr>
              <a:t>FYP-</a:t>
            </a:r>
            <a:r>
              <a:rPr sz="2000" b="1" dirty="0">
                <a:solidFill>
                  <a:srgbClr val="1F180A"/>
                </a:solidFill>
                <a:latin typeface="Arial"/>
                <a:cs typeface="Arial"/>
              </a:rPr>
              <a:t>II</a:t>
            </a:r>
            <a:r>
              <a:rPr sz="2000" b="1" spc="-70" dirty="0">
                <a:solidFill>
                  <a:srgbClr val="1F180A"/>
                </a:solidFill>
                <a:latin typeface="Arial"/>
                <a:cs typeface="Arial"/>
              </a:rPr>
              <a:t> </a:t>
            </a:r>
            <a:r>
              <a:rPr sz="2000" b="1" spc="-25" dirty="0">
                <a:solidFill>
                  <a:srgbClr val="1F180A"/>
                </a:solidFill>
                <a:latin typeface="Arial"/>
                <a:cs typeface="Arial"/>
              </a:rPr>
              <a:t>Evaluation</a:t>
            </a:r>
            <a:endParaRPr sz="2000">
              <a:latin typeface="Arial"/>
              <a:cs typeface="Arial"/>
            </a:endParaRPr>
          </a:p>
        </p:txBody>
      </p:sp>
      <p:sp>
        <p:nvSpPr>
          <p:cNvPr id="11" name="object 4"/>
          <p:cNvSpPr txBox="1"/>
          <p:nvPr/>
        </p:nvSpPr>
        <p:spPr>
          <a:xfrm>
            <a:off x="5119370" y="2514600"/>
            <a:ext cx="3491230" cy="2067874"/>
          </a:xfrm>
          <a:prstGeom prst="rect">
            <a:avLst/>
          </a:prstGeom>
        </p:spPr>
        <p:txBody>
          <a:bodyPr vert="horz" wrap="square" lIns="0" tIns="11430" rIns="0" bIns="0" rtlCol="0">
            <a:spAutoFit/>
          </a:bodyPr>
          <a:lstStyle/>
          <a:p>
            <a:pPr marL="12700" marR="820419">
              <a:lnSpc>
                <a:spcPct val="141300"/>
              </a:lnSpc>
              <a:spcBef>
                <a:spcPts val="90"/>
              </a:spcBef>
            </a:pPr>
            <a:r>
              <a:rPr sz="1550" spc="-130" dirty="0">
                <a:latin typeface="Arial MT"/>
                <a:cs typeface="Arial MT"/>
              </a:rPr>
              <a:t>UI</a:t>
            </a:r>
            <a:r>
              <a:rPr sz="1550" spc="-15" dirty="0">
                <a:latin typeface="Arial MT"/>
                <a:cs typeface="Arial MT"/>
              </a:rPr>
              <a:t> </a:t>
            </a:r>
            <a:r>
              <a:rPr sz="1550" spc="-10" dirty="0">
                <a:latin typeface="Arial MT"/>
                <a:cs typeface="Arial MT"/>
              </a:rPr>
              <a:t>Design </a:t>
            </a:r>
            <a:endParaRPr lang="en-US" sz="1550" spc="-10" dirty="0" smtClean="0">
              <a:latin typeface="Arial MT"/>
              <a:cs typeface="Arial MT"/>
            </a:endParaRPr>
          </a:p>
          <a:p>
            <a:pPr marL="12700" marR="820419">
              <a:lnSpc>
                <a:spcPct val="141300"/>
              </a:lnSpc>
              <a:spcBef>
                <a:spcPts val="90"/>
              </a:spcBef>
            </a:pPr>
            <a:r>
              <a:rPr sz="1550" spc="-90" dirty="0" smtClean="0">
                <a:latin typeface="Arial MT"/>
                <a:cs typeface="Arial MT"/>
              </a:rPr>
              <a:t>Proposed</a:t>
            </a:r>
            <a:r>
              <a:rPr sz="1550" spc="35" dirty="0" smtClean="0">
                <a:latin typeface="Arial MT"/>
                <a:cs typeface="Arial MT"/>
              </a:rPr>
              <a:t> </a:t>
            </a:r>
            <a:r>
              <a:rPr sz="1550" spc="-80" dirty="0">
                <a:latin typeface="Arial MT"/>
                <a:cs typeface="Arial MT"/>
              </a:rPr>
              <a:t>System </a:t>
            </a:r>
            <a:endParaRPr lang="en-US" sz="1550" spc="-80" dirty="0" smtClean="0">
              <a:latin typeface="Arial MT"/>
              <a:cs typeface="Arial MT"/>
            </a:endParaRPr>
          </a:p>
          <a:p>
            <a:pPr marL="12700" marR="820419">
              <a:lnSpc>
                <a:spcPct val="141300"/>
              </a:lnSpc>
              <a:spcBef>
                <a:spcPts val="90"/>
              </a:spcBef>
            </a:pPr>
            <a:r>
              <a:rPr lang="en-US" sz="1550" spc="-80" dirty="0" smtClean="0">
                <a:latin typeface="Arial MT"/>
                <a:cs typeface="Arial MT"/>
              </a:rPr>
              <a:t>AI Chat Bot</a:t>
            </a:r>
          </a:p>
          <a:p>
            <a:pPr marL="12700" marR="820419">
              <a:lnSpc>
                <a:spcPct val="141300"/>
              </a:lnSpc>
              <a:spcBef>
                <a:spcPts val="90"/>
              </a:spcBef>
            </a:pPr>
            <a:r>
              <a:rPr lang="en-US" sz="1550" spc="-10" dirty="0">
                <a:latin typeface="Arial MT"/>
                <a:cs typeface="Arial MT"/>
              </a:rPr>
              <a:t>Data</a:t>
            </a:r>
            <a:r>
              <a:rPr lang="en-US" sz="1550" spc="-70" dirty="0">
                <a:latin typeface="Arial MT"/>
                <a:cs typeface="Arial MT"/>
              </a:rPr>
              <a:t> Collection</a:t>
            </a:r>
            <a:r>
              <a:rPr lang="en-US" sz="1550" spc="-35" dirty="0">
                <a:latin typeface="Arial MT"/>
                <a:cs typeface="Arial MT"/>
              </a:rPr>
              <a:t> Interface</a:t>
            </a:r>
            <a:r>
              <a:rPr lang="en-US" sz="1550" spc="-80" dirty="0">
                <a:latin typeface="Arial MT"/>
                <a:cs typeface="Arial MT"/>
              </a:rPr>
              <a:t/>
            </a:r>
            <a:br>
              <a:rPr lang="en-US" sz="1550" spc="-80" dirty="0">
                <a:latin typeface="Arial MT"/>
                <a:cs typeface="Arial MT"/>
              </a:rPr>
            </a:br>
            <a:r>
              <a:rPr sz="1550" spc="-110" dirty="0" smtClean="0">
                <a:latin typeface="Arial MT"/>
                <a:cs typeface="Arial MT"/>
              </a:rPr>
              <a:t>User</a:t>
            </a:r>
            <a:r>
              <a:rPr sz="1550" spc="10" dirty="0" smtClean="0">
                <a:latin typeface="Arial MT"/>
                <a:cs typeface="Arial MT"/>
              </a:rPr>
              <a:t> </a:t>
            </a:r>
            <a:r>
              <a:rPr sz="1550" spc="-10" dirty="0">
                <a:latin typeface="Arial MT"/>
                <a:cs typeface="Arial MT"/>
              </a:rPr>
              <a:t>Manual </a:t>
            </a:r>
            <a:r>
              <a:rPr sz="1550" spc="-114" dirty="0">
                <a:latin typeface="Arial MT"/>
                <a:cs typeface="Arial MT"/>
              </a:rPr>
              <a:t>Source</a:t>
            </a:r>
            <a:r>
              <a:rPr sz="1550" spc="35" dirty="0">
                <a:latin typeface="Arial MT"/>
                <a:cs typeface="Arial MT"/>
              </a:rPr>
              <a:t> </a:t>
            </a:r>
            <a:r>
              <a:rPr sz="1550" spc="-85" dirty="0">
                <a:latin typeface="Arial MT"/>
                <a:cs typeface="Arial MT"/>
              </a:rPr>
              <a:t>Code</a:t>
            </a:r>
            <a:r>
              <a:rPr sz="1550" spc="-25" dirty="0">
                <a:latin typeface="Arial MT"/>
                <a:cs typeface="Arial MT"/>
              </a:rPr>
              <a:t> CD </a:t>
            </a:r>
            <a:r>
              <a:rPr sz="1550" spc="-85" dirty="0">
                <a:latin typeface="Arial MT"/>
                <a:cs typeface="Arial MT"/>
              </a:rPr>
              <a:t>Project</a:t>
            </a:r>
            <a:r>
              <a:rPr sz="1550" spc="-35" dirty="0">
                <a:latin typeface="Arial MT"/>
                <a:cs typeface="Arial MT"/>
              </a:rPr>
              <a:t> </a:t>
            </a:r>
            <a:r>
              <a:rPr sz="1550" spc="-65" dirty="0">
                <a:latin typeface="Arial MT"/>
                <a:cs typeface="Arial MT"/>
              </a:rPr>
              <a:t>Report</a:t>
            </a:r>
            <a:r>
              <a:rPr sz="1550" spc="50" dirty="0">
                <a:latin typeface="Arial MT"/>
                <a:cs typeface="Arial MT"/>
              </a:rPr>
              <a:t> </a:t>
            </a:r>
            <a:r>
              <a:rPr sz="1550" dirty="0">
                <a:latin typeface="Arial MT"/>
                <a:cs typeface="Arial MT"/>
              </a:rPr>
              <a:t>-</a:t>
            </a:r>
            <a:r>
              <a:rPr sz="1550" spc="20" dirty="0">
                <a:latin typeface="Arial MT"/>
                <a:cs typeface="Arial MT"/>
              </a:rPr>
              <a:t> </a:t>
            </a:r>
            <a:r>
              <a:rPr sz="1550" spc="-25" dirty="0" smtClean="0">
                <a:latin typeface="Arial MT"/>
                <a:cs typeface="Arial MT"/>
              </a:rPr>
              <a:t>II</a:t>
            </a:r>
            <a:endParaRPr sz="1550" dirty="0">
              <a:latin typeface="Arial MT"/>
              <a:cs typeface="Arial MT"/>
            </a:endParaRPr>
          </a:p>
        </p:txBody>
      </p:sp>
    </p:spTree>
    <p:extLst>
      <p:ext uri="{BB962C8B-B14F-4D97-AF65-F5344CB8AC3E}">
        <p14:creationId xmlns:p14="http://schemas.microsoft.com/office/powerpoint/2010/main" val="1601842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89</TotalTime>
  <Words>1327</Words>
  <Application>Microsoft Office PowerPoint</Application>
  <PresentationFormat>On-screen Show (4:3)</PresentationFormat>
  <Paragraphs>187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MT</vt:lpstr>
      <vt:lpstr>Calibri</vt:lpstr>
      <vt:lpstr>Times New Roman</vt:lpstr>
      <vt:lpstr>Tw Cen MT</vt:lpstr>
      <vt:lpstr>Wingdings</vt:lpstr>
      <vt:lpstr>Wingdings 2</vt:lpstr>
      <vt:lpstr>Median</vt:lpstr>
      <vt:lpstr>PowerPoint Presentation</vt:lpstr>
      <vt:lpstr>Summary </vt:lpstr>
      <vt:lpstr>Problem Statement </vt:lpstr>
      <vt:lpstr>Objective</vt:lpstr>
      <vt:lpstr>FYP Scope </vt:lpstr>
      <vt:lpstr>Our Methodology </vt:lpstr>
      <vt:lpstr>Our Project Plan  </vt:lpstr>
      <vt:lpstr>Budget / Costing </vt:lpstr>
      <vt:lpstr>FYP  Deliverables </vt:lpstr>
      <vt:lpstr>Literature/Product/Service Review</vt:lpstr>
      <vt:lpstr>Literature/Product/Service Review</vt:lpstr>
      <vt:lpstr>Demo of 100% of Work</vt:lpstr>
      <vt:lpstr>Demo of 100% of Work</vt:lpstr>
      <vt:lpstr>Demo of 100% of Work</vt:lpstr>
      <vt:lpstr>Experimental Evaluations &amp; Results</vt:lpstr>
      <vt:lpstr>Test Plan &amp; Test Cases</vt:lpstr>
      <vt:lpstr>Reference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Usman Qamar</cp:lastModifiedBy>
  <cp:revision>50</cp:revision>
  <dcterms:created xsi:type="dcterms:W3CDTF">2015-09-23T05:32:20Z</dcterms:created>
  <dcterms:modified xsi:type="dcterms:W3CDTF">2025-07-06T16:41:27Z</dcterms:modified>
</cp:coreProperties>
</file>