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Fira Sans Extra Condensed Medium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dc5f5ddf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dc5f5ddf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dc5f5ddf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dc5f5dd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54b5c7174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54b5c7174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54b5c717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54b5c717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54b5c7174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54b5c7174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54b5c717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54b5c717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dc5f5ddf1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dc5f5ddf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54b5c717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54b5c717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dc5f5ddf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dc5f5ddf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c5f5ddf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c5f5ddf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c5f5ddf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c5f5ddf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dc5f5dd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dc5f5dd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dc5f5ddf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dc5f5ddf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dc5f5dd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dc5f5dd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</a:t>
            </a:r>
            <a:r>
              <a:rPr lang="en"/>
              <a:t> -   sellers /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7225" y="38625"/>
            <a:ext cx="4186200" cy="51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</a:rPr>
              <a:t>Brazilian Market Expansion: Partnering with Magist?</a:t>
            </a:r>
            <a:endParaRPr sz="330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300" y="0"/>
            <a:ext cx="7548776" cy="52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 rot="5400000">
            <a:off x="1284572" y="2631900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150" y="4525300"/>
            <a:ext cx="91440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ahoma"/>
                <a:ea typeface="Tahoma"/>
                <a:cs typeface="Tahoma"/>
                <a:sym typeface="Tahoma"/>
              </a:rPr>
              <a:t>Understanding Magist's Clientele: </a:t>
            </a:r>
            <a:r>
              <a:rPr b="1" lang="en" sz="1900">
                <a:solidFill>
                  <a:srgbClr val="5583B2"/>
                </a:solidFill>
                <a:latin typeface="Tahoma"/>
                <a:ea typeface="Tahoma"/>
                <a:cs typeface="Tahoma"/>
                <a:sym typeface="Tahoma"/>
              </a:rPr>
              <a:t>A Preference for Affordable Solutions</a:t>
            </a:r>
            <a:endParaRPr b="1" sz="1900">
              <a:solidFill>
                <a:srgbClr val="5583B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75" y="653329"/>
            <a:ext cx="2506200" cy="382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350" y="653325"/>
            <a:ext cx="2430654" cy="38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132675" y="397425"/>
            <a:ext cx="2656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ahoma"/>
                <a:ea typeface="Tahoma"/>
                <a:cs typeface="Tahoma"/>
                <a:sym typeface="Tahoma"/>
              </a:rPr>
              <a:t>Average product value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6279225" y="379725"/>
            <a:ext cx="2616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ahoma"/>
                <a:ea typeface="Tahoma"/>
                <a:cs typeface="Tahoma"/>
                <a:sym typeface="Tahoma"/>
              </a:rPr>
              <a:t>Average item value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0750" y="506297"/>
            <a:ext cx="1951450" cy="188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2714175" y="326475"/>
            <a:ext cx="23700" cy="40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5936875" y="326475"/>
            <a:ext cx="23700" cy="40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2"/>
          <p:cNvSpPr txBox="1"/>
          <p:nvPr/>
        </p:nvSpPr>
        <p:spPr>
          <a:xfrm>
            <a:off x="3014875" y="2571750"/>
            <a:ext cx="26568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Products </a:t>
            </a:r>
            <a:r>
              <a:rPr lang="en" sz="1600">
                <a:solidFill>
                  <a:srgbClr val="5583B2"/>
                </a:solidFill>
                <a:latin typeface="Tahoma"/>
                <a:ea typeface="Tahoma"/>
                <a:cs typeface="Tahoma"/>
                <a:sym typeface="Tahoma"/>
              </a:rPr>
              <a:t>valued at or above 300€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only represent </a:t>
            </a:r>
            <a:r>
              <a:rPr b="1" lang="en" sz="1600">
                <a:solidFill>
                  <a:srgbClr val="5583B2"/>
                </a:solidFill>
                <a:latin typeface="Tahoma"/>
                <a:ea typeface="Tahoma"/>
                <a:cs typeface="Tahoma"/>
                <a:sym typeface="Tahoma"/>
              </a:rPr>
              <a:t>3.8%</a:t>
            </a:r>
            <a:r>
              <a:rPr lang="en" sz="1600">
                <a:solidFill>
                  <a:srgbClr val="5583B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the overall tech </a:t>
            </a:r>
            <a:r>
              <a:rPr b="1" lang="en" sz="1600">
                <a:solidFill>
                  <a:srgbClr val="5583B2"/>
                </a:solidFill>
                <a:latin typeface="Tahoma"/>
                <a:ea typeface="Tahoma"/>
                <a:cs typeface="Tahoma"/>
                <a:sym typeface="Tahoma"/>
              </a:rPr>
              <a:t>sales</a:t>
            </a:r>
            <a:endParaRPr b="1" sz="1600">
              <a:solidFill>
                <a:srgbClr val="5583B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4196763" y="470900"/>
            <a:ext cx="716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3.8%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569138" y="1992950"/>
            <a:ext cx="716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96.2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%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2" name="Google Shape;172;p22"/>
          <p:cNvGrpSpPr/>
          <p:nvPr/>
        </p:nvGrpSpPr>
        <p:grpSpPr>
          <a:xfrm>
            <a:off x="207972" y="59175"/>
            <a:ext cx="1398106" cy="411721"/>
            <a:chOff x="4883225" y="1579066"/>
            <a:chExt cx="3589488" cy="1011600"/>
          </a:xfrm>
        </p:grpSpPr>
        <p:sp>
          <p:nvSpPr>
            <p:cNvPr id="173" name="Google Shape;173;p22"/>
            <p:cNvSpPr/>
            <p:nvPr/>
          </p:nvSpPr>
          <p:spPr>
            <a:xfrm>
              <a:off x="4883225" y="15792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4965688" y="16389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583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323413" y="1579066"/>
              <a:ext cx="1149300" cy="1011600"/>
            </a:xfrm>
            <a:prstGeom prst="ellipse">
              <a:avLst/>
            </a:prstGeom>
            <a:solidFill>
              <a:srgbClr val="5583B2"/>
            </a:solidFill>
            <a:ln cap="flat" cmpd="sng" w="38100">
              <a:solidFill>
                <a:srgbClr val="97C3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700"/>
            </a:p>
          </p:txBody>
        </p:sp>
      </p:grpSp>
      <p:sp>
        <p:nvSpPr>
          <p:cNvPr id="176" name="Google Shape;176;p22"/>
          <p:cNvSpPr txBox="1"/>
          <p:nvPr/>
        </p:nvSpPr>
        <p:spPr>
          <a:xfrm>
            <a:off x="248688" y="59175"/>
            <a:ext cx="9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0" y="3"/>
            <a:ext cx="9143999" cy="629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 rot="10800000">
            <a:off x="1126347" y="1829488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1126347" y="2179713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1553250" y="2210088"/>
            <a:ext cx="603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ahoma"/>
                <a:ea typeface="Tahoma"/>
                <a:cs typeface="Tahoma"/>
                <a:sym typeface="Tahoma"/>
              </a:rPr>
              <a:t>DELIVERIES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4"/>
          <p:cNvGrpSpPr/>
          <p:nvPr/>
        </p:nvGrpSpPr>
        <p:grpSpPr>
          <a:xfrm>
            <a:off x="19400" y="1017936"/>
            <a:ext cx="9105192" cy="2773640"/>
            <a:chOff x="0" y="2253586"/>
            <a:chExt cx="9105192" cy="2773640"/>
          </a:xfrm>
        </p:grpSpPr>
        <p:pic>
          <p:nvPicPr>
            <p:cNvPr id="190" name="Google Shape;19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497500"/>
              <a:ext cx="4826850" cy="25297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1" name="Google Shape;191;p24"/>
            <p:cNvGrpSpPr/>
            <p:nvPr/>
          </p:nvGrpSpPr>
          <p:grpSpPr>
            <a:xfrm>
              <a:off x="4618333" y="2280219"/>
              <a:ext cx="4486859" cy="2747008"/>
              <a:chOff x="4526648" y="2339786"/>
              <a:chExt cx="4494949" cy="2408811"/>
            </a:xfrm>
          </p:grpSpPr>
          <p:pic>
            <p:nvPicPr>
              <p:cNvPr id="192" name="Google Shape;192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526648" y="2432221"/>
                <a:ext cx="4494949" cy="2316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" name="Google Shape;193;p24"/>
              <p:cNvSpPr txBox="1"/>
              <p:nvPr/>
            </p:nvSpPr>
            <p:spPr>
              <a:xfrm>
                <a:off x="4703300" y="2656700"/>
                <a:ext cx="1799400" cy="301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4"/>
              <p:cNvSpPr txBox="1"/>
              <p:nvPr/>
            </p:nvSpPr>
            <p:spPr>
              <a:xfrm>
                <a:off x="5041050" y="2339786"/>
                <a:ext cx="2981100" cy="3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Tahoma"/>
                    <a:ea typeface="Tahoma"/>
                    <a:cs typeface="Tahoma"/>
                    <a:sym typeface="Tahoma"/>
                  </a:rPr>
                  <a:t>Actual delivery times</a:t>
                </a:r>
                <a:endParaRPr sz="1600"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95" name="Google Shape;195;p24"/>
            <p:cNvSpPr txBox="1"/>
            <p:nvPr/>
          </p:nvSpPr>
          <p:spPr>
            <a:xfrm>
              <a:off x="149894" y="2647045"/>
              <a:ext cx="1016700" cy="278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149894" y="2253586"/>
              <a:ext cx="30906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Tahoma"/>
                  <a:ea typeface="Tahoma"/>
                  <a:cs typeface="Tahoma"/>
                  <a:sym typeface="Tahoma"/>
                </a:rPr>
                <a:t>Estimated  delivery – actual delivery </a:t>
              </a:r>
              <a:endParaRPr sz="1600"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7" name="Google Shape;197;p24"/>
          <p:cNvSpPr txBox="1"/>
          <p:nvPr/>
        </p:nvSpPr>
        <p:spPr>
          <a:xfrm>
            <a:off x="54000" y="74493"/>
            <a:ext cx="903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Delivery: Beyond Time - </a:t>
            </a:r>
            <a:r>
              <a:rPr b="1" lang="en" sz="1900">
                <a:solidFill>
                  <a:srgbClr val="5583B2"/>
                </a:solidFill>
                <a:latin typeface="Tahoma"/>
                <a:ea typeface="Tahoma"/>
                <a:cs typeface="Tahoma"/>
                <a:sym typeface="Tahoma"/>
              </a:rPr>
              <a:t>Accuracy vs. Timeliness</a:t>
            </a:r>
            <a:endParaRPr b="1" sz="1900">
              <a:solidFill>
                <a:srgbClr val="5583B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8" name="Google Shape;198;p24"/>
          <p:cNvGrpSpPr/>
          <p:nvPr/>
        </p:nvGrpSpPr>
        <p:grpSpPr>
          <a:xfrm>
            <a:off x="149903" y="100466"/>
            <a:ext cx="1294487" cy="362659"/>
            <a:chOff x="817125" y="3132967"/>
            <a:chExt cx="3443700" cy="1011600"/>
          </a:xfrm>
        </p:grpSpPr>
        <p:sp>
          <p:nvSpPr>
            <p:cNvPr id="199" name="Google Shape;199;p24"/>
            <p:cNvSpPr/>
            <p:nvPr/>
          </p:nvSpPr>
          <p:spPr>
            <a:xfrm>
              <a:off x="817125" y="31331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899588" y="31928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583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3228840" y="3132967"/>
              <a:ext cx="1003500" cy="1011600"/>
            </a:xfrm>
            <a:prstGeom prst="ellipse">
              <a:avLst/>
            </a:prstGeom>
            <a:solidFill>
              <a:srgbClr val="5583B2"/>
            </a:solidFill>
            <a:ln cap="flat" cmpd="sng" w="38100">
              <a:solidFill>
                <a:srgbClr val="97C3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700"/>
            </a:p>
          </p:txBody>
        </p:sp>
      </p:grpSp>
      <p:sp>
        <p:nvSpPr>
          <p:cNvPr id="202" name="Google Shape;202;p24"/>
          <p:cNvSpPr txBox="1"/>
          <p:nvPr/>
        </p:nvSpPr>
        <p:spPr>
          <a:xfrm>
            <a:off x="256750" y="81706"/>
            <a:ext cx="8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593050" y="3816900"/>
            <a:ext cx="71091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Estimated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 delivery is roughly the same as actual delivery given that 94.6% of deliveries are within two days of the estimated ones.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0" y="3"/>
            <a:ext cx="9143999" cy="6297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 rot="10800000">
            <a:off x="1126347" y="1829488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126347" y="2179713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1553250" y="2210088"/>
            <a:ext cx="603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ahoma"/>
                <a:ea typeface="Tahoma"/>
                <a:cs typeface="Tahoma"/>
                <a:sym typeface="Tahoma"/>
              </a:rPr>
              <a:t>CUSTOMER SATISFACTION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6"/>
          <p:cNvGrpSpPr/>
          <p:nvPr/>
        </p:nvGrpSpPr>
        <p:grpSpPr>
          <a:xfrm>
            <a:off x="246691" y="841995"/>
            <a:ext cx="4171950" cy="2478800"/>
            <a:chOff x="160100" y="795475"/>
            <a:chExt cx="4171950" cy="2478800"/>
          </a:xfrm>
        </p:grpSpPr>
        <p:pic>
          <p:nvPicPr>
            <p:cNvPr id="217" name="Google Shape;2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100" y="1264500"/>
              <a:ext cx="4171950" cy="2009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6"/>
            <p:cNvSpPr txBox="1"/>
            <p:nvPr/>
          </p:nvSpPr>
          <p:spPr>
            <a:xfrm>
              <a:off x="417050" y="795475"/>
              <a:ext cx="35139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Tahoma"/>
                  <a:ea typeface="Tahoma"/>
                  <a:cs typeface="Tahoma"/>
                  <a:sym typeface="Tahoma"/>
                </a:rPr>
                <a:t>Customer reviews for all states</a:t>
              </a:r>
              <a:endParaRPr sz="1600"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9" name="Google Shape;219;p26"/>
          <p:cNvGrpSpPr/>
          <p:nvPr/>
        </p:nvGrpSpPr>
        <p:grpSpPr>
          <a:xfrm>
            <a:off x="4727900" y="883590"/>
            <a:ext cx="4076700" cy="2663591"/>
            <a:chOff x="4731625" y="672095"/>
            <a:chExt cx="4076700" cy="2602180"/>
          </a:xfrm>
        </p:grpSpPr>
        <p:pic>
          <p:nvPicPr>
            <p:cNvPr id="220" name="Google Shape;220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31625" y="1064475"/>
              <a:ext cx="4076700" cy="220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6"/>
            <p:cNvSpPr txBox="1"/>
            <p:nvPr/>
          </p:nvSpPr>
          <p:spPr>
            <a:xfrm>
              <a:off x="4844205" y="672095"/>
              <a:ext cx="39486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Tahoma"/>
                  <a:ea typeface="Tahoma"/>
                  <a:cs typeface="Tahoma"/>
                  <a:sym typeface="Tahoma"/>
                </a:rPr>
                <a:t>Positive and negative reviews* in percentages</a:t>
              </a:r>
              <a:endParaRPr sz="1600"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22" name="Google Shape;222;p26"/>
          <p:cNvSpPr txBox="1"/>
          <p:nvPr/>
        </p:nvSpPr>
        <p:spPr>
          <a:xfrm>
            <a:off x="308925" y="4772800"/>
            <a:ext cx="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556075" y="4810750"/>
            <a:ext cx="4989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ahoma"/>
                <a:ea typeface="Tahoma"/>
                <a:cs typeface="Tahoma"/>
                <a:sym typeface="Tahoma"/>
              </a:rPr>
              <a:t>We defined “negative reviews” as anything below 4.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386150" y="3469300"/>
            <a:ext cx="81477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Over half of the negative issues mentioned at least one of the </a:t>
            </a:r>
            <a:r>
              <a:rPr b="1" lang="en">
                <a:latin typeface="Tahoma"/>
                <a:ea typeface="Tahoma"/>
                <a:cs typeface="Tahoma"/>
                <a:sym typeface="Tahoma"/>
              </a:rPr>
              <a:t>following problems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: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83B2"/>
              </a:buClr>
              <a:buSzPts val="1100"/>
              <a:buFont typeface="Tahoma"/>
              <a:buChar char="●"/>
            </a:pPr>
            <a:r>
              <a:rPr b="1" lang="en" sz="1100">
                <a:solidFill>
                  <a:srgbClr val="5583B2"/>
                </a:solidFill>
                <a:latin typeface="Tahoma"/>
                <a:ea typeface="Tahoma"/>
                <a:cs typeface="Tahoma"/>
                <a:sym typeface="Tahoma"/>
              </a:rPr>
              <a:t>Post Office loses / steals items</a:t>
            </a:r>
            <a:endParaRPr b="1" sz="1100">
              <a:solidFill>
                <a:srgbClr val="5583B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83B2"/>
              </a:buClr>
              <a:buSzPts val="1100"/>
              <a:buFont typeface="Tahoma"/>
              <a:buChar char="●"/>
            </a:pPr>
            <a:r>
              <a:rPr b="1" lang="en" sz="1100">
                <a:solidFill>
                  <a:srgbClr val="5583B2"/>
                </a:solidFill>
                <a:latin typeface="Tahoma"/>
                <a:ea typeface="Tahoma"/>
                <a:cs typeface="Tahoma"/>
                <a:sym typeface="Tahoma"/>
              </a:rPr>
              <a:t>Did not receive everything ordered</a:t>
            </a:r>
            <a:endParaRPr b="1" sz="1100">
              <a:solidFill>
                <a:srgbClr val="5583B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83B2"/>
              </a:buClr>
              <a:buSzPts val="1100"/>
              <a:buFont typeface="Tahoma"/>
              <a:buChar char="●"/>
            </a:pPr>
            <a:r>
              <a:rPr b="1" lang="en" sz="1100">
                <a:solidFill>
                  <a:srgbClr val="5583B2"/>
                </a:solidFill>
                <a:latin typeface="Tahoma"/>
                <a:ea typeface="Tahoma"/>
                <a:cs typeface="Tahoma"/>
                <a:sym typeface="Tahoma"/>
              </a:rPr>
              <a:t>Late or never arrived</a:t>
            </a:r>
            <a:endParaRPr b="1" sz="1100">
              <a:solidFill>
                <a:srgbClr val="5583B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0" y="77932"/>
            <a:ext cx="918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Customer Satisfaction: </a:t>
            </a:r>
            <a:r>
              <a:rPr b="1" lang="en" sz="1900">
                <a:solidFill>
                  <a:srgbClr val="5583B2"/>
                </a:solidFill>
                <a:latin typeface="Tahoma"/>
                <a:ea typeface="Tahoma"/>
                <a:cs typeface="Tahoma"/>
                <a:sym typeface="Tahoma"/>
              </a:rPr>
              <a:t>Positive-Negative Ratio</a:t>
            </a:r>
            <a:endParaRPr b="1" sz="1900">
              <a:solidFill>
                <a:srgbClr val="5583B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6" name="Google Shape;226;p26"/>
          <p:cNvGrpSpPr/>
          <p:nvPr/>
        </p:nvGrpSpPr>
        <p:grpSpPr>
          <a:xfrm>
            <a:off x="160099" y="121086"/>
            <a:ext cx="1544155" cy="400189"/>
            <a:chOff x="4883225" y="3132967"/>
            <a:chExt cx="3443700" cy="1011600"/>
          </a:xfrm>
        </p:grpSpPr>
        <p:sp>
          <p:nvSpPr>
            <p:cNvPr id="227" name="Google Shape;227;p26"/>
            <p:cNvSpPr/>
            <p:nvPr/>
          </p:nvSpPr>
          <p:spPr>
            <a:xfrm>
              <a:off x="4883225" y="31331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965688" y="31928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583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7323425" y="3132967"/>
              <a:ext cx="1003500" cy="1011600"/>
            </a:xfrm>
            <a:prstGeom prst="ellipse">
              <a:avLst/>
            </a:prstGeom>
            <a:solidFill>
              <a:srgbClr val="5583B2"/>
            </a:solidFill>
            <a:ln cap="flat" cmpd="sng" w="38100">
              <a:solidFill>
                <a:srgbClr val="97C3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2700"/>
            </a:p>
          </p:txBody>
        </p:sp>
      </p:grpSp>
      <p:sp>
        <p:nvSpPr>
          <p:cNvPr id="230" name="Google Shape;230;p26"/>
          <p:cNvSpPr txBox="1"/>
          <p:nvPr/>
        </p:nvSpPr>
        <p:spPr>
          <a:xfrm>
            <a:off x="202725" y="121075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7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0" y="-50672"/>
            <a:ext cx="9143999" cy="629751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1468300" y="194413"/>
            <a:ext cx="603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ahoma"/>
                <a:ea typeface="Tahoma"/>
                <a:cs typeface="Tahoma"/>
                <a:sym typeface="Tahoma"/>
              </a:rPr>
              <a:t>RECOMMENDATIONS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27"/>
          <p:cNvSpPr/>
          <p:nvPr/>
        </p:nvSpPr>
        <p:spPr>
          <a:xfrm rot="10800000">
            <a:off x="1187522" y="3938438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7"/>
          <p:cNvGrpSpPr/>
          <p:nvPr/>
        </p:nvGrpSpPr>
        <p:grpSpPr>
          <a:xfrm>
            <a:off x="1187522" y="969388"/>
            <a:ext cx="6891300" cy="2969050"/>
            <a:chOff x="1170622" y="1273438"/>
            <a:chExt cx="6891300" cy="2969050"/>
          </a:xfrm>
        </p:grpSpPr>
        <p:grpSp>
          <p:nvGrpSpPr>
            <p:cNvPr id="239" name="Google Shape;239;p27"/>
            <p:cNvGrpSpPr/>
            <p:nvPr/>
          </p:nvGrpSpPr>
          <p:grpSpPr>
            <a:xfrm>
              <a:off x="1170622" y="1273438"/>
              <a:ext cx="6891300" cy="1484525"/>
              <a:chOff x="1126347" y="1829488"/>
              <a:chExt cx="6891300" cy="1484525"/>
            </a:xfrm>
          </p:grpSpPr>
          <p:sp>
            <p:nvSpPr>
              <p:cNvPr id="240" name="Google Shape;240;p27"/>
              <p:cNvSpPr/>
              <p:nvPr/>
            </p:nvSpPr>
            <p:spPr>
              <a:xfrm rot="10800000">
                <a:off x="1126347" y="1829488"/>
                <a:ext cx="6891300" cy="1134300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1126347" y="2179713"/>
                <a:ext cx="6891300" cy="1134300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27"/>
            <p:cNvGrpSpPr/>
            <p:nvPr/>
          </p:nvGrpSpPr>
          <p:grpSpPr>
            <a:xfrm>
              <a:off x="1170622" y="2757963"/>
              <a:ext cx="6891300" cy="1484525"/>
              <a:chOff x="1126347" y="1829488"/>
              <a:chExt cx="6891300" cy="1484525"/>
            </a:xfrm>
          </p:grpSpPr>
          <p:sp>
            <p:nvSpPr>
              <p:cNvPr id="243" name="Google Shape;243;p27"/>
              <p:cNvSpPr/>
              <p:nvPr/>
            </p:nvSpPr>
            <p:spPr>
              <a:xfrm rot="10800000">
                <a:off x="1126347" y="1829488"/>
                <a:ext cx="6891300" cy="1134300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126347" y="2179713"/>
                <a:ext cx="6891300" cy="1134300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27"/>
            <p:cNvGrpSpPr/>
            <p:nvPr/>
          </p:nvGrpSpPr>
          <p:grpSpPr>
            <a:xfrm>
              <a:off x="1292410" y="1596171"/>
              <a:ext cx="3190932" cy="839122"/>
              <a:chOff x="817125" y="1579067"/>
              <a:chExt cx="3443700" cy="1011600"/>
            </a:xfrm>
          </p:grpSpPr>
          <p:sp>
            <p:nvSpPr>
              <p:cNvPr id="246" name="Google Shape;246;p27"/>
              <p:cNvSpPr/>
              <p:nvPr/>
            </p:nvSpPr>
            <p:spPr>
              <a:xfrm>
                <a:off x="817125" y="1579200"/>
                <a:ext cx="3443700" cy="10113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899467" y="1638930"/>
                <a:ext cx="3279000" cy="8919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rgbClr val="5583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40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600">
                    <a:solidFill>
                      <a:srgbClr val="434343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         </a:t>
                </a:r>
                <a:r>
                  <a:rPr lang="en" sz="1600">
                    <a:solidFill>
                      <a:srgbClr val="434343"/>
                    </a:solidFill>
                    <a:latin typeface="Tahoma"/>
                    <a:ea typeface="Tahoma"/>
                    <a:cs typeface="Tahoma"/>
                    <a:sym typeface="Tahoma"/>
                  </a:rPr>
                  <a:t>Brazilian </a:t>
                </a:r>
                <a:endParaRPr sz="16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600">
                    <a:solidFill>
                      <a:srgbClr val="434343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          market</a:t>
                </a:r>
                <a:endParaRPr sz="16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3257325" y="1579067"/>
                <a:ext cx="1003500" cy="1011600"/>
              </a:xfrm>
              <a:prstGeom prst="ellipse">
                <a:avLst/>
              </a:prstGeom>
              <a:solidFill>
                <a:srgbClr val="5583B2"/>
              </a:solidFill>
              <a:ln cap="flat" cmpd="sng" w="38100">
                <a:solidFill>
                  <a:srgbClr val="97C3E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5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</a:t>
                </a:r>
                <a:endParaRPr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49" name="Google Shape;249;p27"/>
            <p:cNvGrpSpPr/>
            <p:nvPr/>
          </p:nvGrpSpPr>
          <p:grpSpPr>
            <a:xfrm>
              <a:off x="4923243" y="1569196"/>
              <a:ext cx="2951595" cy="893040"/>
              <a:chOff x="817125" y="3132967"/>
              <a:chExt cx="3443700" cy="1011600"/>
            </a:xfrm>
          </p:grpSpPr>
          <p:sp>
            <p:nvSpPr>
              <p:cNvPr id="250" name="Google Shape;250;p27"/>
              <p:cNvSpPr/>
              <p:nvPr/>
            </p:nvSpPr>
            <p:spPr>
              <a:xfrm>
                <a:off x="817125" y="3133100"/>
                <a:ext cx="3443700" cy="10113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899588" y="3192800"/>
                <a:ext cx="3279000" cy="8919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rgbClr val="5583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40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434343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        </a:t>
                </a:r>
                <a:r>
                  <a:rPr lang="en" sz="1600">
                    <a:solidFill>
                      <a:srgbClr val="434343"/>
                    </a:solidFill>
                    <a:latin typeface="Tahoma"/>
                    <a:ea typeface="Tahoma"/>
                    <a:cs typeface="Tahoma"/>
                    <a:sym typeface="Tahoma"/>
                  </a:rPr>
                  <a:t>Deliveries</a:t>
                </a:r>
                <a:endParaRPr sz="16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3257325" y="3132967"/>
                <a:ext cx="1003500" cy="1011600"/>
              </a:xfrm>
              <a:prstGeom prst="ellipse">
                <a:avLst/>
              </a:prstGeom>
              <a:solidFill>
                <a:srgbClr val="5583B2"/>
              </a:solidFill>
              <a:ln cap="flat" cmpd="sng" w="38100">
                <a:solidFill>
                  <a:srgbClr val="97C3E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endParaRPr sz="5000"/>
              </a:p>
            </p:txBody>
          </p:sp>
        </p:grpSp>
        <p:grpSp>
          <p:nvGrpSpPr>
            <p:cNvPr id="253" name="Google Shape;253;p27"/>
            <p:cNvGrpSpPr/>
            <p:nvPr/>
          </p:nvGrpSpPr>
          <p:grpSpPr>
            <a:xfrm>
              <a:off x="1319267" y="3113762"/>
              <a:ext cx="3137211" cy="893040"/>
              <a:chOff x="4883225" y="1579067"/>
              <a:chExt cx="3443700" cy="1011600"/>
            </a:xfrm>
          </p:grpSpPr>
          <p:sp>
            <p:nvSpPr>
              <p:cNvPr id="254" name="Google Shape;254;p27"/>
              <p:cNvSpPr/>
              <p:nvPr/>
            </p:nvSpPr>
            <p:spPr>
              <a:xfrm>
                <a:off x="4883225" y="1579200"/>
                <a:ext cx="3443700" cy="10113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4947160" y="1638892"/>
                <a:ext cx="3374400" cy="8919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rgbClr val="5583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400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434343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           S</a:t>
                </a:r>
                <a:r>
                  <a:rPr lang="en" sz="1600">
                    <a:solidFill>
                      <a:srgbClr val="434343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trategic </a:t>
                </a:r>
                <a:endParaRPr sz="16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434343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          alignment</a:t>
                </a:r>
                <a:endParaRPr sz="16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7323425" y="1579067"/>
                <a:ext cx="1003500" cy="1011600"/>
              </a:xfrm>
              <a:prstGeom prst="ellipse">
                <a:avLst/>
              </a:prstGeom>
              <a:solidFill>
                <a:srgbClr val="5583B2"/>
              </a:solidFill>
              <a:ln cap="flat" cmpd="sng" w="38100">
                <a:solidFill>
                  <a:srgbClr val="97C3E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</a:t>
                </a:r>
                <a:endParaRPr sz="5000"/>
              </a:p>
            </p:txBody>
          </p:sp>
        </p:grpSp>
        <p:grpSp>
          <p:nvGrpSpPr>
            <p:cNvPr id="257" name="Google Shape;257;p27"/>
            <p:cNvGrpSpPr/>
            <p:nvPr/>
          </p:nvGrpSpPr>
          <p:grpSpPr>
            <a:xfrm>
              <a:off x="4834562" y="3173073"/>
              <a:ext cx="2989132" cy="893040"/>
              <a:chOff x="4883225" y="3132967"/>
              <a:chExt cx="3443700" cy="1011600"/>
            </a:xfrm>
          </p:grpSpPr>
          <p:sp>
            <p:nvSpPr>
              <p:cNvPr id="258" name="Google Shape;258;p27"/>
              <p:cNvSpPr/>
              <p:nvPr/>
            </p:nvSpPr>
            <p:spPr>
              <a:xfrm>
                <a:off x="4883225" y="3133100"/>
                <a:ext cx="3443700" cy="10113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4965688" y="3192800"/>
                <a:ext cx="3279000" cy="8919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rgbClr val="5583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40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7323425" y="3132967"/>
                <a:ext cx="1003500" cy="1011600"/>
              </a:xfrm>
              <a:prstGeom prst="ellipse">
                <a:avLst/>
              </a:prstGeom>
              <a:solidFill>
                <a:srgbClr val="5583B2"/>
              </a:solidFill>
              <a:ln cap="flat" cmpd="sng" w="38100">
                <a:solidFill>
                  <a:srgbClr val="97C3E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4</a:t>
                </a:r>
                <a:endParaRPr sz="5000"/>
              </a:p>
            </p:txBody>
          </p:sp>
        </p:grpSp>
        <p:sp>
          <p:nvSpPr>
            <p:cNvPr id="261" name="Google Shape;261;p27"/>
            <p:cNvSpPr txBox="1"/>
            <p:nvPr/>
          </p:nvSpPr>
          <p:spPr>
            <a:xfrm>
              <a:off x="5185081" y="3281076"/>
              <a:ext cx="2288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rPr>
                <a:t>Customer </a:t>
              </a:r>
              <a:endParaRPr sz="16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rPr>
                <a:t>Satisfaction</a:t>
              </a:r>
              <a:endParaRPr sz="16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262" name="Google Shape;26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92336" y="3077275"/>
              <a:ext cx="1238501" cy="108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0623" y="3017925"/>
              <a:ext cx="1238501" cy="108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70625" y="1491200"/>
              <a:ext cx="1238500" cy="1017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58550" y="1488820"/>
              <a:ext cx="1238500" cy="10173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27"/>
          <p:cNvSpPr/>
          <p:nvPr/>
        </p:nvSpPr>
        <p:spPr>
          <a:xfrm>
            <a:off x="1187522" y="3811063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7"/>
          <p:cNvGrpSpPr/>
          <p:nvPr/>
        </p:nvGrpSpPr>
        <p:grpSpPr>
          <a:xfrm>
            <a:off x="3270224" y="3896891"/>
            <a:ext cx="2603562" cy="879549"/>
            <a:chOff x="817125" y="3014705"/>
            <a:chExt cx="3656688" cy="1129800"/>
          </a:xfrm>
        </p:grpSpPr>
        <p:sp>
          <p:nvSpPr>
            <p:cNvPr id="268" name="Google Shape;268;p27"/>
            <p:cNvSpPr/>
            <p:nvPr/>
          </p:nvSpPr>
          <p:spPr>
            <a:xfrm>
              <a:off x="817125" y="31331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899603" y="3192808"/>
              <a:ext cx="34437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583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rPr>
                <a:t>   Growth</a:t>
              </a:r>
              <a:endParaRPr sz="20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257313" y="3014705"/>
              <a:ext cx="1216500" cy="1129800"/>
            </a:xfrm>
            <a:prstGeom prst="ellipse">
              <a:avLst/>
            </a:prstGeom>
            <a:solidFill>
              <a:srgbClr val="5583B2"/>
            </a:solidFill>
            <a:ln cap="flat" cmpd="sng" w="38100">
              <a:solidFill>
                <a:srgbClr val="97C3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5000"/>
            </a:p>
          </p:txBody>
        </p:sp>
      </p:grpSp>
      <p:pic>
        <p:nvPicPr>
          <p:cNvPr id="271" name="Google Shape;27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3375" y="3857838"/>
            <a:ext cx="957675" cy="9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4050" y="25967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Four Pillars of Analysis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817125" y="1579067"/>
            <a:ext cx="3443700" cy="1011600"/>
            <a:chOff x="817125" y="1579067"/>
            <a:chExt cx="3443700" cy="1011600"/>
          </a:xfrm>
        </p:grpSpPr>
        <p:sp>
          <p:nvSpPr>
            <p:cNvPr id="63" name="Google Shape;63;p14"/>
            <p:cNvSpPr/>
            <p:nvPr/>
          </p:nvSpPr>
          <p:spPr>
            <a:xfrm>
              <a:off x="817125" y="15792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99588" y="16389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583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rPr>
                <a:t>Magist’s growth</a:t>
              </a:r>
              <a:endParaRPr sz="20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3257325" y="1579067"/>
              <a:ext cx="1003500" cy="1011600"/>
            </a:xfrm>
            <a:prstGeom prst="ellipse">
              <a:avLst/>
            </a:prstGeom>
            <a:solidFill>
              <a:srgbClr val="5583B2"/>
            </a:solidFill>
            <a:ln cap="flat" cmpd="sng" w="38100">
              <a:solidFill>
                <a:srgbClr val="97C3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5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817125" y="3132967"/>
            <a:ext cx="3443700" cy="1011600"/>
            <a:chOff x="817125" y="3132967"/>
            <a:chExt cx="3443700" cy="1011600"/>
          </a:xfrm>
        </p:grpSpPr>
        <p:sp>
          <p:nvSpPr>
            <p:cNvPr id="67" name="Google Shape;67;p14"/>
            <p:cNvSpPr/>
            <p:nvPr/>
          </p:nvSpPr>
          <p:spPr>
            <a:xfrm>
              <a:off x="817125" y="31331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899588" y="31928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583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rPr>
                <a:t>Delivery times</a:t>
              </a:r>
              <a:endParaRPr sz="20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257325" y="3132967"/>
              <a:ext cx="1003500" cy="1011600"/>
            </a:xfrm>
            <a:prstGeom prst="ellipse">
              <a:avLst/>
            </a:prstGeom>
            <a:solidFill>
              <a:srgbClr val="5583B2"/>
            </a:solidFill>
            <a:ln cap="flat" cmpd="sng" w="38100">
              <a:solidFill>
                <a:srgbClr val="97C3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5000"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83225" y="1579067"/>
            <a:ext cx="3443700" cy="1011600"/>
            <a:chOff x="4883225" y="1579067"/>
            <a:chExt cx="3443700" cy="1011600"/>
          </a:xfrm>
        </p:grpSpPr>
        <p:sp>
          <p:nvSpPr>
            <p:cNvPr id="71" name="Google Shape;71;p14"/>
            <p:cNvSpPr/>
            <p:nvPr/>
          </p:nvSpPr>
          <p:spPr>
            <a:xfrm>
              <a:off x="4883225" y="15792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965688" y="16389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583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rPr>
                <a:t>Overall strategic alignment</a:t>
              </a:r>
              <a:endParaRPr sz="12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23425" y="1579067"/>
              <a:ext cx="1003500" cy="1011600"/>
            </a:xfrm>
            <a:prstGeom prst="ellipse">
              <a:avLst/>
            </a:prstGeom>
            <a:solidFill>
              <a:srgbClr val="5583B2"/>
            </a:solidFill>
            <a:ln cap="flat" cmpd="sng" w="38100">
              <a:solidFill>
                <a:srgbClr val="97C3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5000"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4883225" y="3132967"/>
            <a:ext cx="3443700" cy="1011600"/>
            <a:chOff x="4883225" y="3132967"/>
            <a:chExt cx="3443700" cy="1011600"/>
          </a:xfrm>
        </p:grpSpPr>
        <p:sp>
          <p:nvSpPr>
            <p:cNvPr id="75" name="Google Shape;75;p14"/>
            <p:cNvSpPr/>
            <p:nvPr/>
          </p:nvSpPr>
          <p:spPr>
            <a:xfrm>
              <a:off x="4883225" y="31331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965688" y="31928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583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Tahoma"/>
                  <a:ea typeface="Tahoma"/>
                  <a:cs typeface="Tahoma"/>
                  <a:sym typeface="Tahoma"/>
                </a:rPr>
                <a:t>Customer Satisfaction</a:t>
              </a:r>
              <a:endParaRPr sz="16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323425" y="3132967"/>
              <a:ext cx="1003500" cy="1011600"/>
            </a:xfrm>
            <a:prstGeom prst="ellipse">
              <a:avLst/>
            </a:prstGeom>
            <a:solidFill>
              <a:srgbClr val="5583B2"/>
            </a:solidFill>
            <a:ln cap="flat" cmpd="sng" w="38100">
              <a:solidFill>
                <a:srgbClr val="97C3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50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83B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1044525" y="1276200"/>
            <a:ext cx="7074600" cy="3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" sz="20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Range:</a:t>
            </a:r>
            <a:r>
              <a:rPr lang="e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25 months of sales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Includes data for all product categories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" sz="20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Findings</a:t>
            </a:r>
            <a:r>
              <a:rPr lang="e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filtered to only </a:t>
            </a:r>
            <a:r>
              <a:rPr lang="en" sz="20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lang="en" sz="20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tech accessories”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</a:t>
            </a:r>
            <a:r>
              <a:rPr lang="en" sz="20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no insight</a:t>
            </a:r>
            <a:r>
              <a:rPr lang="en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 specific product names / types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15925" y="240075"/>
            <a:ext cx="7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7C3E7"/>
                </a:solidFill>
              </a:rPr>
              <a:t>Magist's Data:</a:t>
            </a:r>
            <a:r>
              <a:rPr lang="en" sz="2400"/>
              <a:t> A Comprehensive Overview</a:t>
            </a:r>
            <a:endParaRPr sz="2400"/>
          </a:p>
        </p:txBody>
      </p:sp>
      <p:sp>
        <p:nvSpPr>
          <p:cNvPr id="84" name="Google Shape;84;p15"/>
          <p:cNvSpPr/>
          <p:nvPr/>
        </p:nvSpPr>
        <p:spPr>
          <a:xfrm rot="5400000">
            <a:off x="-3196878" y="2661000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449">
            <a:off x="5436303" y="1860396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5583B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916675" y="935075"/>
            <a:ext cx="7300500" cy="3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●"/>
            </a:pP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Market overview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○"/>
            </a:pP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compound </a:t>
            </a: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annual growth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rate of the market in the period 2014–19 is predicted to be </a:t>
            </a: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8.3%.</a:t>
            </a:r>
            <a:r>
              <a:rPr lang="en" sz="1600">
                <a:solidFill>
                  <a:srgbClr val="F7F7F8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(3.7% in Spain)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○"/>
            </a:pP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12% of users are iOs users - </a:t>
            </a: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market size: 25 million people</a:t>
            </a:r>
            <a:endParaRPr b="1" sz="1600">
              <a:solidFill>
                <a:srgbClr val="97C3E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●"/>
            </a:pP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Relevant market insights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○"/>
            </a:pP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Taxes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 electronic among the </a:t>
            </a: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highest 20 in the world</a:t>
            </a:r>
            <a:endParaRPr b="1" sz="1600">
              <a:solidFill>
                <a:srgbClr val="97C3E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○"/>
            </a:pP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[...] “purchased from the </a:t>
            </a:r>
            <a:r>
              <a:rPr i="1"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 manufacturers.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Players therefore </a:t>
            </a: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compete on service and price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only very rarely on product.” 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○"/>
            </a:pP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“Brazil applies a </a:t>
            </a: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60 % flat import tax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-150" y="18187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Brazilian Market:</a:t>
            </a:r>
            <a:r>
              <a:rPr b="1" lang="en" sz="2400">
                <a:solidFill>
                  <a:srgbClr val="97C3E7"/>
                </a:solidFill>
              </a:rPr>
              <a:t> Overview and Relevant Insights</a:t>
            </a:r>
            <a:endParaRPr b="1" sz="2400">
              <a:solidFill>
                <a:srgbClr val="97C3E7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 rot="5400000">
            <a:off x="-3196878" y="2661000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5400449">
            <a:off x="5436303" y="1860396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0" y="3"/>
            <a:ext cx="9143999" cy="629751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 rot="10800000">
            <a:off x="1126347" y="1829488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126347" y="2179713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1553250" y="2210088"/>
            <a:ext cx="603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ahoma"/>
                <a:ea typeface="Tahoma"/>
                <a:cs typeface="Tahoma"/>
                <a:sym typeface="Tahoma"/>
              </a:rPr>
              <a:t>MAGIST’S GROWTH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75" y="232700"/>
            <a:ext cx="8168001" cy="4837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229382" y="75993"/>
            <a:ext cx="1412606" cy="335649"/>
            <a:chOff x="817125" y="1579067"/>
            <a:chExt cx="3443700" cy="1011600"/>
          </a:xfrm>
        </p:grpSpPr>
        <p:sp>
          <p:nvSpPr>
            <p:cNvPr id="108" name="Google Shape;108;p18"/>
            <p:cNvSpPr/>
            <p:nvPr/>
          </p:nvSpPr>
          <p:spPr>
            <a:xfrm>
              <a:off x="817125" y="15792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899588" y="16389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583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257325" y="1579067"/>
              <a:ext cx="1003500" cy="1011600"/>
            </a:xfrm>
            <a:prstGeom prst="ellipse">
              <a:avLst/>
            </a:prstGeom>
            <a:solidFill>
              <a:srgbClr val="5583B2"/>
            </a:solidFill>
            <a:ln cap="flat" cmpd="sng" w="38100">
              <a:solidFill>
                <a:srgbClr val="97C3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1" name="Google Shape;111;p18"/>
          <p:cNvSpPr txBox="1"/>
          <p:nvPr/>
        </p:nvSpPr>
        <p:spPr>
          <a:xfrm>
            <a:off x="388475" y="43725"/>
            <a:ext cx="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84950" y="4428600"/>
            <a:ext cx="89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583B2"/>
                </a:solidFill>
              </a:rPr>
              <a:t>16.5%</a:t>
            </a:r>
            <a:r>
              <a:rPr lang="en" sz="2400">
                <a:solidFill>
                  <a:srgbClr val="5583B2"/>
                </a:solidFill>
              </a:rPr>
              <a:t> of all cancellations</a:t>
            </a:r>
            <a:r>
              <a:rPr lang="en" sz="2400"/>
              <a:t> happened in the last </a:t>
            </a:r>
            <a:r>
              <a:rPr lang="en" sz="2400">
                <a:solidFill>
                  <a:srgbClr val="5583B2"/>
                </a:solidFill>
              </a:rPr>
              <a:t>4 months</a:t>
            </a:r>
            <a:endParaRPr sz="2400">
              <a:solidFill>
                <a:srgbClr val="5583B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-11700" y="886825"/>
            <a:ext cx="910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583B2"/>
                </a:solidFill>
                <a:latin typeface="Tahoma"/>
                <a:ea typeface="Tahoma"/>
                <a:cs typeface="Tahoma"/>
                <a:sym typeface="Tahoma"/>
              </a:rPr>
              <a:t>All orders are now cancelled</a:t>
            </a:r>
            <a:endParaRPr b="1" sz="1700">
              <a:solidFill>
                <a:srgbClr val="5583B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60050" y="84975"/>
            <a:ext cx="865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An Unexpected Shift in Magist’s Performance - June 2018</a:t>
            </a:r>
            <a:endParaRPr sz="1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5625"/>
            <a:ext cx="8763239" cy="27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9"/>
          <p:cNvGrpSpPr/>
          <p:nvPr/>
        </p:nvGrpSpPr>
        <p:grpSpPr>
          <a:xfrm>
            <a:off x="-5" y="84969"/>
            <a:ext cx="1378857" cy="394726"/>
            <a:chOff x="817125" y="1579067"/>
            <a:chExt cx="3443700" cy="1011600"/>
          </a:xfrm>
        </p:grpSpPr>
        <p:sp>
          <p:nvSpPr>
            <p:cNvPr id="121" name="Google Shape;121;p19"/>
            <p:cNvSpPr/>
            <p:nvPr/>
          </p:nvSpPr>
          <p:spPr>
            <a:xfrm>
              <a:off x="817125" y="15792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899588" y="16389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583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3257325" y="1579067"/>
              <a:ext cx="1003500" cy="1011600"/>
            </a:xfrm>
            <a:prstGeom prst="ellipse">
              <a:avLst/>
            </a:prstGeom>
            <a:solidFill>
              <a:srgbClr val="5583B2"/>
            </a:solidFill>
            <a:ln cap="flat" cmpd="sng" w="38100">
              <a:solidFill>
                <a:srgbClr val="97C3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4" name="Google Shape;124;p19"/>
          <p:cNvSpPr txBox="1"/>
          <p:nvPr/>
        </p:nvSpPr>
        <p:spPr>
          <a:xfrm>
            <a:off x="152400" y="82238"/>
            <a:ext cx="8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0" y="3"/>
            <a:ext cx="9143999" cy="629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 rot="10800000">
            <a:off x="1126347" y="1829488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126347" y="2179713"/>
            <a:ext cx="6891300" cy="1134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553250" y="2210088"/>
            <a:ext cx="603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ahoma"/>
                <a:ea typeface="Tahoma"/>
                <a:cs typeface="Tahoma"/>
                <a:sym typeface="Tahoma"/>
              </a:rPr>
              <a:t>STRATEGIC ALIGNMENT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83B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1"/>
          <p:cNvCxnSpPr/>
          <p:nvPr/>
        </p:nvCxnSpPr>
        <p:spPr>
          <a:xfrm>
            <a:off x="2711450" y="494700"/>
            <a:ext cx="16500" cy="3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>
            <a:off x="6385750" y="494700"/>
            <a:ext cx="16500" cy="3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850" y="738112"/>
            <a:ext cx="649999" cy="64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325" y="678651"/>
            <a:ext cx="768925" cy="7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350" y="697500"/>
            <a:ext cx="731200" cy="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446313" y="1385800"/>
            <a:ext cx="20274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5% of products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offered are in the </a:t>
            </a:r>
            <a:r>
              <a:rPr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tech category </a:t>
            </a:r>
            <a:endParaRPr sz="1600">
              <a:solidFill>
                <a:srgbClr val="97C3E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01375" y="3094600"/>
            <a:ext cx="19173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Only </a:t>
            </a: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1.7%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all </a:t>
            </a: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orders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included relevant </a:t>
            </a:r>
            <a:r>
              <a:rPr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tech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items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634650" y="1385800"/>
            <a:ext cx="18444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9% of all sellers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</a:t>
            </a:r>
            <a:r>
              <a:rPr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tech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sellers 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661500" y="3094600"/>
            <a:ext cx="179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Only </a:t>
            </a: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7% of income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goes to </a:t>
            </a:r>
            <a:r>
              <a:rPr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tech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sellers 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29700" y="4493400"/>
            <a:ext cx="8454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Low Demand For Tech</a:t>
            </a:r>
            <a:r>
              <a:rPr b="1" lang="en" sz="19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" sz="19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Accessories</a:t>
            </a:r>
            <a:r>
              <a:rPr lang="en" sz="1900">
                <a:latin typeface="Tahoma"/>
                <a:ea typeface="Tahoma"/>
                <a:cs typeface="Tahoma"/>
                <a:sym typeface="Tahoma"/>
              </a:rPr>
              <a:t> Among Magist’s Clients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726700" y="1531900"/>
            <a:ext cx="21471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</a:t>
            </a:r>
            <a:r>
              <a:rPr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monthly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income of </a:t>
            </a:r>
            <a:r>
              <a:rPr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tech sellers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34.4K </a:t>
            </a:r>
            <a:endParaRPr b="1" sz="1600">
              <a:solidFill>
                <a:srgbClr val="97C3E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858025" y="3094600"/>
            <a:ext cx="18444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Our average </a:t>
            </a:r>
            <a:r>
              <a:rPr lang="en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monthly income is </a:t>
            </a:r>
            <a:r>
              <a:rPr b="1" lang="en" sz="1600">
                <a:solidFill>
                  <a:srgbClr val="97C3E7"/>
                </a:solidFill>
                <a:latin typeface="Tahoma"/>
                <a:ea typeface="Tahoma"/>
                <a:cs typeface="Tahoma"/>
                <a:sym typeface="Tahoma"/>
              </a:rPr>
              <a:t>1.17M</a:t>
            </a:r>
            <a:endParaRPr b="1">
              <a:solidFill>
                <a:srgbClr val="97C3E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145084" y="82976"/>
            <a:ext cx="1341321" cy="411721"/>
            <a:chOff x="4883225" y="1579067"/>
            <a:chExt cx="3443700" cy="1011600"/>
          </a:xfrm>
        </p:grpSpPr>
        <p:sp>
          <p:nvSpPr>
            <p:cNvPr id="150" name="Google Shape;150;p21"/>
            <p:cNvSpPr/>
            <p:nvPr/>
          </p:nvSpPr>
          <p:spPr>
            <a:xfrm>
              <a:off x="4883225" y="15792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965688" y="16389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583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323425" y="1579067"/>
              <a:ext cx="1003500" cy="1011600"/>
            </a:xfrm>
            <a:prstGeom prst="ellipse">
              <a:avLst/>
            </a:prstGeom>
            <a:solidFill>
              <a:srgbClr val="5583B2"/>
            </a:solidFill>
            <a:ln cap="flat" cmpd="sng" w="38100">
              <a:solidFill>
                <a:srgbClr val="97C3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700"/>
            </a:p>
          </p:txBody>
        </p:sp>
      </p:grpSp>
      <p:sp>
        <p:nvSpPr>
          <p:cNvPr id="153" name="Google Shape;153;p21"/>
          <p:cNvSpPr txBox="1"/>
          <p:nvPr/>
        </p:nvSpPr>
        <p:spPr>
          <a:xfrm>
            <a:off x="185800" y="82975"/>
            <a:ext cx="9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1185825" y="257175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ahoma"/>
                <a:ea typeface="Tahoma"/>
                <a:cs typeface="Tahoma"/>
                <a:sym typeface="Tahoma"/>
              </a:rPr>
              <a:t>VS</a:t>
            </a:r>
            <a:r>
              <a:rPr b="1" lang="en"/>
              <a:t>.</a:t>
            </a:r>
            <a:endParaRPr b="1"/>
          </a:p>
        </p:txBody>
      </p:sp>
      <p:sp>
        <p:nvSpPr>
          <p:cNvPr id="155" name="Google Shape;155;p21"/>
          <p:cNvSpPr txBox="1"/>
          <p:nvPr/>
        </p:nvSpPr>
        <p:spPr>
          <a:xfrm>
            <a:off x="4231850" y="257175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ahoma"/>
                <a:ea typeface="Tahoma"/>
                <a:cs typeface="Tahoma"/>
                <a:sym typeface="Tahoma"/>
              </a:rPr>
              <a:t>VS</a:t>
            </a:r>
            <a:r>
              <a:rPr b="1" lang="en"/>
              <a:t>.</a:t>
            </a:r>
            <a:endParaRPr b="1"/>
          </a:p>
        </p:txBody>
      </p:sp>
      <p:sp>
        <p:nvSpPr>
          <p:cNvPr id="156" name="Google Shape;156;p21"/>
          <p:cNvSpPr txBox="1"/>
          <p:nvPr/>
        </p:nvSpPr>
        <p:spPr>
          <a:xfrm>
            <a:off x="7526050" y="257175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ahoma"/>
                <a:ea typeface="Tahoma"/>
                <a:cs typeface="Tahoma"/>
                <a:sym typeface="Tahoma"/>
              </a:rPr>
              <a:t>VS</a:t>
            </a:r>
            <a:r>
              <a:rPr b="1" lang="en"/>
              <a:t>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