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1" r:id="rId6"/>
    <p:sldId id="265" r:id="rId7"/>
    <p:sldId id="264" r:id="rId8"/>
    <p:sldId id="259" r:id="rId9"/>
    <p:sldId id="266" r:id="rId10"/>
    <p:sldId id="268" r:id="rId11"/>
    <p:sldId id="269" r:id="rId12"/>
    <p:sldId id="267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E18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26BC-FC54-47EA-8C3A-507026362D9E}" type="datetimeFigureOut">
              <a:rPr lang="en-US" smtClean="0"/>
              <a:t>20-Jan-15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2BFBF-269A-4952-BCBE-AAA51B735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5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Paper.js</a:t>
            </a:r>
            <a:r>
              <a:rPr lang="en-US" baseline="0" dirty="0" smtClean="0"/>
              <a:t> uses canvas technology but supports both raster and vector images…simple and easy-to-understand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canvas.js uses canvas technology as well and supports raster </a:t>
            </a:r>
            <a:r>
              <a:rPr lang="en-US" baseline="0" dirty="0" err="1" smtClean="0"/>
              <a:t>images.It</a:t>
            </a:r>
            <a:r>
              <a:rPr lang="en-US" baseline="0" dirty="0" smtClean="0"/>
              <a:t> is mainly used for representing data in the form of charts, graphs etc. Efficient graph plotting (fast rendering).</a:t>
            </a:r>
            <a:br>
              <a:rPr lang="en-US" baseline="0" dirty="0" smtClean="0"/>
            </a:br>
            <a:r>
              <a:rPr lang="en-US" baseline="0" dirty="0" smtClean="0"/>
              <a:t>D3.js is used for manipulating documents based on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2BFBF-269A-4952-BCBE-AAA51B735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 Provides Support</a:t>
            </a:r>
            <a:r>
              <a:rPr lang="en-US" baseline="0" dirty="0" smtClean="0"/>
              <a:t> till IE6 (because of use of VML technology for rendering on older browsers)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 SVG</a:t>
            </a:r>
            <a:r>
              <a:rPr lang="en-US" baseline="0" dirty="0" smtClean="0"/>
              <a:t> supported on iPhone but not on Android so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2BFBF-269A-4952-BCBE-AAA51B735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info</a:t>
            </a:r>
            <a:r>
              <a:rPr lang="en-US" baseline="0" dirty="0" smtClean="0"/>
              <a:t>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2BFBF-269A-4952-BCBE-AAA51B735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path is </a:t>
            </a:r>
            <a:r>
              <a:rPr lang="en-US" smtClean="0"/>
              <a:t>an element </a:t>
            </a:r>
            <a:r>
              <a:rPr lang="en-US" dirty="0" smtClean="0"/>
              <a:t>that describes a set of lines, curves and arcs. A path can be stroked or used as input for other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2BFBF-269A-4952-BCBE-AAA51B735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snippet below binds a function to rotate a given letter in "ROCKS" 45 degrees when it is clicked.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2BFBF-269A-4952-BCBE-AAA51B735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paths:</a:t>
            </a:r>
            <a:r>
              <a:rPr lang="en-US" baseline="0" dirty="0" smtClean="0"/>
              <a:t> </a:t>
            </a:r>
            <a:r>
              <a:rPr lang="en-US" dirty="0" smtClean="0"/>
              <a:t>M is for move,</a:t>
            </a:r>
            <a:r>
              <a:rPr lang="en-US" baseline="0" dirty="0" smtClean="0"/>
              <a:t> A is for arc, L is for line.</a:t>
            </a:r>
            <a:br>
              <a:rPr lang="en-US" baseline="0" dirty="0" smtClean="0"/>
            </a:br>
            <a:r>
              <a:rPr lang="en-US" baseline="0" dirty="0" smtClean="0"/>
              <a:t>Q for </a:t>
            </a:r>
            <a:r>
              <a:rPr lang="en-US" baseline="0" dirty="0" err="1" smtClean="0"/>
              <a:t>bezier</a:t>
            </a:r>
            <a:r>
              <a:rPr lang="en-US" baseline="0" dirty="0" smtClean="0"/>
              <a:t> curves, Q uses absolute co-ordinates and q uses relative to starting point.</a:t>
            </a:r>
            <a:br>
              <a:rPr lang="en-US" baseline="0" dirty="0" smtClean="0"/>
            </a:br>
            <a:r>
              <a:rPr lang="en-US" baseline="0" dirty="0" smtClean="0"/>
              <a:t>C for cubic </a:t>
            </a:r>
            <a:r>
              <a:rPr lang="en-US" baseline="0" dirty="0" err="1" smtClean="0"/>
              <a:t>bezier</a:t>
            </a:r>
            <a:r>
              <a:rPr lang="en-US" baseline="0" dirty="0" smtClean="0"/>
              <a:t> curves.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2BFBF-269A-4952-BCBE-AAA51B735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2784440-5AF1-4C07-91A4-0AAACD8A6652}" type="datetime1">
              <a:rPr lang="en-US" smtClean="0"/>
              <a:t>20-Jan-15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411840" y="1981200"/>
            <a:ext cx="6320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Web Engineering Presentations - BESE-3AB</a:t>
            </a:r>
            <a:endParaRPr lang="en-US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91A5-7FD0-4174-905B-9ED3BB8EBA3F}" type="datetime1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5E5115-890F-43B2-AEDE-AD1E11E21DE1}" type="datetime1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D99C-66B5-41B2-AA50-B5D7CEC52EEF}" type="datetime1">
              <a:rPr lang="en-US" smtClean="0"/>
              <a:t>20-Jan-15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9C37-210E-4C21-9464-60E9E0C3AB2F}" type="datetime1">
              <a:rPr lang="en-US" smtClean="0"/>
              <a:t>20-Jan-15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F5B5A73-3DCD-4A92-8F96-49D7ED05E09E}" type="datetime1">
              <a:rPr lang="en-US" smtClean="0"/>
              <a:t>20-Jan-15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A5C4DC-6643-45EB-9692-65A7FF305D57}" type="datetime1">
              <a:rPr lang="en-US" smtClean="0"/>
              <a:t>20-Jan-15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E75B-4EA9-403C-9083-8B31DBFD575F}" type="datetime1">
              <a:rPr lang="en-US" smtClean="0"/>
              <a:t>20-Jan-15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AE3F-464D-441C-9189-11FF0FD48541}" type="datetime1">
              <a:rPr lang="en-US" smtClean="0"/>
              <a:t>20-Jan-15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B91-C533-4BF6-B20A-19EC13F4BE64}" type="datetime1">
              <a:rPr lang="en-US" smtClean="0"/>
              <a:t>20-Jan-15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8397EC6-EF8C-4D5A-B7E5-23ADBDAC32DF}" type="datetime1">
              <a:rPr lang="en-US" smtClean="0"/>
              <a:t>20-Jan-15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2E53DB-7784-4BB8-9A0F-186494697A37}" type="datetime1">
              <a:rPr lang="en-US" smtClean="0"/>
              <a:t>20-Jan-15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191000"/>
            <a:ext cx="6781800" cy="12954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E18D59"/>
                </a:solidFill>
              </a:rPr>
              <a:t>Raphael </a:t>
            </a:r>
            <a:r>
              <a:rPr lang="en-US" sz="3600" b="1" dirty="0" err="1" smtClean="0">
                <a:solidFill>
                  <a:srgbClr val="E18D59"/>
                </a:solidFill>
              </a:rPr>
              <a:t>js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6050037"/>
            <a:ext cx="6705600" cy="685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2C3E50"/>
                </a:solidFill>
              </a:rPr>
              <a:t>Ghania</a:t>
            </a:r>
            <a:r>
              <a:rPr lang="en-US" b="1" dirty="0" smtClean="0">
                <a:solidFill>
                  <a:srgbClr val="2C3E50"/>
                </a:solidFill>
              </a:rPr>
              <a:t> </a:t>
            </a:r>
            <a:r>
              <a:rPr lang="en-US" b="1" dirty="0" err="1" smtClean="0">
                <a:solidFill>
                  <a:srgbClr val="2C3E50"/>
                </a:solidFill>
              </a:rPr>
              <a:t>Riaz</a:t>
            </a:r>
            <a:endParaRPr lang="en-US" b="1" dirty="0" smtClean="0">
              <a:solidFill>
                <a:srgbClr val="2C3E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2C3E50"/>
                </a:solidFill>
              </a:rPr>
              <a:t>Maham</a:t>
            </a:r>
            <a:r>
              <a:rPr lang="en-US" b="1" dirty="0" smtClean="0">
                <a:solidFill>
                  <a:srgbClr val="2C3E50"/>
                </a:solidFill>
              </a:rPr>
              <a:t> </a:t>
            </a:r>
            <a:r>
              <a:rPr lang="en-US" b="1" dirty="0" err="1" smtClean="0">
                <a:solidFill>
                  <a:srgbClr val="2C3E50"/>
                </a:solidFill>
              </a:rPr>
              <a:t>Shahid</a:t>
            </a:r>
            <a:endParaRPr lang="en-US" b="1" dirty="0">
              <a:solidFill>
                <a:srgbClr val="2C3E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447800"/>
            <a:ext cx="8763000" cy="1828800"/>
          </a:xfrm>
          <a:prstGeom prst="rect">
            <a:avLst/>
          </a:prstGeom>
          <a:solidFill>
            <a:schemeClr val="bg2"/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Web Engineering Presentation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17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with .</a:t>
            </a:r>
            <a:r>
              <a:rPr lang="en-US" dirty="0" err="1" smtClean="0"/>
              <a:t>svg</a:t>
            </a:r>
            <a:r>
              <a:rPr lang="en-US" dirty="0" smtClean="0"/>
              <a:t>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can create drawings in any vector graphics program (like </a:t>
            </a:r>
            <a:r>
              <a:rPr lang="en-US" sz="2200" dirty="0" err="1" smtClean="0"/>
              <a:t>inkscape</a:t>
            </a:r>
            <a:r>
              <a:rPr lang="en-US" sz="2200" dirty="0" smtClean="0"/>
              <a:t>) and import it in Raphael.js</a:t>
            </a:r>
          </a:p>
          <a:p>
            <a:r>
              <a:rPr lang="en-US" sz="2200" dirty="0" smtClean="0"/>
              <a:t>Since .</a:t>
            </a:r>
            <a:r>
              <a:rPr lang="en-US" sz="2200" dirty="0" err="1" smtClean="0"/>
              <a:t>svg</a:t>
            </a:r>
            <a:r>
              <a:rPr lang="en-US" sz="2200" dirty="0" smtClean="0"/>
              <a:t> is an xml file, we can open it with text editor and copy the path specified under all </a:t>
            </a:r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en-US" sz="2200" dirty="0" smtClean="0"/>
              <a:t> tags manually.</a:t>
            </a:r>
          </a:p>
          <a:p>
            <a:r>
              <a:rPr lang="en-US" sz="2200" dirty="0" smtClean="0"/>
              <a:t>Better option is to use a </a:t>
            </a:r>
            <a:r>
              <a:rPr lang="en-US" sz="2200" dirty="0" err="1" smtClean="0"/>
              <a:t>svg</a:t>
            </a:r>
            <a:r>
              <a:rPr lang="en-US" sz="2200" dirty="0" smtClean="0"/>
              <a:t>-to-</a:t>
            </a:r>
            <a:r>
              <a:rPr lang="en-US" sz="2200" dirty="0" err="1" smtClean="0"/>
              <a:t>raphael</a:t>
            </a:r>
            <a:r>
              <a:rPr lang="en-US" sz="2200" dirty="0" smtClean="0"/>
              <a:t> converter online. Upload </a:t>
            </a:r>
            <a:r>
              <a:rPr lang="en-US" sz="2200" dirty="0" err="1" smtClean="0"/>
              <a:t>svg</a:t>
            </a:r>
            <a:r>
              <a:rPr lang="en-US" sz="2200" dirty="0" smtClean="0"/>
              <a:t> file and get code to use in </a:t>
            </a:r>
            <a:r>
              <a:rPr lang="en-US" sz="2200" dirty="0" err="1" smtClean="0"/>
              <a:t>raphael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Another option is to download and use a parsing program which gives us all paths in a dictionary.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0"/>
            <a:ext cx="9144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7088"/>
            <a:ext cx="8153400" cy="4495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Everything drawn in Raphael is accessible in the DOM tree.</a:t>
            </a:r>
          </a:p>
          <a:p>
            <a:r>
              <a:rPr lang="en-US" sz="2200" dirty="0" smtClean="0"/>
              <a:t>This means that event handlers can be attached with all our drawings.</a:t>
            </a:r>
          </a:p>
          <a:p>
            <a:r>
              <a:rPr lang="en-US" sz="2200" dirty="0" smtClean="0"/>
              <a:t>Traditional mouse events (</a:t>
            </a:r>
            <a:r>
              <a:rPr lang="en-US" sz="2200" dirty="0" err="1" smtClean="0"/>
              <a:t>click,hover</a:t>
            </a:r>
            <a:r>
              <a:rPr lang="en-US" sz="2200" dirty="0" smtClean="0"/>
              <a:t> </a:t>
            </a:r>
            <a:r>
              <a:rPr lang="en-US" sz="2200" dirty="0" err="1" smtClean="0"/>
              <a:t>etc</a:t>
            </a:r>
            <a:r>
              <a:rPr lang="en-US" sz="2200" dirty="0" smtClean="0"/>
              <a:t>) as well as custom events can be added.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7543800" cy="21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153400" cy="4495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Some existing websites use this library such as: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iCloud.com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princessirra.com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4724400" cy="292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81400"/>
            <a:ext cx="4514889" cy="29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Simple code to make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^_^</a:t>
            </a:r>
            <a:r>
              <a:rPr lang="en-US" sz="2200" dirty="0" smtClean="0"/>
              <a:t> emoticon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3505200"/>
            <a:ext cx="8763000" cy="3200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52600"/>
            <a:ext cx="1999488" cy="16441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286000"/>
            <a:ext cx="1333500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Output -&gt;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54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Demo App…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88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Raphael JS is a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library for drawing vector graphics. It supports SVG for latest browsers and VML for older browsers.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It is a cross-platform technology which supports Firefox, Chrome, Opera and Safari.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It is available free for use.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Current version is 2.1.2</a:t>
            </a:r>
          </a:p>
          <a:p>
            <a:pPr lvl="1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24" y="4623209"/>
            <a:ext cx="1066800" cy="1066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0900" y="5842000"/>
            <a:ext cx="2223448" cy="338554"/>
          </a:xfrm>
          <a:prstGeom prst="rect">
            <a:avLst/>
          </a:prstGeom>
          <a:solidFill>
            <a:srgbClr val="2C3E50"/>
          </a:solidFill>
          <a:ln w="2857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18D59"/>
                </a:solidFill>
              </a:rPr>
              <a:t>Dmitry </a:t>
            </a:r>
            <a:r>
              <a:rPr lang="en-US" sz="1600" b="1" dirty="0" err="1" smtClean="0">
                <a:solidFill>
                  <a:srgbClr val="E18D59"/>
                </a:solidFill>
              </a:rPr>
              <a:t>Baranovskiy</a:t>
            </a:r>
            <a:endParaRPr lang="en-US" sz="1600" b="1" dirty="0">
              <a:solidFill>
                <a:srgbClr val="E18D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30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vs Raster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962150"/>
            <a:ext cx="47244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Raster</a:t>
            </a:r>
          </a:p>
          <a:p>
            <a:pPr lvl="1"/>
            <a:r>
              <a:rPr lang="en-US" sz="2900" dirty="0" smtClean="0"/>
              <a:t>Raster image is made up of many pixels.</a:t>
            </a:r>
          </a:p>
          <a:p>
            <a:pPr lvl="1"/>
            <a:r>
              <a:rPr lang="en-US" sz="2900" dirty="0" smtClean="0"/>
              <a:t>Pixels become blurry when scaled (loss of quality).</a:t>
            </a:r>
          </a:p>
          <a:p>
            <a:pPr lvl="1"/>
            <a:r>
              <a:rPr lang="en-US" sz="2900" dirty="0" smtClean="0"/>
              <a:t>HTML Canvas uses raster images.</a:t>
            </a:r>
          </a:p>
          <a:p>
            <a:endParaRPr lang="en-US" dirty="0"/>
          </a:p>
          <a:p>
            <a:r>
              <a:rPr lang="en-US" b="1" dirty="0" smtClean="0"/>
              <a:t>Vector</a:t>
            </a:r>
          </a:p>
          <a:p>
            <a:pPr lvl="1"/>
            <a:r>
              <a:rPr lang="en-US" sz="2900" dirty="0" smtClean="0"/>
              <a:t>Vector image is made up of paths which depend on mathematical calculations (of starting/ending points)</a:t>
            </a:r>
          </a:p>
          <a:p>
            <a:pPr lvl="1"/>
            <a:r>
              <a:rPr lang="en-US" sz="2900" dirty="0" smtClean="0"/>
              <a:t>Can be scaled infinitely without losing quality.</a:t>
            </a:r>
          </a:p>
          <a:p>
            <a:pPr lvl="1"/>
            <a:r>
              <a:rPr lang="en-US" sz="2900" dirty="0" smtClean="0"/>
              <a:t>SVG uses vector images – so does Raphael JS.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04" y="2333171"/>
            <a:ext cx="41222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16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create a variety of useful graphics with Raphael like:</a:t>
            </a:r>
          </a:p>
          <a:p>
            <a:pPr lvl="1"/>
            <a:r>
              <a:rPr lang="en-US" dirty="0" smtClean="0"/>
              <a:t>Interactive Maps.</a:t>
            </a:r>
          </a:p>
          <a:p>
            <a:pPr lvl="1"/>
            <a:r>
              <a:rPr lang="en-US" dirty="0" smtClean="0"/>
              <a:t>Charts / Diagrams.</a:t>
            </a:r>
          </a:p>
          <a:p>
            <a:pPr lvl="1"/>
            <a:r>
              <a:rPr lang="en-US" dirty="0" smtClean="0"/>
              <a:t>Grid of images.</a:t>
            </a:r>
          </a:p>
          <a:p>
            <a:pPr lvl="1"/>
            <a:r>
              <a:rPr lang="en-US" dirty="0" smtClean="0"/>
              <a:t>Widgets for use in websites.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Competitors are: </a:t>
            </a:r>
          </a:p>
          <a:p>
            <a:pPr lvl="1"/>
            <a:r>
              <a:rPr lang="en-US" dirty="0" smtClean="0"/>
              <a:t>Paper.js</a:t>
            </a:r>
          </a:p>
          <a:p>
            <a:pPr lvl="1"/>
            <a:r>
              <a:rPr lang="en-US" dirty="0" smtClean="0"/>
              <a:t>Canvas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D3.js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92" y="358140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231861"/>
            <a:ext cx="4026556" cy="1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1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library (in zip) can be </a:t>
            </a:r>
            <a:r>
              <a:rPr lang="en-US" sz="2600" dirty="0"/>
              <a:t>downloaded from:</a:t>
            </a:r>
            <a:br>
              <a:rPr lang="en-US" sz="2600" dirty="0"/>
            </a:br>
            <a:r>
              <a:rPr lang="en-US" sz="2600" dirty="0" smtClean="0"/>
              <a:t>	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://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raphaeljs.com</a:t>
            </a:r>
          </a:p>
          <a:p>
            <a:r>
              <a:rPr lang="en-US" sz="2600" dirty="0" smtClean="0"/>
              <a:t>After extracting files, link with </a:t>
            </a:r>
            <a:r>
              <a:rPr lang="en-US" sz="2600" b="1" dirty="0" smtClean="0">
                <a:solidFill>
                  <a:schemeClr val="accent3">
                    <a:lumMod val="75000"/>
                  </a:schemeClr>
                </a:solidFill>
              </a:rPr>
              <a:t>raphael.js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Make a canvas to start drawing into it.</a:t>
            </a:r>
          </a:p>
          <a:p>
            <a:r>
              <a:rPr lang="en-US" sz="2600" dirty="0" smtClean="0"/>
              <a:t>Draw objects, set attributes and animate.</a:t>
            </a:r>
          </a:p>
          <a:p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30890"/>
            <a:ext cx="817307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4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Linking can be done with </a:t>
            </a:r>
            <a:r>
              <a:rPr lang="en-US" sz="2400" dirty="0" err="1" smtClean="0"/>
              <a:t>cdn</a:t>
            </a:r>
            <a:r>
              <a:rPr lang="en-US" sz="2400" dirty="0" smtClean="0"/>
              <a:t> as well.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://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cdnjs.cloudflare.com/ajax/libs/raphael/2.1.0/raphael-min.js</a:t>
            </a:r>
            <a:b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We can draw our canvas by specifying co-ordinates.</a:t>
            </a:r>
          </a:p>
          <a:p>
            <a:r>
              <a:rPr lang="en-US" sz="2400" dirty="0" smtClean="0"/>
              <a:t>Another method is to draw the canvas inside some html element. (most common way)</a:t>
            </a:r>
          </a:p>
          <a:p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43400"/>
            <a:ext cx="815947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01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/ Limitations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Advantages:</a:t>
            </a:r>
          </a:p>
          <a:p>
            <a:pPr lvl="1"/>
            <a:r>
              <a:rPr lang="en-US" dirty="0" smtClean="0"/>
              <a:t>Thorough Documentation available.</a:t>
            </a:r>
          </a:p>
          <a:p>
            <a:pPr lvl="1"/>
            <a:r>
              <a:rPr lang="en-US" dirty="0" smtClean="0"/>
              <a:t>Great browser support (for even older browsers).</a:t>
            </a:r>
          </a:p>
          <a:p>
            <a:pPr lvl="1"/>
            <a:r>
              <a:rPr lang="en-US" dirty="0" smtClean="0"/>
              <a:t>All graphics can easily be made responsive.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Limitations:</a:t>
            </a:r>
          </a:p>
          <a:p>
            <a:pPr lvl="1"/>
            <a:r>
              <a:rPr lang="en-US" dirty="0" smtClean="0"/>
              <a:t>Difficult to understand for beginners.</a:t>
            </a:r>
          </a:p>
          <a:p>
            <a:pPr lvl="1"/>
            <a:r>
              <a:rPr lang="en-US" dirty="0" smtClean="0"/>
              <a:t>Path manipulation gets confusing with complex paths.</a:t>
            </a:r>
          </a:p>
          <a:p>
            <a:pPr lvl="1"/>
            <a:r>
              <a:rPr lang="en-US" dirty="0" smtClean="0"/>
              <a:t>Support for only iPhone.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67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4495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can draw various basic shapes like:</a:t>
            </a:r>
          </a:p>
          <a:p>
            <a:pPr lvl="1"/>
            <a:r>
              <a:rPr lang="en-US" sz="2200" dirty="0" smtClean="0"/>
              <a:t>Circles.</a:t>
            </a:r>
          </a:p>
          <a:p>
            <a:pPr lvl="1"/>
            <a:r>
              <a:rPr lang="en-US" sz="2200" dirty="0" smtClean="0"/>
              <a:t>Rectangles.</a:t>
            </a:r>
          </a:p>
          <a:p>
            <a:pPr lvl="1"/>
            <a:r>
              <a:rPr lang="en-US" sz="2200" dirty="0" smtClean="0"/>
              <a:t>Ellipse.</a:t>
            </a:r>
          </a:p>
          <a:p>
            <a:r>
              <a:rPr lang="en-US" sz="2200" dirty="0" smtClean="0"/>
              <a:t>We can change attributes of and animate these shapes.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7318175" cy="24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35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We can draw complex shapes as well such as:</a:t>
            </a:r>
          </a:p>
          <a:p>
            <a:pPr lvl="1"/>
            <a:r>
              <a:rPr lang="en-US" sz="2200" dirty="0" smtClean="0"/>
              <a:t>Paths.</a:t>
            </a:r>
          </a:p>
          <a:p>
            <a:pPr lvl="1"/>
            <a:r>
              <a:rPr lang="en-US" sz="2200" dirty="0" smtClean="0"/>
              <a:t>Images.</a:t>
            </a:r>
          </a:p>
          <a:p>
            <a:r>
              <a:rPr lang="en-US" sz="2200" dirty="0" smtClean="0"/>
              <a:t>Animating complex paths becomes difficult.</a:t>
            </a:r>
          </a:p>
          <a:p>
            <a:r>
              <a:rPr lang="en-US" sz="2200" dirty="0" smtClean="0"/>
              <a:t>Can take code from path tag of .</a:t>
            </a:r>
            <a:r>
              <a:rPr lang="en-US" sz="2200" dirty="0" err="1" smtClean="0"/>
              <a:t>svg</a:t>
            </a:r>
            <a:r>
              <a:rPr lang="en-US" sz="2200" dirty="0" smtClean="0"/>
              <a:t> directly or make our own path.</a:t>
            </a:r>
          </a:p>
          <a:p>
            <a:r>
              <a:rPr lang="en-US" sz="2200" dirty="0" smtClean="0"/>
              <a:t>SVG to Raphael JS converters are also available for this.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914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55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537</Words>
  <Application>Microsoft Office PowerPoint</Application>
  <PresentationFormat>On-screen Show (4:3)</PresentationFormat>
  <Paragraphs>105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Raphael js </vt:lpstr>
      <vt:lpstr>Introduction</vt:lpstr>
      <vt:lpstr>Vector vs Raster </vt:lpstr>
      <vt:lpstr>Objective</vt:lpstr>
      <vt:lpstr>Usage</vt:lpstr>
      <vt:lpstr>Usage</vt:lpstr>
      <vt:lpstr>Advantages / Limitations</vt:lpstr>
      <vt:lpstr>Simple Shapes</vt:lpstr>
      <vt:lpstr>Complex Shapes</vt:lpstr>
      <vt:lpstr>Linking with .svg documents</vt:lpstr>
      <vt:lpstr>Event Handlers</vt:lpstr>
      <vt:lpstr>Existing Applications</vt:lpstr>
      <vt:lpstr>Example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Hamid</dc:creator>
  <cp:lastModifiedBy>Nerd-of-CCNA</cp:lastModifiedBy>
  <cp:revision>34</cp:revision>
  <dcterms:created xsi:type="dcterms:W3CDTF">2006-08-16T00:00:00Z</dcterms:created>
  <dcterms:modified xsi:type="dcterms:W3CDTF">2015-01-20T04:11:17Z</dcterms:modified>
</cp:coreProperties>
</file>