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4" r:id="rId19"/>
    <p:sldId id="285" r:id="rId20"/>
    <p:sldId id="286" r:id="rId21"/>
    <p:sldId id="287" r:id="rId22"/>
    <p:sldId id="288" r:id="rId23"/>
    <p:sldId id="278" r:id="rId24"/>
    <p:sldId id="279" r:id="rId25"/>
    <p:sldId id="280" r:id="rId26"/>
    <p:sldId id="281" r:id="rId27"/>
    <p:sldId id="282" r:id="rId28"/>
    <p:sldId id="283" r:id="rId29"/>
    <p:sldId id="275" r:id="rId30"/>
    <p:sldId id="276" r:id="rId31"/>
    <p:sldId id="277" r:id="rId32"/>
    <p:sldId id="274" r:id="rId33"/>
    <p:sldId id="289" r:id="rId34"/>
    <p:sldId id="290" r:id="rId35"/>
    <p:sldId id="291" r:id="rId36"/>
    <p:sldId id="292" r:id="rId37"/>
    <p:sldId id="293" r:id="rId38"/>
    <p:sldId id="294" r:id="rId39"/>
    <p:sldId id="295" r:id="rId40"/>
    <p:sldId id="273"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75F1C5D4-089D-4615-9C08-7BE89065A031}" type="datetimeFigureOut">
              <a:rPr lang="en-US" smtClean="0"/>
              <a:t>12/2/2022</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9D05556E-98B9-44AB-A5F1-CD8226C86CC5}" type="slidenum">
              <a:rPr lang="en-US" smtClean="0"/>
              <a:t>‹#›</a:t>
            </a:fld>
            <a:endParaRPr lang="en-US"/>
          </a:p>
        </p:txBody>
      </p:sp>
    </p:spTree>
    <p:extLst>
      <p:ext uri="{BB962C8B-B14F-4D97-AF65-F5344CB8AC3E}">
        <p14:creationId xmlns:p14="http://schemas.microsoft.com/office/powerpoint/2010/main" val="359001602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F1C5D4-089D-4615-9C08-7BE89065A031}"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5556E-98B9-44AB-A5F1-CD8226C86CC5}" type="slidenum">
              <a:rPr lang="en-US" smtClean="0"/>
              <a:t>‹#›</a:t>
            </a:fld>
            <a:endParaRPr lang="en-US"/>
          </a:p>
        </p:txBody>
      </p:sp>
    </p:spTree>
    <p:extLst>
      <p:ext uri="{BB962C8B-B14F-4D97-AF65-F5344CB8AC3E}">
        <p14:creationId xmlns:p14="http://schemas.microsoft.com/office/powerpoint/2010/main" val="3335312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F1C5D4-089D-4615-9C08-7BE89065A031}"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5556E-98B9-44AB-A5F1-CD8226C86CC5}" type="slidenum">
              <a:rPr lang="en-US" smtClean="0"/>
              <a:t>‹#›</a:t>
            </a:fld>
            <a:endParaRPr lang="en-US"/>
          </a:p>
        </p:txBody>
      </p:sp>
    </p:spTree>
    <p:extLst>
      <p:ext uri="{BB962C8B-B14F-4D97-AF65-F5344CB8AC3E}">
        <p14:creationId xmlns:p14="http://schemas.microsoft.com/office/powerpoint/2010/main" val="1605700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F1C5D4-089D-4615-9C08-7BE89065A031}"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5556E-98B9-44AB-A5F1-CD8226C86CC5}" type="slidenum">
              <a:rPr lang="en-US" smtClean="0"/>
              <a:t>‹#›</a:t>
            </a:fld>
            <a:endParaRPr lang="en-US"/>
          </a:p>
        </p:txBody>
      </p:sp>
    </p:spTree>
    <p:extLst>
      <p:ext uri="{BB962C8B-B14F-4D97-AF65-F5344CB8AC3E}">
        <p14:creationId xmlns:p14="http://schemas.microsoft.com/office/powerpoint/2010/main" val="1436568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75F1C5D4-089D-4615-9C08-7BE89065A031}" type="datetimeFigureOut">
              <a:rPr lang="en-US" smtClean="0"/>
              <a:t>12/2/2022</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p>
            <a:fld id="{9D05556E-98B9-44AB-A5F1-CD8226C86CC5}" type="slidenum">
              <a:rPr lang="en-US" smtClean="0"/>
              <a:t>‹#›</a:t>
            </a:fld>
            <a:endParaRPr lang="en-US"/>
          </a:p>
        </p:txBody>
      </p:sp>
    </p:spTree>
    <p:extLst>
      <p:ext uri="{BB962C8B-B14F-4D97-AF65-F5344CB8AC3E}">
        <p14:creationId xmlns:p14="http://schemas.microsoft.com/office/powerpoint/2010/main" val="126656895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F1C5D4-089D-4615-9C08-7BE89065A031}"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5556E-98B9-44AB-A5F1-CD8226C86CC5}" type="slidenum">
              <a:rPr lang="en-US" smtClean="0"/>
              <a:t>‹#›</a:t>
            </a:fld>
            <a:endParaRPr lang="en-US"/>
          </a:p>
        </p:txBody>
      </p:sp>
    </p:spTree>
    <p:extLst>
      <p:ext uri="{BB962C8B-B14F-4D97-AF65-F5344CB8AC3E}">
        <p14:creationId xmlns:p14="http://schemas.microsoft.com/office/powerpoint/2010/main" val="604673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F1C5D4-089D-4615-9C08-7BE89065A031}" type="datetimeFigureOut">
              <a:rPr lang="en-US" smtClean="0"/>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05556E-98B9-44AB-A5F1-CD8226C86CC5}" type="slidenum">
              <a:rPr lang="en-US" smtClean="0"/>
              <a:t>‹#›</a:t>
            </a:fld>
            <a:endParaRPr lang="en-US"/>
          </a:p>
        </p:txBody>
      </p:sp>
    </p:spTree>
    <p:extLst>
      <p:ext uri="{BB962C8B-B14F-4D97-AF65-F5344CB8AC3E}">
        <p14:creationId xmlns:p14="http://schemas.microsoft.com/office/powerpoint/2010/main" val="2719388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F1C5D4-089D-4615-9C08-7BE89065A031}" type="datetimeFigureOut">
              <a:rPr lang="en-US" smtClean="0"/>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05556E-98B9-44AB-A5F1-CD8226C86CC5}" type="slidenum">
              <a:rPr lang="en-US" smtClean="0"/>
              <a:t>‹#›</a:t>
            </a:fld>
            <a:endParaRPr lang="en-US"/>
          </a:p>
        </p:txBody>
      </p:sp>
    </p:spTree>
    <p:extLst>
      <p:ext uri="{BB962C8B-B14F-4D97-AF65-F5344CB8AC3E}">
        <p14:creationId xmlns:p14="http://schemas.microsoft.com/office/powerpoint/2010/main" val="2251052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F1C5D4-089D-4615-9C08-7BE89065A031}" type="datetimeFigureOut">
              <a:rPr lang="en-US" smtClean="0"/>
              <a:t>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05556E-98B9-44AB-A5F1-CD8226C86CC5}" type="slidenum">
              <a:rPr lang="en-US" smtClean="0"/>
              <a:t>‹#›</a:t>
            </a:fld>
            <a:endParaRPr lang="en-US"/>
          </a:p>
        </p:txBody>
      </p:sp>
    </p:spTree>
    <p:extLst>
      <p:ext uri="{BB962C8B-B14F-4D97-AF65-F5344CB8AC3E}">
        <p14:creationId xmlns:p14="http://schemas.microsoft.com/office/powerpoint/2010/main" val="581242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5F1C5D4-089D-4615-9C08-7BE89065A031}" type="datetimeFigureOut">
              <a:rPr lang="en-US" smtClean="0"/>
              <a:t>12/2/2022</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6728" y="6227064"/>
            <a:ext cx="1463040" cy="256032"/>
          </a:xfrm>
        </p:spPr>
        <p:txBody>
          <a:bodyPr/>
          <a:lstStyle/>
          <a:p>
            <a:fld id="{9D05556E-98B9-44AB-A5F1-CD8226C86CC5}"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81978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75F1C5D4-089D-4615-9C08-7BE89065A031}" type="datetimeFigureOut">
              <a:rPr lang="en-US" smtClean="0"/>
              <a:t>12/2/2022</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56032"/>
          </a:xfrm>
        </p:spPr>
        <p:txBody>
          <a:bodyPr/>
          <a:lstStyle/>
          <a:p>
            <a:fld id="{9D05556E-98B9-44AB-A5F1-CD8226C86CC5}"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8461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75F1C5D4-089D-4615-9C08-7BE89065A031}" type="datetimeFigureOut">
              <a:rPr lang="en-US" smtClean="0"/>
              <a:t>12/2/2022</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9D05556E-98B9-44AB-A5F1-CD8226C86CC5}" type="slidenum">
              <a:rPr lang="en-US" smtClean="0"/>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5420439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genome.jp/module/M00338" TargetMode="External"/><Relationship Id="rId2" Type="http://schemas.openxmlformats.org/officeDocument/2006/relationships/hyperlink" Target="https://www.genome.jp/module/M00021" TargetMode="External"/><Relationship Id="rId1" Type="http://schemas.openxmlformats.org/officeDocument/2006/relationships/slideLayout" Target="../slideLayouts/slideLayout2.xml"/><Relationship Id="rId5" Type="http://schemas.openxmlformats.org/officeDocument/2006/relationships/hyperlink" Target="https://www.genome.jp/module/M00034" TargetMode="External"/><Relationship Id="rId4" Type="http://schemas.openxmlformats.org/officeDocument/2006/relationships/hyperlink" Target="https://www.genome.jp/module/M00017"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Pyruvic_acid" TargetMode="External"/><Relationship Id="rId2" Type="http://schemas.openxmlformats.org/officeDocument/2006/relationships/hyperlink" Target="https://en.wikipedia.org/wiki/Glycolysis" TargetMode="External"/><Relationship Id="rId1" Type="http://schemas.openxmlformats.org/officeDocument/2006/relationships/slideLayout" Target="../slideLayouts/slideLayout2.xml"/><Relationship Id="rId5" Type="http://schemas.openxmlformats.org/officeDocument/2006/relationships/hyperlink" Target="https://en.wikipedia.org/wiki/Coenzyme_A" TargetMode="External"/><Relationship Id="rId4" Type="http://schemas.openxmlformats.org/officeDocument/2006/relationships/hyperlink" Target="https://en.wikipedia.org/wiki/Pyruvate_dehydrogenase_complex"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95FE1-8E40-6931-C8ED-6F576C216E73}"/>
              </a:ext>
            </a:extLst>
          </p:cNvPr>
          <p:cNvSpPr>
            <a:spLocks noGrp="1"/>
          </p:cNvSpPr>
          <p:nvPr>
            <p:ph type="ctrTitle"/>
          </p:nvPr>
        </p:nvSpPr>
        <p:spPr/>
        <p:txBody>
          <a:bodyPr/>
          <a:lstStyle/>
          <a:p>
            <a:pPr>
              <a:lnSpc>
                <a:spcPct val="85000"/>
              </a:lnSpc>
            </a:pPr>
            <a:r>
              <a:rPr lang="en-US" sz="7200" b="1" cap="all" dirty="0">
                <a:solidFill>
                  <a:srgbClr val="002060"/>
                </a:solidFill>
                <a:latin typeface="Book Antiqua" panose="02040602050305030304" pitchFamily="18" charset="0"/>
              </a:rPr>
              <a:t>Helicobacter pylori</a:t>
            </a:r>
          </a:p>
        </p:txBody>
      </p:sp>
      <p:sp>
        <p:nvSpPr>
          <p:cNvPr id="4" name="Content Placeholder 2">
            <a:extLst>
              <a:ext uri="{FF2B5EF4-FFF2-40B4-BE49-F238E27FC236}">
                <a16:creationId xmlns:a16="http://schemas.microsoft.com/office/drawing/2014/main" id="{3D37E4D5-0D0B-6542-0A86-1E4093A1BCA3}"/>
              </a:ext>
            </a:extLst>
          </p:cNvPr>
          <p:cNvSpPr txBox="1">
            <a:spLocks/>
          </p:cNvSpPr>
          <p:nvPr/>
        </p:nvSpPr>
        <p:spPr>
          <a:xfrm>
            <a:off x="838200" y="4625265"/>
            <a:ext cx="10515600" cy="155169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1400"/>
              </a:spcBef>
              <a:buClr>
                <a:schemeClr val="accent1"/>
              </a:buClr>
              <a:buSzPct val="80000"/>
            </a:pPr>
            <a:r>
              <a:rPr lang="da-DK" sz="2000" dirty="0">
                <a:latin typeface="Book Antiqua" panose="02040602050305030304" pitchFamily="18" charset="0"/>
              </a:rPr>
              <a:t>Supervised by</a:t>
            </a:r>
          </a:p>
          <a:p>
            <a:pPr>
              <a:spcBef>
                <a:spcPts val="1400"/>
              </a:spcBef>
              <a:buClr>
                <a:schemeClr val="accent1"/>
              </a:buClr>
              <a:buSzPct val="80000"/>
            </a:pPr>
            <a:r>
              <a:rPr lang="da-DK" sz="2000" dirty="0">
                <a:latin typeface="Book Antiqua" panose="02040602050305030304" pitchFamily="18" charset="0"/>
              </a:rPr>
              <a:t>Dr. Ibrahim Elsemman                   </a:t>
            </a:r>
          </a:p>
          <a:p>
            <a:endParaRPr lang="en-US" dirty="0">
              <a:latin typeface="Book Antiqua" panose="02040602050305030304" pitchFamily="18" charset="0"/>
            </a:endParaRPr>
          </a:p>
        </p:txBody>
      </p:sp>
    </p:spTree>
    <p:extLst>
      <p:ext uri="{BB962C8B-B14F-4D97-AF65-F5344CB8AC3E}">
        <p14:creationId xmlns:p14="http://schemas.microsoft.com/office/powerpoint/2010/main" val="3088221829"/>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237A435-92E8-7B3F-595D-615AE0FBE17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743200" y="239698"/>
            <a:ext cx="6862439" cy="6374166"/>
          </a:xfrm>
          <a:prstGeom prst="rect">
            <a:avLst/>
          </a:prstGeom>
          <a:ln>
            <a:noFill/>
          </a:ln>
          <a:effectLst>
            <a:softEdge rad="112500"/>
          </a:effectLst>
        </p:spPr>
      </p:pic>
    </p:spTree>
    <p:extLst>
      <p:ext uri="{BB962C8B-B14F-4D97-AF65-F5344CB8AC3E}">
        <p14:creationId xmlns:p14="http://schemas.microsoft.com/office/powerpoint/2010/main" val="350478260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8B838-045A-FFF0-B0E2-E8ABE677EE0D}"/>
              </a:ext>
            </a:extLst>
          </p:cNvPr>
          <p:cNvSpPr>
            <a:spLocks noGrp="1"/>
          </p:cNvSpPr>
          <p:nvPr>
            <p:ph type="title"/>
          </p:nvPr>
        </p:nvSpPr>
        <p:spPr/>
        <p:txBody>
          <a:bodyPr/>
          <a:lstStyle/>
          <a:p>
            <a:r>
              <a:rPr lang="en-US" sz="2400" dirty="0">
                <a:solidFill>
                  <a:srgbClr val="202124"/>
                </a:solidFill>
                <a:latin typeface="Book Antiqua" panose="02040602050305030304" pitchFamily="18" charset="0"/>
              </a:rPr>
              <a:t>Products of the citric acid cycle :</a:t>
            </a:r>
          </a:p>
        </p:txBody>
      </p:sp>
      <p:sp>
        <p:nvSpPr>
          <p:cNvPr id="3" name="Content Placeholder 2">
            <a:extLst>
              <a:ext uri="{FF2B5EF4-FFF2-40B4-BE49-F238E27FC236}">
                <a16:creationId xmlns:a16="http://schemas.microsoft.com/office/drawing/2014/main" id="{6D4E576C-C10A-9441-629A-4683C3431A2E}"/>
              </a:ext>
            </a:extLst>
          </p:cNvPr>
          <p:cNvSpPr>
            <a:spLocks noGrp="1"/>
          </p:cNvSpPr>
          <p:nvPr>
            <p:ph idx="1"/>
          </p:nvPr>
        </p:nvSpPr>
        <p:spPr/>
        <p:txBody>
          <a:bodyPr/>
          <a:lstStyle/>
          <a:p>
            <a:pPr>
              <a:lnSpc>
                <a:spcPts val="2250"/>
              </a:lnSpc>
              <a:spcAft>
                <a:spcPts val="800"/>
              </a:spcAft>
            </a:pPr>
            <a:r>
              <a:rPr lang="en-US" sz="1600" dirty="0">
                <a:latin typeface="Book Antiqua" panose="02040602050305030304" pitchFamily="18" charset="0"/>
              </a:rPr>
              <a:t>In a single turn of the cycle,</a:t>
            </a:r>
            <a:br>
              <a:rPr lang="en-US" sz="1600" dirty="0">
                <a:latin typeface="Book Antiqua" panose="02040602050305030304" pitchFamily="18" charset="0"/>
              </a:rPr>
            </a:br>
            <a:endParaRPr lang="en-US" sz="1600" dirty="0">
              <a:latin typeface="Book Antiqua" panose="02040602050305030304" pitchFamily="18" charset="0"/>
            </a:endParaRPr>
          </a:p>
          <a:p>
            <a:pPr marL="800100" lvl="1" indent="-342900">
              <a:lnSpc>
                <a:spcPts val="2250"/>
              </a:lnSpc>
              <a:buFont typeface="Symbol" panose="05050102010706020507" pitchFamily="18" charset="2"/>
              <a:buChar char=""/>
            </a:pPr>
            <a:r>
              <a:rPr lang="en-US" dirty="0">
                <a:latin typeface="Book Antiqua" panose="02040602050305030304" pitchFamily="18" charset="0"/>
              </a:rPr>
              <a:t>two carbons enter from acetyl (CoA)CoAstart text, C, o, A, end text, and two molecules of carbon dioxide are released;</a:t>
            </a:r>
          </a:p>
          <a:p>
            <a:pPr marL="800100" lvl="1" indent="-342900">
              <a:lnSpc>
                <a:spcPts val="2250"/>
              </a:lnSpc>
              <a:buFont typeface="Symbol" panose="05050102010706020507" pitchFamily="18" charset="2"/>
              <a:buChar char=""/>
            </a:pPr>
            <a:r>
              <a:rPr lang="en-US" dirty="0">
                <a:latin typeface="Book Antiqua" panose="02040602050305030304" pitchFamily="18" charset="0"/>
              </a:rPr>
              <a:t>three molecules of NADHstart text, N, A, D, H, end text and one molecule of 2FADH2 start text, F, A, D, H, end text, start subscript, 2, end subscript are generated; and</a:t>
            </a:r>
          </a:p>
          <a:p>
            <a:pPr marL="800100" lvl="1" indent="-342900">
              <a:lnSpc>
                <a:spcPts val="2250"/>
              </a:lnSpc>
              <a:spcAft>
                <a:spcPts val="800"/>
              </a:spcAft>
              <a:buFont typeface="Symbol" panose="05050102010706020507" pitchFamily="18" charset="2"/>
              <a:buChar char=""/>
            </a:pPr>
            <a:r>
              <a:rPr lang="en-US" dirty="0">
                <a:latin typeface="Book Antiqua" panose="02040602050305030304" pitchFamily="18" charset="0"/>
              </a:rPr>
              <a:t>one molecule of ATPstart text, A, T, P, end text or GTPstart text, G, T, P, end text is produced.</a:t>
            </a:r>
          </a:p>
          <a:p>
            <a:pPr marL="457200" lvl="1" indent="0">
              <a:lnSpc>
                <a:spcPts val="2250"/>
              </a:lnSpc>
              <a:spcAft>
                <a:spcPts val="800"/>
              </a:spcAft>
              <a:buNone/>
            </a:pPr>
            <a:endParaRPr lang="en-US" dirty="0">
              <a:latin typeface="Book Antiqua" panose="02040602050305030304" pitchFamily="18" charset="0"/>
            </a:endParaRPr>
          </a:p>
          <a:p>
            <a:endParaRPr lang="en-US" dirty="0"/>
          </a:p>
        </p:txBody>
      </p:sp>
    </p:spTree>
    <p:extLst>
      <p:ext uri="{BB962C8B-B14F-4D97-AF65-F5344CB8AC3E}">
        <p14:creationId xmlns:p14="http://schemas.microsoft.com/office/powerpoint/2010/main" val="2433180677"/>
      </p:ext>
    </p:extLst>
  </p:cSld>
  <p:clrMapOvr>
    <a:masterClrMapping/>
  </p:clrMapOvr>
  <p:transition spd="slow">
    <p:comb/>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87DF4-3CDC-4E51-3835-26971B6B6589}"/>
              </a:ext>
            </a:extLst>
          </p:cNvPr>
          <p:cNvSpPr>
            <a:spLocks noGrp="1"/>
          </p:cNvSpPr>
          <p:nvPr>
            <p:ph type="title"/>
          </p:nvPr>
        </p:nvSpPr>
        <p:spPr/>
        <p:txBody>
          <a:bodyPr/>
          <a:lstStyle/>
          <a:p>
            <a:pPr algn="ctr"/>
            <a:r>
              <a:rPr lang="en-US" sz="3600" b="1" dirty="0">
                <a:ln w="3175" cmpd="sng">
                  <a:noFill/>
                </a:ln>
                <a:effectLst>
                  <a:outerShdw blurRad="38100" dist="19050" dir="2700000" algn="tl" rotWithShape="0">
                    <a:schemeClr val="dk1">
                      <a:alpha val="40000"/>
                    </a:schemeClr>
                  </a:outerShdw>
                </a:effectLst>
                <a:latin typeface="Book Antiqua" panose="02040602050305030304" pitchFamily="18" charset="0"/>
              </a:rPr>
              <a:t>The pentose phosphate pathway (PPP)</a:t>
            </a:r>
          </a:p>
        </p:txBody>
      </p:sp>
      <p:sp>
        <p:nvSpPr>
          <p:cNvPr id="3" name="Content Placeholder 2">
            <a:extLst>
              <a:ext uri="{FF2B5EF4-FFF2-40B4-BE49-F238E27FC236}">
                <a16:creationId xmlns:a16="http://schemas.microsoft.com/office/drawing/2014/main" id="{9981B9BC-EFBB-7899-7E7C-822A468D27B6}"/>
              </a:ext>
            </a:extLst>
          </p:cNvPr>
          <p:cNvSpPr>
            <a:spLocks noGrp="1"/>
          </p:cNvSpPr>
          <p:nvPr>
            <p:ph idx="1"/>
          </p:nvPr>
        </p:nvSpPr>
        <p:spPr/>
        <p:txBody>
          <a:bodyPr>
            <a:noAutofit/>
          </a:bodyPr>
          <a:lstStyle/>
          <a:p>
            <a:r>
              <a:rPr lang="en-US" sz="1600" dirty="0">
                <a:latin typeface="Book Antiqua" panose="02040602050305030304" pitchFamily="18" charset="0"/>
              </a:rPr>
              <a:t>The pentose phosphate pathway (PPP) branches from glucose 6-phosphate (G6P), produces NADPH and ribose 5-phosphate (R5P), and shunts carbons back to the glycolytic or gluconeogenic pathway. The PPP has been demonstrated to be a major regulator for cellular reduction-oxidation (redox) homeostasis and biosynthesis. Enzymes in the PPP play important roles in many human diseases.</a:t>
            </a:r>
          </a:p>
          <a:p>
            <a:pPr marL="0" indent="0">
              <a:buNone/>
            </a:pPr>
            <a:endParaRPr lang="en-US" sz="1600" dirty="0">
              <a:latin typeface="Book Antiqua" panose="02040602050305030304" pitchFamily="18" charset="0"/>
            </a:endParaRPr>
          </a:p>
          <a:p>
            <a:r>
              <a:rPr lang="en-US" sz="1600" dirty="0">
                <a:latin typeface="Book Antiqua" panose="02040602050305030304" pitchFamily="18" charset="0"/>
              </a:rPr>
              <a:t>The pentose phosphate pathway (PPP), also known as the pentose phosphate shunt, is an important part of glucose metabolism. The PPP branches after the first step of glycolysis and consumes the intermediate glucose 6-phosphate (G6P) to generate fructose 6-phosphate (F6P) and glyceraldehyde 3-phosphate (G3P) through the oxidative and non-oxidative branches of the PPP. Unlike glycolysis and glucose aerobic oxidation, the PPP does not provide adenosine 5′-triphosphate (ATP) to meet the energy demands of cells. Instead, it supplies NADPH and ribose 5-phosphate (R5P). These two metabolites are vital for the survival and proliferation of cells. R5P is a building block for nucleic acid synthesis. NADPH is the reducing power required for the synthesis of fatty acids, sterols, nucleotides and non-essential amino acids (1, 2). Moreover, NADPH-derived conversion of oxidized glutathione (GSSG) to reduced glutathione (GSH) via glutathione reductase is important for cellular antioxidant defenses. Interestingly, NADPH also serves as the substrate of NADPH oxidases (NOXs) which produce reactive oxygen species (ROS)</a:t>
            </a:r>
          </a:p>
          <a:p>
            <a:endParaRPr lang="en-US" sz="1600" dirty="0"/>
          </a:p>
        </p:txBody>
      </p:sp>
    </p:spTree>
    <p:extLst>
      <p:ext uri="{BB962C8B-B14F-4D97-AF65-F5344CB8AC3E}">
        <p14:creationId xmlns:p14="http://schemas.microsoft.com/office/powerpoint/2010/main" val="283281104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339FF-37AA-C1CC-E387-C1661A6F1D2B}"/>
              </a:ext>
            </a:extLst>
          </p:cNvPr>
          <p:cNvSpPr>
            <a:spLocks noGrp="1"/>
          </p:cNvSpPr>
          <p:nvPr>
            <p:ph type="title"/>
          </p:nvPr>
        </p:nvSpPr>
        <p:spPr/>
        <p:txBody>
          <a:bodyPr/>
          <a:lstStyle/>
          <a:p>
            <a:r>
              <a:rPr lang="en-US" sz="2400" dirty="0">
                <a:solidFill>
                  <a:srgbClr val="202124"/>
                </a:solidFill>
                <a:latin typeface="Book Antiqua" panose="02040602050305030304" pitchFamily="18" charset="0"/>
              </a:rPr>
              <a:t>The Role of the PPP in Type 2 Diabetes Mellitus (T2DM)</a:t>
            </a:r>
          </a:p>
        </p:txBody>
      </p:sp>
      <p:sp>
        <p:nvSpPr>
          <p:cNvPr id="3" name="Content Placeholder 2">
            <a:extLst>
              <a:ext uri="{FF2B5EF4-FFF2-40B4-BE49-F238E27FC236}">
                <a16:creationId xmlns:a16="http://schemas.microsoft.com/office/drawing/2014/main" id="{59531AFA-A8AE-648B-FE1B-22FBE75037C4}"/>
              </a:ext>
            </a:extLst>
          </p:cNvPr>
          <p:cNvSpPr>
            <a:spLocks noGrp="1"/>
          </p:cNvSpPr>
          <p:nvPr>
            <p:ph idx="1"/>
          </p:nvPr>
        </p:nvSpPr>
        <p:spPr/>
        <p:txBody>
          <a:bodyPr/>
          <a:lstStyle/>
          <a:p>
            <a:pPr>
              <a:lnSpc>
                <a:spcPct val="150000"/>
              </a:lnSpc>
            </a:pPr>
            <a:r>
              <a:rPr lang="en-US" sz="1600" dirty="0">
                <a:latin typeface="Book Antiqua" panose="02040602050305030304" pitchFamily="18" charset="0"/>
              </a:rPr>
              <a:t>T2DM is a chronic metabolic disease featured by persistently abnormal hyperglycemia, which can cause serious chronic damage to kidneys, eyes, and nerves. Deregulated insulin secretion and progressive insulin resistance are two main characteristics of T2DM (6). Over the past few decades, studies on the pathogenesis of T2DM have revealed a close relationship between the PPP, obesity-related insulin resistance and T2DM. </a:t>
            </a:r>
          </a:p>
          <a:p>
            <a:endParaRPr lang="en-US" dirty="0"/>
          </a:p>
        </p:txBody>
      </p:sp>
    </p:spTree>
    <p:extLst>
      <p:ext uri="{BB962C8B-B14F-4D97-AF65-F5344CB8AC3E}">
        <p14:creationId xmlns:p14="http://schemas.microsoft.com/office/powerpoint/2010/main" val="79520204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66FF-607A-5343-22EF-96440C4D2B79}"/>
              </a:ext>
            </a:extLst>
          </p:cNvPr>
          <p:cNvSpPr>
            <a:spLocks noGrp="1"/>
          </p:cNvSpPr>
          <p:nvPr>
            <p:ph type="title"/>
          </p:nvPr>
        </p:nvSpPr>
        <p:spPr/>
        <p:txBody>
          <a:bodyPr/>
          <a:lstStyle/>
          <a:p>
            <a:r>
              <a:rPr lang="en-US" sz="2400" dirty="0">
                <a:solidFill>
                  <a:srgbClr val="202124"/>
                </a:solidFill>
                <a:latin typeface="Book Antiqua" panose="02040602050305030304" pitchFamily="18" charset="0"/>
              </a:rPr>
              <a:t>The Role of the PPP in Cancer</a:t>
            </a:r>
          </a:p>
        </p:txBody>
      </p:sp>
      <p:sp>
        <p:nvSpPr>
          <p:cNvPr id="3" name="Content Placeholder 2">
            <a:extLst>
              <a:ext uri="{FF2B5EF4-FFF2-40B4-BE49-F238E27FC236}">
                <a16:creationId xmlns:a16="http://schemas.microsoft.com/office/drawing/2014/main" id="{A066002B-F3CE-CEA6-76B4-1B1353C1E7C8}"/>
              </a:ext>
            </a:extLst>
          </p:cNvPr>
          <p:cNvSpPr>
            <a:spLocks noGrp="1"/>
          </p:cNvSpPr>
          <p:nvPr>
            <p:ph idx="1"/>
          </p:nvPr>
        </p:nvSpPr>
        <p:spPr/>
        <p:txBody>
          <a:bodyPr/>
          <a:lstStyle/>
          <a:p>
            <a:pPr>
              <a:lnSpc>
                <a:spcPct val="150000"/>
              </a:lnSpc>
            </a:pPr>
            <a:r>
              <a:rPr lang="en-US" sz="1600" dirty="0">
                <a:latin typeface="Book Antiqua" panose="02040602050305030304" pitchFamily="18" charset="0"/>
              </a:rPr>
              <a:t>The PPP is critical for cancer prevention and treatment because NADPH and R5P play important roles in regulating DNA damage response, metabolism, and proliferation in cancer cells. Various enzymes in the PPP have been shown to be potential targets in cancer therapy. These proteins not only function as metabolic enzymes, but also participate in the regulation of other cellular activities. </a:t>
            </a:r>
          </a:p>
          <a:p>
            <a:endParaRPr lang="en-US" dirty="0"/>
          </a:p>
        </p:txBody>
      </p:sp>
    </p:spTree>
    <p:extLst>
      <p:ext uri="{BB962C8B-B14F-4D97-AF65-F5344CB8AC3E}">
        <p14:creationId xmlns:p14="http://schemas.microsoft.com/office/powerpoint/2010/main" val="12614264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CE88B-8137-C269-97BF-C9FAC0B8D223}"/>
              </a:ext>
            </a:extLst>
          </p:cNvPr>
          <p:cNvSpPr>
            <a:spLocks noGrp="1"/>
          </p:cNvSpPr>
          <p:nvPr>
            <p:ph type="title"/>
          </p:nvPr>
        </p:nvSpPr>
        <p:spPr/>
        <p:txBody>
          <a:bodyPr/>
          <a:lstStyle/>
          <a:p>
            <a:r>
              <a:rPr lang="en-US" sz="2400" dirty="0">
                <a:solidFill>
                  <a:srgbClr val="202124"/>
                </a:solidFill>
                <a:latin typeface="Book Antiqua" panose="02040602050305030304" pitchFamily="18" charset="0"/>
              </a:rPr>
              <a:t>Evidence for a pentose phosphate pathway in Helicobacter pylori</a:t>
            </a:r>
          </a:p>
        </p:txBody>
      </p:sp>
      <p:sp>
        <p:nvSpPr>
          <p:cNvPr id="3" name="Content Placeholder 2">
            <a:extLst>
              <a:ext uri="{FF2B5EF4-FFF2-40B4-BE49-F238E27FC236}">
                <a16:creationId xmlns:a16="http://schemas.microsoft.com/office/drawing/2014/main" id="{DF80FDCB-7B81-476C-43C1-961C88FB38C0}"/>
              </a:ext>
            </a:extLst>
          </p:cNvPr>
          <p:cNvSpPr>
            <a:spLocks noGrp="1"/>
          </p:cNvSpPr>
          <p:nvPr>
            <p:ph idx="1"/>
          </p:nvPr>
        </p:nvSpPr>
        <p:spPr/>
        <p:txBody>
          <a:bodyPr>
            <a:normAutofit/>
          </a:bodyPr>
          <a:lstStyle/>
          <a:p>
            <a:r>
              <a:rPr lang="en-US" sz="1600" dirty="0">
                <a:latin typeface="Book Antiqua" panose="02040602050305030304" pitchFamily="18" charset="0"/>
              </a:rPr>
              <a:t>Evidence for the presence of enzymes of the pentose phosphate pathway in Helicobacter pylori was obtained using 31P nuclear magnetic resonance spectroscopy. Activities of enzymes that are part of the oxidative and non-oxidative phases of the pathway were observed directly in the incubations of bacterial lysates with pathway intermediates. Generation of NADPH and 6-phosphogluconate from NADP+ and glucose 6-phosphate indicated the presence of glucose 6-phosphate dehydrogenase and 6-phosphogluconolactonase. Reduction of NADP+ with the production of ribulose 5-phosphate from 6-phosphogluconate revealed 6-phosphogluconate dehydrogenase activity. Phosphopentose isomerase and transketolase activities were observed in incubations containing ribulose 5-phosphate and xylulose 5-phosphate, respectively. The formation of erythrose 4-phosphate from xylulose 5-phosphate and ribose 5-phosphate suggested the presence of transaldolase. The activities of this enzyme and triosephosphate isomerase were observed directly in the incubations of bacterial lysates with dihydroxyacetone phosphate and </a:t>
            </a:r>
            <a:r>
              <a:rPr lang="en-US" sz="1600" dirty="0" err="1">
                <a:latin typeface="Book Antiqua" panose="02040602050305030304" pitchFamily="18" charset="0"/>
              </a:rPr>
              <a:t>sedoheptulose</a:t>
            </a:r>
            <a:r>
              <a:rPr lang="en-US" sz="1600" dirty="0">
                <a:latin typeface="Book Antiqua" panose="02040602050305030304" pitchFamily="18" charset="0"/>
              </a:rPr>
              <a:t> 7-phosphate. Glucose-6-phosphate isomerase activity was measured in incubations with fructose 6-phosphate. The presence of these enzymes in H. pylori suggested the existence of a pentose phosphate pathway in the bacterium, possibly as a mechanism to provide NADPH for reductive biosynthesis and ribose 5-phosphate for the synthesis of nucleic acids</a:t>
            </a:r>
          </a:p>
          <a:p>
            <a:endParaRPr lang="en-US" dirty="0"/>
          </a:p>
        </p:txBody>
      </p:sp>
    </p:spTree>
    <p:extLst>
      <p:ext uri="{BB962C8B-B14F-4D97-AF65-F5344CB8AC3E}">
        <p14:creationId xmlns:p14="http://schemas.microsoft.com/office/powerpoint/2010/main" val="11850414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OIP">
            <a:extLst>
              <a:ext uri="{FF2B5EF4-FFF2-40B4-BE49-F238E27FC236}">
                <a16:creationId xmlns:a16="http://schemas.microsoft.com/office/drawing/2014/main" id="{34B64E0D-BA0E-6331-F8F8-D76B541CEF3D}"/>
              </a:ext>
            </a:extLst>
          </p:cNvPr>
          <p:cNvPicPr>
            <a:picLocks noGrp="1" noChangeAspect="1"/>
          </p:cNvPicPr>
          <p:nvPr>
            <p:ph idx="1"/>
          </p:nvPr>
        </p:nvPicPr>
        <p:blipFill>
          <a:blip r:embed="rId2"/>
          <a:stretch>
            <a:fillRect/>
          </a:stretch>
        </p:blipFill>
        <p:spPr>
          <a:xfrm>
            <a:off x="2421869" y="389508"/>
            <a:ext cx="7348261" cy="6078984"/>
          </a:xfrm>
          <a:prstGeom prst="rect">
            <a:avLst/>
          </a:prstGeom>
        </p:spPr>
      </p:pic>
    </p:spTree>
    <p:extLst>
      <p:ext uri="{BB962C8B-B14F-4D97-AF65-F5344CB8AC3E}">
        <p14:creationId xmlns:p14="http://schemas.microsoft.com/office/powerpoint/2010/main" val="2243531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xresdefault">
            <a:extLst>
              <a:ext uri="{FF2B5EF4-FFF2-40B4-BE49-F238E27FC236}">
                <a16:creationId xmlns:a16="http://schemas.microsoft.com/office/drawing/2014/main" id="{D6918F0B-EAA1-8783-9476-A9A71B9ED86D}"/>
              </a:ext>
            </a:extLst>
          </p:cNvPr>
          <p:cNvPicPr>
            <a:picLocks noGrp="1" noChangeAspect="1"/>
          </p:cNvPicPr>
          <p:nvPr>
            <p:ph idx="1"/>
          </p:nvPr>
        </p:nvPicPr>
        <p:blipFill>
          <a:blip r:embed="rId2"/>
          <a:stretch>
            <a:fillRect/>
          </a:stretch>
        </p:blipFill>
        <p:spPr>
          <a:xfrm>
            <a:off x="257452" y="248575"/>
            <a:ext cx="11674135" cy="6383044"/>
          </a:xfrm>
          <a:prstGeom prst="rect">
            <a:avLst/>
          </a:prstGeom>
        </p:spPr>
      </p:pic>
    </p:spTree>
    <p:extLst>
      <p:ext uri="{BB962C8B-B14F-4D97-AF65-F5344CB8AC3E}">
        <p14:creationId xmlns:p14="http://schemas.microsoft.com/office/powerpoint/2010/main" val="6180486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4580-D658-5240-FB73-CF6753D8B145}"/>
              </a:ext>
            </a:extLst>
          </p:cNvPr>
          <p:cNvSpPr>
            <a:spLocks noGrp="1"/>
          </p:cNvSpPr>
          <p:nvPr>
            <p:ph type="title"/>
          </p:nvPr>
        </p:nvSpPr>
        <p:spPr/>
        <p:txBody>
          <a:bodyPr/>
          <a:lstStyle/>
          <a:p>
            <a:pPr algn="ctr"/>
            <a:r>
              <a:rPr lang="en-US" sz="3600" b="1" dirty="0">
                <a:ln w="3175" cmpd="sng">
                  <a:noFill/>
                </a:ln>
                <a:effectLst>
                  <a:outerShdw blurRad="38100" dist="19050" dir="2700000" algn="tl" rotWithShape="0">
                    <a:schemeClr val="dk1">
                      <a:alpha val="40000"/>
                    </a:schemeClr>
                  </a:outerShdw>
                </a:effectLst>
                <a:latin typeface="Book Antiqua" panose="02040602050305030304" pitchFamily="18" charset="0"/>
              </a:rPr>
              <a:t>Glycine, serine and threonine catabolic pathway </a:t>
            </a:r>
          </a:p>
        </p:txBody>
      </p:sp>
      <p:sp>
        <p:nvSpPr>
          <p:cNvPr id="3" name="Content Placeholder 2">
            <a:extLst>
              <a:ext uri="{FF2B5EF4-FFF2-40B4-BE49-F238E27FC236}">
                <a16:creationId xmlns:a16="http://schemas.microsoft.com/office/drawing/2014/main" id="{90B29620-274F-9658-85CE-DA4D4CF77AC0}"/>
              </a:ext>
            </a:extLst>
          </p:cNvPr>
          <p:cNvSpPr>
            <a:spLocks noGrp="1"/>
          </p:cNvSpPr>
          <p:nvPr>
            <p:ph idx="1"/>
          </p:nvPr>
        </p:nvSpPr>
        <p:spPr/>
        <p:txBody>
          <a:bodyPr>
            <a:normAutofit lnSpcReduction="10000"/>
          </a:bodyPr>
          <a:lstStyle/>
          <a:p>
            <a:pPr>
              <a:lnSpc>
                <a:spcPct val="150000"/>
              </a:lnSpc>
            </a:pPr>
            <a:r>
              <a:rPr lang="en-US" sz="1600" dirty="0">
                <a:latin typeface="Book Antiqua" panose="02040602050305030304" pitchFamily="18" charset="0"/>
              </a:rPr>
              <a:t>Serum resistance is a poorly understood but common trait of some difficult-to-treat pathogenic strains of bacteria. that glycine, serine and threonine catabolic pathway is down-regulated in serum-resistant Escherichia coli, whereas exogenous glycine reverts the serum resistance and effectively potentiates serum to eliminate clinically-relevant bacterial pathogens in vitro and in vivo. We find that exogenous glycine increases the formation of membrane attack complex on bacterial membrane through two previously unrecognized regulations: 1) glycine negatively and positively regulates metabolic flux to purine biosynthesis and Krebs cycle, respectively. 2) α-Ketoglutarate inhibits adenosine triphosphate synthase, which in together promote the formation of cAMP/CRP regulon to increase the expression of complement-binding proteins HtrE, NfrA, and YhcD. The results could lead to effective strategies for managing the infection with serum-resistant bacteria, an especially valuable approach for treating individuals with weak acquired immunity but a normal complement system</a:t>
            </a:r>
          </a:p>
          <a:p>
            <a:endParaRPr lang="en-US" dirty="0"/>
          </a:p>
        </p:txBody>
      </p:sp>
    </p:spTree>
    <p:extLst>
      <p:ext uri="{BB962C8B-B14F-4D97-AF65-F5344CB8AC3E}">
        <p14:creationId xmlns:p14="http://schemas.microsoft.com/office/powerpoint/2010/main" val="1407238956"/>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2-11-27 at 12.57.57">
            <a:extLst>
              <a:ext uri="{FF2B5EF4-FFF2-40B4-BE49-F238E27FC236}">
                <a16:creationId xmlns:a16="http://schemas.microsoft.com/office/drawing/2014/main" id="{7B9D180E-B949-21AA-DC0B-AD2504827ECE}"/>
              </a:ext>
            </a:extLst>
          </p:cNvPr>
          <p:cNvPicPr>
            <a:picLocks noGrp="1" noChangeAspect="1"/>
          </p:cNvPicPr>
          <p:nvPr>
            <p:ph idx="1"/>
          </p:nvPr>
        </p:nvPicPr>
        <p:blipFill>
          <a:blip r:embed="rId2"/>
          <a:stretch>
            <a:fillRect/>
          </a:stretch>
        </p:blipFill>
        <p:spPr>
          <a:xfrm>
            <a:off x="1272830" y="994300"/>
            <a:ext cx="9646339" cy="5041376"/>
          </a:xfrm>
          <a:prstGeom prst="rect">
            <a:avLst/>
          </a:prstGeom>
        </p:spPr>
      </p:pic>
    </p:spTree>
    <p:extLst>
      <p:ext uri="{BB962C8B-B14F-4D97-AF65-F5344CB8AC3E}">
        <p14:creationId xmlns:p14="http://schemas.microsoft.com/office/powerpoint/2010/main" val="1437867656"/>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82AA4-45E1-FB19-1ACD-3A4AF3A65A89}"/>
              </a:ext>
            </a:extLst>
          </p:cNvPr>
          <p:cNvSpPr>
            <a:spLocks noGrp="1"/>
          </p:cNvSpPr>
          <p:nvPr>
            <p:ph type="title"/>
          </p:nvPr>
        </p:nvSpPr>
        <p:spPr/>
        <p:txBody>
          <a:bodyPr/>
          <a:lstStyle/>
          <a:p>
            <a:pPr algn="ctr" defTabSz="457200"/>
            <a:r>
              <a:rPr lang="en-US" sz="3600" b="1" dirty="0">
                <a:ln w="3175" cmpd="sng">
                  <a:noFill/>
                </a:ln>
                <a:effectLst>
                  <a:outerShdw blurRad="38100" dist="19050" dir="2700000" algn="tl" rotWithShape="0">
                    <a:schemeClr val="dk1">
                      <a:alpha val="40000"/>
                    </a:schemeClr>
                  </a:outerShdw>
                </a:effectLst>
                <a:latin typeface="Book Antiqua" panose="02040602050305030304" pitchFamily="18" charset="0"/>
              </a:rPr>
              <a:t>Glycolysis &amp; gluconeogenesis</a:t>
            </a:r>
          </a:p>
        </p:txBody>
      </p:sp>
      <p:sp>
        <p:nvSpPr>
          <p:cNvPr id="3" name="Content Placeholder 2">
            <a:extLst>
              <a:ext uri="{FF2B5EF4-FFF2-40B4-BE49-F238E27FC236}">
                <a16:creationId xmlns:a16="http://schemas.microsoft.com/office/drawing/2014/main" id="{9CD28AC6-3792-D2AA-A264-D6B3E576A469}"/>
              </a:ext>
            </a:extLst>
          </p:cNvPr>
          <p:cNvSpPr>
            <a:spLocks noGrp="1"/>
          </p:cNvSpPr>
          <p:nvPr>
            <p:ph idx="1"/>
          </p:nvPr>
        </p:nvSpPr>
        <p:spPr/>
        <p:txBody>
          <a:bodyPr>
            <a:normAutofit/>
          </a:bodyPr>
          <a:lstStyle/>
          <a:p>
            <a:pPr>
              <a:lnSpc>
                <a:spcPct val="107000"/>
              </a:lnSpc>
              <a:spcAft>
                <a:spcPts val="800"/>
              </a:spcAft>
            </a:pPr>
            <a:r>
              <a:rPr lang="en-US" sz="1600" dirty="0">
                <a:latin typeface="Book Antiqua" panose="02040602050305030304" pitchFamily="18" charset="0"/>
              </a:rPr>
              <a:t>Glycolysis is a catabolic process of glucose hydrolysis needed for energy and biosynthetic intermediates, whereas gluconeogenesis is a glucose production process important for maintaining blood glucose levels during starvation.</a:t>
            </a:r>
          </a:p>
          <a:p>
            <a:pPr>
              <a:lnSpc>
                <a:spcPct val="107000"/>
              </a:lnSpc>
              <a:spcAft>
                <a:spcPts val="800"/>
              </a:spcAft>
            </a:pPr>
            <a:endParaRPr lang="en-US" sz="1600" dirty="0">
              <a:latin typeface="Book Antiqua" panose="02040602050305030304" pitchFamily="18" charset="0"/>
            </a:endParaRPr>
          </a:p>
          <a:p>
            <a:pPr>
              <a:lnSpc>
                <a:spcPct val="107000"/>
              </a:lnSpc>
              <a:spcAft>
                <a:spcPts val="800"/>
              </a:spcAft>
            </a:pPr>
            <a:r>
              <a:rPr lang="en-US" sz="1600" dirty="0">
                <a:latin typeface="Book Antiqua" panose="02040602050305030304" pitchFamily="18" charset="0"/>
              </a:rPr>
              <a:t>Glycolysis is the metabolic pathway that converts glucose C6H12O6, into pyruvate, CH3COCOO- and H+. The free energy released in this process is used to form the ATP and NADH.</a:t>
            </a:r>
          </a:p>
          <a:p>
            <a:pPr>
              <a:lnSpc>
                <a:spcPct val="107000"/>
              </a:lnSpc>
              <a:spcAft>
                <a:spcPts val="800"/>
              </a:spcAft>
            </a:pPr>
            <a:endParaRPr lang="en-US" sz="1600" dirty="0">
              <a:latin typeface="Book Antiqua" panose="02040602050305030304" pitchFamily="18" charset="0"/>
            </a:endParaRPr>
          </a:p>
          <a:p>
            <a:pPr>
              <a:lnSpc>
                <a:spcPct val="107000"/>
              </a:lnSpc>
              <a:spcAft>
                <a:spcPts val="800"/>
              </a:spcAft>
            </a:pPr>
            <a:r>
              <a:rPr lang="en-US" sz="1600" dirty="0">
                <a:latin typeface="Book Antiqua" panose="02040602050305030304" pitchFamily="18" charset="0"/>
              </a:rPr>
              <a:t>Gluconeogenesis is a metabolic pathway that results in the generation of glucose from non-carbohydrate carbon substrates such as pyruvate, lactate, glycerol, glucogenic amino acids, and fatty acids.</a:t>
            </a:r>
          </a:p>
          <a:p>
            <a:pPr marL="0" indent="0">
              <a:buNone/>
            </a:pPr>
            <a:endParaRPr lang="en-US" dirty="0"/>
          </a:p>
        </p:txBody>
      </p:sp>
    </p:spTree>
    <p:extLst>
      <p:ext uri="{BB962C8B-B14F-4D97-AF65-F5344CB8AC3E}">
        <p14:creationId xmlns:p14="http://schemas.microsoft.com/office/powerpoint/2010/main" val="10693923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2-11-2aaa7 at 12.57.57">
            <a:extLst>
              <a:ext uri="{FF2B5EF4-FFF2-40B4-BE49-F238E27FC236}">
                <a16:creationId xmlns:a16="http://schemas.microsoft.com/office/drawing/2014/main" id="{C677A88C-446E-6BF6-8AC3-BC0F43F34A7C}"/>
              </a:ext>
            </a:extLst>
          </p:cNvPr>
          <p:cNvPicPr>
            <a:picLocks noGrp="1" noChangeAspect="1"/>
          </p:cNvPicPr>
          <p:nvPr>
            <p:ph idx="1"/>
          </p:nvPr>
        </p:nvPicPr>
        <p:blipFill>
          <a:blip r:embed="rId2"/>
          <a:stretch>
            <a:fillRect/>
          </a:stretch>
        </p:blipFill>
        <p:spPr>
          <a:xfrm>
            <a:off x="1348861" y="813497"/>
            <a:ext cx="9494277" cy="5231006"/>
          </a:xfrm>
          <a:prstGeom prst="rect">
            <a:avLst/>
          </a:prstGeom>
        </p:spPr>
      </p:pic>
    </p:spTree>
    <p:extLst>
      <p:ext uri="{BB962C8B-B14F-4D97-AF65-F5344CB8AC3E}">
        <p14:creationId xmlns:p14="http://schemas.microsoft.com/office/powerpoint/2010/main" val="784330838"/>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4AAEA3-2F42-205A-919B-67C2CFE709A4}"/>
              </a:ext>
            </a:extLst>
          </p:cNvPr>
          <p:cNvSpPr>
            <a:spLocks noGrp="1"/>
          </p:cNvSpPr>
          <p:nvPr>
            <p:ph idx="1"/>
          </p:nvPr>
        </p:nvSpPr>
        <p:spPr>
          <a:xfrm>
            <a:off x="1066800" y="1544715"/>
            <a:ext cx="10058400" cy="4490325"/>
          </a:xfrm>
        </p:spPr>
        <p:txBody>
          <a:bodyPr/>
          <a:lstStyle/>
          <a:p>
            <a:pPr>
              <a:lnSpc>
                <a:spcPct val="150000"/>
              </a:lnSpc>
            </a:pPr>
            <a:r>
              <a:rPr lang="en-US" sz="1600" dirty="0">
                <a:latin typeface="Book Antiqua" panose="02040602050305030304" pitchFamily="18" charset="0"/>
              </a:rPr>
              <a:t>Glycine increases the susceptibility of E. coli to serum. a Percent survival of E. coli K12 incubated with 100 </a:t>
            </a:r>
            <a:r>
              <a:rPr lang="en-US" sz="1600" dirty="0" err="1">
                <a:latin typeface="Book Antiqua" panose="02040602050305030304" pitchFamily="18" charset="0"/>
              </a:rPr>
              <a:t>μL</a:t>
            </a:r>
            <a:r>
              <a:rPr lang="en-US" sz="1600" dirty="0">
                <a:latin typeface="Book Antiqua" panose="02040602050305030304" pitchFamily="18" charset="0"/>
              </a:rPr>
              <a:t> serum in the presence or absence of 100 mM glycine, serine, or threonine (n = 3). b Synergetic effects of 100 </a:t>
            </a:r>
            <a:r>
              <a:rPr lang="en-US" sz="1600" dirty="0" err="1">
                <a:latin typeface="Book Antiqua" panose="02040602050305030304" pitchFamily="18" charset="0"/>
              </a:rPr>
              <a:t>μL</a:t>
            </a:r>
            <a:r>
              <a:rPr lang="en-US" sz="1600" dirty="0">
                <a:latin typeface="Book Antiqua" panose="02040602050305030304" pitchFamily="18" charset="0"/>
              </a:rPr>
              <a:t> serum and glycine on viability of E. coli K12 were measured in a glycine dose-dependent manner (0–100 mM) (n = 3). c Percent survival of E. coli K12 incubated with 100 mM glycine plus serum (0–100 </a:t>
            </a:r>
            <a:r>
              <a:rPr lang="en-US" sz="1600" dirty="0" err="1">
                <a:latin typeface="Book Antiqua" panose="02040602050305030304" pitchFamily="18" charset="0"/>
              </a:rPr>
              <a:t>μL</a:t>
            </a:r>
            <a:r>
              <a:rPr lang="en-US" sz="1600" dirty="0">
                <a:latin typeface="Book Antiqua" panose="02040602050305030304" pitchFamily="18" charset="0"/>
              </a:rPr>
              <a:t>) or without glycine (n = 3). d, e Percent survival of E. coli K12 (d) and Y17 (e) in the presence of 100 mM glycine or/and 100 </a:t>
            </a:r>
            <a:r>
              <a:rPr lang="en-US" sz="1600" dirty="0" err="1">
                <a:latin typeface="Book Antiqua" panose="02040602050305030304" pitchFamily="18" charset="0"/>
              </a:rPr>
              <a:t>μL</a:t>
            </a:r>
            <a:r>
              <a:rPr lang="en-US" sz="1600" dirty="0">
                <a:latin typeface="Book Antiqua" panose="02040602050305030304" pitchFamily="18" charset="0"/>
              </a:rPr>
              <a:t> serum for the indicated length of time (n = 3). f Percent survival of E. coli K12 in the presence of 100 mM glycine or/and 100 </a:t>
            </a:r>
            <a:r>
              <a:rPr lang="en-US" sz="1600" dirty="0" err="1">
                <a:latin typeface="Book Antiqua" panose="02040602050305030304" pitchFamily="18" charset="0"/>
              </a:rPr>
              <a:t>μL</a:t>
            </a:r>
            <a:r>
              <a:rPr lang="en-US" sz="1600" dirty="0">
                <a:latin typeface="Book Antiqua" panose="02040602050305030304" pitchFamily="18" charset="0"/>
              </a:rPr>
              <a:t> serum or anti-C3 absorbed serum for 2 h (n = 3). Results are displayed as mean ± SEM (a–f), and significant differences are identified (*p &lt; 0.05, **p &lt; 0.01) as determined by two-tailed Student’s t test (a–c, f)</a:t>
            </a:r>
          </a:p>
          <a:p>
            <a:endParaRPr lang="en-US" dirty="0"/>
          </a:p>
        </p:txBody>
      </p:sp>
    </p:spTree>
    <p:extLst>
      <p:ext uri="{BB962C8B-B14F-4D97-AF65-F5344CB8AC3E}">
        <p14:creationId xmlns:p14="http://schemas.microsoft.com/office/powerpoint/2010/main" val="228547212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atsApp Image 20s22-11-27 at 12.57.57">
            <a:extLst>
              <a:ext uri="{FF2B5EF4-FFF2-40B4-BE49-F238E27FC236}">
                <a16:creationId xmlns:a16="http://schemas.microsoft.com/office/drawing/2014/main" id="{FC068CFB-040A-C449-BAD3-FF69AB3B0F82}"/>
              </a:ext>
            </a:extLst>
          </p:cNvPr>
          <p:cNvPicPr>
            <a:picLocks noChangeAspect="1"/>
          </p:cNvPicPr>
          <p:nvPr/>
        </p:nvPicPr>
        <p:blipFill>
          <a:blip r:embed="rId2"/>
          <a:stretch>
            <a:fillRect/>
          </a:stretch>
        </p:blipFill>
        <p:spPr>
          <a:xfrm>
            <a:off x="1402135" y="1040907"/>
            <a:ext cx="9544031" cy="4776186"/>
          </a:xfrm>
          <a:prstGeom prst="rect">
            <a:avLst/>
          </a:prstGeom>
        </p:spPr>
      </p:pic>
    </p:spTree>
    <p:extLst>
      <p:ext uri="{BB962C8B-B14F-4D97-AF65-F5344CB8AC3E}">
        <p14:creationId xmlns:p14="http://schemas.microsoft.com/office/powerpoint/2010/main" val="4237824080"/>
      </p:ext>
    </p:extLst>
  </p:cSld>
  <p:clrMapOvr>
    <a:masterClrMapping/>
  </p:clrMapOvr>
  <p:transition spd="slow">
    <p:wheel spokes="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72E98-E411-E320-5FB0-DA5A351012DA}"/>
              </a:ext>
            </a:extLst>
          </p:cNvPr>
          <p:cNvSpPr>
            <a:spLocks noGrp="1"/>
          </p:cNvSpPr>
          <p:nvPr>
            <p:ph type="title"/>
          </p:nvPr>
        </p:nvSpPr>
        <p:spPr/>
        <p:txBody>
          <a:bodyPr/>
          <a:lstStyle/>
          <a:p>
            <a:pPr algn="ctr"/>
            <a:r>
              <a:rPr lang="en-US" sz="3600" b="1" dirty="0">
                <a:ln w="3175" cmpd="sng">
                  <a:noFill/>
                </a:ln>
                <a:effectLst>
                  <a:outerShdw blurRad="38100" dist="19050" dir="2700000" algn="tl" rotWithShape="0">
                    <a:schemeClr val="dk1">
                      <a:alpha val="40000"/>
                    </a:schemeClr>
                  </a:outerShdw>
                </a:effectLst>
                <a:latin typeface="Book Antiqua" panose="02040602050305030304" pitchFamily="18" charset="0"/>
              </a:rPr>
              <a:t>Cysteine and methionine metabolism</a:t>
            </a:r>
          </a:p>
        </p:txBody>
      </p:sp>
      <p:sp>
        <p:nvSpPr>
          <p:cNvPr id="3" name="Content Placeholder 2">
            <a:extLst>
              <a:ext uri="{FF2B5EF4-FFF2-40B4-BE49-F238E27FC236}">
                <a16:creationId xmlns:a16="http://schemas.microsoft.com/office/drawing/2014/main" id="{3590B310-B7D7-DE2C-7994-8FCDDA10BAB1}"/>
              </a:ext>
            </a:extLst>
          </p:cNvPr>
          <p:cNvSpPr>
            <a:spLocks noGrp="1"/>
          </p:cNvSpPr>
          <p:nvPr>
            <p:ph idx="1"/>
          </p:nvPr>
        </p:nvSpPr>
        <p:spPr/>
        <p:txBody>
          <a:bodyPr/>
          <a:lstStyle/>
          <a:p>
            <a:pPr>
              <a:lnSpc>
                <a:spcPct val="107000"/>
              </a:lnSpc>
              <a:spcAft>
                <a:spcPts val="800"/>
              </a:spcAft>
            </a:pPr>
            <a:r>
              <a:rPr lang="en-US" sz="2700" dirty="0">
                <a:solidFill>
                  <a:srgbClr val="202124"/>
                </a:solidFill>
                <a:latin typeface="Book Antiqua" panose="02040602050305030304" pitchFamily="18" charset="0"/>
              </a:rPr>
              <a:t>What is methionine and cysteine?</a:t>
            </a:r>
          </a:p>
          <a:p>
            <a:pPr>
              <a:lnSpc>
                <a:spcPct val="150000"/>
              </a:lnSpc>
              <a:spcAft>
                <a:spcPts val="800"/>
              </a:spcAft>
            </a:pPr>
            <a:r>
              <a:rPr lang="en-US" sz="1600" dirty="0">
                <a:latin typeface="Book Antiqua" panose="02040602050305030304" pitchFamily="18" charset="0"/>
              </a:rPr>
              <a:t>Methionine (Met) is an essential sulfur amino acid (AA) limiting growth and is the precursor of cysteine (Cys), the rate-limiting factor in the synthesis of glutathione, and the main intracellular non-enzymatic antioxidant.</a:t>
            </a:r>
          </a:p>
          <a:p>
            <a:endParaRPr lang="en-US" dirty="0"/>
          </a:p>
        </p:txBody>
      </p:sp>
    </p:spTree>
    <p:extLst>
      <p:ext uri="{BB962C8B-B14F-4D97-AF65-F5344CB8AC3E}">
        <p14:creationId xmlns:p14="http://schemas.microsoft.com/office/powerpoint/2010/main" val="24319251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7946-EAAA-6591-14FE-A49FBF7C285C}"/>
              </a:ext>
            </a:extLst>
          </p:cNvPr>
          <p:cNvSpPr>
            <a:spLocks noGrp="1"/>
          </p:cNvSpPr>
          <p:nvPr>
            <p:ph type="title"/>
          </p:nvPr>
        </p:nvSpPr>
        <p:spPr/>
        <p:txBody>
          <a:bodyPr/>
          <a:lstStyle/>
          <a:p>
            <a:r>
              <a:rPr lang="en-US" sz="2700" dirty="0">
                <a:solidFill>
                  <a:srgbClr val="202124"/>
                </a:solidFill>
                <a:latin typeface="Book Antiqua" panose="02040602050305030304" pitchFamily="18" charset="0"/>
              </a:rPr>
              <a:t>Description</a:t>
            </a:r>
          </a:p>
        </p:txBody>
      </p:sp>
      <p:sp>
        <p:nvSpPr>
          <p:cNvPr id="3" name="Content Placeholder 2">
            <a:extLst>
              <a:ext uri="{FF2B5EF4-FFF2-40B4-BE49-F238E27FC236}">
                <a16:creationId xmlns:a16="http://schemas.microsoft.com/office/drawing/2014/main" id="{6F173BF4-D0EC-24B4-7FD2-54D69E2AD75E}"/>
              </a:ext>
            </a:extLst>
          </p:cNvPr>
          <p:cNvSpPr>
            <a:spLocks noGrp="1"/>
          </p:cNvSpPr>
          <p:nvPr>
            <p:ph idx="1"/>
          </p:nvPr>
        </p:nvSpPr>
        <p:spPr/>
        <p:txBody>
          <a:bodyPr>
            <a:normAutofit/>
          </a:bodyPr>
          <a:lstStyle/>
          <a:p>
            <a:pPr>
              <a:lnSpc>
                <a:spcPct val="150000"/>
              </a:lnSpc>
            </a:pPr>
            <a:r>
              <a:rPr lang="en-US" sz="1600" dirty="0">
                <a:latin typeface="Book Antiqua" panose="02040602050305030304" pitchFamily="18" charset="0"/>
              </a:rPr>
              <a:t>Cysteine and methionine are sulfur-containing amino acids. Cysteine is synthesized from serine through different pathways in different organism groups. In bacteria and plants, cysteine is converted from serine (via acetylserine) by transfer of hydrogen sulfide [MD:</a:t>
            </a:r>
            <a:r>
              <a:rPr lang="en-US" sz="1600" dirty="0">
                <a:latin typeface="Book Antiqua" panose="02040602050305030304" pitchFamily="18" charset="0"/>
                <a:hlinkClick r:id="rId2">
                  <a:extLst>
                    <a:ext uri="{A12FA001-AC4F-418D-AE19-62706E023703}">
                      <ahyp:hlinkClr xmlns:ahyp="http://schemas.microsoft.com/office/drawing/2018/hyperlinkcolor" val="tx"/>
                    </a:ext>
                  </a:extLst>
                </a:hlinkClick>
              </a:rPr>
              <a:t>M00021</a:t>
            </a:r>
            <a:r>
              <a:rPr lang="en-US" sz="1600" dirty="0">
                <a:latin typeface="Book Antiqua" panose="02040602050305030304" pitchFamily="18" charset="0"/>
              </a:rPr>
              <a:t>]. In animals, methionine-derived homocysteine is used as sulfur source and its condensation product with serine (cystathionine) is converted to cysteine [MD:</a:t>
            </a:r>
            <a:r>
              <a:rPr lang="en-US" sz="1600" dirty="0">
                <a:latin typeface="Book Antiqua" panose="02040602050305030304" pitchFamily="18" charset="0"/>
                <a:hlinkClick r:id="rId3">
                  <a:extLst>
                    <a:ext uri="{A12FA001-AC4F-418D-AE19-62706E023703}">
                      <ahyp:hlinkClr xmlns:ahyp="http://schemas.microsoft.com/office/drawing/2018/hyperlinkcolor" val="tx"/>
                    </a:ext>
                  </a:extLst>
                </a:hlinkClick>
              </a:rPr>
              <a:t>M00338</a:t>
            </a:r>
            <a:r>
              <a:rPr lang="en-US" sz="1600" dirty="0">
                <a:latin typeface="Book Antiqua" panose="02040602050305030304" pitchFamily="18" charset="0"/>
              </a:rPr>
              <a:t>]. Cysteine is metabolized to pyruvate in multiple routes. Methionine is an essential amino acid, which animals cannot synthesize. In bacteria and plants, methionine is synthesized from aspartate [MD:</a:t>
            </a:r>
            <a:r>
              <a:rPr lang="en-US" sz="1600" dirty="0">
                <a:latin typeface="Book Antiqua" panose="02040602050305030304" pitchFamily="18" charset="0"/>
                <a:hlinkClick r:id="rId4">
                  <a:extLst>
                    <a:ext uri="{A12FA001-AC4F-418D-AE19-62706E023703}">
                      <ahyp:hlinkClr xmlns:ahyp="http://schemas.microsoft.com/office/drawing/2018/hyperlinkcolor" val="tx"/>
                    </a:ext>
                  </a:extLst>
                </a:hlinkClick>
              </a:rPr>
              <a:t>M00017</a:t>
            </a:r>
            <a:r>
              <a:rPr lang="en-US" sz="1600" dirty="0">
                <a:latin typeface="Book Antiqua" panose="02040602050305030304" pitchFamily="18" charset="0"/>
              </a:rPr>
              <a:t>]. S-Adenosylmethionine (SAM), synthesized from methionine and ATP, is a methyl group donor in many important transfer reactions including DNA methylation for regulation of gene expression. SAM may also be used to regenerate methionine in the methionine salvage pathway [MD:</a:t>
            </a:r>
            <a:r>
              <a:rPr lang="en-US" sz="1600" dirty="0">
                <a:latin typeface="Book Antiqua" panose="02040602050305030304" pitchFamily="18" charset="0"/>
                <a:hlinkClick r:id="rId5">
                  <a:extLst>
                    <a:ext uri="{A12FA001-AC4F-418D-AE19-62706E023703}">
                      <ahyp:hlinkClr xmlns:ahyp="http://schemas.microsoft.com/office/drawing/2018/hyperlinkcolor" val="tx"/>
                    </a:ext>
                  </a:extLst>
                </a:hlinkClick>
              </a:rPr>
              <a:t>M00034</a:t>
            </a:r>
            <a:r>
              <a:rPr lang="en-US" sz="1600" dirty="0">
                <a:latin typeface="Book Antiqua" panose="02040602050305030304" pitchFamily="18" charset="0"/>
              </a:rPr>
              <a:t>].</a:t>
            </a:r>
          </a:p>
          <a:p>
            <a:endParaRPr lang="en-US" dirty="0"/>
          </a:p>
        </p:txBody>
      </p:sp>
    </p:spTree>
    <p:extLst>
      <p:ext uri="{BB962C8B-B14F-4D97-AF65-F5344CB8AC3E}">
        <p14:creationId xmlns:p14="http://schemas.microsoft.com/office/powerpoint/2010/main" val="27859881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iagram&#10;&#10;Description automatically generated">
            <a:extLst>
              <a:ext uri="{FF2B5EF4-FFF2-40B4-BE49-F238E27FC236}">
                <a16:creationId xmlns:a16="http://schemas.microsoft.com/office/drawing/2014/main" id="{6DB26F33-B96F-F8E5-D69D-ED57C0C73D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5959" y="621229"/>
            <a:ext cx="5606806" cy="5044943"/>
          </a:xfrm>
          <a:prstGeom prst="rect">
            <a:avLst/>
          </a:prstGeom>
        </p:spPr>
      </p:pic>
      <p:sp>
        <p:nvSpPr>
          <p:cNvPr id="8" name="TextBox 7">
            <a:extLst>
              <a:ext uri="{FF2B5EF4-FFF2-40B4-BE49-F238E27FC236}">
                <a16:creationId xmlns:a16="http://schemas.microsoft.com/office/drawing/2014/main" id="{369F5FBC-11B1-04C8-A7F8-547E1CE80D48}"/>
              </a:ext>
            </a:extLst>
          </p:cNvPr>
          <p:cNvSpPr txBox="1"/>
          <p:nvPr/>
        </p:nvSpPr>
        <p:spPr>
          <a:xfrm>
            <a:off x="3385351" y="5867439"/>
            <a:ext cx="6096000" cy="400110"/>
          </a:xfrm>
          <a:prstGeom prst="rect">
            <a:avLst/>
          </a:prstGeom>
          <a:noFill/>
        </p:spPr>
        <p:txBody>
          <a:bodyPr wrap="square">
            <a:spAutoFit/>
          </a:bodyPr>
          <a:lstStyle/>
          <a:p>
            <a:r>
              <a:rPr lang="en-US" sz="2000" dirty="0">
                <a:solidFill>
                  <a:srgbClr val="202124"/>
                </a:solidFill>
                <a:latin typeface="Book Antiqua" panose="02040602050305030304" pitchFamily="18" charset="0"/>
              </a:rPr>
              <a:t>Overview of Cysteine and methionine metabolism</a:t>
            </a:r>
          </a:p>
        </p:txBody>
      </p:sp>
    </p:spTree>
    <p:extLst>
      <p:ext uri="{BB962C8B-B14F-4D97-AF65-F5344CB8AC3E}">
        <p14:creationId xmlns:p14="http://schemas.microsoft.com/office/powerpoint/2010/main" val="3690038718"/>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AM-dependent methionine metabolism by (1) transmethylation, (2) SAM decarboxylation and polyamine synthesis, and (3) SAM radical enzyme reactions. Specific hepatic enzymes critical for metabolism of excess Met are shown on the right in gray. AHCY, adenosylhomocysteinase; dcSAM, decarboxylated S-adenosylmethionine; Deoxy-Ado, 5′-deoxyadenosine; GNMT, glycine N-methyltransferase; MAT, methionine adenosyltransferase; MTA, methylthioadenosine; MTs, methyltransferases; Pi, inorganic phosphate; PPi, diphosphate; SAM, S-adenosylmethionine; X, methyl group acceptor.">
            <a:extLst>
              <a:ext uri="{FF2B5EF4-FFF2-40B4-BE49-F238E27FC236}">
                <a16:creationId xmlns:a16="http://schemas.microsoft.com/office/drawing/2014/main" id="{C5EA3645-7F4F-973C-D02A-C6192936C40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1476" y="532660"/>
            <a:ext cx="4977987" cy="5682745"/>
          </a:xfrm>
          <a:prstGeom prst="rect">
            <a:avLst/>
          </a:prstGeom>
          <a:noFill/>
          <a:ln>
            <a:noFill/>
          </a:ln>
        </p:spPr>
      </p:pic>
      <p:pic>
        <p:nvPicPr>
          <p:cNvPr id="5" name="Picture 4" descr="Diagram&#10;&#10;Description automatically generated">
            <a:extLst>
              <a:ext uri="{FF2B5EF4-FFF2-40B4-BE49-F238E27FC236}">
                <a16:creationId xmlns:a16="http://schemas.microsoft.com/office/drawing/2014/main" id="{9CDE179C-A49F-28F5-74F2-71877BBD20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4482" y="692457"/>
            <a:ext cx="4466042" cy="4630792"/>
          </a:xfrm>
          <a:prstGeom prst="rect">
            <a:avLst/>
          </a:prstGeom>
        </p:spPr>
      </p:pic>
      <p:sp>
        <p:nvSpPr>
          <p:cNvPr id="7" name="TextBox 6">
            <a:extLst>
              <a:ext uri="{FF2B5EF4-FFF2-40B4-BE49-F238E27FC236}">
                <a16:creationId xmlns:a16="http://schemas.microsoft.com/office/drawing/2014/main" id="{061A4A6C-9FD9-8E99-A994-6B553A09DB0F}"/>
              </a:ext>
            </a:extLst>
          </p:cNvPr>
          <p:cNvSpPr txBox="1"/>
          <p:nvPr/>
        </p:nvSpPr>
        <p:spPr>
          <a:xfrm>
            <a:off x="6189503" y="5776010"/>
            <a:ext cx="6096000" cy="682623"/>
          </a:xfrm>
          <a:prstGeom prst="rect">
            <a:avLst/>
          </a:prstGeom>
          <a:noFill/>
        </p:spPr>
        <p:txBody>
          <a:bodyPr wrap="square">
            <a:spAutoFit/>
          </a:bodyPr>
          <a:lstStyle/>
          <a:p>
            <a:pPr>
              <a:spcAft>
                <a:spcPts val="1200"/>
              </a:spcAft>
            </a:pPr>
            <a:r>
              <a:rPr lang="en-US" sz="1200" dirty="0">
                <a:solidFill>
                  <a:srgbClr val="202124"/>
                </a:solidFill>
                <a:latin typeface="Book Antiqua" panose="02040602050305030304" pitchFamily="18" charset="0"/>
              </a:rPr>
              <a:t>Transsulfuration pathway for homocysteine degradation and cysteine synthesis</a:t>
            </a:r>
          </a:p>
          <a:p>
            <a:pPr algn="ctr">
              <a:lnSpc>
                <a:spcPct val="107000"/>
              </a:lnSpc>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109476083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24F191-0ED7-028C-550B-C952BDFFBD4E}"/>
              </a:ext>
            </a:extLst>
          </p:cNvPr>
          <p:cNvSpPr>
            <a:spLocks noGrp="1"/>
          </p:cNvSpPr>
          <p:nvPr>
            <p:ph idx="1"/>
          </p:nvPr>
        </p:nvSpPr>
        <p:spPr>
          <a:xfrm>
            <a:off x="1066800" y="1296140"/>
            <a:ext cx="10058400" cy="4703389"/>
          </a:xfrm>
        </p:spPr>
        <p:txBody>
          <a:bodyPr/>
          <a:lstStyle/>
          <a:p>
            <a:pPr>
              <a:lnSpc>
                <a:spcPct val="150000"/>
              </a:lnSpc>
              <a:spcAft>
                <a:spcPts val="800"/>
              </a:spcAft>
            </a:pPr>
            <a:r>
              <a:rPr lang="en-US" sz="1600" dirty="0">
                <a:latin typeface="Book Antiqua" panose="02040602050305030304" pitchFamily="18" charset="0"/>
              </a:rPr>
              <a:t>The catabolism of Cys is essential for conversion of the sulfur to its normal end products (sulfate, taurine) that can be excreted in the urine.</a:t>
            </a:r>
          </a:p>
          <a:p>
            <a:pPr>
              <a:lnSpc>
                <a:spcPct val="150000"/>
              </a:lnSpc>
              <a:spcAft>
                <a:spcPts val="800"/>
              </a:spcAft>
            </a:pPr>
            <a:r>
              <a:rPr lang="en-US" sz="1600" dirty="0">
                <a:latin typeface="Book Antiqua" panose="02040602050305030304" pitchFamily="18" charset="0"/>
              </a:rPr>
              <a:t>Although the transsulfuration pathway allows for biosynthesis of Cys from Met sulfur and serine, this reaction is less critical because Cys, as with other amino acids, can be obtained preformed in the diet.</a:t>
            </a:r>
          </a:p>
          <a:p>
            <a:pPr>
              <a:lnSpc>
                <a:spcPct val="150000"/>
              </a:lnSpc>
              <a:spcAft>
                <a:spcPts val="800"/>
              </a:spcAft>
            </a:pPr>
            <a:r>
              <a:rPr lang="en-US" sz="1600" dirty="0">
                <a:latin typeface="Book Antiqua" panose="02040602050305030304" pitchFamily="18" charset="0"/>
              </a:rPr>
              <a:t>The conclusion that the major role of the transsulfuration pathway in animals is Met/Hcy degradation rather than cysteine biosynthesis seems consistent with its robust regulation by S-adenosylmethionine to minimize Met/Hcy degradation when Met availability is low and facilitate it when Met levels are high. Cys synthesis as a product of the transsulfuration pathway can be viewed as a part of Met/Hcy degradation, with Cys being the vehicle for Met/Hcy sulfur conversion to end products that can be excreted in the urine.</a:t>
            </a:r>
          </a:p>
          <a:p>
            <a:endParaRPr lang="en-US" dirty="0"/>
          </a:p>
        </p:txBody>
      </p:sp>
    </p:spTree>
    <p:extLst>
      <p:ext uri="{BB962C8B-B14F-4D97-AF65-F5344CB8AC3E}">
        <p14:creationId xmlns:p14="http://schemas.microsoft.com/office/powerpoint/2010/main" val="974215388"/>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EBC0A-9957-21B2-625D-26A3D4069B96}"/>
              </a:ext>
            </a:extLst>
          </p:cNvPr>
          <p:cNvSpPr>
            <a:spLocks noGrp="1"/>
          </p:cNvSpPr>
          <p:nvPr>
            <p:ph type="title"/>
          </p:nvPr>
        </p:nvSpPr>
        <p:spPr/>
        <p:txBody>
          <a:bodyPr>
            <a:normAutofit/>
          </a:bodyPr>
          <a:lstStyle/>
          <a:p>
            <a:r>
              <a:rPr lang="en-US" sz="3000" dirty="0">
                <a:solidFill>
                  <a:srgbClr val="202124"/>
                </a:solidFill>
                <a:latin typeface="Book Antiqua" panose="02040602050305030304" pitchFamily="18" charset="0"/>
              </a:rPr>
              <a:t>Role of Helicobacter pylori in Cysteine and methionine metabolism</a:t>
            </a:r>
            <a:endParaRPr lang="en-US" dirty="0"/>
          </a:p>
        </p:txBody>
      </p:sp>
      <p:sp>
        <p:nvSpPr>
          <p:cNvPr id="3" name="Content Placeholder 2">
            <a:extLst>
              <a:ext uri="{FF2B5EF4-FFF2-40B4-BE49-F238E27FC236}">
                <a16:creationId xmlns:a16="http://schemas.microsoft.com/office/drawing/2014/main" id="{B69A1CFE-AB25-B9E4-DF37-18B348960928}"/>
              </a:ext>
            </a:extLst>
          </p:cNvPr>
          <p:cNvSpPr>
            <a:spLocks noGrp="1"/>
          </p:cNvSpPr>
          <p:nvPr>
            <p:ph idx="1"/>
          </p:nvPr>
        </p:nvSpPr>
        <p:spPr/>
        <p:txBody>
          <a:bodyPr>
            <a:normAutofit fontScale="85000" lnSpcReduction="10000"/>
          </a:bodyPr>
          <a:lstStyle/>
          <a:p>
            <a:pPr>
              <a:lnSpc>
                <a:spcPct val="107000"/>
              </a:lnSpc>
              <a:spcAft>
                <a:spcPts val="800"/>
              </a:spcAft>
            </a:pPr>
            <a:r>
              <a:rPr lang="en-US" sz="1800" b="1" dirty="0">
                <a:effectLst/>
                <a:latin typeface="Book Antiqua" panose="02040602050305030304" pitchFamily="18" charset="0"/>
                <a:ea typeface="Times New Roman" panose="02020603050405020304" pitchFamily="18" charset="0"/>
                <a:cs typeface="Times New Roman" panose="02020603050405020304" pitchFamily="18" charset="0"/>
              </a:rPr>
              <a:t> </a:t>
            </a:r>
            <a:r>
              <a:rPr lang="en-US" sz="1900" dirty="0">
                <a:latin typeface="Book Antiqua" panose="02040602050305030304" pitchFamily="18" charset="0"/>
              </a:rPr>
              <a:t>Helicobacter pylori lacks an enzyme catalyzing homocysteine-to-methionine conversion, rendering the AMC incomplete and thus making any metabolic role of H. pylori LuxS (LuxS(Hp)) unclear.</a:t>
            </a:r>
          </a:p>
          <a:p>
            <a:pPr>
              <a:lnSpc>
                <a:spcPct val="107000"/>
              </a:lnSpc>
              <a:spcAft>
                <a:spcPts val="800"/>
              </a:spcAft>
            </a:pPr>
            <a:r>
              <a:rPr lang="en-US" sz="1900" dirty="0">
                <a:latin typeface="Book Antiqua" panose="02040602050305030304" pitchFamily="18" charset="0"/>
              </a:rPr>
              <a:t>Methionine is a unique sulfur-containing amino acid which plays an important role in biological protein synthesis and various cellular processes.</a:t>
            </a:r>
          </a:p>
          <a:p>
            <a:pPr>
              <a:lnSpc>
                <a:spcPct val="107000"/>
              </a:lnSpc>
              <a:spcAft>
                <a:spcPts val="800"/>
              </a:spcAft>
            </a:pPr>
            <a:r>
              <a:rPr lang="en-US" sz="1900" dirty="0">
                <a:latin typeface="Book Antiqua" panose="02040602050305030304" pitchFamily="18" charset="0"/>
              </a:rPr>
              <a:t>Methionine is an aliphatic, sulfur-containing, essential amino acid, and a precursor of succinyl-CoA, homocysteine, cysteine, creatine, and carnitine. Recent research has demonstrated that methionine can regulate metabolic processes, the innate immune system, and digestive functioning in mammals. It also intervenes in lipid metabolism, activation of endogenous antioxidant enzymes such as methionine sulfoxide reductase A, and the biosynthesis of glutathione to counteract oxidative stress. In addition, methionine restriction prevents altered methionine/transmethylation metabolism, thereby decreasing DNA damage and carcinogenic processes and possibly preventing arterial, neuropsychiatric, and neurodegenerative diseases. This review focuses on the role of methionine in metabolism, oxidative stress, and related diseases.</a:t>
            </a:r>
          </a:p>
          <a:p>
            <a:pPr>
              <a:lnSpc>
                <a:spcPct val="107000"/>
              </a:lnSpc>
              <a:spcAft>
                <a:spcPts val="800"/>
              </a:spcAft>
            </a:pPr>
            <a:endParaRPr lang="en-US" sz="1900" dirty="0">
              <a:latin typeface="Book Antiqua" panose="02040602050305030304" pitchFamily="18" charset="0"/>
            </a:endParaRPr>
          </a:p>
          <a:p>
            <a:endParaRPr lang="en-US" dirty="0"/>
          </a:p>
        </p:txBody>
      </p:sp>
    </p:spTree>
    <p:extLst>
      <p:ext uri="{BB962C8B-B14F-4D97-AF65-F5344CB8AC3E}">
        <p14:creationId xmlns:p14="http://schemas.microsoft.com/office/powerpoint/2010/main" val="2933686286"/>
      </p:ext>
    </p:extLst>
  </p:cSld>
  <p:clrMapOvr>
    <a:masterClrMapping/>
  </p:clrMapOvr>
  <p:transition spd="slow">
    <p:comb/>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1C177-93BB-9EC4-555B-9C8FEA11D646}"/>
              </a:ext>
            </a:extLst>
          </p:cNvPr>
          <p:cNvSpPr>
            <a:spLocks noGrp="1"/>
          </p:cNvSpPr>
          <p:nvPr>
            <p:ph type="title"/>
          </p:nvPr>
        </p:nvSpPr>
        <p:spPr/>
        <p:txBody>
          <a:bodyPr/>
          <a:lstStyle/>
          <a:p>
            <a:pPr algn="ctr"/>
            <a:r>
              <a:rPr lang="en-US" sz="3600" b="1" dirty="0">
                <a:ln w="3175" cmpd="sng">
                  <a:noFill/>
                </a:ln>
                <a:effectLst>
                  <a:outerShdw blurRad="38100" dist="19050" dir="2700000" algn="tl" rotWithShape="0">
                    <a:schemeClr val="dk1">
                      <a:alpha val="40000"/>
                    </a:schemeClr>
                  </a:outerShdw>
                </a:effectLst>
                <a:latin typeface="Book Antiqua" panose="02040602050305030304" pitchFamily="18" charset="0"/>
              </a:rPr>
              <a:t>Lysine biosynthesis</a:t>
            </a:r>
          </a:p>
        </p:txBody>
      </p:sp>
      <p:sp>
        <p:nvSpPr>
          <p:cNvPr id="3" name="Content Placeholder 2">
            <a:extLst>
              <a:ext uri="{FF2B5EF4-FFF2-40B4-BE49-F238E27FC236}">
                <a16:creationId xmlns:a16="http://schemas.microsoft.com/office/drawing/2014/main" id="{087E3B75-F2C3-0CF1-F819-76B708B043EE}"/>
              </a:ext>
            </a:extLst>
          </p:cNvPr>
          <p:cNvSpPr>
            <a:spLocks noGrp="1"/>
          </p:cNvSpPr>
          <p:nvPr>
            <p:ph idx="1"/>
          </p:nvPr>
        </p:nvSpPr>
        <p:spPr/>
        <p:txBody>
          <a:bodyPr/>
          <a:lstStyle/>
          <a:p>
            <a:pPr>
              <a:lnSpc>
                <a:spcPct val="107000"/>
              </a:lnSpc>
              <a:spcAft>
                <a:spcPts val="800"/>
              </a:spcAft>
            </a:pPr>
            <a:r>
              <a:rPr lang="en-US" sz="2400" dirty="0">
                <a:solidFill>
                  <a:srgbClr val="202124"/>
                </a:solidFill>
                <a:latin typeface="Book Antiqua" panose="02040602050305030304" pitchFamily="18" charset="0"/>
              </a:rPr>
              <a:t>What is lysine biosynthesis?</a:t>
            </a:r>
          </a:p>
          <a:p>
            <a:pPr>
              <a:lnSpc>
                <a:spcPct val="150000"/>
              </a:lnSpc>
              <a:spcAft>
                <a:spcPts val="800"/>
              </a:spcAft>
            </a:pPr>
            <a:r>
              <a:rPr lang="en-US" sz="1600" dirty="0">
                <a:latin typeface="Book Antiqua" panose="02040602050305030304" pitchFamily="18" charset="0"/>
              </a:rPr>
              <a:t>The human body cannot synthesize lysine. It is essential in humans and must therefore be obtained from the diet. In organisms that synthesise lysine, two main biosynthetic pathways exist, the diaminopimelate and α-aminoadipate pathways, which employ distinct enzymes and substrates and are found in diverse organisms.</a:t>
            </a: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73263123"/>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D329E-0602-6072-0A21-7925F8A6606F}"/>
              </a:ext>
            </a:extLst>
          </p:cNvPr>
          <p:cNvSpPr>
            <a:spLocks noGrp="1"/>
          </p:cNvSpPr>
          <p:nvPr>
            <p:ph type="title"/>
          </p:nvPr>
        </p:nvSpPr>
        <p:spPr/>
        <p:txBody>
          <a:bodyPr/>
          <a:lstStyle/>
          <a:p>
            <a:r>
              <a:rPr lang="en-US" sz="3600" b="1" dirty="0">
                <a:ln w="3175" cmpd="sng">
                  <a:noFill/>
                </a:ln>
                <a:effectLst>
                  <a:outerShdw blurRad="38100" dist="19050" dir="2700000" algn="tl" rotWithShape="0">
                    <a:schemeClr val="dk1">
                      <a:alpha val="40000"/>
                    </a:schemeClr>
                  </a:outerShdw>
                </a:effectLst>
                <a:latin typeface="Book Antiqua" panose="02040602050305030304" pitchFamily="18" charset="0"/>
              </a:rPr>
              <a:t>Effect of Glycolysis &amp; Gluconeogenesis on Helicobacter pylori</a:t>
            </a:r>
          </a:p>
        </p:txBody>
      </p:sp>
      <p:sp>
        <p:nvSpPr>
          <p:cNvPr id="3" name="Content Placeholder 2">
            <a:extLst>
              <a:ext uri="{FF2B5EF4-FFF2-40B4-BE49-F238E27FC236}">
                <a16:creationId xmlns:a16="http://schemas.microsoft.com/office/drawing/2014/main" id="{CB605641-FB68-0279-7309-FF574BA010C7}"/>
              </a:ext>
            </a:extLst>
          </p:cNvPr>
          <p:cNvSpPr>
            <a:spLocks noGrp="1"/>
          </p:cNvSpPr>
          <p:nvPr>
            <p:ph idx="1"/>
          </p:nvPr>
        </p:nvSpPr>
        <p:spPr/>
        <p:txBody>
          <a:bodyPr/>
          <a:lstStyle/>
          <a:p>
            <a:pPr>
              <a:lnSpc>
                <a:spcPct val="150000"/>
              </a:lnSpc>
            </a:pPr>
            <a:r>
              <a:rPr lang="en-US" sz="1600" dirty="0">
                <a:latin typeface="Book Antiqua" panose="02040602050305030304" pitchFamily="18" charset="0"/>
              </a:rPr>
              <a:t>An enzyme of particular interest is the glucose-6-phosphate dehydrogenase (G6PD) in the metabolism of H. pylori. H. pylori is capable of metabolizing various different carbon sources, especially amino acids, and glucose [18,19], efficiently using them via the Entner-Doudoroff pathway (EDP) or the pentose phosphate pathway (PPP) [18][19][20][21][22] to synthesize triose phosphates and ribose phosphates with the generation of reducing power [23,24]. Although H. pylori can achieve the glycolytic breakdown of glucose, it has been reported that it lacks the glycolytic enzymes phosphofructokinase (PKF) and pyruvate kinase, affecting its ability to extract energy from hexoses.</a:t>
            </a:r>
          </a:p>
          <a:p>
            <a:pPr>
              <a:lnSpc>
                <a:spcPct val="150000"/>
              </a:lnSpc>
            </a:pPr>
            <a:endParaRPr lang="en-US" dirty="0"/>
          </a:p>
        </p:txBody>
      </p:sp>
    </p:spTree>
    <p:extLst>
      <p:ext uri="{BB962C8B-B14F-4D97-AF65-F5344CB8AC3E}">
        <p14:creationId xmlns:p14="http://schemas.microsoft.com/office/powerpoint/2010/main" val="39963268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E5D2D-45DA-536F-54EB-2A3DE5E65E68}"/>
              </a:ext>
            </a:extLst>
          </p:cNvPr>
          <p:cNvSpPr>
            <a:spLocks noGrp="1"/>
          </p:cNvSpPr>
          <p:nvPr>
            <p:ph type="title"/>
          </p:nvPr>
        </p:nvSpPr>
        <p:spPr/>
        <p:txBody>
          <a:bodyPr>
            <a:normAutofit/>
          </a:bodyPr>
          <a:lstStyle/>
          <a:p>
            <a:r>
              <a:rPr lang="en-US" sz="2700" dirty="0">
                <a:solidFill>
                  <a:srgbClr val="202124"/>
                </a:solidFill>
                <a:latin typeface="Book Antiqua" panose="02040602050305030304" pitchFamily="18" charset="0"/>
              </a:rPr>
              <a:t>The importance of Lysine</a:t>
            </a:r>
            <a:endParaRPr lang="en-US" dirty="0"/>
          </a:p>
        </p:txBody>
      </p:sp>
      <p:sp>
        <p:nvSpPr>
          <p:cNvPr id="3" name="Content Placeholder 2">
            <a:extLst>
              <a:ext uri="{FF2B5EF4-FFF2-40B4-BE49-F238E27FC236}">
                <a16:creationId xmlns:a16="http://schemas.microsoft.com/office/drawing/2014/main" id="{2D378010-2137-A417-4746-6E93F9DC363A}"/>
              </a:ext>
            </a:extLst>
          </p:cNvPr>
          <p:cNvSpPr>
            <a:spLocks noGrp="1"/>
          </p:cNvSpPr>
          <p:nvPr>
            <p:ph idx="1"/>
          </p:nvPr>
        </p:nvSpPr>
        <p:spPr/>
        <p:txBody>
          <a:bodyPr/>
          <a:lstStyle/>
          <a:p>
            <a:pPr fontAlgn="base">
              <a:lnSpc>
                <a:spcPct val="150000"/>
              </a:lnSpc>
              <a:spcAft>
                <a:spcPts val="1500"/>
              </a:spcAft>
            </a:pPr>
            <a:r>
              <a:rPr lang="en-US" sz="1600" dirty="0">
                <a:latin typeface="Book Antiqua" panose="02040602050305030304" pitchFamily="18" charset="0"/>
              </a:rPr>
              <a:t>Lysine, or L-lysine, is an essential amino acid, meaning it is necessary for human health, but the body cannot make it. You have to get lysine from food or supplements. Amino acids like lysine are the building blocks of protein. Lysine is important for proper growth, and it plays an essential role in the production of carnitine, a nutrient responsible for converting fatty acids into energy and helping lower cholesterol. Lysine appears to help the body absorb calcium, and it plays an important role in the formation of collagen, a substance important for bones and connective tissues including skin, tendons, and cartilage.</a:t>
            </a:r>
          </a:p>
          <a:p>
            <a:endParaRPr lang="en-US" dirty="0"/>
          </a:p>
        </p:txBody>
      </p:sp>
    </p:spTree>
    <p:extLst>
      <p:ext uri="{BB962C8B-B14F-4D97-AF65-F5344CB8AC3E}">
        <p14:creationId xmlns:p14="http://schemas.microsoft.com/office/powerpoint/2010/main" val="2195689451"/>
      </p:ext>
    </p:extLst>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iagram&#10;&#10;Description automatically generated">
            <a:extLst>
              <a:ext uri="{FF2B5EF4-FFF2-40B4-BE49-F238E27FC236}">
                <a16:creationId xmlns:a16="http://schemas.microsoft.com/office/drawing/2014/main" id="{C4871577-E949-7828-B4E8-BB3BAA5500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4600" y="381000"/>
            <a:ext cx="7181849" cy="6105525"/>
          </a:xfrm>
          <a:prstGeom prst="rect">
            <a:avLst/>
          </a:prstGeom>
        </p:spPr>
      </p:pic>
    </p:spTree>
    <p:extLst>
      <p:ext uri="{BB962C8B-B14F-4D97-AF65-F5344CB8AC3E}">
        <p14:creationId xmlns:p14="http://schemas.microsoft.com/office/powerpoint/2010/main" val="123224542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74334-FC19-EE12-25DB-C2F026FD01D4}"/>
              </a:ext>
            </a:extLst>
          </p:cNvPr>
          <p:cNvSpPr>
            <a:spLocks noGrp="1"/>
          </p:cNvSpPr>
          <p:nvPr>
            <p:ph type="title"/>
          </p:nvPr>
        </p:nvSpPr>
        <p:spPr/>
        <p:txBody>
          <a:bodyPr/>
          <a:lstStyle/>
          <a:p>
            <a:pPr algn="ctr"/>
            <a:r>
              <a:rPr lang="en-US" sz="3600" b="1" dirty="0">
                <a:ln w="3175" cmpd="sng">
                  <a:noFill/>
                </a:ln>
                <a:effectLst>
                  <a:outerShdw blurRad="38100" dist="19050" dir="2700000" algn="tl" rotWithShape="0">
                    <a:schemeClr val="dk1">
                      <a:alpha val="40000"/>
                    </a:schemeClr>
                  </a:outerShdw>
                </a:effectLst>
                <a:latin typeface="Book Antiqua" panose="02040602050305030304" pitchFamily="18" charset="0"/>
              </a:rPr>
              <a:t>Lysine</a:t>
            </a:r>
            <a:r>
              <a:rPr lang="ar-EG" sz="3600" b="1" dirty="0">
                <a:ln w="3175" cmpd="sng">
                  <a:noFill/>
                </a:ln>
                <a:effectLst>
                  <a:outerShdw blurRad="38100" dist="19050" dir="2700000" algn="tl" rotWithShape="0">
                    <a:schemeClr val="dk1">
                      <a:alpha val="40000"/>
                    </a:schemeClr>
                  </a:outerShdw>
                </a:effectLst>
                <a:latin typeface="Book Antiqua" panose="02040602050305030304" pitchFamily="18" charset="0"/>
              </a:rPr>
              <a:t> </a:t>
            </a:r>
            <a:r>
              <a:rPr lang="en-US" sz="3600" b="1" dirty="0">
                <a:ln w="3175" cmpd="sng">
                  <a:noFill/>
                </a:ln>
                <a:effectLst>
                  <a:outerShdw blurRad="38100" dist="19050" dir="2700000" algn="tl" rotWithShape="0">
                    <a:schemeClr val="dk1">
                      <a:alpha val="40000"/>
                    </a:schemeClr>
                  </a:outerShdw>
                </a:effectLst>
                <a:latin typeface="Book Antiqua" panose="02040602050305030304" pitchFamily="18" charset="0"/>
              </a:rPr>
              <a:t>degradation</a:t>
            </a:r>
          </a:p>
        </p:txBody>
      </p:sp>
      <p:sp>
        <p:nvSpPr>
          <p:cNvPr id="3" name="Content Placeholder 2">
            <a:extLst>
              <a:ext uri="{FF2B5EF4-FFF2-40B4-BE49-F238E27FC236}">
                <a16:creationId xmlns:a16="http://schemas.microsoft.com/office/drawing/2014/main" id="{E776919E-A64F-C805-C087-69E9B9DE711E}"/>
              </a:ext>
            </a:extLst>
          </p:cNvPr>
          <p:cNvSpPr>
            <a:spLocks noGrp="1"/>
          </p:cNvSpPr>
          <p:nvPr>
            <p:ph idx="1"/>
          </p:nvPr>
        </p:nvSpPr>
        <p:spPr/>
        <p:txBody>
          <a:bodyPr/>
          <a:lstStyle/>
          <a:p>
            <a:r>
              <a:rPr lang="en-US" sz="1600" dirty="0">
                <a:latin typeface="Book Antiqua" panose="02040602050305030304" pitchFamily="18" charset="0"/>
              </a:rPr>
              <a:t>The degradation of L-lysine happens in liver and it is consisted of seven reactions. L-Lysine is imported into liver through low affinity cationic amino acid transporter 2 (cationic amino acid transporter 2/SLC7A2). Afterwards, L-lysine is imported into mitochondria via mitochondrial ornithine transporter 2. L-Lysine can also be obtained from biotin metabolism. L-Lysine and oxoglutaric acid will be combined to form saccharopine by facilitation of mitochondrial alpha-aminoadipic semialdehyde synthase, and then, mitochondrial alpha-aminoadipic semialdehyde synthase will further breaks saccharopine down to </a:t>
            </a:r>
            <a:r>
              <a:rPr lang="en-US" sz="1600" dirty="0" err="1">
                <a:latin typeface="Book Antiqua" panose="02040602050305030304" pitchFamily="18" charset="0"/>
              </a:rPr>
              <a:t>allysine</a:t>
            </a:r>
            <a:r>
              <a:rPr lang="en-US" sz="1600" dirty="0">
                <a:latin typeface="Book Antiqua" panose="02040602050305030304" pitchFamily="18" charset="0"/>
              </a:rPr>
              <a:t> and glutamic acid. Allysine will be degraded to form aminoadipic acid through alpha-aminoadipic semialdehyde dehydrogenase. Oxoadipic acid is formed from catalyzation of mitochondrial kynurenine/alpha-aminoadipate aminotransferase on aminoadipic acid. Oxoadipic acid will be further catalyzed to form glutaryl-CoA, and glutaryl-CoA converts to crotonoyl-CoA, and crotonoyl-CoA transformed to 3-hydroxybutyryl-CoA. 3-Hydroxybutyryl-CoA will form Acetyl-CoA as the final product through the intermediate compound: acetoacetyl-CoA. Acetyl-CoA will undergo citric acid cycle metabolism. Carnitine is another key byproduct of lysine metabolism (not shown in this pathway).</a:t>
            </a:r>
          </a:p>
          <a:p>
            <a:endParaRPr lang="en-US" dirty="0"/>
          </a:p>
        </p:txBody>
      </p:sp>
    </p:spTree>
    <p:extLst>
      <p:ext uri="{BB962C8B-B14F-4D97-AF65-F5344CB8AC3E}">
        <p14:creationId xmlns:p14="http://schemas.microsoft.com/office/powerpoint/2010/main" val="24744088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8117-3511-B179-0464-B865F455A3A9}"/>
              </a:ext>
            </a:extLst>
          </p:cNvPr>
          <p:cNvSpPr>
            <a:spLocks noGrp="1"/>
          </p:cNvSpPr>
          <p:nvPr>
            <p:ph type="title"/>
          </p:nvPr>
        </p:nvSpPr>
        <p:spPr/>
        <p:txBody>
          <a:bodyPr/>
          <a:lstStyle/>
          <a:p>
            <a:pPr algn="ctr"/>
            <a:r>
              <a:rPr lang="en-US" sz="1800" dirty="0">
                <a:effectLst/>
                <a:latin typeface="Calibri" panose="020F0502020204030204" pitchFamily="34" charset="0"/>
                <a:ea typeface="SimSun" panose="02010600030101010101" pitchFamily="2" charset="-122"/>
                <a:cs typeface="Arial" panose="020B0604020202020204" pitchFamily="34" charset="0"/>
              </a:rPr>
              <a:t> </a:t>
            </a:r>
            <a:r>
              <a:rPr lang="en-US" sz="3600" b="1" dirty="0">
                <a:ln w="3175" cmpd="sng">
                  <a:noFill/>
                </a:ln>
                <a:effectLst>
                  <a:outerShdw blurRad="38100" dist="19050" dir="2700000" algn="tl" rotWithShape="0">
                    <a:schemeClr val="dk1">
                      <a:alpha val="40000"/>
                    </a:schemeClr>
                  </a:outerShdw>
                </a:effectLst>
                <a:latin typeface="Book Antiqua" panose="02040602050305030304" pitchFamily="18" charset="0"/>
                <a:ea typeface="SimSun" panose="02010600030101010101" pitchFamily="2" charset="-122"/>
                <a:cs typeface="Arial" panose="020B0604020202020204" pitchFamily="34" charset="0"/>
              </a:rPr>
              <a:t>A</a:t>
            </a:r>
            <a:r>
              <a:rPr lang="en-US" sz="3600" b="1" dirty="0">
                <a:ln w="3175" cmpd="sng">
                  <a:noFill/>
                </a:ln>
                <a:effectLst>
                  <a:outerShdw blurRad="38100" dist="19050" dir="2700000" algn="tl" rotWithShape="0">
                    <a:schemeClr val="dk1">
                      <a:alpha val="40000"/>
                    </a:schemeClr>
                  </a:outerShdw>
                </a:effectLst>
                <a:latin typeface="Book Antiqua" panose="02040602050305030304" pitchFamily="18" charset="0"/>
              </a:rPr>
              <a:t>rginine biosynthetic pathway</a:t>
            </a:r>
          </a:p>
        </p:txBody>
      </p:sp>
      <p:sp>
        <p:nvSpPr>
          <p:cNvPr id="3" name="Content Placeholder 2">
            <a:extLst>
              <a:ext uri="{FF2B5EF4-FFF2-40B4-BE49-F238E27FC236}">
                <a16:creationId xmlns:a16="http://schemas.microsoft.com/office/drawing/2014/main" id="{F4A127EE-0F7D-29F4-1D29-427E40248EAD}"/>
              </a:ext>
            </a:extLst>
          </p:cNvPr>
          <p:cNvSpPr>
            <a:spLocks noGrp="1"/>
          </p:cNvSpPr>
          <p:nvPr>
            <p:ph idx="1"/>
          </p:nvPr>
        </p:nvSpPr>
        <p:spPr/>
        <p:txBody>
          <a:bodyPr>
            <a:normAutofit fontScale="77500" lnSpcReduction="20000"/>
          </a:bodyPr>
          <a:lstStyle/>
          <a:p>
            <a:pPr>
              <a:lnSpc>
                <a:spcPct val="160000"/>
              </a:lnSpc>
            </a:pPr>
            <a:r>
              <a:rPr lang="en-US" sz="1700" dirty="0">
                <a:latin typeface="Book Antiqua" panose="02040602050305030304" pitchFamily="18" charset="0"/>
              </a:rPr>
              <a:t>Arginine (Arg) is </a:t>
            </a:r>
            <a:r>
              <a:rPr lang="en-US" sz="1700" dirty="0" err="1">
                <a:latin typeface="Book Antiqua" panose="02040602050305030304" pitchFamily="18" charset="0"/>
              </a:rPr>
              <a:t>synthesised</a:t>
            </a:r>
            <a:r>
              <a:rPr lang="en-US" sz="1700" dirty="0">
                <a:latin typeface="Book Antiqua" panose="02040602050305030304" pitchFamily="18" charset="0"/>
              </a:rPr>
              <a:t> from glutamine, glutamate, and proline via the intestinal-renal axis in humans and most other mammals (including pigs, sheep and rats). Arg degradation occurs via multiple pathways that are initiated by arginase, nitric-oxide synthase, </a:t>
            </a:r>
            <a:r>
              <a:rPr lang="en-US" sz="1700" dirty="0" err="1">
                <a:latin typeface="Book Antiqua" panose="02040602050305030304" pitchFamily="18" charset="0"/>
              </a:rPr>
              <a:t>Arg:glycine</a:t>
            </a:r>
            <a:r>
              <a:rPr lang="en-US" sz="1700" dirty="0">
                <a:latin typeface="Book Antiqua" panose="02040602050305030304" pitchFamily="18" charset="0"/>
              </a:rPr>
              <a:t> </a:t>
            </a:r>
            <a:r>
              <a:rPr lang="en-US" sz="1700" dirty="0" err="1">
                <a:latin typeface="Book Antiqua" panose="02040602050305030304" pitchFamily="18" charset="0"/>
              </a:rPr>
              <a:t>amidinotransferase</a:t>
            </a:r>
            <a:r>
              <a:rPr lang="en-US" sz="1700" dirty="0">
                <a:latin typeface="Book Antiqua" panose="02040602050305030304" pitchFamily="18" charset="0"/>
              </a:rPr>
              <a:t>, and Arg decarboxylase. These pathways produce nitric oxide, polyamines, proline, glutamate, creatine, and agmatine with each having enormous biological importance. Arg is also required for the detoxification of ammonia, which is an extremely toxic substance for the central nervous system. There is compelling evidence that Arg regulates interorgan metabolism of energy substrates and the function of multiple organs. The results of both experimental and clinical studies indicate that Arg is a nutritionally essential amino acid (AA) for spermatogenesis, embryonic survival, fetal and neonatal growth, as well as maintenance of vascular tone and hemodynamics. Moreover, a growing body of evidence clearly indicates that dietary supplementation or intravenous administration of Arg is beneficial in improving reproductive, cardiovascular, pulmonary, renal, gastrointestinal, liver and immune functions, as well as facilitating wound healing, enhancing insulin sensitivity, and maintaining tissue integrity. Additionally, Arg or l-citrulline may provide novel and effective therapies for obesity, diabetes, and the metabolic syndrome. The effect of Arg in treating many developmental and health problems is unique among AAs, and offers great promise for improved health and wellbeing of humans and animals.</a:t>
            </a:r>
          </a:p>
          <a:p>
            <a:endParaRPr lang="en-US" dirty="0"/>
          </a:p>
        </p:txBody>
      </p:sp>
    </p:spTree>
    <p:extLst>
      <p:ext uri="{BB962C8B-B14F-4D97-AF65-F5344CB8AC3E}">
        <p14:creationId xmlns:p14="http://schemas.microsoft.com/office/powerpoint/2010/main" val="218794759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A4BB16-7760-F0E2-DD50-EABC72F33E0D}"/>
              </a:ext>
            </a:extLst>
          </p:cNvPr>
          <p:cNvSpPr>
            <a:spLocks noGrp="1"/>
          </p:cNvSpPr>
          <p:nvPr>
            <p:ph idx="1"/>
          </p:nvPr>
        </p:nvSpPr>
        <p:spPr>
          <a:xfrm>
            <a:off x="1066800" y="905522"/>
            <a:ext cx="10058400" cy="5129518"/>
          </a:xfrm>
        </p:spPr>
        <p:txBody>
          <a:bodyPr/>
          <a:lstStyle/>
          <a:p>
            <a:pPr>
              <a:lnSpc>
                <a:spcPct val="150000"/>
              </a:lnSpc>
            </a:pPr>
            <a:r>
              <a:rPr lang="en-US" sz="1600" dirty="0">
                <a:latin typeface="Book Antiqua" panose="02040602050305030304" pitchFamily="18" charset="0"/>
              </a:rPr>
              <a:t>In the arginine biosynthetic pathway of the vast majority of prokaryotes, the formation of ornithine is catalyzed by an enzyme transferring the acetyl group of N-α-acetylornithine to glutamate (ornithine acetyltransferase [</a:t>
            </a:r>
            <a:r>
              <a:rPr lang="en-US" sz="1600" dirty="0" err="1">
                <a:latin typeface="Book Antiqua" panose="02040602050305030304" pitchFamily="18" charset="0"/>
              </a:rPr>
              <a:t>OATase</a:t>
            </a:r>
            <a:r>
              <a:rPr lang="en-US" sz="1600" dirty="0">
                <a:latin typeface="Book Antiqua" panose="02040602050305030304" pitchFamily="18" charset="0"/>
              </a:rPr>
              <a:t>]) (</a:t>
            </a:r>
            <a:r>
              <a:rPr lang="en-US" sz="1600" dirty="0" err="1">
                <a:latin typeface="Book Antiqua" panose="02040602050305030304" pitchFamily="18" charset="0"/>
              </a:rPr>
              <a:t>argJ</a:t>
            </a:r>
            <a:r>
              <a:rPr lang="en-US" sz="1600" dirty="0">
                <a:latin typeface="Book Antiqua" panose="02040602050305030304" pitchFamily="18" charset="0"/>
              </a:rPr>
              <a:t> encoded).</a:t>
            </a:r>
          </a:p>
          <a:p>
            <a:pPr>
              <a:lnSpc>
                <a:spcPct val="150000"/>
              </a:lnSpc>
            </a:pPr>
            <a:r>
              <a:rPr lang="en-US" sz="1600" dirty="0">
                <a:latin typeface="Book Antiqua" panose="02040602050305030304" pitchFamily="18" charset="0"/>
              </a:rPr>
              <a:t>arginine is produced in several ways. It can be synthesized from the amino acid citrulline through the breakdown of body proteins, or it can be obtained through dietary protein intake ( 2 ). It's concentrated in certain protein-rich foods, including meat, poultry, dairy, nuts, soy products, and fish.</a:t>
            </a:r>
          </a:p>
          <a:p>
            <a:pPr>
              <a:lnSpc>
                <a:spcPct val="150000"/>
              </a:lnSpc>
            </a:pPr>
            <a:r>
              <a:rPr lang="en-US" sz="1600" dirty="0">
                <a:latin typeface="Book Antiqua" panose="02040602050305030304" pitchFamily="18" charset="0"/>
              </a:rPr>
              <a:t>Arginine can be synthesized from enteral proline in healthy adult humans.</a:t>
            </a:r>
          </a:p>
          <a:p>
            <a:pPr>
              <a:lnSpc>
                <a:spcPct val="150000"/>
              </a:lnSpc>
            </a:pPr>
            <a:r>
              <a:rPr lang="en-US" sz="1600" dirty="0">
                <a:latin typeface="Book Antiqua" panose="02040602050305030304" pitchFamily="18" charset="0"/>
              </a:rPr>
              <a:t>Although it is often stated in biochemistry and nutrition textbooks that arginine is formed in the mammalian liver, there is no net synthesis of Arg via the hepatic urea cycle because the liver contains an exceedingly high arginase activity to hydrolyze Arg into urea plus ornithine.</a:t>
            </a:r>
          </a:p>
          <a:p>
            <a:pPr>
              <a:lnSpc>
                <a:spcPct val="150000"/>
              </a:lnSpc>
            </a:pPr>
            <a:r>
              <a:rPr lang="en-US" sz="1600" dirty="0">
                <a:latin typeface="Book Antiqua" panose="02040602050305030304" pitchFamily="18" charset="0"/>
              </a:rPr>
              <a:t>Arginine is synthesized from proline, not glutamate, in enterally fed human preterm neonates.</a:t>
            </a:r>
          </a:p>
          <a:p>
            <a:endParaRPr lang="en-US" dirty="0"/>
          </a:p>
        </p:txBody>
      </p:sp>
    </p:spTree>
    <p:extLst>
      <p:ext uri="{BB962C8B-B14F-4D97-AF65-F5344CB8AC3E}">
        <p14:creationId xmlns:p14="http://schemas.microsoft.com/office/powerpoint/2010/main" val="1383298265"/>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2">
            <a:extLst>
              <a:ext uri="{FF2B5EF4-FFF2-40B4-BE49-F238E27FC236}">
                <a16:creationId xmlns:a16="http://schemas.microsoft.com/office/drawing/2014/main" id="{45F8F5E4-D2D0-0FA9-E5B5-ABD8BFE351F8}"/>
              </a:ext>
            </a:extLst>
          </p:cNvPr>
          <p:cNvPicPr>
            <a:picLocks noGrp="1" noChangeAspect="1"/>
          </p:cNvPicPr>
          <p:nvPr>
            <p:ph idx="1"/>
          </p:nvPr>
        </p:nvPicPr>
        <p:blipFill>
          <a:blip r:embed="rId2"/>
          <a:stretch>
            <a:fillRect/>
          </a:stretch>
        </p:blipFill>
        <p:spPr>
          <a:xfrm>
            <a:off x="426409" y="1127465"/>
            <a:ext cx="11339182" cy="4766168"/>
          </a:xfrm>
          <a:prstGeom prst="rect">
            <a:avLst/>
          </a:prstGeom>
        </p:spPr>
      </p:pic>
    </p:spTree>
    <p:extLst>
      <p:ext uri="{BB962C8B-B14F-4D97-AF65-F5344CB8AC3E}">
        <p14:creationId xmlns:p14="http://schemas.microsoft.com/office/powerpoint/2010/main" val="3830197048"/>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2-11-27 at 13.14.40">
            <a:extLst>
              <a:ext uri="{FF2B5EF4-FFF2-40B4-BE49-F238E27FC236}">
                <a16:creationId xmlns:a16="http://schemas.microsoft.com/office/drawing/2014/main" id="{08CFEC24-BC16-E93E-68BB-2532C75E7FD9}"/>
              </a:ext>
            </a:extLst>
          </p:cNvPr>
          <p:cNvPicPr>
            <a:picLocks noGrp="1" noChangeAspect="1"/>
          </p:cNvPicPr>
          <p:nvPr>
            <p:ph idx="1"/>
          </p:nvPr>
        </p:nvPicPr>
        <p:blipFill>
          <a:blip r:embed="rId2"/>
          <a:stretch>
            <a:fillRect/>
          </a:stretch>
        </p:blipFill>
        <p:spPr>
          <a:xfrm>
            <a:off x="994299" y="977217"/>
            <a:ext cx="10306975" cy="5085092"/>
          </a:xfrm>
          <a:prstGeom prst="rect">
            <a:avLst/>
          </a:prstGeom>
        </p:spPr>
      </p:pic>
    </p:spTree>
    <p:extLst>
      <p:ext uri="{BB962C8B-B14F-4D97-AF65-F5344CB8AC3E}">
        <p14:creationId xmlns:p14="http://schemas.microsoft.com/office/powerpoint/2010/main" val="2030542865"/>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4CCC-6535-5AB8-0BF2-8EEC5FEDF68F}"/>
              </a:ext>
            </a:extLst>
          </p:cNvPr>
          <p:cNvSpPr>
            <a:spLocks noGrp="1"/>
          </p:cNvSpPr>
          <p:nvPr>
            <p:ph type="title"/>
          </p:nvPr>
        </p:nvSpPr>
        <p:spPr/>
        <p:txBody>
          <a:bodyPr/>
          <a:lstStyle/>
          <a:p>
            <a:pPr algn="ctr"/>
            <a:r>
              <a:rPr lang="en-US" sz="3600" b="1" dirty="0">
                <a:ln w="3175" cmpd="sng">
                  <a:noFill/>
                </a:ln>
                <a:effectLst>
                  <a:outerShdw blurRad="38100" dist="19050" dir="2700000" algn="tl" rotWithShape="0">
                    <a:schemeClr val="dk1">
                      <a:alpha val="40000"/>
                    </a:schemeClr>
                  </a:outerShdw>
                </a:effectLst>
                <a:latin typeface="Book Antiqua" panose="02040602050305030304" pitchFamily="18" charset="0"/>
              </a:rPr>
              <a:t>Tryptophan metabolism</a:t>
            </a:r>
          </a:p>
        </p:txBody>
      </p:sp>
      <p:sp>
        <p:nvSpPr>
          <p:cNvPr id="3" name="Content Placeholder 2">
            <a:extLst>
              <a:ext uri="{FF2B5EF4-FFF2-40B4-BE49-F238E27FC236}">
                <a16:creationId xmlns:a16="http://schemas.microsoft.com/office/drawing/2014/main" id="{B2316D29-C317-D6E1-0629-6247CB56489A}"/>
              </a:ext>
            </a:extLst>
          </p:cNvPr>
          <p:cNvSpPr>
            <a:spLocks noGrp="1"/>
          </p:cNvSpPr>
          <p:nvPr>
            <p:ph idx="1"/>
          </p:nvPr>
        </p:nvSpPr>
        <p:spPr/>
        <p:txBody>
          <a:bodyPr/>
          <a:lstStyle/>
          <a:p>
            <a:pPr>
              <a:lnSpc>
                <a:spcPct val="107000"/>
              </a:lnSpc>
              <a:spcAft>
                <a:spcPts val="800"/>
              </a:spcAft>
            </a:pPr>
            <a:r>
              <a:rPr lang="en-US" sz="3000" dirty="0">
                <a:solidFill>
                  <a:srgbClr val="202124"/>
                </a:solidFill>
                <a:latin typeface="Book Antiqua" panose="02040602050305030304" pitchFamily="18" charset="0"/>
              </a:rPr>
              <a:t>Introduction:</a:t>
            </a:r>
          </a:p>
          <a:p>
            <a:pPr>
              <a:lnSpc>
                <a:spcPct val="150000"/>
              </a:lnSpc>
              <a:spcAft>
                <a:spcPts val="800"/>
              </a:spcAft>
            </a:pPr>
            <a:r>
              <a:rPr lang="en-US" sz="1600" dirty="0">
                <a:latin typeface="Book Antiqua" panose="02040602050305030304" pitchFamily="18" charset="0"/>
              </a:rPr>
              <a:t>Tryptophan (Trp) metabolism is associated with aging and produces metabolites that control inflammation, regulate energy homeostasis and modulate behavior (8). We discuss how activation of Trp metabolism could be involved in the control of inflammation and how this can alter the Trp metabolite milieu.</a:t>
            </a:r>
          </a:p>
          <a:p>
            <a:endParaRPr lang="en-US" dirty="0"/>
          </a:p>
        </p:txBody>
      </p:sp>
    </p:spTree>
    <p:extLst>
      <p:ext uri="{BB962C8B-B14F-4D97-AF65-F5344CB8AC3E}">
        <p14:creationId xmlns:p14="http://schemas.microsoft.com/office/powerpoint/2010/main" val="132266577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E6A0AFF-F698-C620-AB31-E8C1F74D12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4020" y="982869"/>
            <a:ext cx="5948038" cy="4892261"/>
          </a:xfrm>
          <a:prstGeom prst="rect">
            <a:avLst/>
          </a:prstGeom>
        </p:spPr>
      </p:pic>
    </p:spTree>
    <p:extLst>
      <p:ext uri="{BB962C8B-B14F-4D97-AF65-F5344CB8AC3E}">
        <p14:creationId xmlns:p14="http://schemas.microsoft.com/office/powerpoint/2010/main" val="54802101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747A3-FE1C-369B-ECB2-D301235C3E76}"/>
              </a:ext>
            </a:extLst>
          </p:cNvPr>
          <p:cNvSpPr>
            <a:spLocks noGrp="1"/>
          </p:cNvSpPr>
          <p:nvPr>
            <p:ph type="title"/>
          </p:nvPr>
        </p:nvSpPr>
        <p:spPr/>
        <p:txBody>
          <a:bodyPr/>
          <a:lstStyle/>
          <a:p>
            <a:r>
              <a:rPr lang="en-US" sz="3000" dirty="0">
                <a:solidFill>
                  <a:srgbClr val="202124"/>
                </a:solidFill>
                <a:latin typeface="Book Antiqua" panose="02040602050305030304" pitchFamily="18" charset="0"/>
              </a:rPr>
              <a:t>Helicobacter pylori and serum kynurenine-tryptophan ratio in patients with colorectal cancer</a:t>
            </a:r>
          </a:p>
        </p:txBody>
      </p:sp>
      <p:sp>
        <p:nvSpPr>
          <p:cNvPr id="3" name="Content Placeholder 2">
            <a:extLst>
              <a:ext uri="{FF2B5EF4-FFF2-40B4-BE49-F238E27FC236}">
                <a16:creationId xmlns:a16="http://schemas.microsoft.com/office/drawing/2014/main" id="{30496328-9DC7-B21F-554F-65CC6B2B40EE}"/>
              </a:ext>
            </a:extLst>
          </p:cNvPr>
          <p:cNvSpPr>
            <a:spLocks noGrp="1"/>
          </p:cNvSpPr>
          <p:nvPr>
            <p:ph idx="1"/>
          </p:nvPr>
        </p:nvSpPr>
        <p:spPr/>
        <p:txBody>
          <a:bodyPr/>
          <a:lstStyle/>
          <a:p>
            <a:pPr>
              <a:lnSpc>
                <a:spcPct val="150000"/>
              </a:lnSpc>
            </a:pPr>
            <a:r>
              <a:rPr lang="en-US" sz="1600" dirty="0">
                <a:latin typeface="Book Antiqua" panose="02040602050305030304" pitchFamily="18" charset="0"/>
              </a:rPr>
              <a:t>A significantly high kynurenine/tryptophan suggested that H. pylori may support the immune tolerance leading to cancer development, even without an apparent upper gastrointestinal tract disease</a:t>
            </a:r>
          </a:p>
          <a:p>
            <a:endParaRPr lang="en-US" dirty="0"/>
          </a:p>
        </p:txBody>
      </p:sp>
      <p:pic>
        <p:nvPicPr>
          <p:cNvPr id="4" name="Picture 3">
            <a:extLst>
              <a:ext uri="{FF2B5EF4-FFF2-40B4-BE49-F238E27FC236}">
                <a16:creationId xmlns:a16="http://schemas.microsoft.com/office/drawing/2014/main" id="{2162FFAB-6D5D-40F1-EB23-9FF855D51BE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83401" y="3570857"/>
            <a:ext cx="7439487" cy="2095500"/>
          </a:xfrm>
          <a:prstGeom prst="rect">
            <a:avLst/>
          </a:prstGeom>
          <a:noFill/>
          <a:ln>
            <a:noFill/>
          </a:ln>
        </p:spPr>
      </p:pic>
    </p:spTree>
    <p:extLst>
      <p:ext uri="{BB962C8B-B14F-4D97-AF65-F5344CB8AC3E}">
        <p14:creationId xmlns:p14="http://schemas.microsoft.com/office/powerpoint/2010/main" val="970872411"/>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75C-87E7-8059-E79E-F4C17761512D}"/>
              </a:ext>
            </a:extLst>
          </p:cNvPr>
          <p:cNvSpPr>
            <a:spLocks noGrp="1"/>
          </p:cNvSpPr>
          <p:nvPr>
            <p:ph type="title"/>
          </p:nvPr>
        </p:nvSpPr>
        <p:spPr>
          <a:xfrm>
            <a:off x="1142460" y="558240"/>
            <a:ext cx="9882278" cy="1067634"/>
          </a:xfrm>
        </p:spPr>
        <p:txBody>
          <a:bodyPr anchor="ctr">
            <a:normAutofit fontScale="90000"/>
          </a:bodyPr>
          <a:lstStyle/>
          <a:p>
            <a:r>
              <a:rPr lang="en-US" sz="3600" b="1" dirty="0">
                <a:ln w="3175" cmpd="sng">
                  <a:noFill/>
                </a:ln>
                <a:effectLst>
                  <a:outerShdw blurRad="38100" dist="19050" dir="2700000" algn="tl" rotWithShape="0">
                    <a:schemeClr val="dk1">
                      <a:alpha val="40000"/>
                    </a:schemeClr>
                  </a:outerShdw>
                </a:effectLst>
                <a:latin typeface="Book Antiqua" panose="02040602050305030304" pitchFamily="18" charset="0"/>
              </a:rPr>
              <a:t>Difference Between Glycolysis &amp; Gluconeogenesis</a:t>
            </a:r>
          </a:p>
        </p:txBody>
      </p:sp>
      <p:graphicFrame>
        <p:nvGraphicFramePr>
          <p:cNvPr id="4" name="Content Placeholder 3">
            <a:extLst>
              <a:ext uri="{FF2B5EF4-FFF2-40B4-BE49-F238E27FC236}">
                <a16:creationId xmlns:a16="http://schemas.microsoft.com/office/drawing/2014/main" id="{BE347EBA-E8C9-5E61-36DA-B4DC10BB3DC4}"/>
              </a:ext>
            </a:extLst>
          </p:cNvPr>
          <p:cNvGraphicFramePr>
            <a:graphicFrameLocks noGrp="1"/>
          </p:cNvGraphicFramePr>
          <p:nvPr>
            <p:ph idx="1"/>
            <p:extLst>
              <p:ext uri="{D42A27DB-BD31-4B8C-83A1-F6EECF244321}">
                <p14:modId xmlns:p14="http://schemas.microsoft.com/office/powerpoint/2010/main" val="957273663"/>
              </p:ext>
            </p:extLst>
          </p:nvPr>
        </p:nvGraphicFramePr>
        <p:xfrm>
          <a:off x="629854" y="2050193"/>
          <a:ext cx="10907490" cy="3715750"/>
        </p:xfrm>
        <a:graphic>
          <a:graphicData uri="http://schemas.openxmlformats.org/drawingml/2006/table">
            <a:tbl>
              <a:tblPr firstRow="1" firstCol="1" bandRow="1">
                <a:solidFill>
                  <a:srgbClr val="404040"/>
                </a:solidFill>
                <a:tableStyleId>{5C22544A-7EE6-4342-B048-85BDC9FD1C3A}</a:tableStyleId>
              </a:tblPr>
              <a:tblGrid>
                <a:gridCol w="5453745">
                  <a:extLst>
                    <a:ext uri="{9D8B030D-6E8A-4147-A177-3AD203B41FA5}">
                      <a16:colId xmlns:a16="http://schemas.microsoft.com/office/drawing/2014/main" val="1916740206"/>
                    </a:ext>
                  </a:extLst>
                </a:gridCol>
                <a:gridCol w="5453745">
                  <a:extLst>
                    <a:ext uri="{9D8B030D-6E8A-4147-A177-3AD203B41FA5}">
                      <a16:colId xmlns:a16="http://schemas.microsoft.com/office/drawing/2014/main" val="568085881"/>
                    </a:ext>
                  </a:extLst>
                </a:gridCol>
              </a:tblGrid>
              <a:tr h="490531">
                <a:tc>
                  <a:txBody>
                    <a:bodyPr/>
                    <a:lstStyle/>
                    <a:p>
                      <a:pPr algn="ctr">
                        <a:lnSpc>
                          <a:spcPct val="107000"/>
                        </a:lnSpc>
                        <a:spcAft>
                          <a:spcPts val="800"/>
                        </a:spcAft>
                      </a:pPr>
                      <a:r>
                        <a:rPr lang="en-US" sz="1600" kern="1200" dirty="0">
                          <a:solidFill>
                            <a:schemeClr val="bg1"/>
                          </a:solidFill>
                          <a:latin typeface="Book Antiqua" panose="02040602050305030304" pitchFamily="18" charset="0"/>
                          <a:ea typeface="+mn-ea"/>
                          <a:cs typeface="+mn-cs"/>
                        </a:rPr>
                        <a:t>Glycolysis</a:t>
                      </a:r>
                    </a:p>
                  </a:txBody>
                  <a:tcPr marL="89534" marR="89534" marT="119379" marB="0" anchor="ctr">
                    <a:lnL w="12700" cmpd="sng">
                      <a:noFill/>
                    </a:lnL>
                    <a:lnR w="12700" cmpd="sng">
                      <a:noFill/>
                    </a:lnR>
                    <a:lnT w="19050" cap="flat" cmpd="sng" algn="ctr">
                      <a:noFill/>
                      <a:prstDash val="solid"/>
                    </a:lnT>
                    <a:lnB w="38100" cmpd="sng">
                      <a:noFill/>
                    </a:lnB>
                    <a:solidFill>
                      <a:schemeClr val="accent2"/>
                    </a:solidFill>
                  </a:tcPr>
                </a:tc>
                <a:tc>
                  <a:txBody>
                    <a:bodyPr/>
                    <a:lstStyle/>
                    <a:p>
                      <a:pPr algn="ctr">
                        <a:lnSpc>
                          <a:spcPct val="107000"/>
                        </a:lnSpc>
                        <a:spcAft>
                          <a:spcPts val="800"/>
                        </a:spcAft>
                      </a:pPr>
                      <a:r>
                        <a:rPr lang="en-US" sz="1600" kern="1200">
                          <a:solidFill>
                            <a:schemeClr val="bg1"/>
                          </a:solidFill>
                          <a:latin typeface="Book Antiqua" panose="02040602050305030304" pitchFamily="18" charset="0"/>
                          <a:ea typeface="+mn-ea"/>
                          <a:cs typeface="+mn-cs"/>
                        </a:rPr>
                        <a:t>gluconeogenesis</a:t>
                      </a:r>
                    </a:p>
                  </a:txBody>
                  <a:tcPr marL="89534" marR="89534" marT="119379" marB="0"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840915692"/>
                  </a:ext>
                </a:extLst>
              </a:tr>
              <a:tr h="665288">
                <a:tc>
                  <a:txBody>
                    <a:bodyPr/>
                    <a:lstStyle/>
                    <a:p>
                      <a:pPr>
                        <a:lnSpc>
                          <a:spcPct val="107000"/>
                        </a:lnSpc>
                        <a:spcAft>
                          <a:spcPts val="800"/>
                        </a:spcAft>
                      </a:pPr>
                      <a:r>
                        <a:rPr lang="en-US" sz="1600" kern="1200" dirty="0">
                          <a:solidFill>
                            <a:schemeClr val="bg1"/>
                          </a:solidFill>
                          <a:latin typeface="Book Antiqua" panose="02040602050305030304" pitchFamily="18" charset="0"/>
                          <a:ea typeface="+mn-ea"/>
                          <a:cs typeface="+mn-cs"/>
                        </a:rPr>
                        <a:t>Glycolysis is the set of reactions that convert glucose into two pyruvate molecules </a:t>
                      </a:r>
                    </a:p>
                  </a:txBody>
                  <a:tcPr marL="89534" marR="89534" marT="119379" marB="0">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a:lnSpc>
                          <a:spcPct val="107000"/>
                        </a:lnSpc>
                        <a:spcAft>
                          <a:spcPts val="800"/>
                        </a:spcAft>
                      </a:pPr>
                      <a:r>
                        <a:rPr lang="en-US" sz="1600" kern="1200">
                          <a:solidFill>
                            <a:schemeClr val="bg1"/>
                          </a:solidFill>
                          <a:latin typeface="Book Antiqua" panose="02040602050305030304" pitchFamily="18" charset="0"/>
                          <a:ea typeface="+mn-ea"/>
                          <a:cs typeface="+mn-cs"/>
                        </a:rPr>
                        <a:t>Gluconeogenesis is the production of glucose from non-carbohydrate sources </a:t>
                      </a:r>
                    </a:p>
                  </a:txBody>
                  <a:tcPr marL="89534" marR="89534" marT="119379" marB="0">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3438479637"/>
                  </a:ext>
                </a:extLst>
              </a:tr>
              <a:tr h="665288">
                <a:tc>
                  <a:txBody>
                    <a:bodyPr/>
                    <a:lstStyle/>
                    <a:p>
                      <a:pPr>
                        <a:lnSpc>
                          <a:spcPct val="107000"/>
                        </a:lnSpc>
                        <a:spcAft>
                          <a:spcPts val="800"/>
                        </a:spcAft>
                      </a:pPr>
                      <a:r>
                        <a:rPr lang="en-US" sz="1600" kern="1200" dirty="0">
                          <a:solidFill>
                            <a:schemeClr val="bg1"/>
                          </a:solidFill>
                          <a:latin typeface="Book Antiqua" panose="02040602050305030304" pitchFamily="18" charset="0"/>
                          <a:ea typeface="+mn-ea"/>
                          <a:cs typeface="+mn-cs"/>
                        </a:rPr>
                        <a:t>The raw material is glucose</a:t>
                      </a:r>
                    </a:p>
                  </a:txBody>
                  <a:tcPr marL="89534" marR="89534" marT="119379"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nSpc>
                          <a:spcPct val="107000"/>
                        </a:lnSpc>
                        <a:spcAft>
                          <a:spcPts val="800"/>
                        </a:spcAft>
                      </a:pPr>
                      <a:r>
                        <a:rPr lang="en-US" sz="1600" kern="1200">
                          <a:solidFill>
                            <a:schemeClr val="bg1"/>
                          </a:solidFill>
                          <a:latin typeface="Book Antiqua" panose="02040602050305030304" pitchFamily="18" charset="0"/>
                          <a:ea typeface="+mn-ea"/>
                          <a:cs typeface="+mn-cs"/>
                        </a:rPr>
                        <a:t>The raw material is lactate, amino acids like alanine and glycerol </a:t>
                      </a:r>
                    </a:p>
                  </a:txBody>
                  <a:tcPr marL="89534" marR="89534" marT="119379"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2521569088"/>
                  </a:ext>
                </a:extLst>
              </a:tr>
              <a:tr h="409785">
                <a:tc>
                  <a:txBody>
                    <a:bodyPr/>
                    <a:lstStyle/>
                    <a:p>
                      <a:pPr>
                        <a:lnSpc>
                          <a:spcPct val="107000"/>
                        </a:lnSpc>
                        <a:spcAft>
                          <a:spcPts val="800"/>
                        </a:spcAft>
                      </a:pPr>
                      <a:r>
                        <a:rPr lang="en-US" sz="1600" kern="1200" dirty="0">
                          <a:solidFill>
                            <a:schemeClr val="bg1"/>
                          </a:solidFill>
                          <a:latin typeface="Book Antiqua" panose="02040602050305030304" pitchFamily="18" charset="0"/>
                          <a:ea typeface="+mn-ea"/>
                          <a:cs typeface="+mn-cs"/>
                        </a:rPr>
                        <a:t>Occurs in the cytoplasm of the cells</a:t>
                      </a:r>
                    </a:p>
                  </a:txBody>
                  <a:tcPr marL="89534" marR="89534" marT="119379"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nSpc>
                          <a:spcPct val="107000"/>
                        </a:lnSpc>
                        <a:spcAft>
                          <a:spcPts val="800"/>
                        </a:spcAft>
                      </a:pPr>
                      <a:r>
                        <a:rPr lang="en-US" sz="1600" kern="1200">
                          <a:solidFill>
                            <a:schemeClr val="bg1"/>
                          </a:solidFill>
                          <a:latin typeface="Book Antiqua" panose="02040602050305030304" pitchFamily="18" charset="0"/>
                          <a:ea typeface="+mn-ea"/>
                          <a:cs typeface="+mn-cs"/>
                        </a:rPr>
                        <a:t>Occurs in both mitochondria &amp; cytoplasm</a:t>
                      </a:r>
                    </a:p>
                  </a:txBody>
                  <a:tcPr marL="89534" marR="89534" marT="119379"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3144646012"/>
                  </a:ext>
                </a:extLst>
              </a:tr>
              <a:tr h="409785">
                <a:tc>
                  <a:txBody>
                    <a:bodyPr/>
                    <a:lstStyle/>
                    <a:p>
                      <a:pPr>
                        <a:lnSpc>
                          <a:spcPct val="107000"/>
                        </a:lnSpc>
                        <a:spcAft>
                          <a:spcPts val="800"/>
                        </a:spcAft>
                      </a:pPr>
                      <a:r>
                        <a:rPr lang="en-US" sz="1600" kern="1200" dirty="0">
                          <a:solidFill>
                            <a:schemeClr val="bg1"/>
                          </a:solidFill>
                          <a:latin typeface="Book Antiqua" panose="02040602050305030304" pitchFamily="18" charset="0"/>
                          <a:ea typeface="+mn-ea"/>
                          <a:cs typeface="+mn-cs"/>
                        </a:rPr>
                        <a:t>A catabolic process </a:t>
                      </a:r>
                    </a:p>
                  </a:txBody>
                  <a:tcPr marL="89534" marR="89534" marT="119379"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nSpc>
                          <a:spcPct val="107000"/>
                        </a:lnSpc>
                        <a:spcAft>
                          <a:spcPts val="800"/>
                        </a:spcAft>
                      </a:pPr>
                      <a:r>
                        <a:rPr lang="en-US" sz="1600" kern="1200" dirty="0">
                          <a:solidFill>
                            <a:schemeClr val="bg1"/>
                          </a:solidFill>
                          <a:latin typeface="Book Antiqua" panose="02040602050305030304" pitchFamily="18" charset="0"/>
                          <a:ea typeface="+mn-ea"/>
                          <a:cs typeface="+mn-cs"/>
                        </a:rPr>
                        <a:t>An anabolic process </a:t>
                      </a:r>
                    </a:p>
                  </a:txBody>
                  <a:tcPr marL="89534" marR="89534" marT="119379"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1219895775"/>
                  </a:ext>
                </a:extLst>
              </a:tr>
              <a:tr h="409785">
                <a:tc>
                  <a:txBody>
                    <a:bodyPr/>
                    <a:lstStyle/>
                    <a:p>
                      <a:pPr>
                        <a:lnSpc>
                          <a:spcPct val="107000"/>
                        </a:lnSpc>
                        <a:spcAft>
                          <a:spcPts val="800"/>
                        </a:spcAft>
                      </a:pPr>
                      <a:r>
                        <a:rPr lang="en-US" sz="1600" kern="1200">
                          <a:solidFill>
                            <a:schemeClr val="bg1"/>
                          </a:solidFill>
                          <a:latin typeface="Book Antiqua" panose="02040602050305030304" pitchFamily="18" charset="0"/>
                          <a:ea typeface="+mn-ea"/>
                          <a:cs typeface="+mn-cs"/>
                        </a:rPr>
                        <a:t>Exergonic reaction </a:t>
                      </a:r>
                    </a:p>
                  </a:txBody>
                  <a:tcPr marL="89534" marR="89534" marT="119379"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nSpc>
                          <a:spcPct val="107000"/>
                        </a:lnSpc>
                        <a:spcAft>
                          <a:spcPts val="800"/>
                        </a:spcAft>
                      </a:pPr>
                      <a:r>
                        <a:rPr lang="en-US" sz="1600" kern="1200" dirty="0">
                          <a:solidFill>
                            <a:schemeClr val="bg1"/>
                          </a:solidFill>
                          <a:latin typeface="Book Antiqua" panose="02040602050305030304" pitchFamily="18" charset="0"/>
                          <a:ea typeface="+mn-ea"/>
                          <a:cs typeface="+mn-cs"/>
                        </a:rPr>
                        <a:t>Endergonic reaction</a:t>
                      </a:r>
                    </a:p>
                  </a:txBody>
                  <a:tcPr marL="89534" marR="89534" marT="119379"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1269323040"/>
                  </a:ext>
                </a:extLst>
              </a:tr>
              <a:tr h="665288">
                <a:tc>
                  <a:txBody>
                    <a:bodyPr/>
                    <a:lstStyle/>
                    <a:p>
                      <a:pPr>
                        <a:lnSpc>
                          <a:spcPct val="107000"/>
                        </a:lnSpc>
                        <a:spcAft>
                          <a:spcPts val="800"/>
                        </a:spcAft>
                      </a:pPr>
                      <a:r>
                        <a:rPr lang="en-US" sz="1600" kern="1200">
                          <a:solidFill>
                            <a:schemeClr val="bg1"/>
                          </a:solidFill>
                          <a:latin typeface="Book Antiqua" panose="02040602050305030304" pitchFamily="18" charset="0"/>
                          <a:ea typeface="+mn-ea"/>
                          <a:cs typeface="+mn-cs"/>
                        </a:rPr>
                        <a:t>Occurs through ten reactions </a:t>
                      </a:r>
                    </a:p>
                  </a:txBody>
                  <a:tcPr marL="89534" marR="89534" marT="119379"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nSpc>
                          <a:spcPct val="107000"/>
                        </a:lnSpc>
                        <a:spcAft>
                          <a:spcPts val="800"/>
                        </a:spcAft>
                      </a:pPr>
                      <a:r>
                        <a:rPr lang="en-US" sz="1600" kern="1200" dirty="0">
                          <a:solidFill>
                            <a:schemeClr val="bg1"/>
                          </a:solidFill>
                          <a:latin typeface="Book Antiqua" panose="02040602050305030304" pitchFamily="18" charset="0"/>
                          <a:ea typeface="+mn-ea"/>
                          <a:cs typeface="+mn-cs"/>
                        </a:rPr>
                        <a:t>Two essentially irreversible reactions in the glycolytic pathway are bypassed by four new reactions  </a:t>
                      </a:r>
                    </a:p>
                  </a:txBody>
                  <a:tcPr marL="89534" marR="89534" marT="119379"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638481205"/>
                  </a:ext>
                </a:extLst>
              </a:tr>
            </a:tbl>
          </a:graphicData>
        </a:graphic>
      </p:graphicFrame>
    </p:spTree>
    <p:extLst>
      <p:ext uri="{BB962C8B-B14F-4D97-AF65-F5344CB8AC3E}">
        <p14:creationId xmlns:p14="http://schemas.microsoft.com/office/powerpoint/2010/main" val="35938537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BD198C-13A0-5024-2288-A3B27431AB7D}"/>
              </a:ext>
            </a:extLst>
          </p:cNvPr>
          <p:cNvSpPr>
            <a:spLocks noGrp="1"/>
          </p:cNvSpPr>
          <p:nvPr>
            <p:ph idx="1"/>
          </p:nvPr>
        </p:nvSpPr>
        <p:spPr/>
        <p:txBody>
          <a:bodyPr>
            <a:normAutofit/>
          </a:bodyPr>
          <a:lstStyle/>
          <a:p>
            <a:endParaRPr lang="en-US" sz="3600" dirty="0"/>
          </a:p>
          <a:p>
            <a:pPr marL="0" indent="0">
              <a:buNone/>
            </a:pPr>
            <a:endParaRPr lang="en-US" sz="3600" dirty="0"/>
          </a:p>
          <a:p>
            <a:endParaRPr lang="en-US" sz="3600" dirty="0"/>
          </a:p>
          <a:p>
            <a:pPr marL="0" indent="0">
              <a:buNone/>
            </a:pPr>
            <a:r>
              <a:rPr lang="en-US" sz="6000" dirty="0">
                <a:latin typeface="Book Antiqua" panose="02040602050305030304" pitchFamily="18" charset="0"/>
              </a:rPr>
              <a:t>Thanks,, </a:t>
            </a:r>
          </a:p>
        </p:txBody>
      </p:sp>
    </p:spTree>
    <p:extLst>
      <p:ext uri="{BB962C8B-B14F-4D97-AF65-F5344CB8AC3E}">
        <p14:creationId xmlns:p14="http://schemas.microsoft.com/office/powerpoint/2010/main" val="102832708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74686253-14D6-0B38-E472-BEF3BCB5B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6051" y="239697"/>
            <a:ext cx="7077074" cy="6374167"/>
          </a:xfrm>
          <a:prstGeom prst="rect">
            <a:avLst/>
          </a:prstGeom>
        </p:spPr>
      </p:pic>
    </p:spTree>
    <p:extLst>
      <p:ext uri="{BB962C8B-B14F-4D97-AF65-F5344CB8AC3E}">
        <p14:creationId xmlns:p14="http://schemas.microsoft.com/office/powerpoint/2010/main" val="126829228"/>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6938A-3BA9-702E-AD70-6C3E7CDF1F59}"/>
              </a:ext>
            </a:extLst>
          </p:cNvPr>
          <p:cNvSpPr>
            <a:spLocks noGrp="1"/>
          </p:cNvSpPr>
          <p:nvPr>
            <p:ph type="title"/>
          </p:nvPr>
        </p:nvSpPr>
        <p:spPr/>
        <p:txBody>
          <a:bodyPr>
            <a:normAutofit/>
          </a:bodyPr>
          <a:lstStyle/>
          <a:p>
            <a:pPr algn="ctr"/>
            <a:r>
              <a:rPr lang="en-US" sz="3600" b="1" kern="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 </a:t>
            </a:r>
            <a:r>
              <a:rPr lang="en-US" sz="3600" b="1" dirty="0">
                <a:ln w="3175" cmpd="sng">
                  <a:noFill/>
                </a:ln>
                <a:effectLst>
                  <a:outerShdw blurRad="38100" dist="19050" dir="2700000" algn="tl" rotWithShape="0">
                    <a:schemeClr val="dk1">
                      <a:alpha val="40000"/>
                    </a:schemeClr>
                  </a:outerShdw>
                </a:effectLst>
                <a:latin typeface="Book Antiqua" panose="02040602050305030304" pitchFamily="18" charset="0"/>
              </a:rPr>
              <a:t>Citric acid cycle</a:t>
            </a:r>
          </a:p>
        </p:txBody>
      </p:sp>
      <p:sp>
        <p:nvSpPr>
          <p:cNvPr id="3" name="Content Placeholder 2">
            <a:extLst>
              <a:ext uri="{FF2B5EF4-FFF2-40B4-BE49-F238E27FC236}">
                <a16:creationId xmlns:a16="http://schemas.microsoft.com/office/drawing/2014/main" id="{B184B348-3035-9B2D-BB51-35348D262511}"/>
              </a:ext>
            </a:extLst>
          </p:cNvPr>
          <p:cNvSpPr>
            <a:spLocks noGrp="1"/>
          </p:cNvSpPr>
          <p:nvPr>
            <p:ph idx="1"/>
          </p:nvPr>
        </p:nvSpPr>
        <p:spPr/>
        <p:txBody>
          <a:bodyPr>
            <a:normAutofit fontScale="92500" lnSpcReduction="10000"/>
          </a:bodyPr>
          <a:lstStyle/>
          <a:p>
            <a:r>
              <a:rPr lang="en-US" sz="1700" dirty="0">
                <a:latin typeface="Book Antiqua" panose="02040602050305030304" pitchFamily="18" charset="0"/>
              </a:rPr>
              <a:t>The citric acid cycle (CAC)—also known as the Krebs cycle or the TCA cycle (tricarboxylic acid cycle),The citric acid cycle is a key metabolic pathway that connects carbohydrate, fat, and protein metabolism. The reactions of the cycle are done with the aid of 8 enzymes that completely oxidize acetate (a two carbon molecule), inside the shape of acetyl-CoA, into  molecules every of carbon dioxide and water. via catabolism of sugars, fat, and proteins, the 2-carbon organic product acetyl-CoA is produced which enters the citric acid cycle. The reactions of the cycle also convert three equivalents of nicotinamide adenine dinucleotide (NAD+) into 3 equivalents of decreased NAD+ (NADH), one equivalent of flavin adenine dinucleotide (FAD) into one equal of FADH2, and one equivalent each of guanosine diphosphate (GDP) and inorganic phosphate (Pi) into one equal of guanosine triphosphate (GTP). The NADH and FADH2 generated by means of the citric acid cycle are, in turn, used by the oxidative phosphorylation pathway to generate power-rich ATP. </a:t>
            </a:r>
          </a:p>
          <a:p>
            <a:pPr>
              <a:lnSpc>
                <a:spcPct val="107000"/>
              </a:lnSpc>
              <a:spcAft>
                <a:spcPts val="800"/>
              </a:spcAft>
            </a:pPr>
            <a:r>
              <a:rPr lang="en-US" sz="1700" dirty="0">
                <a:latin typeface="Book Antiqua" panose="02040602050305030304" pitchFamily="18" charset="0"/>
              </a:rPr>
              <a:t>One of the primary sources of acetyl-CoA is from the breakdown of sugars by </a:t>
            </a:r>
            <a:r>
              <a:rPr lang="en-US" sz="1700" dirty="0">
                <a:latin typeface="Book Antiqua" panose="02040602050305030304" pitchFamily="18" charset="0"/>
                <a:hlinkClick r:id="rId2">
                  <a:extLst>
                    <a:ext uri="{A12FA001-AC4F-418D-AE19-62706E023703}">
                      <ahyp:hlinkClr xmlns:ahyp="http://schemas.microsoft.com/office/drawing/2018/hyperlinkcolor" val="tx"/>
                    </a:ext>
                  </a:extLst>
                </a:hlinkClick>
              </a:rPr>
              <a:t>glycolysis</a:t>
            </a:r>
            <a:r>
              <a:rPr lang="en-US" sz="1700" dirty="0">
                <a:latin typeface="Book Antiqua" panose="02040602050305030304" pitchFamily="18" charset="0"/>
              </a:rPr>
              <a:t> which yield </a:t>
            </a:r>
            <a:r>
              <a:rPr lang="en-US" sz="1700" dirty="0">
                <a:latin typeface="Book Antiqua" panose="02040602050305030304" pitchFamily="18" charset="0"/>
                <a:hlinkClick r:id="rId3">
                  <a:extLst>
                    <a:ext uri="{A12FA001-AC4F-418D-AE19-62706E023703}">
                      <ahyp:hlinkClr xmlns:ahyp="http://schemas.microsoft.com/office/drawing/2018/hyperlinkcolor" val="tx"/>
                    </a:ext>
                  </a:extLst>
                </a:hlinkClick>
              </a:rPr>
              <a:t>pyruvate</a:t>
            </a:r>
            <a:r>
              <a:rPr lang="en-US" sz="1700" dirty="0">
                <a:latin typeface="Book Antiqua" panose="02040602050305030304" pitchFamily="18" charset="0"/>
              </a:rPr>
              <a:t> that in turn is decarboxylated by the </a:t>
            </a:r>
            <a:r>
              <a:rPr lang="en-US" sz="1700" dirty="0">
                <a:latin typeface="Book Antiqua" panose="02040602050305030304" pitchFamily="18" charset="0"/>
                <a:hlinkClick r:id="rId4">
                  <a:extLst>
                    <a:ext uri="{A12FA001-AC4F-418D-AE19-62706E023703}">
                      <ahyp:hlinkClr xmlns:ahyp="http://schemas.microsoft.com/office/drawing/2018/hyperlinkcolor" val="tx"/>
                    </a:ext>
                  </a:extLst>
                </a:hlinkClick>
              </a:rPr>
              <a:t>pyruvate dehydrogenase complex</a:t>
            </a:r>
            <a:r>
              <a:rPr lang="en-US" sz="1700" dirty="0">
                <a:latin typeface="Book Antiqua" panose="02040602050305030304" pitchFamily="18" charset="0"/>
              </a:rPr>
              <a:t> generating acetyl-CoA according to the following reaction scheme:</a:t>
            </a:r>
          </a:p>
          <a:p>
            <a:pPr algn="ctr">
              <a:lnSpc>
                <a:spcPct val="107000"/>
              </a:lnSpc>
              <a:spcAft>
                <a:spcPts val="800"/>
              </a:spcAft>
            </a:pPr>
            <a:r>
              <a:rPr lang="en-US" sz="1700" dirty="0">
                <a:latin typeface="Book Antiqua" panose="02040602050305030304" pitchFamily="18" charset="0"/>
              </a:rPr>
              <a:t>CH3C(=O)C(=O)O−pyruvate + </a:t>
            </a:r>
            <a:r>
              <a:rPr lang="en-US" sz="1700" dirty="0">
                <a:latin typeface="Book Antiqua" panose="02040602050305030304" pitchFamily="18" charset="0"/>
                <a:hlinkClick r:id="rId5">
                  <a:extLst>
                    <a:ext uri="{A12FA001-AC4F-418D-AE19-62706E023703}">
                      <ahyp:hlinkClr xmlns:ahyp="http://schemas.microsoft.com/office/drawing/2018/hyperlinkcolor" val="tx"/>
                    </a:ext>
                  </a:extLst>
                </a:hlinkClick>
              </a:rPr>
              <a:t>HSCoA</a:t>
            </a:r>
            <a:r>
              <a:rPr lang="en-US" sz="1700" dirty="0">
                <a:latin typeface="Book Antiqua" panose="02040602050305030304" pitchFamily="18" charset="0"/>
              </a:rPr>
              <a:t> + NAD+ → CH3C(=O)SCoAacetyl-CoA + NADH + CO2</a:t>
            </a:r>
          </a:p>
          <a:p>
            <a:endParaRPr lang="en-US" dirty="0"/>
          </a:p>
        </p:txBody>
      </p:sp>
    </p:spTree>
    <p:extLst>
      <p:ext uri="{BB962C8B-B14F-4D97-AF65-F5344CB8AC3E}">
        <p14:creationId xmlns:p14="http://schemas.microsoft.com/office/powerpoint/2010/main" val="3121834425"/>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C30FD-EE0E-5B97-953C-38C15C73EEBE}"/>
              </a:ext>
            </a:extLst>
          </p:cNvPr>
          <p:cNvSpPr>
            <a:spLocks noGrp="1"/>
          </p:cNvSpPr>
          <p:nvPr>
            <p:ph type="title"/>
          </p:nvPr>
        </p:nvSpPr>
        <p:spPr/>
        <p:txBody>
          <a:bodyPr/>
          <a:lstStyle/>
          <a:p>
            <a:r>
              <a:rPr lang="en-US" sz="2400" dirty="0">
                <a:solidFill>
                  <a:srgbClr val="202124"/>
                </a:solidFill>
                <a:latin typeface="Book Antiqua" panose="02040602050305030304" pitchFamily="18" charset="0"/>
              </a:rPr>
              <a:t>Steps :</a:t>
            </a:r>
          </a:p>
        </p:txBody>
      </p:sp>
      <p:sp>
        <p:nvSpPr>
          <p:cNvPr id="3" name="Content Placeholder 2">
            <a:extLst>
              <a:ext uri="{FF2B5EF4-FFF2-40B4-BE49-F238E27FC236}">
                <a16:creationId xmlns:a16="http://schemas.microsoft.com/office/drawing/2014/main" id="{55193D70-41A4-A1BB-77BA-26D9D3C0761E}"/>
              </a:ext>
            </a:extLst>
          </p:cNvPr>
          <p:cNvSpPr>
            <a:spLocks noGrp="1"/>
          </p:cNvSpPr>
          <p:nvPr>
            <p:ph idx="1"/>
          </p:nvPr>
        </p:nvSpPr>
        <p:spPr/>
        <p:txBody>
          <a:bodyPr/>
          <a:lstStyle/>
          <a:p>
            <a:pPr>
              <a:lnSpc>
                <a:spcPts val="2250"/>
              </a:lnSpc>
              <a:spcAft>
                <a:spcPts val="800"/>
              </a:spcAft>
            </a:pPr>
            <a:r>
              <a:rPr lang="en-US" sz="1600" dirty="0">
                <a:latin typeface="Book Antiqua" panose="02040602050305030304" pitchFamily="18" charset="0"/>
              </a:rPr>
              <a:t>Step 1. In the first step of the citric acid cycle, acetyl Co </a:t>
            </a:r>
            <a:r>
              <a:rPr lang="en-US" sz="1600" dirty="0" err="1">
                <a:latin typeface="Book Antiqua" panose="02040602050305030304" pitchFamily="18" charset="0"/>
              </a:rPr>
              <a:t>Astart</a:t>
            </a:r>
            <a:r>
              <a:rPr lang="en-US" sz="1600" dirty="0">
                <a:latin typeface="Book Antiqua" panose="02040602050305030304" pitchFamily="18" charset="0"/>
              </a:rPr>
              <a:t> text, C, o, A, end text joins with a four-carbon molecule, oxaloacetate, releasing the  Co </a:t>
            </a:r>
            <a:r>
              <a:rPr lang="en-US" sz="1600" dirty="0" err="1">
                <a:latin typeface="Book Antiqua" panose="02040602050305030304" pitchFamily="18" charset="0"/>
              </a:rPr>
              <a:t>Astart</a:t>
            </a:r>
            <a:r>
              <a:rPr lang="en-US" sz="1600" dirty="0">
                <a:latin typeface="Book Antiqua" panose="02040602050305030304" pitchFamily="18" charset="0"/>
              </a:rPr>
              <a:t> text, C, o, A, end text group and forming a six-carbon molecule called citrate.</a:t>
            </a:r>
          </a:p>
          <a:p>
            <a:pPr>
              <a:lnSpc>
                <a:spcPts val="2250"/>
              </a:lnSpc>
              <a:spcAft>
                <a:spcPts val="800"/>
              </a:spcAft>
            </a:pPr>
            <a:r>
              <a:rPr lang="en-US" sz="1600" dirty="0">
                <a:latin typeface="Book Antiqua" panose="02040602050305030304" pitchFamily="18" charset="0"/>
              </a:rPr>
              <a:t>Step 2. In the second step, citrate is converted into its isomer, isocitrate. This is actually a two-step process, involving first the removal and then the addition of a water molecule, which is why the citric acid cycle is sometimes described as having nine steps—rather than the eight listed here^33cubed.</a:t>
            </a:r>
          </a:p>
          <a:p>
            <a:r>
              <a:rPr lang="en-US" sz="1600" dirty="0">
                <a:latin typeface="Book Antiqua" panose="02040602050305030304" pitchFamily="18" charset="0"/>
              </a:rPr>
              <a:t>Step 3. In the third step, isocitrate is oxidized and releases a molecule of carbon dioxide, leaving behind a five-carbon molecule—α-ketoglutarate. During this step, \text{NAD}^+NAD+start text, N, A, D, end text, start superscript, plus, end superscript is reduced to form \text{NADH}NADHstart text, N, A, D, H, end text. The enzyme catalyzing this step, isocitrate dehydrogenase, is important in regulating the speed of the citric acid cycle.</a:t>
            </a:r>
          </a:p>
          <a:p>
            <a:endParaRPr lang="en-US" sz="1600" dirty="0">
              <a:latin typeface="Book Antiqua" panose="02040602050305030304" pitchFamily="18" charset="0"/>
            </a:endParaRPr>
          </a:p>
        </p:txBody>
      </p:sp>
    </p:spTree>
    <p:extLst>
      <p:ext uri="{BB962C8B-B14F-4D97-AF65-F5344CB8AC3E}">
        <p14:creationId xmlns:p14="http://schemas.microsoft.com/office/powerpoint/2010/main" val="291422178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33F02F-908A-2FA5-F255-A708BFDB94BF}"/>
              </a:ext>
            </a:extLst>
          </p:cNvPr>
          <p:cNvSpPr>
            <a:spLocks noGrp="1"/>
          </p:cNvSpPr>
          <p:nvPr>
            <p:ph idx="1"/>
          </p:nvPr>
        </p:nvSpPr>
        <p:spPr>
          <a:xfrm>
            <a:off x="1066800" y="1100831"/>
            <a:ext cx="10058400" cy="4934209"/>
          </a:xfrm>
        </p:spPr>
        <p:txBody>
          <a:bodyPr>
            <a:normAutofit/>
          </a:bodyPr>
          <a:lstStyle/>
          <a:p>
            <a:pPr>
              <a:lnSpc>
                <a:spcPts val="2250"/>
              </a:lnSpc>
              <a:spcAft>
                <a:spcPts val="800"/>
              </a:spcAft>
            </a:pPr>
            <a:r>
              <a:rPr lang="en-US" sz="1600" dirty="0">
                <a:latin typeface="Book Antiqua" panose="02040602050305030304" pitchFamily="18" charset="0"/>
              </a:rPr>
              <a:t>Step 4. The fourth step is similar to the third. In this case, it’s α-ketoglutarate that’s oxidized, reducing \text{NAD}^+NAD+start text, N, A, D, end text, start superscript, plus, end superscript to \text{NADH}NADHstart text, N, A, D, H, end text and releasing a molecule of carbon dioxide in the process. The remaining four-carbon molecule picks up Coenzyme A, forming the unstable compound succinyl \text{CoA}CoAstart text, C, o, A, end text. The enzyme catalyzing this step, α-ketoglutarate dehydrogenase, is also important in regulation of the citric acid cycle.</a:t>
            </a:r>
          </a:p>
          <a:p>
            <a:pPr marL="0" indent="0">
              <a:lnSpc>
                <a:spcPts val="2250"/>
              </a:lnSpc>
              <a:spcAft>
                <a:spcPts val="800"/>
              </a:spcAft>
              <a:buNone/>
            </a:pPr>
            <a:endParaRPr lang="en-US" sz="1600" dirty="0">
              <a:latin typeface="Book Antiqua" panose="02040602050305030304" pitchFamily="18" charset="0"/>
            </a:endParaRPr>
          </a:p>
          <a:p>
            <a:pPr>
              <a:lnSpc>
                <a:spcPts val="2250"/>
              </a:lnSpc>
              <a:spcAft>
                <a:spcPts val="800"/>
              </a:spcAft>
            </a:pPr>
            <a:r>
              <a:rPr lang="en-US" sz="1600" dirty="0">
                <a:latin typeface="Book Antiqua" panose="02040602050305030304" pitchFamily="18" charset="0"/>
              </a:rPr>
              <a:t>Step 5. In step five, the \text{CoA}CoAstart text, C, o, A, end text of succinyl \text{CoA}CoAstart text, C, o, A, end text is replaced by a phosphate group, which is then transferred to \text{ADP}ADPstart text, A, D, P, end text to make \text{ATP}ATPstart text, A, T, P, end text. In some cells, \text{GDP}GDPstart text, G, D, P, end text—guanosine diphosphate—is used instead of \text{ADP}ADPstart text, A, D, P, end text, forming \text{GTP}GTPstart text, G, T, P, end text—guanosine triphosphate—as a product. The four-carbon molecule produced in this step is called succinate.</a:t>
            </a:r>
          </a:p>
          <a:p>
            <a:endParaRPr lang="en-US" dirty="0"/>
          </a:p>
        </p:txBody>
      </p:sp>
    </p:spTree>
    <p:extLst>
      <p:ext uri="{BB962C8B-B14F-4D97-AF65-F5344CB8AC3E}">
        <p14:creationId xmlns:p14="http://schemas.microsoft.com/office/powerpoint/2010/main" val="19244259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EC72E8-6B7D-6E44-8B4A-87DA1739E34B}"/>
              </a:ext>
            </a:extLst>
          </p:cNvPr>
          <p:cNvSpPr>
            <a:spLocks noGrp="1"/>
          </p:cNvSpPr>
          <p:nvPr>
            <p:ph idx="1"/>
          </p:nvPr>
        </p:nvSpPr>
        <p:spPr>
          <a:xfrm>
            <a:off x="1066800" y="1118586"/>
            <a:ext cx="10058400" cy="4916454"/>
          </a:xfrm>
        </p:spPr>
        <p:txBody>
          <a:bodyPr>
            <a:normAutofit/>
          </a:bodyPr>
          <a:lstStyle/>
          <a:p>
            <a:pPr>
              <a:lnSpc>
                <a:spcPts val="2250"/>
              </a:lnSpc>
              <a:spcAft>
                <a:spcPts val="800"/>
              </a:spcAft>
            </a:pPr>
            <a:r>
              <a:rPr lang="en-US" sz="1600" dirty="0">
                <a:latin typeface="Book Antiqua" panose="02040602050305030304" pitchFamily="18" charset="0"/>
              </a:rPr>
              <a:t>Step 6. In step six, succinate is oxidized, forming another four-carbon molecule called fumarate. In this reaction, two hydrogen atoms—with their electrons—are transferred to \text{FAD}</a:t>
            </a:r>
            <a:r>
              <a:rPr lang="en-US" sz="1600" dirty="0" err="1">
                <a:latin typeface="Book Antiqua" panose="02040602050305030304" pitchFamily="18" charset="0"/>
              </a:rPr>
              <a:t>FADstart</a:t>
            </a:r>
            <a:r>
              <a:rPr lang="en-US" sz="1600" dirty="0">
                <a:latin typeface="Book Antiqua" panose="02040602050305030304" pitchFamily="18" charset="0"/>
              </a:rPr>
              <a:t> text, F, A, D, end text, producing \text{FADH}_2FADH2 start text, F, A, D, H, end text, start subscript, 2, end subscript. The enzyme that carries out this step is embedded in the inner membrane of the mitochondrion, so \text{FADH}_2FADH2 start text, F, A, D, H, end text, start subscript, 2, end subscript can transfer its electrons directly into the electron transport chain.</a:t>
            </a:r>
          </a:p>
          <a:p>
            <a:pPr>
              <a:lnSpc>
                <a:spcPts val="2250"/>
              </a:lnSpc>
              <a:spcAft>
                <a:spcPts val="800"/>
              </a:spcAft>
            </a:pPr>
            <a:r>
              <a:rPr lang="en-US" sz="1600" dirty="0">
                <a:latin typeface="Book Antiqua" panose="02040602050305030304" pitchFamily="18" charset="0"/>
              </a:rPr>
              <a:t>Step 7. In step seven, water is added to the four-carbon molecule fumarate, converting it into another four-carbon molecule called malate.</a:t>
            </a:r>
          </a:p>
          <a:p>
            <a:pPr>
              <a:lnSpc>
                <a:spcPts val="2250"/>
              </a:lnSpc>
              <a:spcAft>
                <a:spcPts val="800"/>
              </a:spcAft>
            </a:pPr>
            <a:r>
              <a:rPr lang="en-US" sz="1600" dirty="0">
                <a:latin typeface="Book Antiqua" panose="02040602050305030304" pitchFamily="18" charset="0"/>
              </a:rPr>
              <a:t>Step 8. In the last step of the citric acid cycle, oxaloacetate—the starting four-carbon compound—is regenerated by oxidation of malate. Another molecule of \text{NAD}^+NAD+start text, N, A, D, end text, start superscript, plus, end superscript is reduced to \text{NADH}NADHstart text, N, A, D, H, end text in the process.</a:t>
            </a:r>
          </a:p>
          <a:p>
            <a:endParaRPr lang="en-US" sz="1600" dirty="0"/>
          </a:p>
        </p:txBody>
      </p:sp>
    </p:spTree>
    <p:extLst>
      <p:ext uri="{BB962C8B-B14F-4D97-AF65-F5344CB8AC3E}">
        <p14:creationId xmlns:p14="http://schemas.microsoft.com/office/powerpoint/2010/main" val="107558507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D4B4F90-F096-4295-B3B0-F164339C7EBA}">
  <we:reference id="beefbeef-beef-beef-beef-beefbeefbeef" version="2.0.0.0" store="EXCatalog" storeType="EXCatalog"/>
  <we:alternateReferences>
    <we:reference id="WA104380121" version="2.0.0.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Savon</Template>
  <TotalTime>243</TotalTime>
  <Words>3955</Words>
  <Application>Microsoft Office PowerPoint</Application>
  <PresentationFormat>Widescreen</PresentationFormat>
  <Paragraphs>96</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Book Antiqua</vt:lpstr>
      <vt:lpstr>Calibri</vt:lpstr>
      <vt:lpstr>Garamond</vt:lpstr>
      <vt:lpstr>Symbol</vt:lpstr>
      <vt:lpstr>Savon</vt:lpstr>
      <vt:lpstr>Helicobacter pylori</vt:lpstr>
      <vt:lpstr>Glycolysis &amp; gluconeogenesis</vt:lpstr>
      <vt:lpstr>Effect of Glycolysis &amp; Gluconeogenesis on Helicobacter pylori</vt:lpstr>
      <vt:lpstr>Difference Between Glycolysis &amp; Gluconeogenesis</vt:lpstr>
      <vt:lpstr>PowerPoint Presentation</vt:lpstr>
      <vt:lpstr> Citric acid cycle</vt:lpstr>
      <vt:lpstr>Steps :</vt:lpstr>
      <vt:lpstr>PowerPoint Presentation</vt:lpstr>
      <vt:lpstr>PowerPoint Presentation</vt:lpstr>
      <vt:lpstr>PowerPoint Presentation</vt:lpstr>
      <vt:lpstr>Products of the citric acid cycle :</vt:lpstr>
      <vt:lpstr>The pentose phosphate pathway (PPP)</vt:lpstr>
      <vt:lpstr>The Role of the PPP in Type 2 Diabetes Mellitus (T2DM)</vt:lpstr>
      <vt:lpstr>The Role of the PPP in Cancer</vt:lpstr>
      <vt:lpstr>Evidence for a pentose phosphate pathway in Helicobacter pylori</vt:lpstr>
      <vt:lpstr>PowerPoint Presentation</vt:lpstr>
      <vt:lpstr>PowerPoint Presentation</vt:lpstr>
      <vt:lpstr>Glycine, serine and threonine catabolic pathway </vt:lpstr>
      <vt:lpstr>PowerPoint Presentation</vt:lpstr>
      <vt:lpstr>PowerPoint Presentation</vt:lpstr>
      <vt:lpstr>PowerPoint Presentation</vt:lpstr>
      <vt:lpstr>PowerPoint Presentation</vt:lpstr>
      <vt:lpstr>Cysteine and methionine metabolism</vt:lpstr>
      <vt:lpstr>Description</vt:lpstr>
      <vt:lpstr>PowerPoint Presentation</vt:lpstr>
      <vt:lpstr>PowerPoint Presentation</vt:lpstr>
      <vt:lpstr>PowerPoint Presentation</vt:lpstr>
      <vt:lpstr>Role of Helicobacter pylori in Cysteine and methionine metabolism</vt:lpstr>
      <vt:lpstr>Lysine biosynthesis</vt:lpstr>
      <vt:lpstr>The importance of Lysine</vt:lpstr>
      <vt:lpstr>PowerPoint Presentation</vt:lpstr>
      <vt:lpstr>Lysine degradation</vt:lpstr>
      <vt:lpstr> Arginine biosynthetic pathway</vt:lpstr>
      <vt:lpstr>PowerPoint Presentation</vt:lpstr>
      <vt:lpstr>PowerPoint Presentation</vt:lpstr>
      <vt:lpstr>PowerPoint Presentation</vt:lpstr>
      <vt:lpstr>Tryptophan metabolism</vt:lpstr>
      <vt:lpstr>PowerPoint Presentation</vt:lpstr>
      <vt:lpstr>Helicobacter pylori and serum kynurenine-tryptophan ratio in patients with colorectal cancer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Helicobacter pylori</dc:title>
  <dc:creator>Nourhanne 20367835</dc:creator>
  <cp:lastModifiedBy>Nourhanne 20367835</cp:lastModifiedBy>
  <cp:revision>2</cp:revision>
  <dcterms:created xsi:type="dcterms:W3CDTF">2022-11-25T19:15:36Z</dcterms:created>
  <dcterms:modified xsi:type="dcterms:W3CDTF">2022-12-02T19:22:32Z</dcterms:modified>
</cp:coreProperties>
</file>