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2"/>
  </p:notesMasterIdLst>
  <p:handoutMasterIdLst>
    <p:handoutMasterId r:id="rId13"/>
  </p:handoutMasterIdLst>
  <p:sldIdLst>
    <p:sldId id="273" r:id="rId2"/>
    <p:sldId id="280" r:id="rId3"/>
    <p:sldId id="270" r:id="rId4"/>
    <p:sldId id="268" r:id="rId5"/>
    <p:sldId id="272" r:id="rId6"/>
    <p:sldId id="267" r:id="rId7"/>
    <p:sldId id="278" r:id="rId8"/>
    <p:sldId id="277" r:id="rId9"/>
    <p:sldId id="27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280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8"/>
            <p14:sldId id="277"/>
          </p14:sldIdLst>
        </p14:section>
        <p14:section name="Learn More" id="{2CC34DB2-6590-42C0-AD4B-A04C6060184E}">
          <p14:sldIdLst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F4A00"/>
    <a:srgbClr val="D24726"/>
    <a:srgbClr val="EBEBEB"/>
    <a:srgbClr val="F8F8F8"/>
    <a:srgbClr val="D2B4A6"/>
    <a:srgbClr val="734F29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364" autoAdjust="0"/>
    <p:restoredTop sz="96006" autoAdjust="0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32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AB0323-C360-0B45-8D8E-82B2056245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C24CC-1D4F-7542-B4A7-8D442B791E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FEA3F-0646-B941-B87B-0576C85B0FD1}" type="datetime1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111B7-3333-B34B-B991-886F42F020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Basic introduction Data Science - By: Moahmed Hassan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0A02-0A01-8745-A65F-987125C2FE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3DA9-F174-DB41-B173-3928CEFC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5522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Basic introduction Data Science - By: Moahmed Hassan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5104-8265-CE43-BFE4-861555C91F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Basic introduction Data Science - By: Moahmed Hassan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121FD80-0D40-544E-9405-D4205973EAE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7420-74B2-034F-9AF9-C9FE4AB760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Basic introduction Data Science - By: Moahmed Hassan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356D49A-0AD6-B441-B5CB-4B36D06CFC0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F2ED-9584-9C4D-ADA5-DA6F32432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Basic introduction Data Science - By: Moahmed Hassan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62EFAE7-3F8D-5346-B554-226982A9CF4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BDA2-A91E-2941-BB89-E2A1260BFF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Basic introduction Data Science - By: Moahmed Hassan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F9ED34E7-30F3-FD4F-B1F2-486C1DF025B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7D57-3BFB-C14D-BCB4-144874CB31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Basic introduction Data Science - By: Moahmed Hassan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E4AF660-50F4-E947-B961-E4DA07F42E6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B41B-1A33-614D-9183-CFC139F5A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Basic introduction Data Science - By: Moahmed Hassan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501B6D7-8EF0-0C44-9953-1E49B3EED9B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1889-F8DC-E746-A6A5-08EC3B6126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Basic introduction Data Science - By: Moahmed Hassan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A57A736-2E68-6E4D-A390-3DED3610BB2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9B22-4BAE-F642-8FD1-A300C57A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9DC05-CD34-164D-9984-5FD5D45DD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3440-1EA4-1342-917F-78BD5D9D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9E94-BF30-B64C-8777-169D5A72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AC30-60E3-7F4A-8C44-B8A3002B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290B-616F-5F4E-A104-0E66A575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E1A34-3E17-0F4E-8042-A486D7617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A715-0801-A64C-B635-62E20758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FB55-7336-3D4C-8578-C1B9BEE2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656A-E707-6946-B9C0-2617EC08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0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CE829-FEAF-574B-9992-BD7CF47FE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61A29-7F8D-354F-9805-7F1E67F67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DB75-B281-704E-A2F1-AE05C733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6DB5-AEB7-C14D-8976-639AD26F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5C22-9151-344C-87C3-008E795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5816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18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84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EB36-4A53-2E4B-93F9-5F40D051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546F-527F-464D-A315-342A2E3C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3938-0091-984B-8AE2-19FE17B1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1000-B068-CF4C-A9BE-14E213BF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CEEF-E7AB-CB4F-B9E0-DE34C5F2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9AB8-00A4-0344-9F9C-3E3F4113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6D4B-F947-3940-BB46-A24D3EB7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CB65-D4C0-4B4B-BDD5-CB665779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D858-846F-F74D-B074-6DEE05F5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0A81E-227C-4F4F-9D0F-2BF7CD33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7FB5-587E-9F47-A152-E6F72563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90A0-9B1A-E544-ADA2-C183CA4D9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F077-0605-2545-A9D1-7F6C7FC7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DA42-F1B1-C647-A92F-0A82DD7F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F802-0AE1-594F-8572-80585A52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1F111-209B-2A41-8C1F-D36B54E6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0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D8FE-F158-C24A-8B84-A912DD0E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F46A3-6D3C-7A48-84F4-55A7BF55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52FEC-2CAF-934D-ABAA-FCA8DC89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8F61-15E7-D944-8EAC-6C60815D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525EC-E69E-4C4B-BF0A-3A14F06FC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8E52F-95FC-C34C-97C8-C0D9ECBF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A23C5-9BFF-C142-84C2-28ECB050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35850-05B5-CD4E-BCF2-463967E7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341B-74B0-6E4A-9FB3-11A49E78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05D34-8A79-774F-901D-9A3E9EF4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8D44D-857D-3749-A6AD-FD82007E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89657-5FD5-BA4D-AB55-5B485439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51A4F-5F13-D54D-AB02-6DF12ECB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E9DC-EF27-F747-8102-EDE37D01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D422F-B06A-EC4A-97E9-D72FD99C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2DAE-5C1F-264D-B42D-13CA4785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1C12-E5FA-0C4C-98BC-297CB2A7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D38E7-528D-0C49-A94E-EEB2CE93E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FA666-57D4-E44C-BD10-E75A7E30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925F-DFF1-2E4A-BEC7-87ADCF7B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EFBDA-3235-4844-996E-0653E1CF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3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9486-C2BA-A64F-88BD-6756F342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B29AB-C828-B849-9781-232DBEE9B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2A86D-DFA8-9448-8217-AC795218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3C722-69CF-964D-9D14-C3661A2B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E69B3-BCAB-7742-96BC-D8A3A15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6C37C-2B5C-C443-ACB7-925A837B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E1201-207B-1049-B93E-A1DD9084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C9159-341B-434A-B29A-91E3795E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B395-02F9-894F-AC41-F6DC7575D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4D23-5AF0-594C-A2EB-9A0D7CF97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FC29-CA87-764A-A6A6-A59D6C343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818" r:id="rId14"/>
    <p:sldLayoutId id="2147483673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openxmlformats.org/officeDocument/2006/relationships/hyperlink" Target="mailto:mdooy66@gmail.com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DD462F"/>
          </a:fgClr>
          <a:bgClr>
            <a:srgbClr val="DD462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70856" y="1472973"/>
            <a:ext cx="8199665" cy="1498600"/>
          </a:xfrm>
        </p:spPr>
        <p:txBody>
          <a:bodyPr>
            <a:norm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F176C-6890-FF45-B627-43B315EC52E2}"/>
              </a:ext>
            </a:extLst>
          </p:cNvPr>
          <p:cNvSpPr txBox="1"/>
          <p:nvPr/>
        </p:nvSpPr>
        <p:spPr>
          <a:xfrm>
            <a:off x="2721430" y="2654663"/>
            <a:ext cx="7625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           Presented By:</a:t>
            </a:r>
          </a:p>
          <a:p>
            <a:r>
              <a:rPr lang="en-US" sz="3600" dirty="0">
                <a:solidFill>
                  <a:schemeClr val="bg2"/>
                </a:solidFill>
              </a:rPr>
              <a:t>Mohamed Hassan Mohamed</a:t>
            </a:r>
          </a:p>
          <a:p>
            <a:r>
              <a:rPr lang="en-US" sz="3600" dirty="0">
                <a:solidFill>
                  <a:schemeClr val="bg2"/>
                </a:solidFill>
              </a:rPr>
              <a:t>Title: Computer Science (M.Sc.)</a:t>
            </a:r>
          </a:p>
          <a:p>
            <a:r>
              <a:rPr lang="en-US" sz="3600" dirty="0">
                <a:solidFill>
                  <a:schemeClr val="bg2"/>
                </a:solidFill>
              </a:rPr>
              <a:t>Email: </a:t>
            </a:r>
            <a:r>
              <a:rPr lang="en-US" sz="360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mdooy66@gmail.com</a:t>
            </a:r>
            <a:endParaRPr lang="en-US" sz="3600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6F17EEC-9AEF-0B4C-944F-4D6ED55CA9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  <p:transition spd="med" advTm="101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2D2C-5BB9-3241-B08B-803D24D5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422359"/>
          </a:xfrm>
          <a:solidFill>
            <a:srgbClr val="FF4A00"/>
          </a:solidFill>
        </p:spPr>
        <p:txBody>
          <a:bodyPr/>
          <a:lstStyle/>
          <a:p>
            <a:pPr algn="ctr"/>
            <a:r>
              <a:rPr lang="en-US" dirty="0"/>
              <a:t>How to Structure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E915B-C8AF-4947-A184-C52F8B99828B}"/>
              </a:ext>
            </a:extLst>
          </p:cNvPr>
          <p:cNvSpPr txBox="1"/>
          <p:nvPr/>
        </p:nvSpPr>
        <p:spPr>
          <a:xfrm>
            <a:off x="937846" y="2977662"/>
            <a:ext cx="110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can use an array or a database table to structure or present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51318-1B54-8246-85B6-40A1897EF283}"/>
              </a:ext>
            </a:extLst>
          </p:cNvPr>
          <p:cNvSpPr txBox="1"/>
          <p:nvPr/>
        </p:nvSpPr>
        <p:spPr>
          <a:xfrm>
            <a:off x="1547446" y="4056185"/>
            <a:ext cx="71570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/>
              <a:t>[ 80 , 85, 90, 95, 100, 105, 110, 115, 120, 125 ]</a:t>
            </a:r>
          </a:p>
          <a:p>
            <a:endParaRPr lang="en-US" sz="2800" dirty="0"/>
          </a:p>
          <a:p>
            <a:r>
              <a:rPr lang="en-US" sz="2800" dirty="0"/>
              <a:t>Let us code, to create an array in Python.</a:t>
            </a:r>
          </a:p>
        </p:txBody>
      </p:sp>
    </p:spTree>
    <p:extLst>
      <p:ext uri="{BB962C8B-B14F-4D97-AF65-F5344CB8AC3E}">
        <p14:creationId xmlns:p14="http://schemas.microsoft.com/office/powerpoint/2010/main" val="367693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3342-FA0A-C046-9FAB-6E6B869F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4A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C7BEC-2BF4-6E4D-855E-BC2BB70D0563}"/>
              </a:ext>
            </a:extLst>
          </p:cNvPr>
          <p:cNvSpPr/>
          <p:nvPr/>
        </p:nvSpPr>
        <p:spPr>
          <a:xfrm>
            <a:off x="1197429" y="2205332"/>
            <a:ext cx="95141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Data Science is a combination of multiple disciplines that uses statistics, data analysis, and machine learning to analyze data and to expect knowledge and </a:t>
            </a:r>
            <a:r>
              <a:rPr lang="en-US" sz="2800" dirty="0" err="1"/>
              <a:t>insigts</a:t>
            </a:r>
            <a:r>
              <a:rPr lang="en-US" sz="2800" dirty="0"/>
              <a:t> from it.</a:t>
            </a:r>
          </a:p>
        </p:txBody>
      </p:sp>
    </p:spTree>
    <p:extLst>
      <p:ext uri="{BB962C8B-B14F-4D97-AF65-F5344CB8AC3E}">
        <p14:creationId xmlns:p14="http://schemas.microsoft.com/office/powerpoint/2010/main" val="293437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92988"/>
          </a:xfrm>
          <a:solidFill>
            <a:srgbClr val="FF4A00"/>
          </a:solidFill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Data Science?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1964-A012-7F4F-9AB5-BF898E6757FA}"/>
              </a:ext>
            </a:extLst>
          </p:cNvPr>
          <p:cNvSpPr txBox="1"/>
          <p:nvPr/>
        </p:nvSpPr>
        <p:spPr>
          <a:xfrm>
            <a:off x="903024" y="1547445"/>
            <a:ext cx="10152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Science  is  about data gathering, analysis and decision-making.</a:t>
            </a:r>
          </a:p>
          <a:p>
            <a:endParaRPr lang="en-US" sz="2800" dirty="0"/>
          </a:p>
          <a:p>
            <a:r>
              <a:rPr lang="en-US" sz="2800" dirty="0"/>
              <a:t>Data Science is about finding patterns in data, through analyses, and make future predictions.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D0BF8-2E5C-014C-BE27-8164F63A816A}"/>
              </a:ext>
            </a:extLst>
          </p:cNvPr>
          <p:cNvSpPr txBox="1"/>
          <p:nvPr/>
        </p:nvSpPr>
        <p:spPr>
          <a:xfrm>
            <a:off x="1172308" y="4048671"/>
            <a:ext cx="1048556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 using  Data Science, companies are able to make: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Better decisions ( should we choose A or 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Predictive analysis (what will happen next)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Pattern discoveries (find pattern, or maybe hidden information</a:t>
            </a:r>
          </a:p>
          <a:p>
            <a:r>
              <a:rPr lang="en-US" sz="2800" dirty="0"/>
              <a:t>	 in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7349"/>
          </a:xfrm>
          <a:solidFill>
            <a:srgbClr val="FF4A00"/>
          </a:solidFill>
        </p:spPr>
        <p:txBody>
          <a:bodyPr>
            <a:normAutofit/>
          </a:bodyPr>
          <a:lstStyle/>
          <a:p>
            <a:pPr lvl="0" algn="ctr"/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Data  Science Needed?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310A-E6C9-6144-B58F-7EF643891681}"/>
              </a:ext>
            </a:extLst>
          </p:cNvPr>
          <p:cNvSpPr txBox="1"/>
          <p:nvPr/>
        </p:nvSpPr>
        <p:spPr>
          <a:xfrm>
            <a:off x="754757" y="1620931"/>
            <a:ext cx="1005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Science is used in  many industries in the world today, e.g. banking, consultancy , healthcare, and manufacturing.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E7214-6CED-CE41-9CC0-C39CE857AF20}"/>
              </a:ext>
            </a:extLst>
          </p:cNvPr>
          <p:cNvSpPr txBox="1"/>
          <p:nvPr/>
        </p:nvSpPr>
        <p:spPr>
          <a:xfrm>
            <a:off x="1081533" y="2743200"/>
            <a:ext cx="5602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Examples of where Data Science is Needed: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29565-A70D-E441-A5DA-D13DF052D449}"/>
              </a:ext>
            </a:extLst>
          </p:cNvPr>
          <p:cNvSpPr txBox="1"/>
          <p:nvPr/>
        </p:nvSpPr>
        <p:spPr>
          <a:xfrm>
            <a:off x="590468" y="3329484"/>
            <a:ext cx="94098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route planning: To discover the best routes to 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foresee delays for flight/ship 'train etc. (through predictive analysis)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create promotional offers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find best suited time to deliver goods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forecast the next years revenue for a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analyze health benefit of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predict who will win elections</a:t>
            </a:r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7242"/>
          </a:xfrm>
          <a:solidFill>
            <a:srgbClr val="FF4A00"/>
          </a:solidFill>
        </p:spPr>
        <p:txBody>
          <a:bodyPr>
            <a:normAutofit/>
          </a:bodyPr>
          <a:lstStyle/>
          <a:p>
            <a:pPr lvl="0" algn="ctr"/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can be applied to nearly every part of a business where data is available. Examples are: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6BE3B-37A6-844C-804E-9DDF58BD68E9}"/>
              </a:ext>
            </a:extLst>
          </p:cNvPr>
          <p:cNvSpPr txBox="1"/>
          <p:nvPr/>
        </p:nvSpPr>
        <p:spPr>
          <a:xfrm>
            <a:off x="1537397" y="2192215"/>
            <a:ext cx="35333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Consumer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Stock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Logistic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894668"/>
          </a:xfrm>
          <a:solidFill>
            <a:srgbClr val="FF4A00"/>
          </a:solidFill>
        </p:spPr>
        <p:txBody>
          <a:bodyPr>
            <a:normAutofit/>
          </a:bodyPr>
          <a:lstStyle/>
          <a:p>
            <a:pPr lvl="0" algn="ctr"/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a Data Scientist Work?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AC594-105B-3C4F-B720-6D23B0FEFF9D}"/>
              </a:ext>
            </a:extLst>
          </p:cNvPr>
          <p:cNvSpPr txBox="1"/>
          <p:nvPr/>
        </p:nvSpPr>
        <p:spPr>
          <a:xfrm>
            <a:off x="1055077" y="2016369"/>
            <a:ext cx="99177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Data Scientist requires expertise in several background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Programming (Python or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Mathematics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2F39-21CA-0F47-B702-8D9ED707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7903"/>
          </a:xfrm>
          <a:solidFill>
            <a:srgbClr val="FF4A0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Here is how a Data Scientist works: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26EED-E48C-8B44-9010-FBE1755F8B16}"/>
              </a:ext>
            </a:extLst>
          </p:cNvPr>
          <p:cNvSpPr txBox="1"/>
          <p:nvPr/>
        </p:nvSpPr>
        <p:spPr>
          <a:xfrm flipH="1">
            <a:off x="1091431" y="1817759"/>
            <a:ext cx="10749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Ask the right questions – To understand the business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Explore and collect data – From database, web logs, customer feedback,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Extract the data – Transform the data to a standardized format.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Clean the data -  Remove erroneous values from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Find and Replace missing values – check for missing values and replace them with s suitable value ( e.g. an average value).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Normalize data – Scale the values in a practical range (e.g. 140 cm is smaller than 1,6 m. </a:t>
            </a:r>
          </a:p>
        </p:txBody>
      </p:sp>
    </p:spTree>
    <p:extLst>
      <p:ext uri="{BB962C8B-B14F-4D97-AF65-F5344CB8AC3E}">
        <p14:creationId xmlns:p14="http://schemas.microsoft.com/office/powerpoint/2010/main" val="1529055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96697"/>
          </a:xfrm>
          <a:pattFill prst="pct5">
            <a:fgClr>
              <a:schemeClr val="accent1"/>
            </a:fgClr>
            <a:bgClr>
              <a:srgbClr val="FF4A00"/>
            </a:bgClr>
          </a:pattFill>
        </p:spPr>
        <p:txBody>
          <a:bodyPr>
            <a:norm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What is the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27C10-71E0-034C-8992-FC1A8CB7171A}"/>
              </a:ext>
            </a:extLst>
          </p:cNvPr>
          <p:cNvSpPr txBox="1"/>
          <p:nvPr/>
        </p:nvSpPr>
        <p:spPr>
          <a:xfrm>
            <a:off x="1078522" y="2120988"/>
            <a:ext cx="651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is a collection of information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C0938-D650-794A-96F0-4D95E02867DA}"/>
              </a:ext>
            </a:extLst>
          </p:cNvPr>
          <p:cNvSpPr txBox="1"/>
          <p:nvPr/>
        </p:nvSpPr>
        <p:spPr>
          <a:xfrm>
            <a:off x="1078522" y="2817274"/>
            <a:ext cx="9358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 purpose of Data Science is to structure data, making </a:t>
            </a:r>
          </a:p>
          <a:p>
            <a:r>
              <a:rPr lang="en-US" sz="2800" dirty="0"/>
              <a:t>it interpretable and easy to work with.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A9E83-B824-6D40-8EE0-C53498DA71CA}"/>
              </a:ext>
            </a:extLst>
          </p:cNvPr>
          <p:cNvSpPr txBox="1"/>
          <p:nvPr/>
        </p:nvSpPr>
        <p:spPr>
          <a:xfrm>
            <a:off x="1529024" y="4237892"/>
            <a:ext cx="67233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can be categorized into two groups: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Structured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288026"/>
          </a:xfrm>
          <a:solidFill>
            <a:srgbClr val="FF4A00"/>
          </a:solidFill>
        </p:spPr>
        <p:txBody>
          <a:bodyPr/>
          <a:lstStyle/>
          <a:p>
            <a:pPr algn="ctr"/>
            <a:r>
              <a:rPr lang="en-US" dirty="0"/>
              <a:t>Unstructured Data / Structured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DF7C7-64EA-3147-8F9C-2A2ACA195B1E}"/>
              </a:ext>
            </a:extLst>
          </p:cNvPr>
          <p:cNvSpPr txBox="1"/>
          <p:nvPr/>
        </p:nvSpPr>
        <p:spPr>
          <a:xfrm>
            <a:off x="750277" y="2951946"/>
            <a:ext cx="9474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Unstructured data is not organized. We must organize the </a:t>
            </a:r>
          </a:p>
          <a:p>
            <a:r>
              <a:rPr lang="en-US" sz="2800" dirty="0"/>
              <a:t>data for analysis purposes.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46AB0-547A-B248-A88E-D731B47F5038}"/>
              </a:ext>
            </a:extLst>
          </p:cNvPr>
          <p:cNvSpPr txBox="1"/>
          <p:nvPr/>
        </p:nvSpPr>
        <p:spPr>
          <a:xfrm>
            <a:off x="750277" y="4590570"/>
            <a:ext cx="8621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Structured Data is organized and easier to work with.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607</Words>
  <Application>Microsoft Macintosh PowerPoint</Application>
  <PresentationFormat>Widescreen</PresentationFormat>
  <Paragraphs>80</Paragraphs>
  <Slides>10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Data Science</vt:lpstr>
      <vt:lpstr>Data Science Introduction</vt:lpstr>
      <vt:lpstr>What is Data Science?</vt:lpstr>
      <vt:lpstr>Where is Data  Science Needed?</vt:lpstr>
      <vt:lpstr>Data Science can be applied to nearly every part of a business where data is available. Examples are:</vt:lpstr>
      <vt:lpstr>How Does a Data Scientist Work?</vt:lpstr>
      <vt:lpstr>Here is how a Data Scientist works:</vt:lpstr>
      <vt:lpstr>What is the Data?</vt:lpstr>
      <vt:lpstr>Unstructured Data / Structured Data</vt:lpstr>
      <vt:lpstr>How to Structure data?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Mac</dc:title>
  <dc:subject/>
  <dc:creator>Mohamed Hassan</dc:creator>
  <cp:keywords/>
  <dc:description/>
  <cp:lastModifiedBy>Mohamed Hassan</cp:lastModifiedBy>
  <cp:revision>49</cp:revision>
  <dcterms:created xsi:type="dcterms:W3CDTF">2021-01-17T16:12:55Z</dcterms:created>
  <dcterms:modified xsi:type="dcterms:W3CDTF">2021-01-17T21:36:55Z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