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ertion Sort" id="{3415EC2A-1D14-F744-B4F1-24014D85B5DD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Selection Sort" id="{9A544406-7AAF-8646-90C0-6EA158EB445E}">
          <p14:sldIdLst>
            <p14:sldId id="265"/>
            <p14:sldId id="266"/>
            <p14:sldId id="267"/>
          </p14:sldIdLst>
        </p14:section>
        <p14:section name="Quick sort" id="{CF2D8704-9D2A-2049-8492-DCAFA0C5A567}">
          <p14:sldIdLst>
            <p14:sldId id="268"/>
            <p14:sldId id="269"/>
          </p14:sldIdLst>
        </p14:section>
        <p14:section name="Merge sirt" id="{D80A3608-D64D-5346-8447-BE78628CF056}">
          <p14:sldIdLst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F35C"/>
    <a:srgbClr val="FF8CE7"/>
    <a:srgbClr val="00FFFE"/>
    <a:srgbClr val="FF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3"/>
    <p:restoredTop sz="95055"/>
  </p:normalViewPr>
  <p:slideViewPr>
    <p:cSldViewPr snapToGrid="0" snapToObjects="1">
      <p:cViewPr>
        <p:scale>
          <a:sx n="85" d="100"/>
          <a:sy n="85" d="100"/>
        </p:scale>
        <p:origin x="35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8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80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23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67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45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02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48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51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8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7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6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2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1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9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01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F714-267A-DE41-8B65-C13E638C8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80" y="1086227"/>
            <a:ext cx="7245394" cy="1514005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Introduction to  Algorithms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B5460-DEEE-724C-A248-70ADA0B4D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80" y="2930016"/>
            <a:ext cx="7510506" cy="2219108"/>
          </a:xfrm>
        </p:spPr>
        <p:txBody>
          <a:bodyPr anchor="ctr"/>
          <a:lstStyle/>
          <a:p>
            <a:r>
              <a:rPr lang="en-US" sz="2400" dirty="0"/>
              <a:t>Sorting Techniques</a:t>
            </a:r>
          </a:p>
          <a:p>
            <a:r>
              <a:rPr lang="en-US" sz="2000" dirty="0"/>
              <a:t>By. Mahamed Hassan Mahamed</a:t>
            </a:r>
          </a:p>
          <a:p>
            <a:r>
              <a:rPr lang="en-US" sz="2000" dirty="0"/>
              <a:t> 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3225066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1A1E7A-7B05-5243-9181-95F7546D70B7}"/>
              </a:ext>
            </a:extLst>
          </p:cNvPr>
          <p:cNvSpPr txBox="1"/>
          <p:nvPr/>
        </p:nvSpPr>
        <p:spPr>
          <a:xfrm>
            <a:off x="2953062" y="854439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(To be continued)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BC3C2B-58F9-7042-95EA-5965C9E872B4}"/>
              </a:ext>
            </a:extLst>
          </p:cNvPr>
          <p:cNvSpPr txBox="1"/>
          <p:nvPr/>
        </p:nvSpPr>
        <p:spPr>
          <a:xfrm>
            <a:off x="1663908" y="1223771"/>
            <a:ext cx="6893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two iterations, two least values are positioned at </a:t>
            </a:r>
          </a:p>
          <a:p>
            <a:r>
              <a:rPr lang="en-US" sz="2000" dirty="0"/>
              <a:t>Beginning in a sorted manner.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7CC6B32-97FE-0E49-AF42-AD775AD88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798493"/>
              </p:ext>
            </p:extLst>
          </p:nvPr>
        </p:nvGraphicFramePr>
        <p:xfrm>
          <a:off x="1858780" y="2054014"/>
          <a:ext cx="554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96">
                  <a:extLst>
                    <a:ext uri="{9D8B030D-6E8A-4147-A177-3AD203B41FA5}">
                      <a16:colId xmlns:a16="http://schemas.microsoft.com/office/drawing/2014/main" val="2243511827"/>
                    </a:ext>
                  </a:extLst>
                </a:gridCol>
                <a:gridCol w="693296">
                  <a:extLst>
                    <a:ext uri="{9D8B030D-6E8A-4147-A177-3AD203B41FA5}">
                      <a16:colId xmlns:a16="http://schemas.microsoft.com/office/drawing/2014/main" val="1714768110"/>
                    </a:ext>
                  </a:extLst>
                </a:gridCol>
                <a:gridCol w="693296">
                  <a:extLst>
                    <a:ext uri="{9D8B030D-6E8A-4147-A177-3AD203B41FA5}">
                      <a16:colId xmlns:a16="http://schemas.microsoft.com/office/drawing/2014/main" val="3888190845"/>
                    </a:ext>
                  </a:extLst>
                </a:gridCol>
                <a:gridCol w="693296">
                  <a:extLst>
                    <a:ext uri="{9D8B030D-6E8A-4147-A177-3AD203B41FA5}">
                      <a16:colId xmlns:a16="http://schemas.microsoft.com/office/drawing/2014/main" val="3213332428"/>
                    </a:ext>
                  </a:extLst>
                </a:gridCol>
                <a:gridCol w="693296">
                  <a:extLst>
                    <a:ext uri="{9D8B030D-6E8A-4147-A177-3AD203B41FA5}">
                      <a16:colId xmlns:a16="http://schemas.microsoft.com/office/drawing/2014/main" val="3963684776"/>
                    </a:ext>
                  </a:extLst>
                </a:gridCol>
                <a:gridCol w="693296">
                  <a:extLst>
                    <a:ext uri="{9D8B030D-6E8A-4147-A177-3AD203B41FA5}">
                      <a16:colId xmlns:a16="http://schemas.microsoft.com/office/drawing/2014/main" val="3126533001"/>
                    </a:ext>
                  </a:extLst>
                </a:gridCol>
                <a:gridCol w="693296">
                  <a:extLst>
                    <a:ext uri="{9D8B030D-6E8A-4147-A177-3AD203B41FA5}">
                      <a16:colId xmlns:a16="http://schemas.microsoft.com/office/drawing/2014/main" val="484879491"/>
                    </a:ext>
                  </a:extLst>
                </a:gridCol>
                <a:gridCol w="693296">
                  <a:extLst>
                    <a:ext uri="{9D8B030D-6E8A-4147-A177-3AD203B41FA5}">
                      <a16:colId xmlns:a16="http://schemas.microsoft.com/office/drawing/2014/main" val="708509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FF35C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FF35C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7449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1622E82-3212-B447-8ACA-3E1BCA604020}"/>
              </a:ext>
            </a:extLst>
          </p:cNvPr>
          <p:cNvSpPr txBox="1"/>
          <p:nvPr/>
        </p:nvSpPr>
        <p:spPr>
          <a:xfrm>
            <a:off x="1663908" y="2923082"/>
            <a:ext cx="6562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same process is applied to the rest of the </a:t>
            </a:r>
            <a:r>
              <a:rPr lang="en-US" sz="2000" dirty="0" err="1"/>
              <a:t>irems</a:t>
            </a:r>
            <a:r>
              <a:rPr lang="en-US" sz="2000" dirty="0"/>
              <a:t> in the array.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EB4993-1BB9-8047-83ED-A94652299CDA}"/>
              </a:ext>
            </a:extLst>
          </p:cNvPr>
          <p:cNvSpPr txBox="1"/>
          <p:nvPr/>
        </p:nvSpPr>
        <p:spPr>
          <a:xfrm>
            <a:off x="1858780" y="4002374"/>
            <a:ext cx="786144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Now, let us learn some programming aspects of selection sort.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Algorithm</a:t>
            </a:r>
          </a:p>
          <a:p>
            <a:pPr lvl="0"/>
            <a:r>
              <a:rPr lang="en-US" sz="2000" dirty="0"/>
              <a:t>Step1: - Set MIN to location 0</a:t>
            </a:r>
          </a:p>
          <a:p>
            <a:pPr lvl="0"/>
            <a:r>
              <a:rPr lang="en-US" sz="2000" dirty="0"/>
              <a:t>Step2: - Search the minimum elements in the list  </a:t>
            </a:r>
          </a:p>
          <a:p>
            <a:pPr lvl="0"/>
            <a:r>
              <a:rPr lang="en-US" sz="2000" dirty="0"/>
              <a:t>Step3: - Swap with value at the location MIN</a:t>
            </a:r>
          </a:p>
          <a:p>
            <a:pPr lvl="0"/>
            <a:r>
              <a:rPr lang="en-US" sz="2000" dirty="0"/>
              <a:t>Step4: - Increment MIN to point to next element</a:t>
            </a:r>
          </a:p>
          <a:p>
            <a:pPr lvl="0"/>
            <a:r>
              <a:rPr lang="en-US" sz="2000" dirty="0"/>
              <a:t>Step5: - Repeat until list in sorted</a:t>
            </a:r>
          </a:p>
        </p:txBody>
      </p:sp>
    </p:spTree>
    <p:extLst>
      <p:ext uri="{BB962C8B-B14F-4D97-AF65-F5344CB8AC3E}">
        <p14:creationId xmlns:p14="http://schemas.microsoft.com/office/powerpoint/2010/main" val="186225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D346-9E9A-1342-A2BD-5C4D2CAB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DE1DF-A15A-CB4B-A5E7-2EE40E83BC9D}"/>
              </a:ext>
            </a:extLst>
          </p:cNvPr>
          <p:cNvSpPr txBox="1"/>
          <p:nvPr/>
        </p:nvSpPr>
        <p:spPr>
          <a:xfrm>
            <a:off x="367163" y="2071511"/>
            <a:ext cx="84096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Quick sort is a highly efficient sorting algorithm and is based </a:t>
            </a:r>
          </a:p>
          <a:p>
            <a:pPr algn="just"/>
            <a:r>
              <a:rPr lang="en-US" dirty="0"/>
              <a:t>on partitioning of array of data into smaller arrays.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large array is partitioned into two arrays one of which holds values</a:t>
            </a:r>
          </a:p>
          <a:p>
            <a:pPr algn="just"/>
            <a:r>
              <a:rPr lang="en-US" dirty="0"/>
              <a:t>smaller than the specified value, say pivot, based on which the partition</a:t>
            </a:r>
          </a:p>
          <a:p>
            <a:pPr algn="just"/>
            <a:r>
              <a:rPr lang="en-US" dirty="0"/>
              <a:t> is made and another array holds values greater than the pivot value.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Quicksort partitions an array and then calls itself recursively twice to sort</a:t>
            </a:r>
          </a:p>
          <a:p>
            <a:pPr algn="just"/>
            <a:r>
              <a:rPr lang="en-US" dirty="0"/>
              <a:t> the two resulting subarrays.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algorithm is quite efficient for large-sized data sets as its average and </a:t>
            </a:r>
          </a:p>
          <a:p>
            <a:pPr algn="just"/>
            <a:r>
              <a:rPr lang="en-US" dirty="0"/>
              <a:t>worst-case complexity are O(</a:t>
            </a:r>
            <a:r>
              <a:rPr lang="en-US" dirty="0" err="1"/>
              <a:t>nLogn</a:t>
            </a:r>
            <a:r>
              <a:rPr lang="en-US" dirty="0"/>
              <a:t>) and image.png(n</a:t>
            </a:r>
            <a:r>
              <a:rPr lang="en-US" baseline="30000" dirty="0"/>
              <a:t>2</a:t>
            </a:r>
            <a:r>
              <a:rPr lang="en-US" dirty="0"/>
              <a:t>), respectively.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35D8-46CF-4E4E-8CE5-E638FD57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</a:rPr>
              <a:t>Partition in Quick Sort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7CBA2-3C9E-F14D-8C6B-47524AF0E30F}"/>
              </a:ext>
            </a:extLst>
          </p:cNvPr>
          <p:cNvSpPr txBox="1"/>
          <p:nvPr/>
        </p:nvSpPr>
        <p:spPr>
          <a:xfrm>
            <a:off x="1139252" y="1908498"/>
            <a:ext cx="7186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Following animated representation explains how to find the pivot value in an array.</a:t>
            </a:r>
          </a:p>
        </p:txBody>
      </p:sp>
    </p:spTree>
    <p:extLst>
      <p:ext uri="{BB962C8B-B14F-4D97-AF65-F5344CB8AC3E}">
        <p14:creationId xmlns:p14="http://schemas.microsoft.com/office/powerpoint/2010/main" val="732881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F793-2F64-5D49-8343-EC1411C1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Merge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5D6402-609D-5241-857F-207FDB869B9F}"/>
              </a:ext>
            </a:extLst>
          </p:cNvPr>
          <p:cNvSpPr txBox="1"/>
          <p:nvPr/>
        </p:nvSpPr>
        <p:spPr>
          <a:xfrm>
            <a:off x="239844" y="2278504"/>
            <a:ext cx="887749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Merge sort is a sorting technique based on divide and conquer </a:t>
            </a:r>
          </a:p>
          <a:p>
            <a:r>
              <a:rPr lang="en-US" sz="2000" dirty="0"/>
              <a:t>	Technique.</a:t>
            </a:r>
          </a:p>
          <a:p>
            <a:endParaRPr lang="en-US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With worst case time complexity being O(n log n), it is one of the most respected algorithms.</a:t>
            </a:r>
          </a:p>
          <a:p>
            <a:endParaRPr lang="en-US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Merge sort first divides the array into equal halves and the combines them them in sort manner.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66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B829-F43D-334F-8772-CFA2BD6E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merge sort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34F3E-A3A2-8F4A-96AD-9642881BCEB6}"/>
              </a:ext>
            </a:extLst>
          </p:cNvPr>
          <p:cNvSpPr txBox="1"/>
          <p:nvPr/>
        </p:nvSpPr>
        <p:spPr>
          <a:xfrm>
            <a:off x="295768" y="1972821"/>
            <a:ext cx="7670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understand merge sort, we take an unsorted array as the </a:t>
            </a:r>
          </a:p>
          <a:p>
            <a:r>
              <a:rPr lang="en-US" sz="2000" dirty="0"/>
              <a:t>Following.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04BF632-967B-7946-B5CF-9B997C1F7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744274"/>
              </p:ext>
            </p:extLst>
          </p:nvPr>
        </p:nvGraphicFramePr>
        <p:xfrm>
          <a:off x="1134254" y="2745030"/>
          <a:ext cx="517660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076">
                  <a:extLst>
                    <a:ext uri="{9D8B030D-6E8A-4147-A177-3AD203B41FA5}">
                      <a16:colId xmlns:a16="http://schemas.microsoft.com/office/drawing/2014/main" val="2175014379"/>
                    </a:ext>
                  </a:extLst>
                </a:gridCol>
                <a:gridCol w="647076">
                  <a:extLst>
                    <a:ext uri="{9D8B030D-6E8A-4147-A177-3AD203B41FA5}">
                      <a16:colId xmlns:a16="http://schemas.microsoft.com/office/drawing/2014/main" val="51450766"/>
                    </a:ext>
                  </a:extLst>
                </a:gridCol>
                <a:gridCol w="647076">
                  <a:extLst>
                    <a:ext uri="{9D8B030D-6E8A-4147-A177-3AD203B41FA5}">
                      <a16:colId xmlns:a16="http://schemas.microsoft.com/office/drawing/2014/main" val="2204515082"/>
                    </a:ext>
                  </a:extLst>
                </a:gridCol>
                <a:gridCol w="647076">
                  <a:extLst>
                    <a:ext uri="{9D8B030D-6E8A-4147-A177-3AD203B41FA5}">
                      <a16:colId xmlns:a16="http://schemas.microsoft.com/office/drawing/2014/main" val="3913854648"/>
                    </a:ext>
                  </a:extLst>
                </a:gridCol>
                <a:gridCol w="647076">
                  <a:extLst>
                    <a:ext uri="{9D8B030D-6E8A-4147-A177-3AD203B41FA5}">
                      <a16:colId xmlns:a16="http://schemas.microsoft.com/office/drawing/2014/main" val="2610377297"/>
                    </a:ext>
                  </a:extLst>
                </a:gridCol>
                <a:gridCol w="647076">
                  <a:extLst>
                    <a:ext uri="{9D8B030D-6E8A-4147-A177-3AD203B41FA5}">
                      <a16:colId xmlns:a16="http://schemas.microsoft.com/office/drawing/2014/main" val="4003896937"/>
                    </a:ext>
                  </a:extLst>
                </a:gridCol>
                <a:gridCol w="647076">
                  <a:extLst>
                    <a:ext uri="{9D8B030D-6E8A-4147-A177-3AD203B41FA5}">
                      <a16:colId xmlns:a16="http://schemas.microsoft.com/office/drawing/2014/main" val="258415205"/>
                    </a:ext>
                  </a:extLst>
                </a:gridCol>
                <a:gridCol w="647076">
                  <a:extLst>
                    <a:ext uri="{9D8B030D-6E8A-4147-A177-3AD203B41FA5}">
                      <a16:colId xmlns:a16="http://schemas.microsoft.com/office/drawing/2014/main" val="30686992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3874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9A1ABA-E6AE-D340-B32D-5DDA55B56A33}"/>
              </a:ext>
            </a:extLst>
          </p:cNvPr>
          <p:cNvSpPr txBox="1"/>
          <p:nvPr/>
        </p:nvSpPr>
        <p:spPr>
          <a:xfrm>
            <a:off x="295768" y="3339700"/>
            <a:ext cx="88216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know that merge sort first divides the whole array </a:t>
            </a:r>
          </a:p>
          <a:p>
            <a:r>
              <a:rPr lang="en-US" sz="2000" dirty="0"/>
              <a:t>Iteratively into equal halves unless the atomic values are achieved.</a:t>
            </a:r>
          </a:p>
          <a:p>
            <a:r>
              <a:rPr lang="en-US" sz="2000" dirty="0"/>
              <a:t>We see here that an array of 8 items is divided into two arrays of size 4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720323B-E620-A645-82B8-EB7332BF2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433775"/>
              </p:ext>
            </p:extLst>
          </p:nvPr>
        </p:nvGraphicFramePr>
        <p:xfrm>
          <a:off x="1369102" y="4598769"/>
          <a:ext cx="23534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364">
                  <a:extLst>
                    <a:ext uri="{9D8B030D-6E8A-4147-A177-3AD203B41FA5}">
                      <a16:colId xmlns:a16="http://schemas.microsoft.com/office/drawing/2014/main" val="3907243755"/>
                    </a:ext>
                  </a:extLst>
                </a:gridCol>
                <a:gridCol w="588364">
                  <a:extLst>
                    <a:ext uri="{9D8B030D-6E8A-4147-A177-3AD203B41FA5}">
                      <a16:colId xmlns:a16="http://schemas.microsoft.com/office/drawing/2014/main" val="53397968"/>
                    </a:ext>
                  </a:extLst>
                </a:gridCol>
                <a:gridCol w="588364">
                  <a:extLst>
                    <a:ext uri="{9D8B030D-6E8A-4147-A177-3AD203B41FA5}">
                      <a16:colId xmlns:a16="http://schemas.microsoft.com/office/drawing/2014/main" val="1251996981"/>
                    </a:ext>
                  </a:extLst>
                </a:gridCol>
                <a:gridCol w="588364">
                  <a:extLst>
                    <a:ext uri="{9D8B030D-6E8A-4147-A177-3AD203B41FA5}">
                      <a16:colId xmlns:a16="http://schemas.microsoft.com/office/drawing/2014/main" val="423337358"/>
                    </a:ext>
                  </a:extLst>
                </a:gridCol>
              </a:tblGrid>
              <a:tr h="253088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60561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C670293-0563-BD48-A60A-BDF8FB61A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552200"/>
              </p:ext>
            </p:extLst>
          </p:nvPr>
        </p:nvGraphicFramePr>
        <p:xfrm>
          <a:off x="4066261" y="4598769"/>
          <a:ext cx="2353456" cy="37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364">
                  <a:extLst>
                    <a:ext uri="{9D8B030D-6E8A-4147-A177-3AD203B41FA5}">
                      <a16:colId xmlns:a16="http://schemas.microsoft.com/office/drawing/2014/main" val="2661913573"/>
                    </a:ext>
                  </a:extLst>
                </a:gridCol>
                <a:gridCol w="588364">
                  <a:extLst>
                    <a:ext uri="{9D8B030D-6E8A-4147-A177-3AD203B41FA5}">
                      <a16:colId xmlns:a16="http://schemas.microsoft.com/office/drawing/2014/main" val="96342727"/>
                    </a:ext>
                  </a:extLst>
                </a:gridCol>
                <a:gridCol w="588364">
                  <a:extLst>
                    <a:ext uri="{9D8B030D-6E8A-4147-A177-3AD203B41FA5}">
                      <a16:colId xmlns:a16="http://schemas.microsoft.com/office/drawing/2014/main" val="1926149428"/>
                    </a:ext>
                  </a:extLst>
                </a:gridCol>
                <a:gridCol w="588364">
                  <a:extLst>
                    <a:ext uri="{9D8B030D-6E8A-4147-A177-3AD203B41FA5}">
                      <a16:colId xmlns:a16="http://schemas.microsoft.com/office/drawing/2014/main" val="2459039931"/>
                    </a:ext>
                  </a:extLst>
                </a:gridCol>
              </a:tblGrid>
              <a:tr h="378513"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003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BFCF32F-9F78-0D4D-85BE-1DECA90905A1}"/>
              </a:ext>
            </a:extLst>
          </p:cNvPr>
          <p:cNvSpPr txBox="1"/>
          <p:nvPr/>
        </p:nvSpPr>
        <p:spPr>
          <a:xfrm>
            <a:off x="295768" y="5463399"/>
            <a:ext cx="7738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does not change the sequence of appearance of items </a:t>
            </a:r>
          </a:p>
          <a:p>
            <a:r>
              <a:rPr lang="en-US" sz="2000" dirty="0"/>
              <a:t>in the original. Now we divide these two arrays into halves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3986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696F72-9CEE-F741-9DE1-F5FB17AD108D}"/>
              </a:ext>
            </a:extLst>
          </p:cNvPr>
          <p:cNvSpPr txBox="1"/>
          <p:nvPr/>
        </p:nvSpPr>
        <p:spPr>
          <a:xfrm>
            <a:off x="2138958" y="629587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(To be continued)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C15C5E0-2E08-7447-9F2B-1C8404DCB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816590"/>
              </p:ext>
            </p:extLst>
          </p:nvPr>
        </p:nvGraphicFramePr>
        <p:xfrm>
          <a:off x="534649" y="1409075"/>
          <a:ext cx="1189220" cy="515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610">
                  <a:extLst>
                    <a:ext uri="{9D8B030D-6E8A-4147-A177-3AD203B41FA5}">
                      <a16:colId xmlns:a16="http://schemas.microsoft.com/office/drawing/2014/main" val="3009360081"/>
                    </a:ext>
                  </a:extLst>
                </a:gridCol>
                <a:gridCol w="594610">
                  <a:extLst>
                    <a:ext uri="{9D8B030D-6E8A-4147-A177-3AD203B41FA5}">
                      <a16:colId xmlns:a16="http://schemas.microsoft.com/office/drawing/2014/main" val="2582923743"/>
                    </a:ext>
                  </a:extLst>
                </a:gridCol>
              </a:tblGrid>
              <a:tr h="51566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FF35C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FF35C"/>
                          </a:solidFill>
                        </a:rPr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2260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D853F1-9851-DB48-AED5-2A7DFEF24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071940"/>
              </p:ext>
            </p:extLst>
          </p:nvPr>
        </p:nvGraphicFramePr>
        <p:xfrm>
          <a:off x="2027592" y="1420181"/>
          <a:ext cx="1189220" cy="515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610">
                  <a:extLst>
                    <a:ext uri="{9D8B030D-6E8A-4147-A177-3AD203B41FA5}">
                      <a16:colId xmlns:a16="http://schemas.microsoft.com/office/drawing/2014/main" val="2296604306"/>
                    </a:ext>
                  </a:extLst>
                </a:gridCol>
                <a:gridCol w="594610">
                  <a:extLst>
                    <a:ext uri="{9D8B030D-6E8A-4147-A177-3AD203B41FA5}">
                      <a16:colId xmlns:a16="http://schemas.microsoft.com/office/drawing/2014/main" val="7878935"/>
                    </a:ext>
                  </a:extLst>
                </a:gridCol>
              </a:tblGrid>
              <a:tr h="515662"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46068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AED1A66-ABE6-CB49-9C3C-DAFEBC171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846952"/>
              </p:ext>
            </p:extLst>
          </p:nvPr>
        </p:nvGraphicFramePr>
        <p:xfrm>
          <a:off x="4869264" y="1420181"/>
          <a:ext cx="1189220" cy="515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610">
                  <a:extLst>
                    <a:ext uri="{9D8B030D-6E8A-4147-A177-3AD203B41FA5}">
                      <a16:colId xmlns:a16="http://schemas.microsoft.com/office/drawing/2014/main" val="2296604306"/>
                    </a:ext>
                  </a:extLst>
                </a:gridCol>
                <a:gridCol w="594610">
                  <a:extLst>
                    <a:ext uri="{9D8B030D-6E8A-4147-A177-3AD203B41FA5}">
                      <a16:colId xmlns:a16="http://schemas.microsoft.com/office/drawing/2014/main" val="7878935"/>
                    </a:ext>
                  </a:extLst>
                </a:gridCol>
              </a:tblGrid>
              <a:tr h="515662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46068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A88086D-73E7-4F4F-B0F5-B7CFC7B05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050839"/>
              </p:ext>
            </p:extLst>
          </p:nvPr>
        </p:nvGraphicFramePr>
        <p:xfrm>
          <a:off x="3382780" y="1420181"/>
          <a:ext cx="1189220" cy="515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610">
                  <a:extLst>
                    <a:ext uri="{9D8B030D-6E8A-4147-A177-3AD203B41FA5}">
                      <a16:colId xmlns:a16="http://schemas.microsoft.com/office/drawing/2014/main" val="2296604306"/>
                    </a:ext>
                  </a:extLst>
                </a:gridCol>
                <a:gridCol w="594610">
                  <a:extLst>
                    <a:ext uri="{9D8B030D-6E8A-4147-A177-3AD203B41FA5}">
                      <a16:colId xmlns:a16="http://schemas.microsoft.com/office/drawing/2014/main" val="7878935"/>
                    </a:ext>
                  </a:extLst>
                </a:gridCol>
              </a:tblGrid>
              <a:tr h="515662"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46068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1B159C3-2629-9D45-96AB-C8F92F4E2FAD}"/>
              </a:ext>
            </a:extLst>
          </p:cNvPr>
          <p:cNvSpPr txBox="1"/>
          <p:nvPr/>
        </p:nvSpPr>
        <p:spPr>
          <a:xfrm>
            <a:off x="432563" y="2262318"/>
            <a:ext cx="7707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further divide these arrays and we achieve atomic value</a:t>
            </a:r>
          </a:p>
          <a:p>
            <a:r>
              <a:rPr lang="en-US" sz="2000" dirty="0"/>
              <a:t> which can no more be divided 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87E0CB6-67FD-0441-B95B-8D8A13B2C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219955"/>
              </p:ext>
            </p:extLst>
          </p:nvPr>
        </p:nvGraphicFramePr>
        <p:xfrm>
          <a:off x="534650" y="3246229"/>
          <a:ext cx="653048" cy="404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048">
                  <a:extLst>
                    <a:ext uri="{9D8B030D-6E8A-4147-A177-3AD203B41FA5}">
                      <a16:colId xmlns:a16="http://schemas.microsoft.com/office/drawing/2014/main" val="810155071"/>
                    </a:ext>
                  </a:extLst>
                </a:gridCol>
              </a:tblGrid>
              <a:tr h="4041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FF35C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0351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23E8CA3-B745-CC4E-9041-85153AD6F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56305"/>
              </p:ext>
            </p:extLst>
          </p:nvPr>
        </p:nvGraphicFramePr>
        <p:xfrm>
          <a:off x="1424795" y="3268983"/>
          <a:ext cx="602797" cy="404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797">
                  <a:extLst>
                    <a:ext uri="{9D8B030D-6E8A-4147-A177-3AD203B41FA5}">
                      <a16:colId xmlns:a16="http://schemas.microsoft.com/office/drawing/2014/main" val="810155071"/>
                    </a:ext>
                  </a:extLst>
                </a:gridCol>
              </a:tblGrid>
              <a:tr h="4041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FF35C"/>
                          </a:solidFill>
                        </a:rPr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03515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21000E15-74B9-9A41-946E-A30DD9CBE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351257"/>
              </p:ext>
            </p:extLst>
          </p:nvPr>
        </p:nvGraphicFramePr>
        <p:xfrm>
          <a:off x="6541831" y="3314133"/>
          <a:ext cx="608109" cy="404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109">
                  <a:extLst>
                    <a:ext uri="{9D8B030D-6E8A-4147-A177-3AD203B41FA5}">
                      <a16:colId xmlns:a16="http://schemas.microsoft.com/office/drawing/2014/main" val="810155071"/>
                    </a:ext>
                  </a:extLst>
                </a:gridCol>
              </a:tblGrid>
              <a:tr h="404144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03515"/>
                  </a:ext>
                </a:extLst>
              </a:tr>
            </a:tbl>
          </a:graphicData>
        </a:graphic>
      </p:graphicFrame>
      <p:graphicFrame>
        <p:nvGraphicFramePr>
          <p:cNvPr id="16" name="Table 13">
            <a:extLst>
              <a:ext uri="{FF2B5EF4-FFF2-40B4-BE49-F238E27FC236}">
                <a16:creationId xmlns:a16="http://schemas.microsoft.com/office/drawing/2014/main" id="{B09341BC-8C2C-BF48-AA0B-BDE9A16DF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712173"/>
              </p:ext>
            </p:extLst>
          </p:nvPr>
        </p:nvGraphicFramePr>
        <p:xfrm>
          <a:off x="5607260" y="3291379"/>
          <a:ext cx="608109" cy="404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109">
                  <a:extLst>
                    <a:ext uri="{9D8B030D-6E8A-4147-A177-3AD203B41FA5}">
                      <a16:colId xmlns:a16="http://schemas.microsoft.com/office/drawing/2014/main" val="810155071"/>
                    </a:ext>
                  </a:extLst>
                </a:gridCol>
              </a:tblGrid>
              <a:tr h="404144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03515"/>
                  </a:ext>
                </a:extLst>
              </a:tr>
            </a:tbl>
          </a:graphicData>
        </a:graphic>
      </p:graphicFrame>
      <p:graphicFrame>
        <p:nvGraphicFramePr>
          <p:cNvPr id="17" name="Table 13">
            <a:extLst>
              <a:ext uri="{FF2B5EF4-FFF2-40B4-BE49-F238E27FC236}">
                <a16:creationId xmlns:a16="http://schemas.microsoft.com/office/drawing/2014/main" id="{1AC2EB0D-6AB3-7C43-A3DD-7A6B0078F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554827"/>
              </p:ext>
            </p:extLst>
          </p:nvPr>
        </p:nvGraphicFramePr>
        <p:xfrm>
          <a:off x="4762053" y="3284505"/>
          <a:ext cx="608108" cy="404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108">
                  <a:extLst>
                    <a:ext uri="{9D8B030D-6E8A-4147-A177-3AD203B41FA5}">
                      <a16:colId xmlns:a16="http://schemas.microsoft.com/office/drawing/2014/main" val="810155071"/>
                    </a:ext>
                  </a:extLst>
                </a:gridCol>
              </a:tblGrid>
              <a:tr h="404144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03515"/>
                  </a:ext>
                </a:extLst>
              </a:tr>
            </a:tbl>
          </a:graphicData>
        </a:graphic>
      </p:graphicFrame>
      <p:graphicFrame>
        <p:nvGraphicFramePr>
          <p:cNvPr id="18" name="Table 13">
            <a:extLst>
              <a:ext uri="{FF2B5EF4-FFF2-40B4-BE49-F238E27FC236}">
                <a16:creationId xmlns:a16="http://schemas.microsoft.com/office/drawing/2014/main" id="{1AA2D3FC-AC40-FA47-9FD5-ADC26DE68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451957"/>
              </p:ext>
            </p:extLst>
          </p:nvPr>
        </p:nvGraphicFramePr>
        <p:xfrm>
          <a:off x="3959266" y="3268983"/>
          <a:ext cx="608110" cy="427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110">
                  <a:extLst>
                    <a:ext uri="{9D8B030D-6E8A-4147-A177-3AD203B41FA5}">
                      <a16:colId xmlns:a16="http://schemas.microsoft.com/office/drawing/2014/main" val="810155071"/>
                    </a:ext>
                  </a:extLst>
                </a:gridCol>
              </a:tblGrid>
              <a:tr h="427082"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03515"/>
                  </a:ext>
                </a:extLst>
              </a:tr>
            </a:tbl>
          </a:graphicData>
        </a:graphic>
      </p:graphicFrame>
      <p:graphicFrame>
        <p:nvGraphicFramePr>
          <p:cNvPr id="19" name="Table 13">
            <a:extLst>
              <a:ext uri="{FF2B5EF4-FFF2-40B4-BE49-F238E27FC236}">
                <a16:creationId xmlns:a16="http://schemas.microsoft.com/office/drawing/2014/main" id="{A80DFF6E-E3E5-9C4D-AFD9-EAABB4DBE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051123"/>
              </p:ext>
            </p:extLst>
          </p:nvPr>
        </p:nvGraphicFramePr>
        <p:xfrm>
          <a:off x="3075064" y="3246229"/>
          <a:ext cx="604432" cy="44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432">
                  <a:extLst>
                    <a:ext uri="{9D8B030D-6E8A-4147-A177-3AD203B41FA5}">
                      <a16:colId xmlns:a16="http://schemas.microsoft.com/office/drawing/2014/main" val="810155071"/>
                    </a:ext>
                  </a:extLst>
                </a:gridCol>
              </a:tblGrid>
              <a:tr h="44242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03515"/>
                  </a:ext>
                </a:extLst>
              </a:tr>
            </a:tbl>
          </a:graphicData>
        </a:graphic>
      </p:graphicFrame>
      <p:graphicFrame>
        <p:nvGraphicFramePr>
          <p:cNvPr id="20" name="Table 13">
            <a:extLst>
              <a:ext uri="{FF2B5EF4-FFF2-40B4-BE49-F238E27FC236}">
                <a16:creationId xmlns:a16="http://schemas.microsoft.com/office/drawing/2014/main" id="{A6556A33-C623-E84E-BA51-B298DA9B6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46302"/>
              </p:ext>
            </p:extLst>
          </p:nvPr>
        </p:nvGraphicFramePr>
        <p:xfrm>
          <a:off x="2256225" y="3254169"/>
          <a:ext cx="604432" cy="42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432">
                  <a:extLst>
                    <a:ext uri="{9D8B030D-6E8A-4147-A177-3AD203B41FA5}">
                      <a16:colId xmlns:a16="http://schemas.microsoft.com/office/drawing/2014/main" val="810155071"/>
                    </a:ext>
                  </a:extLst>
                </a:gridCol>
              </a:tblGrid>
              <a:tr h="426540"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0351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B1F0BB1-1BA8-654C-8047-932C267B44F4}"/>
              </a:ext>
            </a:extLst>
          </p:cNvPr>
          <p:cNvSpPr txBox="1"/>
          <p:nvPr/>
        </p:nvSpPr>
        <p:spPr>
          <a:xfrm>
            <a:off x="385110" y="3987953"/>
            <a:ext cx="75745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the next iteration of the combining phase, we compare </a:t>
            </a:r>
          </a:p>
          <a:p>
            <a:r>
              <a:rPr lang="en-US" sz="2000" dirty="0"/>
              <a:t>lists of two data values, and merge them into a list of found </a:t>
            </a:r>
          </a:p>
          <a:p>
            <a:r>
              <a:rPr lang="en-US" sz="2000" dirty="0"/>
              <a:t>data values placing all in a sorted order.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0D1438-8BD9-1741-AB56-CA87B83B06A9}"/>
              </a:ext>
            </a:extLst>
          </p:cNvPr>
          <p:cNvSpPr txBox="1"/>
          <p:nvPr/>
        </p:nvSpPr>
        <p:spPr>
          <a:xfrm>
            <a:off x="510358" y="4988893"/>
            <a:ext cx="6478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the final merging, the list should look like this </a:t>
            </a:r>
            <a:r>
              <a:rPr lang="en-US" dirty="0"/>
              <a:t>−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9F4E4B6C-8259-8044-A1C8-C01871DC9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23218"/>
              </p:ext>
            </p:extLst>
          </p:nvPr>
        </p:nvGraphicFramePr>
        <p:xfrm>
          <a:off x="631496" y="54883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8319135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0999043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727982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2322207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6096126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292703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490210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44303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5599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6952AC8-5203-F74A-87FC-CB77C22D8725}"/>
              </a:ext>
            </a:extLst>
          </p:cNvPr>
          <p:cNvSpPr txBox="1"/>
          <p:nvPr/>
        </p:nvSpPr>
        <p:spPr>
          <a:xfrm>
            <a:off x="385110" y="6066825"/>
            <a:ext cx="851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Now we should learn some programming aspects of merge sorting.</a:t>
            </a:r>
          </a:p>
        </p:txBody>
      </p:sp>
    </p:spTree>
    <p:extLst>
      <p:ext uri="{BB962C8B-B14F-4D97-AF65-F5344CB8AC3E}">
        <p14:creationId xmlns:p14="http://schemas.microsoft.com/office/powerpoint/2010/main" val="2272897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056A-0578-1441-84AB-A836D95B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C4095-7266-DA44-A90C-86A32CFA7C04}"/>
              </a:ext>
            </a:extLst>
          </p:cNvPr>
          <p:cNvSpPr txBox="1"/>
          <p:nvPr/>
        </p:nvSpPr>
        <p:spPr>
          <a:xfrm>
            <a:off x="419725" y="1908498"/>
            <a:ext cx="863730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Algorithm</a:t>
            </a:r>
          </a:p>
          <a:p>
            <a:endParaRPr lang="en-US" dirty="0"/>
          </a:p>
          <a:p>
            <a:r>
              <a:rPr lang="en-US" sz="2000" dirty="0"/>
              <a:t>Merge sort keeps on dividing the list into equal halves until it can</a:t>
            </a:r>
          </a:p>
          <a:p>
            <a:r>
              <a:rPr lang="en-US" sz="2000" dirty="0"/>
              <a:t>no more be divided. By definition, if it is only one element </a:t>
            </a:r>
          </a:p>
          <a:p>
            <a:r>
              <a:rPr lang="en-US" sz="2000" dirty="0"/>
              <a:t>in the list, it is sorted. Then, merge sort combines the smaller sorted </a:t>
            </a:r>
          </a:p>
          <a:p>
            <a:r>
              <a:rPr lang="en-US" sz="2000" dirty="0"/>
              <a:t>lists keeping the new list sorted too.</a:t>
            </a:r>
          </a:p>
          <a:p>
            <a:pPr lvl="0"/>
            <a:endParaRPr lang="en-US" sz="2000" dirty="0"/>
          </a:p>
          <a:p>
            <a:pPr lvl="0"/>
            <a:r>
              <a:rPr lang="en-US" sz="2000" b="1" dirty="0"/>
              <a:t>Step1: </a:t>
            </a:r>
            <a:r>
              <a:rPr lang="en-US" sz="2000" dirty="0"/>
              <a:t>- if it is only element in the list it is already sorted return.</a:t>
            </a:r>
          </a:p>
          <a:p>
            <a:pPr lvl="0"/>
            <a:endParaRPr lang="en-US" sz="2000" dirty="0"/>
          </a:p>
          <a:p>
            <a:pPr lvl="0"/>
            <a:r>
              <a:rPr lang="en-US" sz="2000" b="1" dirty="0"/>
              <a:t>Step2: - </a:t>
            </a:r>
            <a:r>
              <a:rPr lang="en-US" sz="2000" dirty="0"/>
              <a:t>divide the list recursively into two halves until it can no more </a:t>
            </a:r>
          </a:p>
          <a:p>
            <a:pPr lvl="0"/>
            <a:r>
              <a:rPr lang="en-US" sz="2000" dirty="0"/>
              <a:t>	be divided</a:t>
            </a:r>
          </a:p>
          <a:p>
            <a:pPr lvl="0"/>
            <a:endParaRPr lang="en-US" sz="2000" dirty="0"/>
          </a:p>
          <a:p>
            <a:pPr lvl="0"/>
            <a:r>
              <a:rPr lang="en-US" sz="2000" b="1" dirty="0"/>
              <a:t>Step3: </a:t>
            </a:r>
            <a:r>
              <a:rPr lang="en-US" sz="2000" dirty="0"/>
              <a:t>- merge the smaller lists into new list in sorted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0758F-6BC6-7B41-A38C-B2599AFA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3855-D508-D049-8E62-C95FF6DE4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Insertion sort</a:t>
            </a:r>
          </a:p>
          <a:p>
            <a:r>
              <a:rPr lang="en-US" sz="2000" dirty="0"/>
              <a:t>Selection sort</a:t>
            </a:r>
          </a:p>
          <a:p>
            <a:r>
              <a:rPr lang="en-US" sz="2000" dirty="0"/>
              <a:t>Quick sort</a:t>
            </a:r>
          </a:p>
          <a:p>
            <a:r>
              <a:rPr lang="en-US" sz="2000" dirty="0"/>
              <a:t>Merge sort</a:t>
            </a:r>
          </a:p>
          <a:p>
            <a:r>
              <a:rPr lang="en-US" sz="2000" dirty="0"/>
              <a:t>Bubble sort</a:t>
            </a:r>
          </a:p>
          <a:p>
            <a:r>
              <a:rPr lang="en-US" sz="2000" dirty="0"/>
              <a:t>Shell </a:t>
            </a:r>
          </a:p>
        </p:txBody>
      </p:sp>
    </p:spTree>
    <p:extLst>
      <p:ext uri="{BB962C8B-B14F-4D97-AF65-F5344CB8AC3E}">
        <p14:creationId xmlns:p14="http://schemas.microsoft.com/office/powerpoint/2010/main" val="218687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738A-A2A1-9A49-BD0C-DB40C7DC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89F86-2AB0-744E-B568-5588E136E758}"/>
              </a:ext>
            </a:extLst>
          </p:cNvPr>
          <p:cNvSpPr txBox="1"/>
          <p:nvPr/>
        </p:nvSpPr>
        <p:spPr>
          <a:xfrm>
            <a:off x="1334125" y="2068643"/>
            <a:ext cx="676056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an insertion sorted?</a:t>
            </a:r>
          </a:p>
          <a:p>
            <a:endParaRPr lang="en-US" sz="2000" dirty="0"/>
          </a:p>
          <a:p>
            <a:pPr algn="just"/>
            <a:r>
              <a:rPr lang="en-US" sz="2000" dirty="0"/>
              <a:t>Insertion sort is a simple and efficient sorting algorithm, that creates the final sorted array one element at the time. It is usually implemented when the user has a small data set.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This algorithm isn't suitable for large data sets as its average and worst-case complexity are O(n^2) when n is the number of items.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2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F22F-B355-8545-AC41-50ED622B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073785"/>
          </a:xfrm>
        </p:spPr>
        <p:txBody>
          <a:bodyPr/>
          <a:lstStyle/>
          <a:p>
            <a:r>
              <a:rPr lang="en-US" dirty="0">
                <a:effectLst/>
              </a:rPr>
              <a:t>How does Insertion Sort Work?</a:t>
            </a:r>
            <a:endParaRPr lang="en-US" b="1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C37DA-A1BF-3A41-8A5E-D73B57BA7538}"/>
              </a:ext>
            </a:extLst>
          </p:cNvPr>
          <p:cNvSpPr txBox="1"/>
          <p:nvPr/>
        </p:nvSpPr>
        <p:spPr>
          <a:xfrm>
            <a:off x="989351" y="1569449"/>
            <a:ext cx="5775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take an unsorted array for our example.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9F71F29-4559-344D-994F-BE675D8CA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173" y="3147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A5DE5-A12B-FB4B-B784-299088E5DAE7}"/>
              </a:ext>
            </a:extLst>
          </p:cNvPr>
          <p:cNvSpPr txBox="1"/>
          <p:nvPr/>
        </p:nvSpPr>
        <p:spPr>
          <a:xfrm>
            <a:off x="1103754" y="2772649"/>
            <a:ext cx="5276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Insertion sort compares the first two elements.</a:t>
            </a:r>
          </a:p>
          <a:p>
            <a:endParaRPr lang="en-US" sz="20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8F8EF6C-AC7D-A240-9BB2-B3205937B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44" y="14617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6ACA284-68D6-8C41-94CE-C1C15C3DC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118160"/>
              </p:ext>
            </p:extLst>
          </p:nvPr>
        </p:nvGraphicFramePr>
        <p:xfrm>
          <a:off x="1169231" y="3525996"/>
          <a:ext cx="5276538" cy="5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961">
                  <a:extLst>
                    <a:ext uri="{9D8B030D-6E8A-4147-A177-3AD203B41FA5}">
                      <a16:colId xmlns:a16="http://schemas.microsoft.com/office/drawing/2014/main" val="1496372162"/>
                    </a:ext>
                  </a:extLst>
                </a:gridCol>
                <a:gridCol w="686961">
                  <a:extLst>
                    <a:ext uri="{9D8B030D-6E8A-4147-A177-3AD203B41FA5}">
                      <a16:colId xmlns:a16="http://schemas.microsoft.com/office/drawing/2014/main" val="3184185590"/>
                    </a:ext>
                  </a:extLst>
                </a:gridCol>
                <a:gridCol w="686961">
                  <a:extLst>
                    <a:ext uri="{9D8B030D-6E8A-4147-A177-3AD203B41FA5}">
                      <a16:colId xmlns:a16="http://schemas.microsoft.com/office/drawing/2014/main" val="798722273"/>
                    </a:ext>
                  </a:extLst>
                </a:gridCol>
                <a:gridCol w="686961">
                  <a:extLst>
                    <a:ext uri="{9D8B030D-6E8A-4147-A177-3AD203B41FA5}">
                      <a16:colId xmlns:a16="http://schemas.microsoft.com/office/drawing/2014/main" val="3215936257"/>
                    </a:ext>
                  </a:extLst>
                </a:gridCol>
                <a:gridCol w="686961">
                  <a:extLst>
                    <a:ext uri="{9D8B030D-6E8A-4147-A177-3AD203B41FA5}">
                      <a16:colId xmlns:a16="http://schemas.microsoft.com/office/drawing/2014/main" val="716210095"/>
                    </a:ext>
                  </a:extLst>
                </a:gridCol>
                <a:gridCol w="686961">
                  <a:extLst>
                    <a:ext uri="{9D8B030D-6E8A-4147-A177-3AD203B41FA5}">
                      <a16:colId xmlns:a16="http://schemas.microsoft.com/office/drawing/2014/main" val="2096331522"/>
                    </a:ext>
                  </a:extLst>
                </a:gridCol>
                <a:gridCol w="686961">
                  <a:extLst>
                    <a:ext uri="{9D8B030D-6E8A-4147-A177-3AD203B41FA5}">
                      <a16:colId xmlns:a16="http://schemas.microsoft.com/office/drawing/2014/main" val="1935083993"/>
                    </a:ext>
                  </a:extLst>
                </a:gridCol>
                <a:gridCol w="467811">
                  <a:extLst>
                    <a:ext uri="{9D8B030D-6E8A-4147-A177-3AD203B41FA5}">
                      <a16:colId xmlns:a16="http://schemas.microsoft.com/office/drawing/2014/main" val="480562876"/>
                    </a:ext>
                  </a:extLst>
                </a:gridCol>
              </a:tblGrid>
              <a:tr h="5507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67771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4DF8414-16D6-6446-91A6-997B0150E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56607"/>
              </p:ext>
            </p:extLst>
          </p:nvPr>
        </p:nvGraphicFramePr>
        <p:xfrm>
          <a:off x="1103754" y="2038663"/>
          <a:ext cx="5246560" cy="496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820">
                  <a:extLst>
                    <a:ext uri="{9D8B030D-6E8A-4147-A177-3AD203B41FA5}">
                      <a16:colId xmlns:a16="http://schemas.microsoft.com/office/drawing/2014/main" val="1326375840"/>
                    </a:ext>
                  </a:extLst>
                </a:gridCol>
                <a:gridCol w="655820">
                  <a:extLst>
                    <a:ext uri="{9D8B030D-6E8A-4147-A177-3AD203B41FA5}">
                      <a16:colId xmlns:a16="http://schemas.microsoft.com/office/drawing/2014/main" val="940296647"/>
                    </a:ext>
                  </a:extLst>
                </a:gridCol>
                <a:gridCol w="589612">
                  <a:extLst>
                    <a:ext uri="{9D8B030D-6E8A-4147-A177-3AD203B41FA5}">
                      <a16:colId xmlns:a16="http://schemas.microsoft.com/office/drawing/2014/main" val="105190032"/>
                    </a:ext>
                  </a:extLst>
                </a:gridCol>
                <a:gridCol w="722028">
                  <a:extLst>
                    <a:ext uri="{9D8B030D-6E8A-4147-A177-3AD203B41FA5}">
                      <a16:colId xmlns:a16="http://schemas.microsoft.com/office/drawing/2014/main" val="2431900941"/>
                    </a:ext>
                  </a:extLst>
                </a:gridCol>
                <a:gridCol w="655820">
                  <a:extLst>
                    <a:ext uri="{9D8B030D-6E8A-4147-A177-3AD203B41FA5}">
                      <a16:colId xmlns:a16="http://schemas.microsoft.com/office/drawing/2014/main" val="2660313965"/>
                    </a:ext>
                  </a:extLst>
                </a:gridCol>
                <a:gridCol w="655820">
                  <a:extLst>
                    <a:ext uri="{9D8B030D-6E8A-4147-A177-3AD203B41FA5}">
                      <a16:colId xmlns:a16="http://schemas.microsoft.com/office/drawing/2014/main" val="273132812"/>
                    </a:ext>
                  </a:extLst>
                </a:gridCol>
                <a:gridCol w="655820">
                  <a:extLst>
                    <a:ext uri="{9D8B030D-6E8A-4147-A177-3AD203B41FA5}">
                      <a16:colId xmlns:a16="http://schemas.microsoft.com/office/drawing/2014/main" val="2175825527"/>
                    </a:ext>
                  </a:extLst>
                </a:gridCol>
                <a:gridCol w="655820">
                  <a:extLst>
                    <a:ext uri="{9D8B030D-6E8A-4147-A177-3AD203B41FA5}">
                      <a16:colId xmlns:a16="http://schemas.microsoft.com/office/drawing/2014/main" val="2308549570"/>
                    </a:ext>
                  </a:extLst>
                </a:gridCol>
              </a:tblGrid>
              <a:tr h="496842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69517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CBEA7C5-F4FD-6F4E-8226-34302B67E646}"/>
              </a:ext>
            </a:extLst>
          </p:cNvPr>
          <p:cNvSpPr txBox="1"/>
          <p:nvPr/>
        </p:nvSpPr>
        <p:spPr>
          <a:xfrm>
            <a:off x="1103754" y="4334453"/>
            <a:ext cx="5891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finds that both 14 and 33 are already in ascending order, 14 is sorted sub-list.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A7EF2E30-F652-E44C-BE2F-7AF2F2F00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939645"/>
              </p:ext>
            </p:extLst>
          </p:nvPr>
        </p:nvGraphicFramePr>
        <p:xfrm>
          <a:off x="1169231" y="5201588"/>
          <a:ext cx="5276536" cy="539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567">
                  <a:extLst>
                    <a:ext uri="{9D8B030D-6E8A-4147-A177-3AD203B41FA5}">
                      <a16:colId xmlns:a16="http://schemas.microsoft.com/office/drawing/2014/main" val="4258360379"/>
                    </a:ext>
                  </a:extLst>
                </a:gridCol>
                <a:gridCol w="659567">
                  <a:extLst>
                    <a:ext uri="{9D8B030D-6E8A-4147-A177-3AD203B41FA5}">
                      <a16:colId xmlns:a16="http://schemas.microsoft.com/office/drawing/2014/main" val="726101753"/>
                    </a:ext>
                  </a:extLst>
                </a:gridCol>
                <a:gridCol w="659567">
                  <a:extLst>
                    <a:ext uri="{9D8B030D-6E8A-4147-A177-3AD203B41FA5}">
                      <a16:colId xmlns:a16="http://schemas.microsoft.com/office/drawing/2014/main" val="2799823303"/>
                    </a:ext>
                  </a:extLst>
                </a:gridCol>
                <a:gridCol w="779491">
                  <a:extLst>
                    <a:ext uri="{9D8B030D-6E8A-4147-A177-3AD203B41FA5}">
                      <a16:colId xmlns:a16="http://schemas.microsoft.com/office/drawing/2014/main" val="806697954"/>
                    </a:ext>
                  </a:extLst>
                </a:gridCol>
                <a:gridCol w="539643">
                  <a:extLst>
                    <a:ext uri="{9D8B030D-6E8A-4147-A177-3AD203B41FA5}">
                      <a16:colId xmlns:a16="http://schemas.microsoft.com/office/drawing/2014/main" val="1626364565"/>
                    </a:ext>
                  </a:extLst>
                </a:gridCol>
                <a:gridCol w="659567">
                  <a:extLst>
                    <a:ext uri="{9D8B030D-6E8A-4147-A177-3AD203B41FA5}">
                      <a16:colId xmlns:a16="http://schemas.microsoft.com/office/drawing/2014/main" val="2005989896"/>
                    </a:ext>
                  </a:extLst>
                </a:gridCol>
                <a:gridCol w="599610">
                  <a:extLst>
                    <a:ext uri="{9D8B030D-6E8A-4147-A177-3AD203B41FA5}">
                      <a16:colId xmlns:a16="http://schemas.microsoft.com/office/drawing/2014/main" val="4265017331"/>
                    </a:ext>
                  </a:extLst>
                </a:gridCol>
                <a:gridCol w="719524">
                  <a:extLst>
                    <a:ext uri="{9D8B030D-6E8A-4147-A177-3AD203B41FA5}">
                      <a16:colId xmlns:a16="http://schemas.microsoft.com/office/drawing/2014/main" val="4138983771"/>
                    </a:ext>
                  </a:extLst>
                </a:gridCol>
              </a:tblGrid>
              <a:tr h="53964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FF35C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274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84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2C0702-3765-4E42-8C46-6C08BD97F80A}"/>
              </a:ext>
            </a:extLst>
          </p:cNvPr>
          <p:cNvSpPr txBox="1"/>
          <p:nvPr/>
        </p:nvSpPr>
        <p:spPr>
          <a:xfrm>
            <a:off x="1196874" y="1550579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finds that 33 is not the correct position.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7E3766F-BBEA-3C46-A47E-FA2AE6FC5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052915"/>
              </p:ext>
            </p:extLst>
          </p:nvPr>
        </p:nvGraphicFramePr>
        <p:xfrm>
          <a:off x="1319132" y="2086078"/>
          <a:ext cx="488423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812">
                  <a:extLst>
                    <a:ext uri="{9D8B030D-6E8A-4147-A177-3AD203B41FA5}">
                      <a16:colId xmlns:a16="http://schemas.microsoft.com/office/drawing/2014/main" val="18353872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795092341"/>
                    </a:ext>
                  </a:extLst>
                </a:gridCol>
                <a:gridCol w="625812">
                  <a:extLst>
                    <a:ext uri="{9D8B030D-6E8A-4147-A177-3AD203B41FA5}">
                      <a16:colId xmlns:a16="http://schemas.microsoft.com/office/drawing/2014/main" val="3769181861"/>
                    </a:ext>
                  </a:extLst>
                </a:gridCol>
                <a:gridCol w="625812">
                  <a:extLst>
                    <a:ext uri="{9D8B030D-6E8A-4147-A177-3AD203B41FA5}">
                      <a16:colId xmlns:a16="http://schemas.microsoft.com/office/drawing/2014/main" val="3354568779"/>
                    </a:ext>
                  </a:extLst>
                </a:gridCol>
                <a:gridCol w="625812">
                  <a:extLst>
                    <a:ext uri="{9D8B030D-6E8A-4147-A177-3AD203B41FA5}">
                      <a16:colId xmlns:a16="http://schemas.microsoft.com/office/drawing/2014/main" val="2847451446"/>
                    </a:ext>
                  </a:extLst>
                </a:gridCol>
                <a:gridCol w="625812">
                  <a:extLst>
                    <a:ext uri="{9D8B030D-6E8A-4147-A177-3AD203B41FA5}">
                      <a16:colId xmlns:a16="http://schemas.microsoft.com/office/drawing/2014/main" val="2993886415"/>
                    </a:ext>
                  </a:extLst>
                </a:gridCol>
                <a:gridCol w="625812">
                  <a:extLst>
                    <a:ext uri="{9D8B030D-6E8A-4147-A177-3AD203B41FA5}">
                      <a16:colId xmlns:a16="http://schemas.microsoft.com/office/drawing/2014/main" val="4154340918"/>
                    </a:ext>
                  </a:extLst>
                </a:gridCol>
                <a:gridCol w="625812">
                  <a:extLst>
                    <a:ext uri="{9D8B030D-6E8A-4147-A177-3AD203B41FA5}">
                      <a16:colId xmlns:a16="http://schemas.microsoft.com/office/drawing/2014/main" val="2335622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FF35C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2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4055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D7F60DD-F50D-4840-9C11-F530480620BC}"/>
              </a:ext>
            </a:extLst>
          </p:cNvPr>
          <p:cNvSpPr txBox="1"/>
          <p:nvPr/>
        </p:nvSpPr>
        <p:spPr>
          <a:xfrm>
            <a:off x="1196874" y="2655155"/>
            <a:ext cx="7511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swaps 33 with 27. it also checks with all the elements of sorted sub-list. Here we see that the sorted sub-list has only one element 14, and 27 Is greater than  14. Hence, the sorted sub-list remains after swapping.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66580B4-79C5-FE41-8B9D-0F6CE77B0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89472"/>
              </p:ext>
            </p:extLst>
          </p:nvPr>
        </p:nvGraphicFramePr>
        <p:xfrm>
          <a:off x="1319132" y="3900483"/>
          <a:ext cx="5231568" cy="51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46">
                  <a:extLst>
                    <a:ext uri="{9D8B030D-6E8A-4147-A177-3AD203B41FA5}">
                      <a16:colId xmlns:a16="http://schemas.microsoft.com/office/drawing/2014/main" val="2896356834"/>
                    </a:ext>
                  </a:extLst>
                </a:gridCol>
                <a:gridCol w="653946">
                  <a:extLst>
                    <a:ext uri="{9D8B030D-6E8A-4147-A177-3AD203B41FA5}">
                      <a16:colId xmlns:a16="http://schemas.microsoft.com/office/drawing/2014/main" val="3584626539"/>
                    </a:ext>
                  </a:extLst>
                </a:gridCol>
                <a:gridCol w="653946">
                  <a:extLst>
                    <a:ext uri="{9D8B030D-6E8A-4147-A177-3AD203B41FA5}">
                      <a16:colId xmlns:a16="http://schemas.microsoft.com/office/drawing/2014/main" val="2296720035"/>
                    </a:ext>
                  </a:extLst>
                </a:gridCol>
                <a:gridCol w="653946">
                  <a:extLst>
                    <a:ext uri="{9D8B030D-6E8A-4147-A177-3AD203B41FA5}">
                      <a16:colId xmlns:a16="http://schemas.microsoft.com/office/drawing/2014/main" val="1272082383"/>
                    </a:ext>
                  </a:extLst>
                </a:gridCol>
                <a:gridCol w="653946">
                  <a:extLst>
                    <a:ext uri="{9D8B030D-6E8A-4147-A177-3AD203B41FA5}">
                      <a16:colId xmlns:a16="http://schemas.microsoft.com/office/drawing/2014/main" val="3397270762"/>
                    </a:ext>
                  </a:extLst>
                </a:gridCol>
                <a:gridCol w="653946">
                  <a:extLst>
                    <a:ext uri="{9D8B030D-6E8A-4147-A177-3AD203B41FA5}">
                      <a16:colId xmlns:a16="http://schemas.microsoft.com/office/drawing/2014/main" val="736031851"/>
                    </a:ext>
                  </a:extLst>
                </a:gridCol>
                <a:gridCol w="653946">
                  <a:extLst>
                    <a:ext uri="{9D8B030D-6E8A-4147-A177-3AD203B41FA5}">
                      <a16:colId xmlns:a16="http://schemas.microsoft.com/office/drawing/2014/main" val="2695626542"/>
                    </a:ext>
                  </a:extLst>
                </a:gridCol>
                <a:gridCol w="653946">
                  <a:extLst>
                    <a:ext uri="{9D8B030D-6E8A-4147-A177-3AD203B41FA5}">
                      <a16:colId xmlns:a16="http://schemas.microsoft.com/office/drawing/2014/main" val="932611232"/>
                    </a:ext>
                  </a:extLst>
                </a:gridCol>
              </a:tblGrid>
              <a:tr h="5150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FF35C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FF35C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4118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D6BD934-FEB4-904B-95D3-3D2D931C7FAF}"/>
              </a:ext>
            </a:extLst>
          </p:cNvPr>
          <p:cNvSpPr txBox="1"/>
          <p:nvPr/>
        </p:nvSpPr>
        <p:spPr>
          <a:xfrm>
            <a:off x="1196874" y="4554938"/>
            <a:ext cx="701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now we have 14 and 27 in the sorted sub-list. Next it compares 33 with 10. these value is not in a sorted order.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F418B67-3B0C-474A-B760-D40296876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521302"/>
              </p:ext>
            </p:extLst>
          </p:nvPr>
        </p:nvGraphicFramePr>
        <p:xfrm>
          <a:off x="1319132" y="5272039"/>
          <a:ext cx="5456424" cy="51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053">
                  <a:extLst>
                    <a:ext uri="{9D8B030D-6E8A-4147-A177-3AD203B41FA5}">
                      <a16:colId xmlns:a16="http://schemas.microsoft.com/office/drawing/2014/main" val="4180036309"/>
                    </a:ext>
                  </a:extLst>
                </a:gridCol>
                <a:gridCol w="682053">
                  <a:extLst>
                    <a:ext uri="{9D8B030D-6E8A-4147-A177-3AD203B41FA5}">
                      <a16:colId xmlns:a16="http://schemas.microsoft.com/office/drawing/2014/main" val="3846296660"/>
                    </a:ext>
                  </a:extLst>
                </a:gridCol>
                <a:gridCol w="682053">
                  <a:extLst>
                    <a:ext uri="{9D8B030D-6E8A-4147-A177-3AD203B41FA5}">
                      <a16:colId xmlns:a16="http://schemas.microsoft.com/office/drawing/2014/main" val="573040624"/>
                    </a:ext>
                  </a:extLst>
                </a:gridCol>
                <a:gridCol w="682053">
                  <a:extLst>
                    <a:ext uri="{9D8B030D-6E8A-4147-A177-3AD203B41FA5}">
                      <a16:colId xmlns:a16="http://schemas.microsoft.com/office/drawing/2014/main" val="2253439465"/>
                    </a:ext>
                  </a:extLst>
                </a:gridCol>
                <a:gridCol w="682053">
                  <a:extLst>
                    <a:ext uri="{9D8B030D-6E8A-4147-A177-3AD203B41FA5}">
                      <a16:colId xmlns:a16="http://schemas.microsoft.com/office/drawing/2014/main" val="149833900"/>
                    </a:ext>
                  </a:extLst>
                </a:gridCol>
                <a:gridCol w="682053">
                  <a:extLst>
                    <a:ext uri="{9D8B030D-6E8A-4147-A177-3AD203B41FA5}">
                      <a16:colId xmlns:a16="http://schemas.microsoft.com/office/drawing/2014/main" val="2087828379"/>
                    </a:ext>
                  </a:extLst>
                </a:gridCol>
                <a:gridCol w="682053">
                  <a:extLst>
                    <a:ext uri="{9D8B030D-6E8A-4147-A177-3AD203B41FA5}">
                      <a16:colId xmlns:a16="http://schemas.microsoft.com/office/drawing/2014/main" val="3109831186"/>
                    </a:ext>
                  </a:extLst>
                </a:gridCol>
                <a:gridCol w="682053">
                  <a:extLst>
                    <a:ext uri="{9D8B030D-6E8A-4147-A177-3AD203B41FA5}">
                      <a16:colId xmlns:a16="http://schemas.microsoft.com/office/drawing/2014/main" val="4011999409"/>
                    </a:ext>
                  </a:extLst>
                </a:gridCol>
              </a:tblGrid>
              <a:tr h="5150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FF35C"/>
                          </a:solidFill>
                        </a:rPr>
                        <a:t>14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FF35C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3276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D031D44-0F94-0448-A571-0DDFD7C433E8}"/>
              </a:ext>
            </a:extLst>
          </p:cNvPr>
          <p:cNvSpPr txBox="1"/>
          <p:nvPr/>
        </p:nvSpPr>
        <p:spPr>
          <a:xfrm>
            <a:off x="2132282" y="701563"/>
            <a:ext cx="3049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To be continued</a:t>
            </a:r>
          </a:p>
        </p:txBody>
      </p:sp>
    </p:spTree>
    <p:extLst>
      <p:ext uri="{BB962C8B-B14F-4D97-AF65-F5344CB8AC3E}">
        <p14:creationId xmlns:p14="http://schemas.microsoft.com/office/powerpoint/2010/main" val="88297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479E3D-7A27-7041-86C2-9DD09A60E73F}"/>
              </a:ext>
            </a:extLst>
          </p:cNvPr>
          <p:cNvSpPr txBox="1"/>
          <p:nvPr/>
        </p:nvSpPr>
        <p:spPr>
          <a:xfrm>
            <a:off x="1753849" y="509666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be continued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EBA6D-41D6-CB41-A188-EA3C58E557CA}"/>
              </a:ext>
            </a:extLst>
          </p:cNvPr>
          <p:cNvSpPr txBox="1"/>
          <p:nvPr/>
        </p:nvSpPr>
        <p:spPr>
          <a:xfrm>
            <a:off x="1305913" y="1115485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we swap them.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D78AE37-579E-5043-B571-BA02C287B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0186"/>
              </p:ext>
            </p:extLst>
          </p:nvPr>
        </p:nvGraphicFramePr>
        <p:xfrm>
          <a:off x="1352189" y="1692242"/>
          <a:ext cx="4257208" cy="475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151">
                  <a:extLst>
                    <a:ext uri="{9D8B030D-6E8A-4147-A177-3AD203B41FA5}">
                      <a16:colId xmlns:a16="http://schemas.microsoft.com/office/drawing/2014/main" val="4196877028"/>
                    </a:ext>
                  </a:extLst>
                </a:gridCol>
                <a:gridCol w="532151">
                  <a:extLst>
                    <a:ext uri="{9D8B030D-6E8A-4147-A177-3AD203B41FA5}">
                      <a16:colId xmlns:a16="http://schemas.microsoft.com/office/drawing/2014/main" val="293210001"/>
                    </a:ext>
                  </a:extLst>
                </a:gridCol>
                <a:gridCol w="532151">
                  <a:extLst>
                    <a:ext uri="{9D8B030D-6E8A-4147-A177-3AD203B41FA5}">
                      <a16:colId xmlns:a16="http://schemas.microsoft.com/office/drawing/2014/main" val="1293515136"/>
                    </a:ext>
                  </a:extLst>
                </a:gridCol>
                <a:gridCol w="532151">
                  <a:extLst>
                    <a:ext uri="{9D8B030D-6E8A-4147-A177-3AD203B41FA5}">
                      <a16:colId xmlns:a16="http://schemas.microsoft.com/office/drawing/2014/main" val="2892517392"/>
                    </a:ext>
                  </a:extLst>
                </a:gridCol>
                <a:gridCol w="532151">
                  <a:extLst>
                    <a:ext uri="{9D8B030D-6E8A-4147-A177-3AD203B41FA5}">
                      <a16:colId xmlns:a16="http://schemas.microsoft.com/office/drawing/2014/main" val="1836715102"/>
                    </a:ext>
                  </a:extLst>
                </a:gridCol>
                <a:gridCol w="532151">
                  <a:extLst>
                    <a:ext uri="{9D8B030D-6E8A-4147-A177-3AD203B41FA5}">
                      <a16:colId xmlns:a16="http://schemas.microsoft.com/office/drawing/2014/main" val="1263068185"/>
                    </a:ext>
                  </a:extLst>
                </a:gridCol>
                <a:gridCol w="532151">
                  <a:extLst>
                    <a:ext uri="{9D8B030D-6E8A-4147-A177-3AD203B41FA5}">
                      <a16:colId xmlns:a16="http://schemas.microsoft.com/office/drawing/2014/main" val="1899376397"/>
                    </a:ext>
                  </a:extLst>
                </a:gridCol>
                <a:gridCol w="532151">
                  <a:extLst>
                    <a:ext uri="{9D8B030D-6E8A-4147-A177-3AD203B41FA5}">
                      <a16:colId xmlns:a16="http://schemas.microsoft.com/office/drawing/2014/main" val="984446368"/>
                    </a:ext>
                  </a:extLst>
                </a:gridCol>
              </a:tblGrid>
              <a:tr h="47528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FF35C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FF35C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FF35C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843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941345B-D834-6741-BD53-0D3DA44AE2FB}"/>
              </a:ext>
            </a:extLst>
          </p:cNvPr>
          <p:cNvSpPr txBox="1"/>
          <p:nvPr/>
        </p:nvSpPr>
        <p:spPr>
          <a:xfrm>
            <a:off x="1214204" y="2417084"/>
            <a:ext cx="547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However, swapping makes 27 and 10 unsorted.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F212D35-9100-B444-84CA-ACDD96DC9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746119"/>
              </p:ext>
            </p:extLst>
          </p:nvPr>
        </p:nvGraphicFramePr>
        <p:xfrm>
          <a:off x="1352189" y="2831934"/>
          <a:ext cx="4257208" cy="597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151">
                  <a:extLst>
                    <a:ext uri="{9D8B030D-6E8A-4147-A177-3AD203B41FA5}">
                      <a16:colId xmlns:a16="http://schemas.microsoft.com/office/drawing/2014/main" val="228859832"/>
                    </a:ext>
                  </a:extLst>
                </a:gridCol>
                <a:gridCol w="532151">
                  <a:extLst>
                    <a:ext uri="{9D8B030D-6E8A-4147-A177-3AD203B41FA5}">
                      <a16:colId xmlns:a16="http://schemas.microsoft.com/office/drawing/2014/main" val="4183093419"/>
                    </a:ext>
                  </a:extLst>
                </a:gridCol>
                <a:gridCol w="532151">
                  <a:extLst>
                    <a:ext uri="{9D8B030D-6E8A-4147-A177-3AD203B41FA5}">
                      <a16:colId xmlns:a16="http://schemas.microsoft.com/office/drawing/2014/main" val="2592497389"/>
                    </a:ext>
                  </a:extLst>
                </a:gridCol>
                <a:gridCol w="532151">
                  <a:extLst>
                    <a:ext uri="{9D8B030D-6E8A-4147-A177-3AD203B41FA5}">
                      <a16:colId xmlns:a16="http://schemas.microsoft.com/office/drawing/2014/main" val="2165514152"/>
                    </a:ext>
                  </a:extLst>
                </a:gridCol>
                <a:gridCol w="532151">
                  <a:extLst>
                    <a:ext uri="{9D8B030D-6E8A-4147-A177-3AD203B41FA5}">
                      <a16:colId xmlns:a16="http://schemas.microsoft.com/office/drawing/2014/main" val="1489849106"/>
                    </a:ext>
                  </a:extLst>
                </a:gridCol>
                <a:gridCol w="532151">
                  <a:extLst>
                    <a:ext uri="{9D8B030D-6E8A-4147-A177-3AD203B41FA5}">
                      <a16:colId xmlns:a16="http://schemas.microsoft.com/office/drawing/2014/main" val="224872769"/>
                    </a:ext>
                  </a:extLst>
                </a:gridCol>
                <a:gridCol w="532151">
                  <a:extLst>
                    <a:ext uri="{9D8B030D-6E8A-4147-A177-3AD203B41FA5}">
                      <a16:colId xmlns:a16="http://schemas.microsoft.com/office/drawing/2014/main" val="3108411459"/>
                    </a:ext>
                  </a:extLst>
                </a:gridCol>
                <a:gridCol w="532151">
                  <a:extLst>
                    <a:ext uri="{9D8B030D-6E8A-4147-A177-3AD203B41FA5}">
                      <a16:colId xmlns:a16="http://schemas.microsoft.com/office/drawing/2014/main" val="496409048"/>
                    </a:ext>
                  </a:extLst>
                </a:gridCol>
              </a:tblGrid>
              <a:tr h="5970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FF35C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76391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1D8055A-6DCC-F646-822C-1A2D9CFA1029}"/>
              </a:ext>
            </a:extLst>
          </p:cNvPr>
          <p:cNvSpPr txBox="1"/>
          <p:nvPr/>
        </p:nvSpPr>
        <p:spPr>
          <a:xfrm>
            <a:off x="1499017" y="3556686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Hence, we swap them too.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BE1E6DC-66D1-CA45-9A2A-E25F05A48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528045"/>
              </p:ext>
            </p:extLst>
          </p:nvPr>
        </p:nvGraphicFramePr>
        <p:xfrm>
          <a:off x="1352192" y="4053704"/>
          <a:ext cx="4257205" cy="486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524">
                  <a:extLst>
                    <a:ext uri="{9D8B030D-6E8A-4147-A177-3AD203B41FA5}">
                      <a16:colId xmlns:a16="http://schemas.microsoft.com/office/drawing/2014/main" val="3696430168"/>
                    </a:ext>
                  </a:extLst>
                </a:gridCol>
                <a:gridCol w="523524">
                  <a:extLst>
                    <a:ext uri="{9D8B030D-6E8A-4147-A177-3AD203B41FA5}">
                      <a16:colId xmlns:a16="http://schemas.microsoft.com/office/drawing/2014/main" val="229328327"/>
                    </a:ext>
                  </a:extLst>
                </a:gridCol>
                <a:gridCol w="523524">
                  <a:extLst>
                    <a:ext uri="{9D8B030D-6E8A-4147-A177-3AD203B41FA5}">
                      <a16:colId xmlns:a16="http://schemas.microsoft.com/office/drawing/2014/main" val="2319686008"/>
                    </a:ext>
                  </a:extLst>
                </a:gridCol>
                <a:gridCol w="529459">
                  <a:extLst>
                    <a:ext uri="{9D8B030D-6E8A-4147-A177-3AD203B41FA5}">
                      <a16:colId xmlns:a16="http://schemas.microsoft.com/office/drawing/2014/main" val="1778631526"/>
                    </a:ext>
                  </a:extLst>
                </a:gridCol>
                <a:gridCol w="586602">
                  <a:extLst>
                    <a:ext uri="{9D8B030D-6E8A-4147-A177-3AD203B41FA5}">
                      <a16:colId xmlns:a16="http://schemas.microsoft.com/office/drawing/2014/main" val="3420994504"/>
                    </a:ext>
                  </a:extLst>
                </a:gridCol>
                <a:gridCol w="523524">
                  <a:extLst>
                    <a:ext uri="{9D8B030D-6E8A-4147-A177-3AD203B41FA5}">
                      <a16:colId xmlns:a16="http://schemas.microsoft.com/office/drawing/2014/main" val="3142201995"/>
                    </a:ext>
                  </a:extLst>
                </a:gridCol>
                <a:gridCol w="523524">
                  <a:extLst>
                    <a:ext uri="{9D8B030D-6E8A-4147-A177-3AD203B41FA5}">
                      <a16:colId xmlns:a16="http://schemas.microsoft.com/office/drawing/2014/main" val="3854726497"/>
                    </a:ext>
                  </a:extLst>
                </a:gridCol>
                <a:gridCol w="523524">
                  <a:extLst>
                    <a:ext uri="{9D8B030D-6E8A-4147-A177-3AD203B41FA5}">
                      <a16:colId xmlns:a16="http://schemas.microsoft.com/office/drawing/2014/main" val="3134180975"/>
                    </a:ext>
                  </a:extLst>
                </a:gridCol>
              </a:tblGrid>
              <a:tr h="4867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FF35C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FF35C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FF35C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89005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A21CF9B-1F3A-F44D-806F-34B1892B8DBE}"/>
              </a:ext>
            </a:extLst>
          </p:cNvPr>
          <p:cNvSpPr txBox="1"/>
          <p:nvPr/>
        </p:nvSpPr>
        <p:spPr>
          <a:xfrm>
            <a:off x="1255290" y="4711524"/>
            <a:ext cx="6179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Again we find 14 and 10 in an unsorted order.</a:t>
            </a:r>
          </a:p>
          <a:p>
            <a:r>
              <a:rPr lang="en-US" dirty="0"/>
              <a:t>So we swap them again. By the end of third iteration, </a:t>
            </a:r>
          </a:p>
          <a:p>
            <a:r>
              <a:rPr lang="en-US" dirty="0"/>
              <a:t>So we have sorted sub-list of 4 items.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D01A3D7-58A2-E14F-84D1-20B51644C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89451"/>
              </p:ext>
            </p:extLst>
          </p:nvPr>
        </p:nvGraphicFramePr>
        <p:xfrm>
          <a:off x="1352189" y="5805942"/>
          <a:ext cx="4374056" cy="542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757">
                  <a:extLst>
                    <a:ext uri="{9D8B030D-6E8A-4147-A177-3AD203B41FA5}">
                      <a16:colId xmlns:a16="http://schemas.microsoft.com/office/drawing/2014/main" val="2039963590"/>
                    </a:ext>
                  </a:extLst>
                </a:gridCol>
                <a:gridCol w="546757">
                  <a:extLst>
                    <a:ext uri="{9D8B030D-6E8A-4147-A177-3AD203B41FA5}">
                      <a16:colId xmlns:a16="http://schemas.microsoft.com/office/drawing/2014/main" val="3389712172"/>
                    </a:ext>
                  </a:extLst>
                </a:gridCol>
                <a:gridCol w="546757">
                  <a:extLst>
                    <a:ext uri="{9D8B030D-6E8A-4147-A177-3AD203B41FA5}">
                      <a16:colId xmlns:a16="http://schemas.microsoft.com/office/drawing/2014/main" val="1037208677"/>
                    </a:ext>
                  </a:extLst>
                </a:gridCol>
                <a:gridCol w="546757">
                  <a:extLst>
                    <a:ext uri="{9D8B030D-6E8A-4147-A177-3AD203B41FA5}">
                      <a16:colId xmlns:a16="http://schemas.microsoft.com/office/drawing/2014/main" val="1714700583"/>
                    </a:ext>
                  </a:extLst>
                </a:gridCol>
                <a:gridCol w="546757">
                  <a:extLst>
                    <a:ext uri="{9D8B030D-6E8A-4147-A177-3AD203B41FA5}">
                      <a16:colId xmlns:a16="http://schemas.microsoft.com/office/drawing/2014/main" val="2840996072"/>
                    </a:ext>
                  </a:extLst>
                </a:gridCol>
                <a:gridCol w="546757">
                  <a:extLst>
                    <a:ext uri="{9D8B030D-6E8A-4147-A177-3AD203B41FA5}">
                      <a16:colId xmlns:a16="http://schemas.microsoft.com/office/drawing/2014/main" val="3489838759"/>
                    </a:ext>
                  </a:extLst>
                </a:gridCol>
                <a:gridCol w="546757">
                  <a:extLst>
                    <a:ext uri="{9D8B030D-6E8A-4147-A177-3AD203B41FA5}">
                      <a16:colId xmlns:a16="http://schemas.microsoft.com/office/drawing/2014/main" val="3591054148"/>
                    </a:ext>
                  </a:extLst>
                </a:gridCol>
                <a:gridCol w="546757">
                  <a:extLst>
                    <a:ext uri="{9D8B030D-6E8A-4147-A177-3AD203B41FA5}">
                      <a16:colId xmlns:a16="http://schemas.microsoft.com/office/drawing/2014/main" val="1290423754"/>
                    </a:ext>
                  </a:extLst>
                </a:gridCol>
              </a:tblGrid>
              <a:tr h="54239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FF35C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FF35C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FF35C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811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23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B7B1D3-5492-D845-BA84-DC0726AC67C1}"/>
              </a:ext>
            </a:extLst>
          </p:cNvPr>
          <p:cNvSpPr/>
          <p:nvPr/>
        </p:nvSpPr>
        <p:spPr>
          <a:xfrm>
            <a:off x="727724" y="1437621"/>
            <a:ext cx="72252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This process goes on until all unsorted values are covered in a sorted sub-list. Now we shall see some programming aspects of insertion sort.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97C5A-6335-E441-BAFC-FC31114C49FA}"/>
              </a:ext>
            </a:extLst>
          </p:cNvPr>
          <p:cNvSpPr txBox="1"/>
          <p:nvPr/>
        </p:nvSpPr>
        <p:spPr>
          <a:xfrm>
            <a:off x="692945" y="2439011"/>
            <a:ext cx="726003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endParaRPr lang="en-US" sz="2000" dirty="0"/>
          </a:p>
          <a:p>
            <a:pPr algn="just"/>
            <a:r>
              <a:rPr lang="en-US" sz="2000" dirty="0"/>
              <a:t>Algorithm we have a bigger picture of how this sorting technique works, so we can drive simple steps by which we can achieve insertion sort.</a:t>
            </a:r>
          </a:p>
          <a:p>
            <a:pPr lvl="0" algn="just"/>
            <a:r>
              <a:rPr lang="en-US" sz="2000" dirty="0"/>
              <a:t>Step1: - if it is first element, it is already sorted, return 1;</a:t>
            </a:r>
          </a:p>
          <a:p>
            <a:pPr lvl="0" algn="just"/>
            <a:endParaRPr lang="en-US" sz="2000" dirty="0"/>
          </a:p>
          <a:p>
            <a:pPr lvl="0" algn="just"/>
            <a:r>
              <a:rPr lang="en-US" sz="2000" dirty="0"/>
              <a:t>Step2: - pick next element </a:t>
            </a:r>
          </a:p>
          <a:p>
            <a:pPr lvl="0" algn="just"/>
            <a:r>
              <a:rPr lang="en-US" sz="2000" dirty="0"/>
              <a:t>Step3: - Compare with all elements in the sorted sub-list </a:t>
            </a:r>
          </a:p>
          <a:p>
            <a:pPr lvl="0" algn="just"/>
            <a:r>
              <a:rPr lang="en-US" sz="2000" dirty="0"/>
              <a:t>Step4: - shift all elements in the sorted sub-list that is greater than the value to be sorted</a:t>
            </a:r>
          </a:p>
          <a:p>
            <a:pPr lvl="0" algn="just"/>
            <a:r>
              <a:rPr lang="en-US" sz="2000" dirty="0"/>
              <a:t>Step5: - Insert the value </a:t>
            </a:r>
          </a:p>
          <a:p>
            <a:pPr lvl="0" algn="just"/>
            <a:r>
              <a:rPr lang="en-US" sz="2000" dirty="0"/>
              <a:t>Step5: - Repeat until the list is sorted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C6DC26C1-80EF-6742-917A-803928B0FD08}"/>
              </a:ext>
            </a:extLst>
          </p:cNvPr>
          <p:cNvSpPr txBox="1">
            <a:spLocks/>
          </p:cNvSpPr>
          <p:nvPr/>
        </p:nvSpPr>
        <p:spPr>
          <a:xfrm>
            <a:off x="441509" y="11086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76081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E678-D5CA-4D4E-B692-AA940D05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Definition of Selection sort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51AC1-ED8D-9241-92E3-608AC03DCA40}"/>
              </a:ext>
            </a:extLst>
          </p:cNvPr>
          <p:cNvSpPr txBox="1"/>
          <p:nvPr/>
        </p:nvSpPr>
        <p:spPr>
          <a:xfrm>
            <a:off x="269823" y="1448550"/>
            <a:ext cx="8874177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Selection sort is a simple sorting algorithm an in-place  comparison</a:t>
            </a:r>
          </a:p>
          <a:p>
            <a:pPr algn="just"/>
            <a:r>
              <a:rPr lang="en-US" sz="2000" dirty="0"/>
              <a:t>Based algorithmic the which the list is divided into two parts, the sorted </a:t>
            </a:r>
          </a:p>
          <a:p>
            <a:pPr algn="just"/>
            <a:r>
              <a:rPr lang="en-US" sz="2000" dirty="0"/>
              <a:t>Part at the left end and the unsorted part at right end.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Initially, the sorted part is empty and the unsorted part is the entire list.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smallest element is selected from the unsorted array and swapped</a:t>
            </a:r>
          </a:p>
          <a:p>
            <a:pPr algn="just"/>
            <a:r>
              <a:rPr lang="en-US" sz="2000" dirty="0"/>
              <a:t> with the left most element, and that element becomes a part of the</a:t>
            </a:r>
          </a:p>
          <a:p>
            <a:pPr algn="just"/>
            <a:r>
              <a:rPr lang="en-US" sz="2000" dirty="0"/>
              <a:t> sorted array. This process continues moving unsorted array boundary</a:t>
            </a:r>
          </a:p>
          <a:p>
            <a:pPr algn="just"/>
            <a:r>
              <a:rPr lang="en-US" sz="2000" dirty="0"/>
              <a:t> by one element to the right.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algorithm is not suitable for large data sets as its average and worst-case complexities are of O(n^2), where n is the number of items.</a:t>
            </a:r>
          </a:p>
          <a:p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0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9F7A0-79AF-814F-A7F6-60C424FA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selection sort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6D3D9-A602-144E-AF1C-276A689D6954}"/>
              </a:ext>
            </a:extLst>
          </p:cNvPr>
          <p:cNvSpPr txBox="1"/>
          <p:nvPr/>
        </p:nvSpPr>
        <p:spPr>
          <a:xfrm>
            <a:off x="1261670" y="1690497"/>
            <a:ext cx="6888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Consider the following depicted array as an example.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0330B4-9B23-C14F-9719-265992561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84660"/>
              </p:ext>
            </p:extLst>
          </p:nvPr>
        </p:nvGraphicFramePr>
        <p:xfrm>
          <a:off x="1524000" y="2282577"/>
          <a:ext cx="58061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774">
                  <a:extLst>
                    <a:ext uri="{9D8B030D-6E8A-4147-A177-3AD203B41FA5}">
                      <a16:colId xmlns:a16="http://schemas.microsoft.com/office/drawing/2014/main" val="554561004"/>
                    </a:ext>
                  </a:extLst>
                </a:gridCol>
                <a:gridCol w="725774">
                  <a:extLst>
                    <a:ext uri="{9D8B030D-6E8A-4147-A177-3AD203B41FA5}">
                      <a16:colId xmlns:a16="http://schemas.microsoft.com/office/drawing/2014/main" val="3431276742"/>
                    </a:ext>
                  </a:extLst>
                </a:gridCol>
                <a:gridCol w="725774">
                  <a:extLst>
                    <a:ext uri="{9D8B030D-6E8A-4147-A177-3AD203B41FA5}">
                      <a16:colId xmlns:a16="http://schemas.microsoft.com/office/drawing/2014/main" val="2781475058"/>
                    </a:ext>
                  </a:extLst>
                </a:gridCol>
                <a:gridCol w="725774">
                  <a:extLst>
                    <a:ext uri="{9D8B030D-6E8A-4147-A177-3AD203B41FA5}">
                      <a16:colId xmlns:a16="http://schemas.microsoft.com/office/drawing/2014/main" val="1264379095"/>
                    </a:ext>
                  </a:extLst>
                </a:gridCol>
                <a:gridCol w="725774">
                  <a:extLst>
                    <a:ext uri="{9D8B030D-6E8A-4147-A177-3AD203B41FA5}">
                      <a16:colId xmlns:a16="http://schemas.microsoft.com/office/drawing/2014/main" val="2124130620"/>
                    </a:ext>
                  </a:extLst>
                </a:gridCol>
                <a:gridCol w="725774">
                  <a:extLst>
                    <a:ext uri="{9D8B030D-6E8A-4147-A177-3AD203B41FA5}">
                      <a16:colId xmlns:a16="http://schemas.microsoft.com/office/drawing/2014/main" val="3304741247"/>
                    </a:ext>
                  </a:extLst>
                </a:gridCol>
                <a:gridCol w="725774">
                  <a:extLst>
                    <a:ext uri="{9D8B030D-6E8A-4147-A177-3AD203B41FA5}">
                      <a16:colId xmlns:a16="http://schemas.microsoft.com/office/drawing/2014/main" val="1649078713"/>
                    </a:ext>
                  </a:extLst>
                </a:gridCol>
                <a:gridCol w="725774">
                  <a:extLst>
                    <a:ext uri="{9D8B030D-6E8A-4147-A177-3AD203B41FA5}">
                      <a16:colId xmlns:a16="http://schemas.microsoft.com/office/drawing/2014/main" val="41478701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5876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7E1FF8-6DEE-4345-9558-1C3A8875DE8E}"/>
              </a:ext>
            </a:extLst>
          </p:cNvPr>
          <p:cNvSpPr txBox="1"/>
          <p:nvPr/>
        </p:nvSpPr>
        <p:spPr>
          <a:xfrm>
            <a:off x="1524000" y="2952020"/>
            <a:ext cx="66095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the first position in the sorted list, the whole list is </a:t>
            </a:r>
          </a:p>
          <a:p>
            <a:r>
              <a:rPr lang="en-US" sz="2000" dirty="0"/>
              <a:t>Scanned sequentially.</a:t>
            </a:r>
          </a:p>
          <a:p>
            <a:r>
              <a:rPr lang="en-US" sz="2000" dirty="0"/>
              <a:t>The position where 14 is stored presently, we search </a:t>
            </a:r>
          </a:p>
          <a:p>
            <a:r>
              <a:rPr lang="en-US" sz="2000" dirty="0"/>
              <a:t>The whole list and find that 10 is lowest value.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0495F49-08F5-CF41-8833-D69B57A00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59498"/>
              </p:ext>
            </p:extLst>
          </p:nvPr>
        </p:nvGraphicFramePr>
        <p:xfrm>
          <a:off x="1678355" y="4397291"/>
          <a:ext cx="55469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63">
                  <a:extLst>
                    <a:ext uri="{9D8B030D-6E8A-4147-A177-3AD203B41FA5}">
                      <a16:colId xmlns:a16="http://schemas.microsoft.com/office/drawing/2014/main" val="1055171320"/>
                    </a:ext>
                  </a:extLst>
                </a:gridCol>
                <a:gridCol w="693363">
                  <a:extLst>
                    <a:ext uri="{9D8B030D-6E8A-4147-A177-3AD203B41FA5}">
                      <a16:colId xmlns:a16="http://schemas.microsoft.com/office/drawing/2014/main" val="2248934820"/>
                    </a:ext>
                  </a:extLst>
                </a:gridCol>
                <a:gridCol w="693363">
                  <a:extLst>
                    <a:ext uri="{9D8B030D-6E8A-4147-A177-3AD203B41FA5}">
                      <a16:colId xmlns:a16="http://schemas.microsoft.com/office/drawing/2014/main" val="1759394081"/>
                    </a:ext>
                  </a:extLst>
                </a:gridCol>
                <a:gridCol w="693363">
                  <a:extLst>
                    <a:ext uri="{9D8B030D-6E8A-4147-A177-3AD203B41FA5}">
                      <a16:colId xmlns:a16="http://schemas.microsoft.com/office/drawing/2014/main" val="4168210723"/>
                    </a:ext>
                  </a:extLst>
                </a:gridCol>
                <a:gridCol w="693363">
                  <a:extLst>
                    <a:ext uri="{9D8B030D-6E8A-4147-A177-3AD203B41FA5}">
                      <a16:colId xmlns:a16="http://schemas.microsoft.com/office/drawing/2014/main" val="974705769"/>
                    </a:ext>
                  </a:extLst>
                </a:gridCol>
                <a:gridCol w="693363">
                  <a:extLst>
                    <a:ext uri="{9D8B030D-6E8A-4147-A177-3AD203B41FA5}">
                      <a16:colId xmlns:a16="http://schemas.microsoft.com/office/drawing/2014/main" val="50566065"/>
                    </a:ext>
                  </a:extLst>
                </a:gridCol>
                <a:gridCol w="693363">
                  <a:extLst>
                    <a:ext uri="{9D8B030D-6E8A-4147-A177-3AD203B41FA5}">
                      <a16:colId xmlns:a16="http://schemas.microsoft.com/office/drawing/2014/main" val="924992933"/>
                    </a:ext>
                  </a:extLst>
                </a:gridCol>
                <a:gridCol w="693363">
                  <a:extLst>
                    <a:ext uri="{9D8B030D-6E8A-4147-A177-3AD203B41FA5}">
                      <a16:colId xmlns:a16="http://schemas.microsoft.com/office/drawing/2014/main" val="36891947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FFFE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8CE7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0309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D18CE90-9B26-3F46-A16D-8E498DF8C98B}"/>
              </a:ext>
            </a:extLst>
          </p:cNvPr>
          <p:cNvSpPr txBox="1"/>
          <p:nvPr/>
        </p:nvSpPr>
        <p:spPr>
          <a:xfrm>
            <a:off x="1678358" y="5006715"/>
            <a:ext cx="6622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So, we replace 14 with 10. After one iteration 10,</a:t>
            </a:r>
          </a:p>
          <a:p>
            <a:r>
              <a:rPr lang="en-US" sz="2000" dirty="0"/>
              <a:t> which happens to be the minimum value in the list, </a:t>
            </a:r>
          </a:p>
          <a:p>
            <a:r>
              <a:rPr lang="en-US" sz="2000" dirty="0"/>
              <a:t>appears in the first position of the sorted list.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E774639-3B37-894A-B499-9692045E0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548128"/>
              </p:ext>
            </p:extLst>
          </p:nvPr>
        </p:nvGraphicFramePr>
        <p:xfrm>
          <a:off x="1885989" y="6173709"/>
          <a:ext cx="53964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558">
                  <a:extLst>
                    <a:ext uri="{9D8B030D-6E8A-4147-A177-3AD203B41FA5}">
                      <a16:colId xmlns:a16="http://schemas.microsoft.com/office/drawing/2014/main" val="2102370709"/>
                    </a:ext>
                  </a:extLst>
                </a:gridCol>
                <a:gridCol w="674558">
                  <a:extLst>
                    <a:ext uri="{9D8B030D-6E8A-4147-A177-3AD203B41FA5}">
                      <a16:colId xmlns:a16="http://schemas.microsoft.com/office/drawing/2014/main" val="657018963"/>
                    </a:ext>
                  </a:extLst>
                </a:gridCol>
                <a:gridCol w="579456">
                  <a:extLst>
                    <a:ext uri="{9D8B030D-6E8A-4147-A177-3AD203B41FA5}">
                      <a16:colId xmlns:a16="http://schemas.microsoft.com/office/drawing/2014/main" val="2187076153"/>
                    </a:ext>
                  </a:extLst>
                </a:gridCol>
                <a:gridCol w="769660">
                  <a:extLst>
                    <a:ext uri="{9D8B030D-6E8A-4147-A177-3AD203B41FA5}">
                      <a16:colId xmlns:a16="http://schemas.microsoft.com/office/drawing/2014/main" val="445199161"/>
                    </a:ext>
                  </a:extLst>
                </a:gridCol>
                <a:gridCol w="674558">
                  <a:extLst>
                    <a:ext uri="{9D8B030D-6E8A-4147-A177-3AD203B41FA5}">
                      <a16:colId xmlns:a16="http://schemas.microsoft.com/office/drawing/2014/main" val="2189207988"/>
                    </a:ext>
                  </a:extLst>
                </a:gridCol>
                <a:gridCol w="674558">
                  <a:extLst>
                    <a:ext uri="{9D8B030D-6E8A-4147-A177-3AD203B41FA5}">
                      <a16:colId xmlns:a16="http://schemas.microsoft.com/office/drawing/2014/main" val="2028267675"/>
                    </a:ext>
                  </a:extLst>
                </a:gridCol>
                <a:gridCol w="674558">
                  <a:extLst>
                    <a:ext uri="{9D8B030D-6E8A-4147-A177-3AD203B41FA5}">
                      <a16:colId xmlns:a16="http://schemas.microsoft.com/office/drawing/2014/main" val="2852174248"/>
                    </a:ext>
                  </a:extLst>
                </a:gridCol>
                <a:gridCol w="674558">
                  <a:extLst>
                    <a:ext uri="{9D8B030D-6E8A-4147-A177-3AD203B41FA5}">
                      <a16:colId xmlns:a16="http://schemas.microsoft.com/office/drawing/2014/main" val="2584106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3FF35C"/>
                          </a:highlight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8CE7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91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270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2260</TotalTime>
  <Words>1322</Words>
  <Application>Microsoft Macintosh PowerPoint</Application>
  <PresentationFormat>On-screen Show (4:3)</PresentationFormat>
  <Paragraphs>285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Courier New</vt:lpstr>
      <vt:lpstr>Mesh</vt:lpstr>
      <vt:lpstr>Introduction to  Algorithms </vt:lpstr>
      <vt:lpstr>Outline</vt:lpstr>
      <vt:lpstr>Insertion sort</vt:lpstr>
      <vt:lpstr>How does Insertion Sort Work?</vt:lpstr>
      <vt:lpstr>PowerPoint Presentation</vt:lpstr>
      <vt:lpstr>PowerPoint Presentation</vt:lpstr>
      <vt:lpstr>PowerPoint Presentation</vt:lpstr>
      <vt:lpstr>Definition of Selection sort </vt:lpstr>
      <vt:lpstr>How does selection sort work?</vt:lpstr>
      <vt:lpstr>PowerPoint Presentation</vt:lpstr>
      <vt:lpstr>Quick sort</vt:lpstr>
      <vt:lpstr>Partition in Quick Sort </vt:lpstr>
      <vt:lpstr>Merge Sort</vt:lpstr>
      <vt:lpstr>How does merge sort work?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Algorithms </dc:title>
  <dc:creator>Mohamed Hassan</dc:creator>
  <cp:lastModifiedBy>Mohamed Hassan</cp:lastModifiedBy>
  <cp:revision>47</cp:revision>
  <dcterms:created xsi:type="dcterms:W3CDTF">2020-08-26T02:51:35Z</dcterms:created>
  <dcterms:modified xsi:type="dcterms:W3CDTF">2020-08-27T16:34:53Z</dcterms:modified>
</cp:coreProperties>
</file>