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79" r:id="rId3"/>
    <p:sldId id="294" r:id="rId4"/>
    <p:sldId id="280" r:id="rId5"/>
    <p:sldId id="295" r:id="rId6"/>
    <p:sldId id="296" r:id="rId7"/>
    <p:sldId id="281" r:id="rId8"/>
    <p:sldId id="297" r:id="rId9"/>
    <p:sldId id="299" r:id="rId10"/>
    <p:sldId id="300" r:id="rId11"/>
    <p:sldId id="291" r:id="rId12"/>
    <p:sldId id="290" r:id="rId13"/>
    <p:sldId id="292" r:id="rId14"/>
    <p:sldId id="301"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09" autoAdjust="0"/>
  </p:normalViewPr>
  <p:slideViewPr>
    <p:cSldViewPr snapToGrid="0" snapToObjects="1">
      <p:cViewPr varScale="1">
        <p:scale>
          <a:sx n="63" d="100"/>
          <a:sy n="63" d="100"/>
        </p:scale>
        <p:origin x="90" y="66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NVlabs/ffhq-dataset" TargetMode="External"/><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NVlabs/ffhq-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Mask wear</a:t>
            </a:r>
            <a:br>
              <a:rPr lang="en-US" dirty="0"/>
            </a:br>
            <a:r>
              <a:rPr lang="en-US" dirty="0"/>
              <a:t>Detector</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Mahammad Ojagzada</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402336" y="2865374"/>
            <a:ext cx="7476744" cy="3396997"/>
          </a:xfrm>
        </p:spPr>
        <p:txBody>
          <a:bodyPr/>
          <a:lstStyle/>
          <a:p>
            <a:r>
              <a:rPr lang="en-US" sz="2000" dirty="0"/>
              <a:t>That was the interesting part of all coding part. I used my webcam  to test the results and the model performed very well on real case scenarios as well.</a:t>
            </a:r>
          </a:p>
        </p:txBody>
      </p:sp>
      <p:sp>
        <p:nvSpPr>
          <p:cNvPr id="5" name="Title 4">
            <a:extLst>
              <a:ext uri="{FF2B5EF4-FFF2-40B4-BE49-F238E27FC236}">
                <a16:creationId xmlns:a16="http://schemas.microsoft.com/office/drawing/2014/main" id="{802D02E8-91E7-81C7-D470-440F34417F8E}"/>
              </a:ext>
            </a:extLst>
          </p:cNvPr>
          <p:cNvSpPr>
            <a:spLocks noGrp="1"/>
          </p:cNvSpPr>
          <p:nvPr>
            <p:ph type="title"/>
          </p:nvPr>
        </p:nvSpPr>
        <p:spPr>
          <a:xfrm>
            <a:off x="402336" y="1159508"/>
            <a:ext cx="6669024" cy="1370331"/>
          </a:xfrm>
        </p:spPr>
        <p:txBody>
          <a:bodyPr/>
          <a:lstStyle/>
          <a:p>
            <a:r>
              <a:rPr lang="en-US" sz="4000" dirty="0"/>
              <a:t>REAL-TIME FACE MASK DETECTION</a:t>
            </a:r>
          </a:p>
        </p:txBody>
      </p:sp>
    </p:spTree>
    <p:extLst>
      <p:ext uri="{BB962C8B-B14F-4D97-AF65-F5344CB8AC3E}">
        <p14:creationId xmlns:p14="http://schemas.microsoft.com/office/powerpoint/2010/main" val="85352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Q&amp;A</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WHAT IS THE </a:t>
            </a:r>
            <a:r>
              <a:rPr lang="en-US" dirty="0" err="1"/>
              <a:t>SOUrCE</a:t>
            </a:r>
            <a:r>
              <a:rPr lang="en-US" dirty="0"/>
              <a:t> OF DATASET?</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992124" y="4160520"/>
            <a:ext cx="2770632" cy="1996440"/>
          </a:xfrm>
        </p:spPr>
        <p:txBody>
          <a:bodyPr/>
          <a:lstStyle/>
          <a:p>
            <a:pPr marL="0" indent="0">
              <a:lnSpc>
                <a:spcPct val="150000"/>
              </a:lnSpc>
              <a:buNone/>
            </a:pPr>
            <a:r>
              <a:rPr lang="en-US" b="0" i="0" dirty="0" err="1">
                <a:effectLst/>
              </a:rPr>
              <a:t>MaskedFace</a:t>
            </a:r>
            <a:r>
              <a:rPr lang="en-US" b="0" i="0" dirty="0">
                <a:effectLst/>
              </a:rPr>
              <a:t>-Net is a dataset of human faces with a correctly or incorrectly worn mask (133,783 images) based on the </a:t>
            </a:r>
            <a:r>
              <a:rPr lang="en-US" b="0" i="0" u="none" strike="noStrike" dirty="0">
                <a:effectLst/>
                <a:hlinkClick r:id="rId3">
                  <a:extLst>
                    <a:ext uri="{A12FA001-AC4F-418D-AE19-62706E023703}">
                      <ahyp:hlinkClr xmlns:ahyp="http://schemas.microsoft.com/office/drawing/2018/hyperlinkcolor" val="tx"/>
                    </a:ext>
                  </a:extLst>
                </a:hlinkClick>
              </a:rPr>
              <a:t>dataset Flickr-Faces-HQ (FFHQ)</a:t>
            </a:r>
            <a:endParaRPr lang="en-US" dirty="0"/>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What was the type of data?</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4"/>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4722876" y="4160520"/>
            <a:ext cx="2770632" cy="2139696"/>
          </a:xfrm>
        </p:spPr>
        <p:txBody>
          <a:bodyPr/>
          <a:lstStyle/>
          <a:p>
            <a:pPr marL="0" indent="0">
              <a:buNone/>
            </a:pPr>
            <a:r>
              <a:rPr lang="en-US" dirty="0"/>
              <a:t>Dataset consists of both “.</a:t>
            </a:r>
            <a:r>
              <a:rPr lang="en-US" dirty="0" err="1"/>
              <a:t>png</a:t>
            </a:r>
            <a:r>
              <a:rPr lang="en-US" dirty="0"/>
              <a:t>” and “.jpg” files.</a:t>
            </a:r>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altLang="zh-CN" dirty="0"/>
              <a:t>What is the complete flow you followed In this project?</a:t>
            </a:r>
            <a:endParaRPr lang="en-US" dirty="0"/>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5"/>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a:xfrm>
            <a:off x="8371332" y="4495800"/>
            <a:ext cx="2770632" cy="1661160"/>
          </a:xfrm>
        </p:spPr>
        <p:txBody>
          <a:bodyPr/>
          <a:lstStyle/>
          <a:p>
            <a:pPr marL="0" indent="0">
              <a:buNone/>
            </a:pPr>
            <a:r>
              <a:rPr lang="en-US" dirty="0"/>
              <a:t>Refer to slide 4 for the process flow.</a:t>
            </a:r>
          </a:p>
          <a:p>
            <a:endParaRPr lang="en-US" dirty="0"/>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77640" y="731520"/>
            <a:ext cx="7882128" cy="2566416"/>
          </a:xfrm>
        </p:spPr>
        <p:txBody>
          <a:bodyPr/>
          <a:lstStyle/>
          <a:p>
            <a:r>
              <a:rPr lang="en-US" sz="3600" dirty="0"/>
              <a:t>What techniques were you using for data preprocessing?</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2877312"/>
            <a:ext cx="7882128" cy="3684588"/>
          </a:xfrm>
        </p:spPr>
        <p:txBody>
          <a:bodyPr/>
          <a:lstStyle/>
          <a:p>
            <a:pPr marL="0" indent="0">
              <a:lnSpc>
                <a:spcPct val="150000"/>
              </a:lnSpc>
              <a:buNone/>
            </a:pPr>
            <a:r>
              <a:rPr lang="en-US" sz="1800" dirty="0"/>
              <a:t>Image Augmentation technique was not applied to the dataset in this project as it would take much more training time.  As I preferred Transfer Learning (InceptionV3),  I simply used shuffling, scaling in Image Data Generator.</a:t>
            </a:r>
          </a:p>
        </p:txBody>
      </p:sp>
    </p:spTree>
    <p:extLst>
      <p:ext uri="{BB962C8B-B14F-4D97-AF65-F5344CB8AC3E}">
        <p14:creationId xmlns:p14="http://schemas.microsoft.com/office/powerpoint/2010/main" val="3170280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624840"/>
            <a:ext cx="6766560" cy="768096"/>
          </a:xfrm>
        </p:spPr>
        <p:txBody>
          <a:bodyPr/>
          <a:lstStyle/>
          <a:p>
            <a:r>
              <a:rPr lang="en-US" dirty="0"/>
              <a:t>How training was done or what model was used?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782824"/>
            <a:ext cx="5879592" cy="2700528"/>
          </a:xfrm>
        </p:spPr>
        <p:txBody>
          <a:bodyPr/>
          <a:lstStyle/>
          <a:p>
            <a:pPr>
              <a:lnSpc>
                <a:spcPct val="150000"/>
              </a:lnSpc>
            </a:pPr>
            <a:r>
              <a:rPr lang="en-US" sz="1800" dirty="0"/>
              <a:t>InceptionV3 model was used and training process  consisted of 6 epochs.  Local pre-trained weights  applied to the model. The final model comprised Dense layer with sigmoid activation function. Training ended with 99.36% accuracy and 0.0285 loss on training dataset and 98.97% accuracy, 0.0396loss on validation dataset. </a:t>
            </a:r>
          </a:p>
        </p:txBody>
      </p:sp>
    </p:spTree>
    <p:extLst>
      <p:ext uri="{BB962C8B-B14F-4D97-AF65-F5344CB8AC3E}">
        <p14:creationId xmlns:p14="http://schemas.microsoft.com/office/powerpoint/2010/main" val="94818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624840"/>
            <a:ext cx="6766560" cy="768096"/>
          </a:xfrm>
        </p:spPr>
        <p:txBody>
          <a:bodyPr/>
          <a:lstStyle/>
          <a:p>
            <a:r>
              <a:rPr lang="en-US" dirty="0"/>
              <a:t>How Detection was done?</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srgbClr val="1F2C8F"/>
                </a:solidFill>
                <a:effectLst/>
                <a:uLnTx/>
                <a:uFillTx/>
                <a:latin typeface="Arial" panose="020B0604020202020204" pitchFamily="34" charset="0"/>
                <a:ea typeface="+mn-ea"/>
                <a:cs typeface="Arial" panose="020B0604020202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1F2C8F"/>
              </a:solidFill>
              <a:effectLst/>
              <a:uLnTx/>
              <a:uFillTx/>
              <a:latin typeface="Arial" panose="020B0604020202020204" pitchFamily="34" charset="0"/>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6EC7ADCC-D05C-C397-1AB9-63732C5279E3}"/>
              </a:ext>
            </a:extLst>
          </p:cNvPr>
          <p:cNvSpPr>
            <a:spLocks noGrp="1"/>
          </p:cNvSpPr>
          <p:nvPr>
            <p:ph idx="1"/>
          </p:nvPr>
        </p:nvSpPr>
        <p:spPr>
          <a:xfrm>
            <a:off x="1508760" y="2685288"/>
            <a:ext cx="5879592" cy="2700528"/>
          </a:xfrm>
        </p:spPr>
        <p:txBody>
          <a:bodyPr/>
          <a:lstStyle/>
          <a:p>
            <a:pPr>
              <a:lnSpc>
                <a:spcPct val="150000"/>
              </a:lnSpc>
            </a:pPr>
            <a:r>
              <a:rPr lang="en-US" sz="1800" dirty="0"/>
              <a:t>The trained model is able to identify faces with trained classifier - “haarcascade_frontalface_default.xml”.  The model was tested with webcam for detection in real-time and it performed very well. </a:t>
            </a:r>
          </a:p>
        </p:txBody>
      </p:sp>
    </p:spTree>
    <p:extLst>
      <p:ext uri="{BB962C8B-B14F-4D97-AF65-F5344CB8AC3E}">
        <p14:creationId xmlns:p14="http://schemas.microsoft.com/office/powerpoint/2010/main" val="696763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3127249"/>
            <a:ext cx="5312664" cy="2176272"/>
          </a:xfrm>
        </p:spPr>
        <p:txBody>
          <a:bodyPr/>
          <a:lstStyle/>
          <a:p>
            <a:r>
              <a:rPr lang="en-US" dirty="0"/>
              <a:t>Mahammad Ojagzada</a:t>
            </a:r>
          </a:p>
          <a:p>
            <a:r>
              <a:rPr lang="en-US" dirty="0"/>
              <a:t>mahammad.ojagzada@outlook.com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402336" y="3034284"/>
            <a:ext cx="7644384" cy="2014728"/>
          </a:xfrm>
        </p:spPr>
        <p:txBody>
          <a:bodyPr/>
          <a:lstStyle/>
          <a:p>
            <a:r>
              <a:rPr lang="en-US" sz="2000" dirty="0"/>
              <a:t>Development of a detection model to classify whether a person wears the face mask or not. The model can be applied in webcams for real time detection.</a:t>
            </a:r>
          </a:p>
          <a:p>
            <a:endParaRPr lang="en-US" dirty="0"/>
          </a:p>
        </p:txBody>
      </p:sp>
      <p:sp>
        <p:nvSpPr>
          <p:cNvPr id="5" name="Title 4">
            <a:extLst>
              <a:ext uri="{FF2B5EF4-FFF2-40B4-BE49-F238E27FC236}">
                <a16:creationId xmlns:a16="http://schemas.microsoft.com/office/drawing/2014/main" id="{802D02E8-91E7-81C7-D470-440F34417F8E}"/>
              </a:ext>
            </a:extLst>
          </p:cNvPr>
          <p:cNvSpPr>
            <a:spLocks noGrp="1"/>
          </p:cNvSpPr>
          <p:nvPr>
            <p:ph type="title"/>
          </p:nvPr>
        </p:nvSpPr>
        <p:spPr>
          <a:xfrm>
            <a:off x="402336" y="1830832"/>
            <a:ext cx="5693664" cy="768096"/>
          </a:xfrm>
        </p:spPr>
        <p:txBody>
          <a:bodyPr/>
          <a:lstStyle/>
          <a:p>
            <a:r>
              <a:rPr lang="en-US" dirty="0"/>
              <a:t>Objective</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402336" y="3034284"/>
            <a:ext cx="7644384" cy="2014728"/>
          </a:xfrm>
        </p:spPr>
        <p:txBody>
          <a:bodyPr/>
          <a:lstStyle/>
          <a:p>
            <a:r>
              <a:rPr lang="en-US" sz="2000" dirty="0"/>
              <a:t>Can be used by Governmental/ Non-governmental/ Private agencies where safety is a must against COVID-19 or other viruses.</a:t>
            </a:r>
          </a:p>
          <a:p>
            <a:endParaRPr lang="en-US" dirty="0"/>
          </a:p>
        </p:txBody>
      </p:sp>
      <p:sp>
        <p:nvSpPr>
          <p:cNvPr id="5" name="Title 4">
            <a:extLst>
              <a:ext uri="{FF2B5EF4-FFF2-40B4-BE49-F238E27FC236}">
                <a16:creationId xmlns:a16="http://schemas.microsoft.com/office/drawing/2014/main" id="{802D02E8-91E7-81C7-D470-440F34417F8E}"/>
              </a:ext>
            </a:extLst>
          </p:cNvPr>
          <p:cNvSpPr>
            <a:spLocks noGrp="1"/>
          </p:cNvSpPr>
          <p:nvPr>
            <p:ph type="title"/>
          </p:nvPr>
        </p:nvSpPr>
        <p:spPr>
          <a:xfrm>
            <a:off x="402336" y="1830832"/>
            <a:ext cx="5693664" cy="768096"/>
          </a:xfrm>
        </p:spPr>
        <p:txBody>
          <a:bodyPr/>
          <a:lstStyle/>
          <a:p>
            <a:r>
              <a:rPr lang="en-US" dirty="0"/>
              <a:t>Benefits</a:t>
            </a:r>
          </a:p>
        </p:txBody>
      </p:sp>
    </p:spTree>
    <p:extLst>
      <p:ext uri="{BB962C8B-B14F-4D97-AF65-F5344CB8AC3E}">
        <p14:creationId xmlns:p14="http://schemas.microsoft.com/office/powerpoint/2010/main" val="1346580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646176"/>
            <a:ext cx="6766560" cy="768096"/>
          </a:xfrm>
        </p:spPr>
        <p:txBody>
          <a:bodyPr/>
          <a:lstStyle/>
          <a:p>
            <a:r>
              <a:rPr lang="en-US" dirty="0"/>
              <a:t>ARCHITECTURE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7" name="Content Placeholder 6" descr="Diagram&#10;&#10;Description automatically generated">
            <a:extLst>
              <a:ext uri="{FF2B5EF4-FFF2-40B4-BE49-F238E27FC236}">
                <a16:creationId xmlns:a16="http://schemas.microsoft.com/office/drawing/2014/main" id="{9F459537-5AD0-186C-2755-76F6F48F4A3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3508057" y="2377440"/>
            <a:ext cx="8424863" cy="2926079"/>
          </a:xfrm>
        </p:spPr>
      </p:pic>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402336" y="2301495"/>
            <a:ext cx="7476744" cy="2878836"/>
          </a:xfrm>
        </p:spPr>
        <p:txBody>
          <a:bodyPr/>
          <a:lstStyle/>
          <a:p>
            <a:r>
              <a:rPr lang="en-US" sz="1800" dirty="0"/>
              <a:t>Dataset is taken </a:t>
            </a:r>
            <a:r>
              <a:rPr lang="en-US" sz="1600" b="0" u="none" strike="noStrike" dirty="0">
                <a:effectLst/>
                <a:hlinkClick r:id="rId2">
                  <a:extLst>
                    <a:ext uri="{A12FA001-AC4F-418D-AE19-62706E023703}">
                      <ahyp:hlinkClr xmlns:ahyp="http://schemas.microsoft.com/office/drawing/2018/hyperlinkcolor" val="tx"/>
                    </a:ext>
                  </a:extLst>
                </a:hlinkClick>
              </a:rPr>
              <a:t>dataset Flickr-Faces-HQ (FFHQ</a:t>
            </a:r>
            <a:r>
              <a:rPr lang="en-US" sz="1600" b="0" i="0" u="none" strike="noStrike" dirty="0">
                <a:effectLst/>
                <a:hlinkClick r:id="rId2">
                  <a:extLst>
                    <a:ext uri="{A12FA001-AC4F-418D-AE19-62706E023703}">
                      <ahyp:hlinkClr xmlns:ahyp="http://schemas.microsoft.com/office/drawing/2018/hyperlinkcolor" val="tx"/>
                    </a:ext>
                  </a:extLst>
                </a:hlinkClick>
              </a:rPr>
              <a:t>)</a:t>
            </a:r>
            <a:r>
              <a:rPr lang="en-US" dirty="0"/>
              <a:t>. </a:t>
            </a:r>
            <a:r>
              <a:rPr lang="en-US" sz="1800" dirty="0"/>
              <a:t>There are 67049 images of Correctly Masked Face Dataset and 66734 images of Incorrectly Masked Face Dataset at 1024x1024 resolution for each.  For fast training,  only 1143 images for training and 286 images for validation were used.</a:t>
            </a:r>
          </a:p>
        </p:txBody>
      </p:sp>
      <p:sp>
        <p:nvSpPr>
          <p:cNvPr id="5" name="Title 4">
            <a:extLst>
              <a:ext uri="{FF2B5EF4-FFF2-40B4-BE49-F238E27FC236}">
                <a16:creationId xmlns:a16="http://schemas.microsoft.com/office/drawing/2014/main" id="{802D02E8-91E7-81C7-D470-440F34417F8E}"/>
              </a:ext>
            </a:extLst>
          </p:cNvPr>
          <p:cNvSpPr>
            <a:spLocks noGrp="1"/>
          </p:cNvSpPr>
          <p:nvPr>
            <p:ph type="title"/>
          </p:nvPr>
        </p:nvSpPr>
        <p:spPr>
          <a:xfrm>
            <a:off x="402336" y="1159509"/>
            <a:ext cx="5693664" cy="768096"/>
          </a:xfrm>
        </p:spPr>
        <p:txBody>
          <a:bodyPr/>
          <a:lstStyle/>
          <a:p>
            <a:r>
              <a:rPr lang="en-US" dirty="0"/>
              <a:t>Dataset</a:t>
            </a:r>
          </a:p>
        </p:txBody>
      </p:sp>
    </p:spTree>
    <p:extLst>
      <p:ext uri="{BB962C8B-B14F-4D97-AF65-F5344CB8AC3E}">
        <p14:creationId xmlns:p14="http://schemas.microsoft.com/office/powerpoint/2010/main" val="3066069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402336" y="2484628"/>
            <a:ext cx="7476744" cy="3809745"/>
          </a:xfrm>
        </p:spPr>
        <p:txBody>
          <a:bodyPr/>
          <a:lstStyle/>
          <a:p>
            <a:r>
              <a:rPr lang="en-US" sz="1800" dirty="0"/>
              <a:t>In </a:t>
            </a:r>
            <a:r>
              <a:rPr lang="en-US" sz="2000" dirty="0"/>
              <a:t>data preprocessing step, using Image Data Generator, I scaled, shuffled, chose target size (150x150) of images, and selected binary class mode with the batch size of 32. Using matplotlib, I visualized images with 4x4 configuration.</a:t>
            </a:r>
          </a:p>
        </p:txBody>
      </p:sp>
      <p:sp>
        <p:nvSpPr>
          <p:cNvPr id="5" name="Title 4">
            <a:extLst>
              <a:ext uri="{FF2B5EF4-FFF2-40B4-BE49-F238E27FC236}">
                <a16:creationId xmlns:a16="http://schemas.microsoft.com/office/drawing/2014/main" id="{802D02E8-91E7-81C7-D470-440F34417F8E}"/>
              </a:ext>
            </a:extLst>
          </p:cNvPr>
          <p:cNvSpPr>
            <a:spLocks noGrp="1"/>
          </p:cNvSpPr>
          <p:nvPr>
            <p:ph type="title"/>
          </p:nvPr>
        </p:nvSpPr>
        <p:spPr>
          <a:xfrm>
            <a:off x="402336" y="1159509"/>
            <a:ext cx="6851904" cy="768096"/>
          </a:xfrm>
        </p:spPr>
        <p:txBody>
          <a:bodyPr/>
          <a:lstStyle/>
          <a:p>
            <a:r>
              <a:rPr lang="en-US" sz="3200" dirty="0"/>
              <a:t>Data preprocessing and Data visualization</a:t>
            </a:r>
          </a:p>
        </p:txBody>
      </p:sp>
    </p:spTree>
    <p:extLst>
      <p:ext uri="{BB962C8B-B14F-4D97-AF65-F5344CB8AC3E}">
        <p14:creationId xmlns:p14="http://schemas.microsoft.com/office/powerpoint/2010/main" val="108009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429000"/>
            <a:ext cx="687324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MODEL development</a:t>
            </a:r>
          </a:p>
        </p:txBody>
      </p:sp>
    </p:spTree>
    <p:extLst>
      <p:ext uri="{BB962C8B-B14F-4D97-AF65-F5344CB8AC3E}">
        <p14:creationId xmlns:p14="http://schemas.microsoft.com/office/powerpoint/2010/main" val="295292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402336" y="2154426"/>
            <a:ext cx="7461504" cy="4007612"/>
          </a:xfrm>
        </p:spPr>
        <p:txBody>
          <a:bodyPr/>
          <a:lstStyle/>
          <a:p>
            <a:r>
              <a:rPr lang="en-US" sz="1800" dirty="0">
                <a:effectLst/>
                <a:latin typeface="Sabon Next LT (Body)"/>
                <a:ea typeface="Calibri" panose="020F0502020204030204" pitchFamily="34" charset="0"/>
                <a:cs typeface="Times New Roman" panose="02020603050405020304" pitchFamily="18" charset="0"/>
              </a:rPr>
              <a:t>As we had very few data for reliable model output, I used Transfer Learning method with InceptionV3 model. I imported local weights for the model with TensorFlow Hub. </a:t>
            </a:r>
            <a:r>
              <a:rPr lang="en-US" sz="1800" dirty="0"/>
              <a:t>The final model comprised Dense layer with sigmoid activation function.  The </a:t>
            </a:r>
            <a:r>
              <a:rPr lang="en-US" sz="1800" dirty="0">
                <a:latin typeface="Sabon Next LT (Body)"/>
                <a:cs typeface="Times New Roman" panose="02020603050405020304" pitchFamily="18" charset="0"/>
              </a:rPr>
              <a:t>m</a:t>
            </a:r>
            <a:r>
              <a:rPr lang="en-US" sz="1800" dirty="0">
                <a:effectLst/>
                <a:latin typeface="Sabon Next LT (Body)"/>
                <a:ea typeface="Calibri" panose="020F0502020204030204" pitchFamily="34" charset="0"/>
                <a:cs typeface="Times New Roman" panose="02020603050405020304" pitchFamily="18" charset="0"/>
              </a:rPr>
              <a:t>odel </a:t>
            </a:r>
            <a:r>
              <a:rPr lang="en-US" sz="1800" dirty="0">
                <a:latin typeface="Sabon Next LT (Body)"/>
                <a:ea typeface="Calibri" panose="020F0502020204030204" pitchFamily="34" charset="0"/>
                <a:cs typeface="Times New Roman" panose="02020603050405020304" pitchFamily="18" charset="0"/>
              </a:rPr>
              <a:t>is compiled with RMSprop optimizer (learning rate= 0.0001) and Binary Cross Entropy loss function. </a:t>
            </a:r>
            <a:endParaRPr lang="en-US" sz="1800" dirty="0"/>
          </a:p>
        </p:txBody>
      </p:sp>
      <p:sp>
        <p:nvSpPr>
          <p:cNvPr id="5" name="Title 4">
            <a:extLst>
              <a:ext uri="{FF2B5EF4-FFF2-40B4-BE49-F238E27FC236}">
                <a16:creationId xmlns:a16="http://schemas.microsoft.com/office/drawing/2014/main" id="{802D02E8-91E7-81C7-D470-440F34417F8E}"/>
              </a:ext>
            </a:extLst>
          </p:cNvPr>
          <p:cNvSpPr>
            <a:spLocks noGrp="1"/>
          </p:cNvSpPr>
          <p:nvPr>
            <p:ph type="title"/>
          </p:nvPr>
        </p:nvSpPr>
        <p:spPr>
          <a:xfrm>
            <a:off x="402336" y="1159509"/>
            <a:ext cx="6851904" cy="768096"/>
          </a:xfrm>
        </p:spPr>
        <p:txBody>
          <a:bodyPr/>
          <a:lstStyle/>
          <a:p>
            <a:r>
              <a:rPr lang="en-US" sz="3200" dirty="0"/>
              <a:t>Model implementation</a:t>
            </a:r>
          </a:p>
        </p:txBody>
      </p:sp>
    </p:spTree>
    <p:extLst>
      <p:ext uri="{BB962C8B-B14F-4D97-AF65-F5344CB8AC3E}">
        <p14:creationId xmlns:p14="http://schemas.microsoft.com/office/powerpoint/2010/main" val="1473610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402336" y="2484628"/>
            <a:ext cx="7644384" cy="4007612"/>
          </a:xfrm>
        </p:spPr>
        <p:txBody>
          <a:bodyPr/>
          <a:lstStyle/>
          <a:p>
            <a:r>
              <a:rPr lang="en-US" sz="1800" dirty="0"/>
              <a:t>The model was trained with 6</a:t>
            </a:r>
            <a:r>
              <a:rPr lang="en-US" sz="1800" baseline="30000" dirty="0"/>
              <a:t> </a:t>
            </a:r>
            <a:r>
              <a:rPr lang="en-US" sz="1800" dirty="0"/>
              <a:t>epochs. Training process ended with 99.36% accuracy and 0.0285 loss on training dataset and 98.97% accuracy, 0.0396loss on validation dataset. Model was saved as “.h5” file.</a:t>
            </a:r>
          </a:p>
        </p:txBody>
      </p:sp>
      <p:sp>
        <p:nvSpPr>
          <p:cNvPr id="5" name="Title 4">
            <a:extLst>
              <a:ext uri="{FF2B5EF4-FFF2-40B4-BE49-F238E27FC236}">
                <a16:creationId xmlns:a16="http://schemas.microsoft.com/office/drawing/2014/main" id="{802D02E8-91E7-81C7-D470-440F34417F8E}"/>
              </a:ext>
            </a:extLst>
          </p:cNvPr>
          <p:cNvSpPr>
            <a:spLocks noGrp="1"/>
          </p:cNvSpPr>
          <p:nvPr>
            <p:ph type="title"/>
          </p:nvPr>
        </p:nvSpPr>
        <p:spPr>
          <a:xfrm>
            <a:off x="402336" y="1543557"/>
            <a:ext cx="6851904" cy="768096"/>
          </a:xfrm>
        </p:spPr>
        <p:txBody>
          <a:bodyPr/>
          <a:lstStyle/>
          <a:p>
            <a:r>
              <a:rPr lang="en-US" sz="3600" dirty="0"/>
              <a:t>Model PREDICTION</a:t>
            </a:r>
          </a:p>
        </p:txBody>
      </p:sp>
    </p:spTree>
    <p:extLst>
      <p:ext uri="{BB962C8B-B14F-4D97-AF65-F5344CB8AC3E}">
        <p14:creationId xmlns:p14="http://schemas.microsoft.com/office/powerpoint/2010/main" val="872483809"/>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{8F7A9548-0A72-47D7-A48B-C1E1F09FBA20}tf78438558_win32</Template>
  <TotalTime>197</TotalTime>
  <Words>549</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Sabon Next LT</vt:lpstr>
      <vt:lpstr>Sabon Next LT (Body)</vt:lpstr>
      <vt:lpstr>Office Theme</vt:lpstr>
      <vt:lpstr>Mask wear Detector </vt:lpstr>
      <vt:lpstr>Objective</vt:lpstr>
      <vt:lpstr>Benefits</vt:lpstr>
      <vt:lpstr>ARCHITECTURE</vt:lpstr>
      <vt:lpstr>Dataset</vt:lpstr>
      <vt:lpstr>Data preprocessing and Data visualization</vt:lpstr>
      <vt:lpstr>MODEL development</vt:lpstr>
      <vt:lpstr>Model implementation</vt:lpstr>
      <vt:lpstr>Model PREDICTION</vt:lpstr>
      <vt:lpstr>REAL-TIME FACE MASK DETECTION</vt:lpstr>
      <vt:lpstr>Q&amp;A</vt:lpstr>
      <vt:lpstr>What techniques were you using for data preprocessing?</vt:lpstr>
      <vt:lpstr>How training was done or what model was used? </vt:lpstr>
      <vt:lpstr>How Detection was done?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 wear Detector </dc:title>
  <dc:subject/>
  <dc:creator>Muhammad Ojagzada</dc:creator>
  <cp:lastModifiedBy>Muhammad Ojagzada</cp:lastModifiedBy>
  <cp:revision>4</cp:revision>
  <dcterms:created xsi:type="dcterms:W3CDTF">2022-11-12T09:03:39Z</dcterms:created>
  <dcterms:modified xsi:type="dcterms:W3CDTF">2022-11-12T12:25:05Z</dcterms:modified>
</cp:coreProperties>
</file>