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66"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Fraud Transaction Detection</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a:t>
            </a:r>
            <a:r>
              <a:rPr lang="en-US" dirty="0" smtClean="0">
                <a:solidFill>
                  <a:schemeClr val="lt1"/>
                </a:solidFill>
                <a:latin typeface="Times New Roman"/>
                <a:ea typeface="Times New Roman"/>
                <a:cs typeface="Times New Roman"/>
                <a:sym typeface="Times New Roman"/>
              </a:rPr>
              <a:t>by </a:t>
            </a:r>
            <a:r>
              <a:rPr lang="en-US" dirty="0" err="1" smtClean="0">
                <a:solidFill>
                  <a:schemeClr val="lt1"/>
                </a:solidFill>
                <a:latin typeface="Times New Roman"/>
                <a:ea typeface="Times New Roman"/>
                <a:cs typeface="Times New Roman"/>
                <a:sym typeface="Times New Roman"/>
              </a:rPr>
              <a:t>ineuron</a:t>
            </a:r>
            <a:r>
              <a:rPr lang="en-US" dirty="0" smtClean="0">
                <a:solidFill>
                  <a:schemeClr val="lt1"/>
                </a:solidFill>
                <a:latin typeface="Times New Roman"/>
                <a:ea typeface="Times New Roman"/>
                <a:cs typeface="Times New Roman"/>
                <a:sym typeface="Times New Roman"/>
              </a:rPr>
              <a:t>  , by giving a dataset link which is randomly generated data uploaded to a </a:t>
            </a:r>
            <a:r>
              <a:rPr lang="en-US" dirty="0" err="1" smtClean="0">
                <a:solidFill>
                  <a:schemeClr val="lt1"/>
                </a:solidFill>
                <a:latin typeface="Times New Roman"/>
                <a:ea typeface="Times New Roman"/>
                <a:cs typeface="Times New Roman"/>
                <a:sym typeface="Times New Roman"/>
              </a:rPr>
              <a:t>git</a:t>
            </a:r>
            <a:r>
              <a:rPr lang="en-US" dirty="0" smtClean="0">
                <a:solidFill>
                  <a:schemeClr val="lt1"/>
                </a:solidFill>
                <a:latin typeface="Times New Roman"/>
                <a:ea typeface="Times New Roman"/>
                <a:cs typeface="Times New Roman"/>
                <a:sym typeface="Times New Roman"/>
              </a:rPr>
              <a:t> hub repository</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present</a:t>
            </a:r>
            <a:r>
              <a:rPr lang="en-US" dirty="0" smtClean="0">
                <a:solidFill>
                  <a:schemeClr val="lt1"/>
                </a:solidFill>
                <a:latin typeface="Times New Roman"/>
                <a:ea typeface="Times New Roman"/>
                <a:cs typeface="Times New Roman"/>
                <a:sym typeface="Times New Roman"/>
              </a:rPr>
              <a:t>.</a:t>
            </a:r>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Performing feature engineering like creating new features for existing feature for getting good model. </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a:t>
            </a:r>
            <a:r>
              <a:rPr lang="en-US" sz="1800" dirty="0" smtClean="0">
                <a:solidFill>
                  <a:schemeClr val="lt1"/>
                </a:solidFill>
                <a:latin typeface="Times New Roman"/>
                <a:ea typeface="Times New Roman"/>
                <a:cs typeface="Times New Roman"/>
                <a:sym typeface="Times New Roman"/>
              </a:rPr>
              <a:t>EDA and Preprocessing of data</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a:t>
            </a:r>
            <a:r>
              <a:rPr lang="en-US" sz="1800" dirty="0" smtClean="0">
                <a:solidFill>
                  <a:schemeClr val="lt1"/>
                </a:solidFill>
                <a:latin typeface="Times New Roman"/>
                <a:ea typeface="Times New Roman"/>
                <a:cs typeface="Times New Roman"/>
                <a:sym typeface="Times New Roman"/>
              </a:rPr>
              <a:t>DECISION TREE, RANDOM FOREST ,LOGISTIC REGRESSION ,SVM </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were used based on the recall final model was used for each cluster and we saved that model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r>
              <a:rPr lang="en-US" sz="1800" dirty="0" smtClean="0">
                <a:solidFill>
                  <a:schemeClr val="lt1"/>
                </a:solidFill>
                <a:latin typeface="Times New Roman"/>
                <a:ea typeface="Times New Roman"/>
                <a:cs typeface="Times New Roman"/>
                <a:sym typeface="Times New Roman"/>
              </a:rPr>
              <a:t>?</a:t>
            </a:r>
          </a:p>
          <a:p>
            <a:pPr marL="285750" lvl="0" indent="-285750" algn="l" rtl="0">
              <a:spcBef>
                <a:spcPts val="0"/>
              </a:spcBef>
              <a:spcAft>
                <a:spcPts val="0"/>
              </a:spcAft>
              <a:buSzPts val="1440"/>
              <a:buChar char="▶"/>
            </a:pPr>
            <a:endParaRPr lang="en-IN" sz="1800" dirty="0" smtClean="0">
              <a:solidFill>
                <a:schemeClr val="lt1"/>
              </a:solidFill>
              <a:latin typeface="Times New Roman"/>
              <a:cs typeface="Times New Roman"/>
              <a:sym typeface="Times New Roman"/>
            </a:endParaRPr>
          </a:p>
          <a:p>
            <a:pPr marL="285750" lvl="0" indent="-285750" algn="l" rtl="0">
              <a:spcBef>
                <a:spcPts val="0"/>
              </a:spcBef>
              <a:spcAft>
                <a:spcPts val="0"/>
              </a:spcAft>
              <a:buSzPts val="1440"/>
              <a:buChar char="▶"/>
            </a:pPr>
            <a:r>
              <a:rPr lang="en-IN" sz="1800" dirty="0" smtClean="0">
                <a:solidFill>
                  <a:schemeClr val="lt1"/>
                </a:solidFill>
                <a:latin typeface="Times New Roman"/>
                <a:cs typeface="Times New Roman"/>
                <a:sym typeface="Times New Roman"/>
              </a:rPr>
              <a:t>Deploy into AWS using Airflow </a:t>
            </a:r>
            <a:r>
              <a:rPr lang="en-IN" sz="1800" smtClean="0">
                <a:solidFill>
                  <a:schemeClr val="lt1"/>
                </a:solidFill>
                <a:latin typeface="Times New Roman"/>
                <a:cs typeface="Times New Roman"/>
                <a:sym typeface="Times New Roman"/>
              </a:rPr>
              <a:t>and Schedulers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fraud </a:t>
            </a:r>
            <a:r>
              <a:rPr lang="en-US" dirty="0" smtClean="0">
                <a:solidFill>
                  <a:schemeClr val="lt1"/>
                </a:solidFill>
                <a:latin typeface="Times New Roman"/>
                <a:ea typeface="Times New Roman"/>
                <a:cs typeface="Times New Roman"/>
                <a:sym typeface="Times New Roman"/>
              </a:rPr>
              <a:t>transaction detection to predict the transaction is correct or fraud I n banking and other online transactions.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The model will determine whether a </a:t>
            </a:r>
            <a:r>
              <a:rPr lang="en-US" dirty="0" smtClean="0">
                <a:solidFill>
                  <a:schemeClr val="lt1"/>
                </a:solidFill>
                <a:latin typeface="Times New Roman"/>
                <a:ea typeface="Times New Roman"/>
                <a:cs typeface="Times New Roman"/>
                <a:sym typeface="Times New Roman"/>
              </a:rPr>
              <a:t>transaction is fraud or not.</a:t>
            </a:r>
            <a:endParaRPr>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a:p>
          <a:p>
            <a:pPr lvl="2"/>
            <a:r>
              <a:rPr lang="en-US" dirty="0" smtClean="0">
                <a:solidFill>
                  <a:schemeClr val="bg1"/>
                </a:solidFill>
              </a:rPr>
              <a:t>Whether the completed transaction is fraud or not.</a:t>
            </a:r>
          </a:p>
          <a:p>
            <a:pPr lvl="2"/>
            <a:r>
              <a:rPr lang="en-US" dirty="0" smtClean="0">
                <a:solidFill>
                  <a:schemeClr val="bg1"/>
                </a:solidFill>
              </a:rPr>
              <a:t>Digitalization is one of the major advancements we have in this time. The global market is at the fingertip of each and every individual through Online purchase to detect fraud transaction.</a:t>
            </a:r>
          </a:p>
          <a:p>
            <a:pPr lvl="2"/>
            <a:r>
              <a:rPr lang="en-IN" dirty="0" smtClean="0">
                <a:solidFill>
                  <a:schemeClr val="bg1"/>
                </a:solidFill>
              </a:rPr>
              <a:t>Improve healthy relationship between customers and retailers.</a:t>
            </a:r>
            <a:endParaRPr lang="en-US" dirty="0" smtClean="0">
              <a:solidFill>
                <a:schemeClr val="bg1"/>
              </a:solidFill>
            </a:endParaRPr>
          </a:p>
          <a:p>
            <a:pPr>
              <a:buNone/>
            </a:pPr>
            <a:r>
              <a:rPr lang="en-US" dirty="0" smtClean="0">
                <a:solidFill>
                  <a:schemeClr val="bg1"/>
                </a:solidFill>
              </a:rPr>
              <a:t> </a:t>
            </a:r>
          </a:p>
          <a:p>
            <a:pPr lvl="2"/>
            <a:endParaRPr lang="en-US" sz="4800" dirty="0" smtClean="0">
              <a:solidFill>
                <a:srgbClr val="FF0000"/>
              </a:solidFill>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endParaRPr/>
          </a:p>
          <a:p>
            <a:pPr marL="285750" lvl="0" indent="-184150" algn="l" rtl="0">
              <a:spcBef>
                <a:spcPts val="1000"/>
              </a:spcBef>
              <a:spcAft>
                <a:spcPts val="0"/>
              </a:spcAft>
              <a:buSzPts val="16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(ex fraudDetection_20062021_101010)</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date stamp(8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time stamp(6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marL="285750" lvl="0" indent="-184150" algn="l" rtl="0">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a:t>
            </a:r>
            <a:r>
              <a:rPr lang="en-US" dirty="0" err="1">
                <a:solidFill>
                  <a:schemeClr val="lt1"/>
                </a:solidFill>
                <a:latin typeface="Times New Roman"/>
                <a:ea typeface="Times New Roman"/>
                <a:cs typeface="Times New Roman"/>
                <a:sym typeface="Times New Roman"/>
              </a:rPr>
              <a:t>regex</a:t>
            </a:r>
            <a:r>
              <a:rPr lang="en-US" dirty="0">
                <a:solidFill>
                  <a:schemeClr val="lt1"/>
                </a:solidFill>
                <a:latin typeface="Times New Roman"/>
                <a:ea typeface="Times New Roman"/>
                <a:cs typeface="Times New Roman"/>
                <a:sym typeface="Times New Roman"/>
              </a:rPr>
              <a:t> pattern for validation. After it checks for date format and time format if these requirements are satisfied, we move such files to </a:t>
            </a:r>
            <a:r>
              <a:rPr lang="en-US" dirty="0" smtClean="0">
                <a:solidFill>
                  <a:schemeClr val="lt1"/>
                </a:solidFill>
                <a:latin typeface="Times New Roman"/>
                <a:ea typeface="Times New Roman"/>
                <a:cs typeface="Times New Roman"/>
                <a:sym typeface="Times New Roman"/>
              </a:rPr>
              <a:t>“table" </a:t>
            </a:r>
            <a:r>
              <a:rPr lang="en-US" dirty="0">
                <a:solidFill>
                  <a:schemeClr val="lt1"/>
                </a:solidFill>
                <a:latin typeface="Times New Roman"/>
                <a:ea typeface="Times New Roman"/>
                <a:cs typeface="Times New Roman"/>
                <a:sym typeface="Times New Roman"/>
              </a:rPr>
              <a:t>else </a:t>
            </a:r>
            <a:r>
              <a:rPr lang="en-US" dirty="0" smtClean="0">
                <a:solidFill>
                  <a:schemeClr val="lt1"/>
                </a:solidFill>
                <a:latin typeface="Times New Roman"/>
                <a:ea typeface="Times New Roman"/>
                <a:cs typeface="Times New Roman"/>
                <a:sym typeface="Times New Roman"/>
              </a:rPr>
              <a:t>“report .</a:t>
            </a:r>
            <a:r>
              <a:rPr lang="en-US" dirty="0" err="1" smtClean="0">
                <a:solidFill>
                  <a:schemeClr val="lt1"/>
                </a:solidFill>
                <a:latin typeface="Times New Roman"/>
                <a:ea typeface="Times New Roman"/>
                <a:cs typeface="Times New Roman"/>
                <a:sym typeface="Times New Roman"/>
              </a:rPr>
              <a:t>yaml</a:t>
            </a:r>
            <a:r>
              <a:rPr lang="en-US" dirty="0" smtClean="0">
                <a:solidFill>
                  <a:schemeClr val="lt1"/>
                </a:solidFill>
                <a:latin typeface="Times New Roman"/>
                <a:ea typeface="Times New Roman"/>
                <a:cs typeface="Times New Roman"/>
                <a:sym typeface="Times New Roman"/>
              </a:rPr>
              <a:t> file“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smtClean="0">
                <a:solidFill>
                  <a:schemeClr val="lt1"/>
                </a:solidFill>
                <a:latin typeface="Times New Roman"/>
                <a:ea typeface="Times New Roman"/>
                <a:cs typeface="Times New Roman"/>
                <a:sym typeface="Times New Roman"/>
              </a:rPr>
              <a:t>“</a:t>
            </a:r>
            <a:r>
              <a:rPr lang="en-US" dirty="0" err="1" smtClean="0">
                <a:solidFill>
                  <a:schemeClr val="lt1"/>
                </a:solidFill>
                <a:latin typeface="Times New Roman"/>
                <a:ea typeface="Times New Roman"/>
                <a:cs typeface="Times New Roman"/>
                <a:sym typeface="Times New Roman"/>
              </a:rPr>
              <a:t>report.yaml</a:t>
            </a:r>
            <a:r>
              <a:rPr lang="en-US" dirty="0" smtClean="0">
                <a:solidFill>
                  <a:schemeClr val="lt1"/>
                </a:solidFill>
                <a:latin typeface="Times New Roman"/>
                <a:ea typeface="Times New Roman"/>
                <a:cs typeface="Times New Roman"/>
                <a:sym typeface="Times New Roman"/>
              </a:rPr>
              <a:t> file.“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smtClean="0">
                <a:solidFill>
                  <a:schemeClr val="lt1"/>
                </a:solidFill>
                <a:latin typeface="Times New Roman"/>
                <a:ea typeface="Times New Roman"/>
                <a:cs typeface="Times New Roman"/>
                <a:sym typeface="Times New Roman"/>
              </a:rPr>
              <a:t>“</a:t>
            </a:r>
            <a:r>
              <a:rPr lang="en-US" dirty="0" err="1" smtClean="0">
                <a:solidFill>
                  <a:schemeClr val="lt1"/>
                </a:solidFill>
                <a:latin typeface="Times New Roman"/>
                <a:ea typeface="Times New Roman"/>
                <a:cs typeface="Times New Roman"/>
                <a:sym typeface="Times New Roman"/>
              </a:rPr>
              <a:t>report.yaml</a:t>
            </a:r>
            <a:r>
              <a:rPr lang="en-US" dirty="0" smtClean="0">
                <a:solidFill>
                  <a:schemeClr val="lt1"/>
                </a:solidFill>
                <a:latin typeface="Times New Roman"/>
                <a:ea typeface="Times New Roman"/>
                <a:cs typeface="Times New Roman"/>
                <a:sym typeface="Times New Roman"/>
              </a:rPr>
              <a:t> file".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a:t>
            </a:r>
            <a:r>
              <a:rPr lang="en-US" dirty="0" err="1">
                <a:solidFill>
                  <a:schemeClr val="lt1"/>
                </a:solidFill>
                <a:latin typeface="Times New Roman"/>
                <a:ea typeface="Times New Roman"/>
                <a:cs typeface="Times New Roman"/>
                <a:sym typeface="Times New Roman"/>
              </a:rPr>
              <a:t>datatype</a:t>
            </a:r>
            <a:r>
              <a:rPr lang="en-US" dirty="0">
                <a:solidFill>
                  <a:schemeClr val="lt1"/>
                </a:solidFill>
                <a:latin typeface="Times New Roman"/>
                <a:ea typeface="Times New Roman"/>
                <a:cs typeface="Times New Roman"/>
                <a:sym typeface="Times New Roman"/>
              </a:rPr>
              <a:t> is wrong, then the file is moved to </a:t>
            </a:r>
            <a:r>
              <a:rPr lang="en-US" dirty="0" smtClean="0">
                <a:solidFill>
                  <a:schemeClr val="lt1"/>
                </a:solidFill>
                <a:latin typeface="Times New Roman"/>
                <a:ea typeface="Times New Roman"/>
                <a:cs typeface="Times New Roman"/>
                <a:sym typeface="Times New Roman"/>
              </a:rPr>
              <a:t>“</a:t>
            </a:r>
            <a:r>
              <a:rPr lang="en-US" dirty="0" err="1" smtClean="0">
                <a:solidFill>
                  <a:schemeClr val="lt1"/>
                </a:solidFill>
                <a:latin typeface="Times New Roman"/>
                <a:ea typeface="Times New Roman"/>
                <a:cs typeface="Times New Roman"/>
                <a:sym typeface="Times New Roman"/>
              </a:rPr>
              <a:t>Report.yaml</a:t>
            </a:r>
            <a:r>
              <a:rPr lang="en-US" dirty="0" smtClean="0">
                <a:solidFill>
                  <a:schemeClr val="lt1"/>
                </a:solidFill>
                <a:latin typeface="Times New Roman"/>
                <a:ea typeface="Times New Roman"/>
                <a:cs typeface="Times New Roman"/>
                <a:sym typeface="Times New Roman"/>
              </a:rPr>
              <a:t> file".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r>
              <a:rPr lang="en-US" sz="2200" dirty="0" smtClean="0">
                <a:solidFill>
                  <a:schemeClr val="lt1"/>
                </a:solidFill>
                <a:latin typeface="Times New Roman"/>
                <a:ea typeface="Times New Roman"/>
                <a:cs typeface="Times New Roman"/>
                <a:sym typeface="Times New Roman"/>
              </a:rPr>
              <a:t>:</a:t>
            </a:r>
          </a:p>
          <a:p>
            <a:pPr marL="0" lvl="0" indent="0" algn="l" rtl="0">
              <a:spcBef>
                <a:spcPts val="0"/>
              </a:spcBef>
              <a:spcAft>
                <a:spcPts val="0"/>
              </a:spcAft>
              <a:buSzPts val="1760"/>
              <a:buNone/>
            </a:pPr>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base name </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Data base  </a:t>
            </a:r>
            <a:r>
              <a:rPr lang="en-US" dirty="0">
                <a:solidFill>
                  <a:schemeClr val="lt1"/>
                </a:solidFill>
                <a:latin typeface="Times New Roman"/>
                <a:ea typeface="Times New Roman"/>
                <a:cs typeface="Times New Roman"/>
                <a:sym typeface="Times New Roman"/>
              </a:rPr>
              <a:t>name  </a:t>
            </a:r>
            <a:r>
              <a:rPr lang="en-US" dirty="0" smtClean="0">
                <a:solidFill>
                  <a:schemeClr val="lt1"/>
                </a:solidFill>
                <a:latin typeface="Times New Roman"/>
                <a:ea typeface="Times New Roman"/>
                <a:cs typeface="Times New Roman"/>
                <a:sym typeface="Times New Roman"/>
              </a:rPr>
              <a:t>“</a:t>
            </a:r>
            <a:r>
              <a:rPr lang="en-US" dirty="0" err="1" smtClean="0">
                <a:solidFill>
                  <a:schemeClr val="lt1"/>
                </a:solidFill>
                <a:latin typeface="Times New Roman"/>
                <a:ea typeface="Times New Roman"/>
                <a:cs typeface="Times New Roman"/>
                <a:sym typeface="Times New Roman"/>
              </a:rPr>
              <a:t>fraud_detection</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created in the database for inserting </a:t>
            </a:r>
            <a:r>
              <a:rPr lang="en-US" dirty="0" smtClean="0">
                <a:solidFill>
                  <a:schemeClr val="lt1"/>
                </a:solidFill>
                <a:latin typeface="Times New Roman"/>
                <a:ea typeface="Times New Roman"/>
                <a:cs typeface="Times New Roman"/>
                <a:sym typeface="Times New Roman"/>
              </a:rPr>
              <a:t>tables into data base</a:t>
            </a:r>
          </a:p>
          <a:p>
            <a:pPr marL="742950" lvl="1" indent="-285750" algn="l" rtl="0">
              <a:spcBef>
                <a:spcPts val="960"/>
              </a:spcBef>
              <a:spcAft>
                <a:spcPts val="0"/>
              </a:spcAft>
              <a:buSzPts val="1440"/>
              <a:buFont typeface="Noto Sans Symbols"/>
              <a:buChar char="⮚"/>
            </a:pPr>
            <a:r>
              <a:rPr lang="en-IN" dirty="0" smtClean="0">
                <a:solidFill>
                  <a:schemeClr val="lt1"/>
                </a:solidFill>
                <a:latin typeface="Times New Roman"/>
                <a:cs typeface="Times New Roman"/>
                <a:sym typeface="Times New Roman"/>
              </a:rPr>
              <a:t>Table name or collection name: Created one collection name as predicting fraud and inserting files</a:t>
            </a:r>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Inserting files- </a:t>
            </a:r>
            <a:r>
              <a:rPr lang="en-US" dirty="0">
                <a:solidFill>
                  <a:schemeClr val="lt1"/>
                </a:solidFill>
                <a:latin typeface="Times New Roman"/>
                <a:ea typeface="Times New Roman"/>
                <a:cs typeface="Times New Roman"/>
                <a:sym typeface="Times New Roman"/>
              </a:rPr>
              <a:t>All the files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db is exported in </a:t>
            </a:r>
            <a:r>
              <a:rPr lang="en-US" sz="1800" dirty="0" err="1">
                <a:solidFill>
                  <a:schemeClr val="lt1"/>
                </a:solidFill>
                <a:latin typeface="Times New Roman"/>
                <a:ea typeface="Times New Roman"/>
                <a:cs typeface="Times New Roman"/>
                <a:sym typeface="Times New Roman"/>
              </a:rPr>
              <a:t>csv</a:t>
            </a:r>
            <a:r>
              <a:rPr lang="en-US" sz="1800" dirty="0">
                <a:solidFill>
                  <a:schemeClr val="lt1"/>
                </a:solidFill>
                <a:latin typeface="Times New Roman"/>
                <a:ea typeface="Times New Roman"/>
                <a:cs typeface="Times New Roman"/>
                <a:sym typeface="Times New Roman"/>
              </a:rPr>
              <a:t> format for model training</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IN" sz="1800" dirty="0" smtClean="0">
                <a:solidFill>
                  <a:schemeClr val="lt1"/>
                </a:solidFill>
                <a:latin typeface="Times New Roman"/>
                <a:cs typeface="Times New Roman"/>
                <a:sym typeface="Times New Roman"/>
              </a:rPr>
              <a:t>Creating new features from existing features .</a:t>
            </a:r>
          </a:p>
          <a:p>
            <a:pPr marL="1200150" lvl="2" indent="-285750" algn="l" rtl="0">
              <a:spcBef>
                <a:spcPts val="960"/>
              </a:spcBef>
              <a:spcAft>
                <a:spcPts val="0"/>
              </a:spcAft>
              <a:buSzPts val="1440"/>
              <a:buFont typeface="Noto Sans Symbols"/>
              <a:buChar char="▪"/>
            </a:pPr>
            <a:r>
              <a:rPr lang="en-IN" sz="1800" dirty="0" smtClean="0">
                <a:solidFill>
                  <a:schemeClr val="lt1"/>
                </a:solidFill>
                <a:latin typeface="Times New Roman"/>
                <a:cs typeface="Times New Roman"/>
                <a:sym typeface="Times New Roman"/>
              </a:rPr>
              <a:t>From Existing </a:t>
            </a:r>
            <a:r>
              <a:rPr lang="en-IN" sz="1800" dirty="0" err="1" smtClean="0">
                <a:solidFill>
                  <a:schemeClr val="lt1"/>
                </a:solidFill>
                <a:latin typeface="Times New Roman"/>
                <a:cs typeface="Times New Roman"/>
                <a:sym typeface="Times New Roman"/>
              </a:rPr>
              <a:t>customer_id</a:t>
            </a:r>
            <a:r>
              <a:rPr lang="en-IN" sz="1800" dirty="0" smtClean="0">
                <a:solidFill>
                  <a:schemeClr val="lt1"/>
                </a:solidFill>
                <a:latin typeface="Times New Roman"/>
                <a:cs typeface="Times New Roman"/>
                <a:sym typeface="Times New Roman"/>
              </a:rPr>
              <a:t> and </a:t>
            </a:r>
            <a:r>
              <a:rPr lang="en-IN" sz="1800" dirty="0" err="1" smtClean="0">
                <a:solidFill>
                  <a:schemeClr val="lt1"/>
                </a:solidFill>
                <a:latin typeface="Times New Roman"/>
                <a:cs typeface="Times New Roman"/>
                <a:sym typeface="Times New Roman"/>
              </a:rPr>
              <a:t>tx_amount</a:t>
            </a:r>
            <a:r>
              <a:rPr lang="en-IN" sz="1800" dirty="0" smtClean="0">
                <a:solidFill>
                  <a:schemeClr val="lt1"/>
                </a:solidFill>
                <a:latin typeface="Times New Roman"/>
                <a:cs typeface="Times New Roman"/>
                <a:sym typeface="Times New Roman"/>
              </a:rPr>
              <a:t> creating three new features , using terminal id creating Three new features.</a:t>
            </a:r>
          </a:p>
          <a:p>
            <a:pPr marL="1200150" lvl="2" indent="-285750" algn="l" rtl="0">
              <a:spcBef>
                <a:spcPts val="960"/>
              </a:spcBef>
              <a:spcAft>
                <a:spcPts val="0"/>
              </a:spcAft>
              <a:buSzPts val="1440"/>
              <a:buFont typeface="Noto Sans Symbols"/>
              <a:buChar char="▪"/>
            </a:pPr>
            <a:r>
              <a:rPr lang="en-IN" sz="1800" dirty="0" smtClean="0">
                <a:solidFill>
                  <a:schemeClr val="lt1"/>
                </a:solidFill>
                <a:latin typeface="Times New Roman"/>
                <a:cs typeface="Times New Roman"/>
                <a:sym typeface="Times New Roman"/>
              </a:rPr>
              <a:t>Some feature engineering operations like creating features like transaction is done in week or weekend and is transactions done in day time or morning time .</a:t>
            </a:r>
          </a:p>
          <a:p>
            <a:pPr marL="1200150" lvl="2" indent="-285750" algn="l" rtl="0">
              <a:spcBef>
                <a:spcPts val="960"/>
              </a:spcBef>
              <a:spcAft>
                <a:spcPts val="0"/>
              </a:spcAft>
              <a:buSzPts val="1440"/>
              <a:buFont typeface="Noto Sans Symbols"/>
              <a:buChar char="▪"/>
            </a:pPr>
            <a:r>
              <a:rPr lang="en-IN" sz="1800" dirty="0" smtClean="0">
                <a:solidFill>
                  <a:schemeClr val="lt1"/>
                </a:solidFill>
                <a:latin typeface="Times New Roman"/>
                <a:cs typeface="Times New Roman"/>
                <a:sym typeface="Times New Roman"/>
              </a:rPr>
              <a:t>A person average transaction with in a day ,week and with in a month.</a:t>
            </a:r>
          </a:p>
          <a:p>
            <a:pPr marL="1200150" lvl="2" indent="-285750" algn="l" rtl="0">
              <a:spcBef>
                <a:spcPts val="960"/>
              </a:spcBef>
              <a:spcAft>
                <a:spcPts val="0"/>
              </a:spcAft>
              <a:buSzPts val="1440"/>
              <a:buFont typeface="Noto Sans Symbols"/>
              <a:buChar char="▪"/>
            </a:pPr>
            <a:r>
              <a:rPr lang="en-IN" sz="1800" dirty="0" smtClean="0">
                <a:solidFill>
                  <a:schemeClr val="lt1"/>
                </a:solidFill>
                <a:latin typeface="Times New Roman"/>
                <a:cs typeface="Times New Roman"/>
                <a:sym typeface="Times New Roman"/>
              </a:rPr>
              <a:t>From existing features there are no relation ship between features so , model build but give very low test accuracy which is </a:t>
            </a:r>
            <a:r>
              <a:rPr lang="en-IN" sz="1800" dirty="0" err="1" smtClean="0">
                <a:solidFill>
                  <a:schemeClr val="lt1"/>
                </a:solidFill>
                <a:latin typeface="Times New Roman"/>
                <a:cs typeface="Times New Roman"/>
                <a:sym typeface="Times New Roman"/>
              </a:rPr>
              <a:t>overfit</a:t>
            </a:r>
            <a:r>
              <a:rPr lang="en-IN" sz="1800" dirty="0" smtClean="0">
                <a:solidFill>
                  <a:schemeClr val="lt1"/>
                </a:solidFill>
                <a:latin typeface="Times New Roman"/>
                <a:cs typeface="Times New Roman"/>
                <a:sym typeface="Times New Roman"/>
              </a:rPr>
              <a:t> model</a:t>
            </a:r>
          </a:p>
          <a:p>
            <a:pPr marL="1200150" lvl="2" indent="-285750" algn="l" rtl="0">
              <a:spcBef>
                <a:spcPts val="960"/>
              </a:spcBef>
              <a:spcAft>
                <a:spcPts val="0"/>
              </a:spcAft>
              <a:buSzPts val="1440"/>
              <a:buFont typeface="Noto Sans Symbols"/>
              <a:buChar char="▪"/>
            </a:pPr>
            <a:r>
              <a:rPr lang="en-IN" sz="1800" dirty="0" smtClean="0">
                <a:solidFill>
                  <a:schemeClr val="lt1"/>
                </a:solidFill>
                <a:latin typeface="Times New Roman"/>
                <a:cs typeface="Times New Roman"/>
                <a:sym typeface="Times New Roman"/>
              </a:rPr>
              <a:t>So From existing features creating 8 more features to build a good model, and </a:t>
            </a:r>
            <a:r>
              <a:rPr lang="en-IN" sz="1800" dirty="0" err="1" smtClean="0">
                <a:solidFill>
                  <a:schemeClr val="lt1"/>
                </a:solidFill>
                <a:latin typeface="Times New Roman"/>
                <a:cs typeface="Times New Roman"/>
                <a:sym typeface="Times New Roman"/>
              </a:rPr>
              <a:t>droping</a:t>
            </a:r>
            <a:r>
              <a:rPr lang="en-IN" sz="1800" dirty="0" smtClean="0">
                <a:solidFill>
                  <a:schemeClr val="lt1"/>
                </a:solidFill>
                <a:latin typeface="Times New Roman"/>
                <a:cs typeface="Times New Roman"/>
                <a:sym typeface="Times New Roman"/>
              </a:rPr>
              <a:t> existing feature we get a very good model with good train and test accuracy.</a:t>
            </a:r>
            <a:endParaRPr/>
          </a:p>
          <a:p>
            <a:pPr marL="1200150" lvl="2" indent="-285750" algn="l" rtl="0">
              <a:spcBef>
                <a:spcPts val="960"/>
              </a:spcBef>
              <a:spcAft>
                <a:spcPts val="0"/>
              </a:spcAft>
              <a:buSzPts val="1440"/>
              <a:buFont typeface="Noto Sans Symbols"/>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       Model </a:t>
            </a:r>
            <a:r>
              <a:rPr lang="en-US" dirty="0">
                <a:solidFill>
                  <a:schemeClr val="lt1"/>
                </a:solidFill>
                <a:latin typeface="Times New Roman"/>
                <a:ea typeface="Times New Roman"/>
                <a:cs typeface="Times New Roman"/>
                <a:sym typeface="Times New Roman"/>
              </a:rPr>
              <a:t>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a:t>
            </a:r>
            <a:r>
              <a:rPr lang="en-US" sz="1800" dirty="0" smtClean="0">
                <a:solidFill>
                  <a:schemeClr val="lt1"/>
                </a:solidFill>
                <a:latin typeface="Times New Roman"/>
                <a:ea typeface="Times New Roman"/>
                <a:cs typeface="Times New Roman"/>
                <a:sym typeface="Times New Roman"/>
              </a:rPr>
              <a:t>Performing data preprocessing , </a:t>
            </a:r>
            <a:r>
              <a:rPr lang="en-US" sz="1800" dirty="0">
                <a:solidFill>
                  <a:schemeClr val="lt1"/>
                </a:solidFill>
                <a:latin typeface="Times New Roman"/>
                <a:ea typeface="Times New Roman"/>
                <a:cs typeface="Times New Roman"/>
                <a:sym typeface="Times New Roman"/>
              </a:rPr>
              <a:t>we find the best model for </a:t>
            </a:r>
            <a:r>
              <a:rPr lang="en-US" sz="1800" dirty="0" smtClean="0">
                <a:solidFill>
                  <a:schemeClr val="lt1"/>
                </a:solidFill>
                <a:latin typeface="Times New Roman"/>
                <a:ea typeface="Times New Roman"/>
                <a:cs typeface="Times New Roman"/>
                <a:sym typeface="Times New Roman"/>
              </a:rPr>
              <a:t>data </a:t>
            </a:r>
            <a:r>
              <a:rPr lang="en-US" sz="1800" dirty="0">
                <a:solidFill>
                  <a:schemeClr val="lt1"/>
                </a:solidFill>
                <a:latin typeface="Times New Roman"/>
                <a:ea typeface="Times New Roman"/>
                <a:cs typeface="Times New Roman"/>
                <a:sym typeface="Times New Roman"/>
              </a:rPr>
              <a:t>By using 2  algorithms </a:t>
            </a:r>
            <a:r>
              <a:rPr lang="en-US" sz="1800" dirty="0" smtClean="0">
                <a:solidFill>
                  <a:schemeClr val="lt1"/>
                </a:solidFill>
                <a:latin typeface="Times New Roman"/>
                <a:ea typeface="Times New Roman"/>
                <a:cs typeface="Times New Roman"/>
                <a:sym typeface="Times New Roman"/>
              </a:rPr>
              <a:t>“DECISION TREE”  ,"</a:t>
            </a:r>
            <a:r>
              <a:rPr lang="en-US" sz="1800" dirty="0" err="1" smtClean="0">
                <a:solidFill>
                  <a:schemeClr val="lt1"/>
                </a:solidFill>
                <a:latin typeface="Times New Roman"/>
                <a:ea typeface="Times New Roman"/>
                <a:cs typeface="Times New Roman"/>
                <a:sym typeface="Times New Roman"/>
              </a:rPr>
              <a:t>XGBoost</a:t>
            </a:r>
            <a:r>
              <a:rPr lang="en-US" sz="1800" dirty="0" smtClean="0">
                <a:solidFill>
                  <a:schemeClr val="lt1"/>
                </a:solidFill>
                <a:latin typeface="Times New Roman"/>
                <a:ea typeface="Times New Roman"/>
                <a:cs typeface="Times New Roman"/>
                <a:sym typeface="Times New Roman"/>
              </a:rPr>
              <a:t>” ,”LOGISTIC  REGRESSION”, “SVM”. </a:t>
            </a:r>
            <a:r>
              <a:rPr lang="en-US" sz="1800" dirty="0">
                <a:solidFill>
                  <a:schemeClr val="lt1"/>
                </a:solidFill>
                <a:latin typeface="Times New Roman"/>
                <a:ea typeface="Times New Roman"/>
                <a:cs typeface="Times New Roman"/>
                <a:sym typeface="Times New Roman"/>
              </a:rPr>
              <a:t>For </a:t>
            </a:r>
            <a:r>
              <a:rPr lang="en-US" sz="1800" dirty="0" smtClean="0">
                <a:solidFill>
                  <a:schemeClr val="lt1"/>
                </a:solidFill>
                <a:latin typeface="Times New Roman"/>
                <a:ea typeface="Times New Roman"/>
                <a:cs typeface="Times New Roman"/>
                <a:sym typeface="Times New Roman"/>
              </a:rPr>
              <a:t>data above  </a:t>
            </a:r>
            <a:r>
              <a:rPr lang="en-US" sz="1800" dirty="0">
                <a:solidFill>
                  <a:schemeClr val="lt1"/>
                </a:solidFill>
                <a:latin typeface="Times New Roman"/>
                <a:ea typeface="Times New Roman"/>
                <a:cs typeface="Times New Roman"/>
                <a:sym typeface="Times New Roman"/>
              </a:rPr>
              <a:t>the hyper </a:t>
            </a:r>
            <a:r>
              <a:rPr lang="en-US" sz="1800" dirty="0" err="1">
                <a:solidFill>
                  <a:schemeClr val="lt1"/>
                </a:solidFill>
                <a:latin typeface="Times New Roman"/>
                <a:ea typeface="Times New Roman"/>
                <a:cs typeface="Times New Roman"/>
                <a:sym typeface="Times New Roman"/>
              </a:rPr>
              <a:t>tunned</a:t>
            </a:r>
            <a:r>
              <a:rPr lang="en-US" sz="1800" dirty="0">
                <a:solidFill>
                  <a:schemeClr val="lt1"/>
                </a:solidFill>
                <a:latin typeface="Times New Roman"/>
                <a:ea typeface="Times New Roman"/>
                <a:cs typeface="Times New Roman"/>
                <a:sym typeface="Times New Roman"/>
              </a:rPr>
              <a:t> algorithms are used. We calculate the </a:t>
            </a:r>
            <a:r>
              <a:rPr lang="en-US" sz="1800" dirty="0" smtClean="0">
                <a:solidFill>
                  <a:schemeClr val="lt1"/>
                </a:solidFill>
                <a:latin typeface="Times New Roman"/>
                <a:ea typeface="Times New Roman"/>
                <a:cs typeface="Times New Roman"/>
                <a:sym typeface="Times New Roman"/>
              </a:rPr>
              <a:t>f1_score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all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a:t>
            </a:r>
            <a:r>
              <a:rPr lang="en-US" sz="1800" dirty="0" smtClean="0">
                <a:solidFill>
                  <a:schemeClr val="lt1"/>
                </a:solidFill>
                <a:latin typeface="Times New Roman"/>
                <a:ea typeface="Times New Roman"/>
                <a:cs typeface="Times New Roman"/>
                <a:sym typeface="Times New Roman"/>
              </a:rPr>
              <a:t>data are </a:t>
            </a:r>
            <a:r>
              <a:rPr lang="en-US" sz="1800" dirty="0">
                <a:solidFill>
                  <a:schemeClr val="lt1"/>
                </a:solidFill>
                <a:latin typeface="Times New Roman"/>
                <a:ea typeface="Times New Roman"/>
                <a:cs typeface="Times New Roman"/>
                <a:sym typeface="Times New Roman"/>
              </a:rPr>
              <a:t>saved for use in </a:t>
            </a:r>
            <a:r>
              <a:rPr lang="en-US" sz="1800" dirty="0" smtClean="0">
                <a:solidFill>
                  <a:schemeClr val="lt1"/>
                </a:solidFill>
                <a:latin typeface="Times New Roman"/>
                <a:ea typeface="Times New Roman"/>
                <a:cs typeface="Times New Roman"/>
                <a:sym typeface="Times New Roman"/>
              </a:rPr>
              <a:t>prediction. </a:t>
            </a:r>
          </a:p>
          <a:p>
            <a:pPr marL="914400" lvl="2" indent="0" algn="l" rtl="0">
              <a:spcBef>
                <a:spcPts val="960"/>
              </a:spcBef>
              <a:spcAft>
                <a:spcPts val="0"/>
              </a:spcAft>
              <a:buSzPts val="1440"/>
              <a:buNone/>
            </a:pPr>
            <a:r>
              <a:rPr lang="en-US" sz="1800" dirty="0" smtClean="0">
                <a:solidFill>
                  <a:schemeClr val="lt1"/>
                </a:solidFill>
                <a:latin typeface="Times New Roman"/>
                <a:cs typeface="Times New Roman"/>
                <a:sym typeface="Times New Roman"/>
              </a:rPr>
              <a:t>Among  all above models Decision tree giving best train and test accuracy so Selects Decision tree for model building.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db is exported in </a:t>
            </a:r>
            <a:r>
              <a:rPr lang="en-US" sz="1800" dirty="0" err="1">
                <a:solidFill>
                  <a:schemeClr val="lt1"/>
                </a:solidFill>
                <a:latin typeface="Times New Roman"/>
                <a:ea typeface="Times New Roman"/>
                <a:cs typeface="Times New Roman"/>
                <a:sym typeface="Times New Roman"/>
              </a:rPr>
              <a:t>csv</a:t>
            </a:r>
            <a:r>
              <a:rPr lang="en-US" sz="1800" dirty="0">
                <a:solidFill>
                  <a:schemeClr val="lt1"/>
                </a:solidFill>
                <a:latin typeface="Times New Roman"/>
                <a:ea typeface="Times New Roman"/>
                <a:cs typeface="Times New Roman"/>
                <a:sym typeface="Times New Roman"/>
              </a:rPr>
              <a:t> format for  prediction</a:t>
            </a:r>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clusters. The predictions  are saved in </a:t>
            </a:r>
            <a:r>
              <a:rPr lang="en-US" sz="1800" dirty="0" err="1">
                <a:solidFill>
                  <a:schemeClr val="lt1"/>
                </a:solidFill>
                <a:latin typeface="Times New Roman"/>
                <a:ea typeface="Times New Roman"/>
                <a:cs typeface="Times New Roman"/>
                <a:sym typeface="Times New Roman"/>
              </a:rPr>
              <a:t>csv</a:t>
            </a:r>
            <a:r>
              <a:rPr lang="en-US" sz="1800" dirty="0">
                <a:solidFill>
                  <a:schemeClr val="lt1"/>
                </a:solidFill>
                <a:latin typeface="Times New Roman"/>
                <a:ea typeface="Times New Roman"/>
                <a:cs typeface="Times New Roman"/>
                <a:sym typeface="Times New Roman"/>
              </a:rPr>
              <a:t>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818</Words>
  <PresentationFormat>Custom</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Century Gothic</vt:lpstr>
      <vt:lpstr>Slice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10</dc:creator>
  <cp:lastModifiedBy>WONDER</cp:lastModifiedBy>
  <cp:revision>5</cp:revision>
  <dcterms:created xsi:type="dcterms:W3CDTF">2021-06-19T13:01:53Z</dcterms:created>
  <dcterms:modified xsi:type="dcterms:W3CDTF">2023-03-29T06:55:59Z</dcterms:modified>
</cp:coreProperties>
</file>