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8896350" cy="2030412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CC3300"/>
                </a:solidFill>
                <a:latin typeface="Arial Black" panose="020B0A04020102020204" pitchFamily="34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GB" i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Understanding Key Drivers Behind Customer Booking Behaviour Through Machine Learning</a:t>
            </a:r>
          </a:p>
          <a:p>
            <a:endParaRPr lang="en-GB" dirty="0"/>
          </a:p>
        </p:txBody>
      </p:sp>
      <p:pic>
        <p:nvPicPr>
          <p:cNvPr id="4" name="Picture 3" descr="British Airways Logo">
            <a:extLst>
              <a:ext uri="{FF2B5EF4-FFF2-40B4-BE49-F238E27FC236}">
                <a16:creationId xmlns:a16="http://schemas.microsoft.com/office/drawing/2014/main" id="{A71A1B14-088F-6C93-1DFD-33379304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886" y="-361338"/>
            <a:ext cx="2062168" cy="159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8458" y="120178"/>
            <a:ext cx="6814457" cy="486312"/>
          </a:xfrm>
        </p:spPr>
        <p:txBody>
          <a:bodyPr>
            <a:normAutofit/>
          </a:bodyPr>
          <a:lstStyle/>
          <a:p>
            <a:pPr algn="ctr"/>
            <a:r>
              <a:rPr lang="en-GB" sz="1800" b="1" i="1" u="sng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Top Variables Influencing Customer Booking Predictions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6C9FEFF-A4D7-029F-2C3E-581F4C84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1810138"/>
            <a:ext cx="3433666" cy="14182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704D9-74C6-311F-16A1-95E8EF7A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10" y="606490"/>
            <a:ext cx="6976188" cy="4707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1AE6A-15ED-1334-82E7-CF36427F5B7A}"/>
              </a:ext>
            </a:extLst>
          </p:cNvPr>
          <p:cNvSpPr txBox="1"/>
          <p:nvPr/>
        </p:nvSpPr>
        <p:spPr>
          <a:xfrm>
            <a:off x="167951" y="830424"/>
            <a:ext cx="463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Booking Origin: </a:t>
            </a:r>
            <a:r>
              <a:rPr lang="en-IN" sz="1600" dirty="0"/>
              <a:t>The country where the booking was made significantly affects completion rates.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B7ABB-23CA-DD85-A435-C44E2B40F168}"/>
              </a:ext>
            </a:extLst>
          </p:cNvPr>
          <p:cNvSpPr txBox="1"/>
          <p:nvPr/>
        </p:nvSpPr>
        <p:spPr>
          <a:xfrm>
            <a:off x="167951" y="1415199"/>
            <a:ext cx="4469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Route</a:t>
            </a:r>
            <a:r>
              <a:rPr lang="en-IN" sz="1600" dirty="0"/>
              <a:t>: Certain flight routes have higher booking completion tendencies.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C1014-64A8-D2FF-C8FC-B8C7F7E66059}"/>
              </a:ext>
            </a:extLst>
          </p:cNvPr>
          <p:cNvSpPr txBox="1"/>
          <p:nvPr/>
        </p:nvSpPr>
        <p:spPr>
          <a:xfrm>
            <a:off x="167951" y="1999975"/>
            <a:ext cx="44693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Flight Duration</a:t>
            </a:r>
            <a:r>
              <a:rPr lang="en-IN" sz="1600" dirty="0"/>
              <a:t>: Longer flights show varied completion behaviour</a:t>
            </a:r>
            <a:r>
              <a:rPr lang="en-IN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04AE1-2344-14C4-889B-4CC5BDA580A0}"/>
              </a:ext>
            </a:extLst>
          </p:cNvPr>
          <p:cNvSpPr txBox="1"/>
          <p:nvPr/>
        </p:nvSpPr>
        <p:spPr>
          <a:xfrm>
            <a:off x="167951" y="2584749"/>
            <a:ext cx="4338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Length of Stay</a:t>
            </a:r>
            <a:r>
              <a:rPr lang="en-IN" sz="1600" dirty="0"/>
              <a:t>: Longer stays at the destination positively  influence booking completion.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720E3-847D-9D19-7BE3-45BCA508C2F4}"/>
              </a:ext>
            </a:extLst>
          </p:cNvPr>
          <p:cNvSpPr txBox="1"/>
          <p:nvPr/>
        </p:nvSpPr>
        <p:spPr>
          <a:xfrm>
            <a:off x="167952" y="3169524"/>
            <a:ext cx="4777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Total Extra Services</a:t>
            </a:r>
            <a:r>
              <a:rPr lang="en-IN" sz="1600" dirty="0"/>
              <a:t>: Customers opting for extra services(baggage, meals, preferred seats) are more likely to complete bookings.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A5030-CF30-1263-69E6-B1514455A906}"/>
              </a:ext>
            </a:extLst>
          </p:cNvPr>
          <p:cNvSpPr txBox="1"/>
          <p:nvPr/>
        </p:nvSpPr>
        <p:spPr>
          <a:xfrm>
            <a:off x="167951" y="4212424"/>
            <a:ext cx="214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rgbClr val="FF0000"/>
                </a:solidFill>
              </a:rPr>
              <a:t>Model Performance</a:t>
            </a:r>
            <a:r>
              <a:rPr lang="en-IN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7F1BD-64EB-22E4-D370-4DF281992761}"/>
              </a:ext>
            </a:extLst>
          </p:cNvPr>
          <p:cNvSpPr txBox="1"/>
          <p:nvPr/>
        </p:nvSpPr>
        <p:spPr>
          <a:xfrm>
            <a:off x="335903" y="4554517"/>
            <a:ext cx="364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Best Performance achieved using </a:t>
            </a:r>
            <a:r>
              <a:rPr lang="en-IN" sz="1400" b="1" dirty="0" err="1"/>
              <a:t>LightGBM</a:t>
            </a:r>
            <a:r>
              <a:rPr lang="en-IN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714FC-137B-A04A-2BAB-0C76ACF52A68}"/>
              </a:ext>
            </a:extLst>
          </p:cNvPr>
          <p:cNvSpPr txBox="1"/>
          <p:nvPr/>
        </p:nvSpPr>
        <p:spPr>
          <a:xfrm>
            <a:off x="933061" y="4982716"/>
            <a:ext cx="304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Accuracy: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Roc-</a:t>
            </a:r>
            <a:r>
              <a:rPr lang="en-IN" sz="1600" b="1" dirty="0" err="1"/>
              <a:t>Auc</a:t>
            </a:r>
            <a:r>
              <a:rPr lang="en-IN" sz="1600" b="1" dirty="0"/>
              <a:t> Score: 78%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CBAEA2-1C07-2F0B-5636-314592504230}"/>
              </a:ext>
            </a:extLst>
          </p:cNvPr>
          <p:cNvSpPr txBox="1"/>
          <p:nvPr/>
        </p:nvSpPr>
        <p:spPr>
          <a:xfrm>
            <a:off x="335903" y="5732558"/>
            <a:ext cx="45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Other models (Random Forest and </a:t>
            </a:r>
            <a:r>
              <a:rPr lang="en-IN" sz="1400" dirty="0" err="1"/>
              <a:t>XGBoost</a:t>
            </a:r>
            <a:r>
              <a:rPr lang="en-IN" sz="1400" dirty="0"/>
              <a:t>) performed well, with only minor difference in metrics.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B602F-0085-EA43-D6E7-F3AB158CCC68}"/>
              </a:ext>
            </a:extLst>
          </p:cNvPr>
          <p:cNvSpPr txBox="1"/>
          <p:nvPr/>
        </p:nvSpPr>
        <p:spPr>
          <a:xfrm>
            <a:off x="4945224" y="5313788"/>
            <a:ext cx="259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rgbClr val="FF0000"/>
                </a:solidFill>
              </a:rPr>
              <a:t>Actionable Insight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6E27-0D1E-D9CB-1BA3-307818B0464A}"/>
              </a:ext>
            </a:extLst>
          </p:cNvPr>
          <p:cNvSpPr txBox="1"/>
          <p:nvPr/>
        </p:nvSpPr>
        <p:spPr>
          <a:xfrm>
            <a:off x="5309117" y="5732558"/>
            <a:ext cx="592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Focus marketing efforts on popular routes, specific origins, and customers opting for extra services to maximize booking completion rates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Arial Rounded MT Bold</vt:lpstr>
      <vt:lpstr>Calibri</vt:lpstr>
      <vt:lpstr>Calibri Light</vt:lpstr>
      <vt:lpstr>Franklin Gothic Demi Cond</vt:lpstr>
      <vt:lpstr>Office Theme</vt:lpstr>
      <vt:lpstr>BRITISH AIRWAYS</vt:lpstr>
      <vt:lpstr>Top Variables Influencing Customer Booking Predictions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mahammad shama</cp:lastModifiedBy>
  <cp:revision>9</cp:revision>
  <dcterms:created xsi:type="dcterms:W3CDTF">2022-12-06T11:13:27Z</dcterms:created>
  <dcterms:modified xsi:type="dcterms:W3CDTF">2024-12-23T08:48:17Z</dcterms:modified>
</cp:coreProperties>
</file>