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95" r:id="rId7"/>
    <p:sldId id="289" r:id="rId8"/>
    <p:sldId id="282" r:id="rId9"/>
    <p:sldId id="281" r:id="rId10"/>
    <p:sldId id="261" r:id="rId11"/>
    <p:sldId id="262" r:id="rId12"/>
    <p:sldId id="263" r:id="rId13"/>
    <p:sldId id="283" r:id="rId14"/>
    <p:sldId id="288" r:id="rId15"/>
    <p:sldId id="286" r:id="rId16"/>
    <p:sldId id="291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7" autoAdjust="0"/>
    <p:restoredTop sz="82179" autoAdjust="0"/>
  </p:normalViewPr>
  <p:slideViewPr>
    <p:cSldViewPr snapToGrid="0">
      <p:cViewPr varScale="1">
        <p:scale>
          <a:sx n="131" d="100"/>
          <a:sy n="131" d="100"/>
        </p:scale>
        <p:origin x="43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0044B-0412-4D3A-A3C9-D3D8421FD57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247B-4E68-435C-B1E1-D2F51B9E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6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C247B-4E68-435C-B1E1-D2F51B9EA30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77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400" b="1" dirty="0"/>
              <a:t>Optimization formulation</a:t>
            </a:r>
            <a:r>
              <a:rPr lang="en-US" sz="1400" dirty="0"/>
              <a:t>: OPEX costs and revenue from hydrogen sales: grid electricity cost, batter operation cost, electrolyzer operation cost, </a:t>
            </a:r>
            <a:r>
              <a:rPr lang="en-US" sz="1400" dirty="0" err="1"/>
              <a:t>H2</a:t>
            </a:r>
            <a:r>
              <a:rPr lang="en-US" sz="1400" dirty="0"/>
              <a:t> storage cost</a:t>
            </a:r>
          </a:p>
          <a:p>
            <a:pPr marL="171450" indent="-171450">
              <a:buFontTx/>
              <a:buChar char="-"/>
            </a:pPr>
            <a:r>
              <a:rPr lang="en-US" sz="1400" b="1" dirty="0"/>
              <a:t>Constraints</a:t>
            </a:r>
            <a:r>
              <a:rPr lang="en-US" sz="1400" dirty="0"/>
              <a:t> across the whole supply chain</a:t>
            </a:r>
          </a:p>
          <a:p>
            <a:pPr marL="171450" indent="-171450">
              <a:buFontTx/>
              <a:buChar char="-"/>
            </a:pPr>
            <a:r>
              <a:rPr lang="en-US" sz="1400" b="1" dirty="0"/>
              <a:t>Horizon settings</a:t>
            </a:r>
            <a:r>
              <a:rPr lang="en-US" sz="1400" dirty="0"/>
              <a:t>: prediction horizon: 12 hours, control horizon 1 hour, duration 1 week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C247B-4E68-435C-B1E1-D2F51B9EA3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83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/>
              <a:t>Energy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Solar Use: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MPC and RBC utilized solar power similarly (~13,300–13,400 kWh), indicating solar was prioritized.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Grid Usage: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MPC:</a:t>
            </a:r>
            <a:r>
              <a:rPr lang="en-US" dirty="0"/>
              <a:t> </a:t>
            </a:r>
            <a:r>
              <a:rPr lang="en-US" b="1" dirty="0"/>
              <a:t>0 kWh</a:t>
            </a:r>
            <a:r>
              <a:rPr lang="en-US" dirty="0"/>
              <a:t> – completely avoided costly and carbon-intensive grid electricity.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RBC:</a:t>
            </a:r>
            <a:r>
              <a:rPr lang="en-US" dirty="0"/>
              <a:t> </a:t>
            </a:r>
            <a:r>
              <a:rPr lang="en-US" b="1" dirty="0"/>
              <a:t>36,560 kWh</a:t>
            </a:r>
            <a:r>
              <a:rPr lang="en-US" dirty="0"/>
              <a:t> – heavy reliance on the grid, which drastically increased cost.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Battery Usage: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MPC:</a:t>
            </a:r>
            <a:r>
              <a:rPr lang="en-US" dirty="0"/>
              <a:t> Used battery charging (197 kWh) but no discharging, possibly due to a conservative strategy or high SOC.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RBC:</a:t>
            </a:r>
            <a:r>
              <a:rPr lang="en-US" dirty="0"/>
              <a:t> No charging; only discharged 400 kWh, likely from initial SOC – not using the battery for energy smoothing.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None/>
            </a:pPr>
            <a:r>
              <a:rPr lang="en-US" b="0" dirty="0"/>
              <a:t>Hydrogen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MPC:</a:t>
            </a:r>
            <a:r>
              <a:rPr lang="en-US" dirty="0"/>
              <a:t> Produced 9,273 kg; almost all sold with some storage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RBC:</a:t>
            </a:r>
            <a:r>
              <a:rPr lang="en-US" dirty="0"/>
              <a:t> Produced </a:t>
            </a:r>
            <a:r>
              <a:rPr lang="en-US" b="1" dirty="0"/>
              <a:t>~</a:t>
            </a:r>
            <a:r>
              <a:rPr lang="en-US" b="1" dirty="0" err="1"/>
              <a:t>3.8x</a:t>
            </a:r>
            <a:r>
              <a:rPr lang="en-US" b="1" dirty="0"/>
              <a:t> more</a:t>
            </a:r>
            <a:r>
              <a:rPr lang="en-US" dirty="0"/>
              <a:t> hydrogen (35,280 kg) but only </a:t>
            </a:r>
            <a:r>
              <a:rPr lang="en-US" b="1" dirty="0"/>
              <a:t>sold 47%</a:t>
            </a:r>
            <a:r>
              <a:rPr lang="en-US" dirty="0"/>
              <a:t> – rest likely overproduced due to no forecasting/optimization.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None/>
            </a:pPr>
            <a:r>
              <a:rPr lang="en-US" b="0" dirty="0"/>
              <a:t>Cost and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Revenue: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MPC:</a:t>
            </a:r>
            <a:r>
              <a:rPr lang="en-US" dirty="0"/>
              <a:t> $</a:t>
            </a:r>
            <a:r>
              <a:rPr lang="en-US" dirty="0" err="1"/>
              <a:t>57.4K</a:t>
            </a:r>
            <a:r>
              <a:rPr lang="en-US" dirty="0"/>
              <a:t> from hydrogen sales.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RBC:</a:t>
            </a:r>
            <a:r>
              <a:rPr lang="en-US" dirty="0"/>
              <a:t> $</a:t>
            </a:r>
            <a:r>
              <a:rPr lang="en-US" dirty="0" err="1"/>
              <a:t>100.8K</a:t>
            </a:r>
            <a:r>
              <a:rPr lang="en-US" dirty="0"/>
              <a:t> – higher, due to more total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Cost: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MPC:</a:t>
            </a:r>
            <a:r>
              <a:rPr lang="en-US" dirty="0"/>
              <a:t> $</a:t>
            </a:r>
            <a:r>
              <a:rPr lang="en-US" dirty="0" err="1"/>
              <a:t>133.5K</a:t>
            </a:r>
            <a:r>
              <a:rPr lang="en-US" dirty="0"/>
              <a:t> (mainly from electrolyzer).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RBC:</a:t>
            </a:r>
            <a:r>
              <a:rPr lang="en-US" dirty="0"/>
              <a:t> </a:t>
            </a:r>
            <a:r>
              <a:rPr lang="en-US" b="1" dirty="0"/>
              <a:t>$</a:t>
            </a:r>
            <a:r>
              <a:rPr lang="en-US" b="1" dirty="0" err="1"/>
              <a:t>5.27M</a:t>
            </a:r>
            <a:r>
              <a:rPr lang="en-US" dirty="0"/>
              <a:t>, overwhelmingly driven by grid energy cost ($</a:t>
            </a:r>
            <a:r>
              <a:rPr lang="en-US" dirty="0" err="1"/>
              <a:t>4.75M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Net Profit: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MPC:</a:t>
            </a:r>
            <a:r>
              <a:rPr lang="en-US" dirty="0"/>
              <a:t> </a:t>
            </a:r>
            <a:r>
              <a:rPr lang="en-US" b="1" dirty="0"/>
              <a:t>–$</a:t>
            </a:r>
            <a:r>
              <a:rPr lang="en-US" b="1" dirty="0" err="1"/>
              <a:t>76K</a:t>
            </a:r>
            <a:r>
              <a:rPr lang="en-US" dirty="0"/>
              <a:t> loss, but still relatively lean.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RBC:</a:t>
            </a:r>
            <a:r>
              <a:rPr lang="en-US" dirty="0"/>
              <a:t> </a:t>
            </a:r>
            <a:r>
              <a:rPr lang="en-US" b="1" dirty="0"/>
              <a:t>–$</a:t>
            </a:r>
            <a:r>
              <a:rPr lang="en-US" b="1" dirty="0" err="1"/>
              <a:t>5.17M</a:t>
            </a:r>
            <a:r>
              <a:rPr lang="en-US" dirty="0"/>
              <a:t> massive financial loss due to uncontrolled grid usage and poor efficiency: 1) </a:t>
            </a:r>
            <a:r>
              <a:rPr lang="en-US" dirty="0" err="1"/>
              <a:t>Unncessary</a:t>
            </a:r>
            <a:r>
              <a:rPr lang="en-US" dirty="0"/>
              <a:t> grid usage  2) Overproduction  3)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C247B-4E68-435C-B1E1-D2F51B9EA3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35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MPC significantly outperforms RBC in cost-efficiency, achieving reasonable hydrogen sales without expensive grid power</a:t>
            </a:r>
          </a:p>
          <a:p>
            <a:r>
              <a:rPr lang="en-US" dirty="0"/>
              <a:t>- RBC results in overproduction and waste, driven by lack of foresight and fixed heuristics</a:t>
            </a:r>
          </a:p>
          <a:p>
            <a:r>
              <a:rPr lang="en-US" dirty="0"/>
              <a:t>- Battery usage is minimal in both cases, suggesting room for better SOC-based dispatch strategies</a:t>
            </a:r>
          </a:p>
          <a:p>
            <a:r>
              <a:rPr lang="en-US" dirty="0"/>
              <a:t>- </a:t>
            </a:r>
            <a:r>
              <a:rPr lang="en-US" dirty="0" err="1"/>
              <a:t>MPC’s</a:t>
            </a:r>
            <a:r>
              <a:rPr lang="en-US" dirty="0"/>
              <a:t> forecasting and optimization enables smarter trade-offs, using only solar and avoiding cost spikes, making it superior for economically sustainable hydrogen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C247B-4E68-435C-B1E1-D2F51B9EA3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04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D7C54-65CC-41D5-A4B1-98B67C708C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10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1800" dirty="0"/>
              <a:t>A </a:t>
            </a:r>
            <a:r>
              <a:rPr lang="en-US" sz="1800" b="1" dirty="0"/>
              <a:t>supply chain</a:t>
            </a:r>
            <a:r>
              <a:rPr lang="en-US" sz="1800" dirty="0"/>
              <a:t> is the entire network of individuals, organizations, resources, activities, and technologies involved in the creation and delivery of a product or service</a:t>
            </a:r>
          </a:p>
          <a:p>
            <a:pPr marL="285750" indent="-285750">
              <a:buFontTx/>
              <a:buChar char="-"/>
            </a:pPr>
            <a:r>
              <a:rPr lang="en-US" sz="1800" b="1" dirty="0"/>
              <a:t>Hydrogen supply chain </a:t>
            </a:r>
            <a:r>
              <a:rPr lang="en-US" sz="1800" dirty="0"/>
              <a:t>is one example of a supply chain tailored for hydrogen: covers everything from the production of energy for hydrogen generation technologies to export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Supply chain optimization: optimize costs, balance supply and demand, improve efficiency, minimize emissions, reduce waste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C247B-4E68-435C-B1E1-D2F51B9EA3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95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Definition</a:t>
            </a:r>
            <a:r>
              <a:rPr lang="en-US" dirty="0"/>
              <a:t>: Operates using </a:t>
            </a:r>
            <a:r>
              <a:rPr lang="en-US" i="1" dirty="0"/>
              <a:t>if-then</a:t>
            </a:r>
            <a:r>
              <a:rPr lang="en-US" dirty="0"/>
              <a:t> logic and fixed thresholds.</a:t>
            </a:r>
          </a:p>
          <a:p>
            <a:pPr>
              <a:buNone/>
            </a:pPr>
            <a:r>
              <a:rPr lang="en-US" b="1" dirty="0"/>
              <a:t>Characteristics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Predefined rules (e.g., “If inventory &lt; X, reorder”).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Simple, interpretable, and easy to implement.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foresight or cost balancing.</a:t>
            </a:r>
          </a:p>
          <a:p>
            <a:r>
              <a:rPr lang="en-US" b="1" dirty="0"/>
              <a:t>Use Case</a:t>
            </a:r>
            <a:r>
              <a:rPr lang="en-US" dirty="0"/>
              <a:t>: Baseline control or in systems with limited data or flexibility.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🔹 Heuristic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Definition</a:t>
            </a:r>
            <a:r>
              <a:rPr lang="en-US" dirty="0"/>
              <a:t>: Use </a:t>
            </a:r>
            <a:r>
              <a:rPr lang="en-US" i="1" dirty="0"/>
              <a:t>experience-based</a:t>
            </a:r>
            <a:r>
              <a:rPr lang="en-US" dirty="0"/>
              <a:t> techniques or rules-of-thumb.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Often domain-specific and flexible.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C247B-4E68-435C-B1E1-D2F51B9EA3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73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Operation based on simplistic if then logic and fixed thresholds: pre-defined rules, simple interpretable and easy to implement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Rules for operating each component in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C247B-4E68-435C-B1E1-D2F51B9EA3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74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21819-0532-3DDA-7025-FAEE5DE34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7A9203-FB19-4046-E343-0D5F7AA079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ED4F6-3AFF-0892-2534-FF3727C6E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Grouped MPC workflow components into 3 parts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E150C-C51B-A2C9-F57E-B629AD798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D7C54-65CC-41D5-A4B1-98B67C708C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82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Energy sources</a:t>
            </a:r>
            <a:r>
              <a:rPr lang="en-US" dirty="0"/>
              <a:t>:   solar as the main source, grid as auxiliary, batter is also auxiliary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Production</a:t>
            </a:r>
            <a:r>
              <a:rPr lang="en-US" dirty="0"/>
              <a:t>:         electrolyzer is main source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Storage and sales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Feasibilities, limits and non-negativity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C247B-4E68-435C-B1E1-D2F51B9EA3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3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Disturbance modeling</a:t>
            </a:r>
            <a:r>
              <a:rPr lang="en-US" dirty="0"/>
              <a:t>: simple models: base level + some fluctuation, based on position of sun, time of our,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/>
              <a:t>General forecast</a:t>
            </a:r>
            <a:r>
              <a:rPr lang="en-US" dirty="0"/>
              <a:t>: real data + Gaussian error with increasing variance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C247B-4E68-435C-B1E1-D2F51B9EA3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48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6 control variables </a:t>
            </a:r>
            <a:r>
              <a:rPr lang="en-US" dirty="0"/>
              <a:t>across energy production, energy storage, hydrogen production, hydrogen storage – covering entire supply chain, we have a control over entire supply chain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</a:t>
            </a:r>
            <a:r>
              <a:rPr lang="en-US" b="1" dirty="0"/>
              <a:t>derived</a:t>
            </a:r>
            <a:r>
              <a:rPr lang="en-US" dirty="0"/>
              <a:t> variables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State variables</a:t>
            </a:r>
            <a:r>
              <a:rPr lang="en-US" dirty="0"/>
              <a:t>: battery state and hydrogen storage state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Disturbance variables</a:t>
            </a:r>
            <a:r>
              <a:rPr lang="en-US" dirty="0"/>
              <a:t>: solar, grid price, hydrogen demand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C247B-4E68-435C-B1E1-D2F51B9EA3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5894-7EFA-DD11-A672-DC4AA8273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5964E-AC17-AFAF-0F30-ACE1EE382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C8C87-24F1-1AD6-EB7F-C9D4A7CC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ED39-85E3-4DCB-9A02-2760AD06A25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84C00-4C6B-D624-026C-93997722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10B1A-B52E-6820-D508-BA5C0D51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3573-4A7C-4CF8-A86F-4DE39A2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7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DB06-27FE-83FF-3090-1A08236A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0EF07-9240-DFF6-DADB-5A558FA9E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EF47-1552-9DB3-8426-E8AAED26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ED39-85E3-4DCB-9A02-2760AD06A25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F5259-E989-156D-2F99-37165853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EFA69-FC03-A27C-1B2E-7E4FA396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3573-4A7C-4CF8-A86F-4DE39A2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84F5B-A976-FD34-1AEF-66D86776D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F7CF2-47AC-F26E-B663-444E1924C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F3697-A088-EF63-990E-90D30F1E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ED39-85E3-4DCB-9A02-2760AD06A25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6EB48-8105-F024-68FC-D15AE2F9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98B3-67F5-AD2E-8793-44FD7BBC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3573-4A7C-4CF8-A86F-4DE39A2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1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303B-BE62-3610-FE46-F00FBC49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918C-5BBD-6A4F-9CFA-A774C47D2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65561-A4D5-C321-AA43-8A3659B6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ED39-85E3-4DCB-9A02-2760AD06A25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DCAF-E2DD-D9DE-3620-741E8446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E69A7-02E2-DE67-4CF1-C248CE00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3573-4A7C-4CF8-A86F-4DE39A2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27E5-2FE2-0B82-11A6-37DAF58A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FFB9A-D9C5-23CB-9813-7E59E5FD2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0094-F2B9-1F24-AD60-B38F052C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ED39-85E3-4DCB-9A02-2760AD06A25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225AE-8D6E-C0F0-82A6-D1A46D0F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7204-A3A3-808F-4F97-1B476437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3573-4A7C-4CF8-A86F-4DE39A2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9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8DBC-6CE3-0447-C0C5-9E257DBA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E7D13-18ED-20E5-C672-F410E1C32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56DBB-C083-4FE6-FF89-C755ADDA7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E566-66CD-0224-1D7A-B42C9B34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ED39-85E3-4DCB-9A02-2760AD06A25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77C0D-5CAB-C0E2-11D8-2C80C86B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22C2E-51E0-5894-8106-C4280528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3573-4A7C-4CF8-A86F-4DE39A2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2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F2A8-63AE-8FEA-C882-64A2F5EA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F935F-880C-BA4B-598E-0BB056DBB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B98CD-F09C-851F-2F9A-9A305957A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ACF3D-C5B6-E70E-48BD-1901379BF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18843-2118-BE1B-06C7-E9656A901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6BEFC-CD19-EC18-FB09-6228AA19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ED39-85E3-4DCB-9A02-2760AD06A25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14EFB-A329-1B5C-4B54-D953BF75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5E5-89B9-9961-4FC3-60491397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3573-4A7C-4CF8-A86F-4DE39A2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44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048C-17C3-ED57-2BEE-6CC99E3E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3F612-0580-055F-481F-FE22E7AA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ED39-85E3-4DCB-9A02-2760AD06A25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18947-170D-CEB8-B29B-9B727F03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F83C5-788A-546C-27F9-C836AA06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3573-4A7C-4CF8-A86F-4DE39A2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2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63EDB-ACDF-7D09-2543-D8756B80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ED39-85E3-4DCB-9A02-2760AD06A25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1D1EF-8F18-AD2C-0767-212C689E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FCFCC-AE71-4192-2A89-139A694E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3573-4A7C-4CF8-A86F-4DE39A2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5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15AA-DF5F-7B2D-AA17-CECFE14E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50A4-0684-C14C-2E23-B4530E42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23A7A-C611-C52D-5E22-BB9F8F8B5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37F8A-DE97-4F4D-394A-8133AB79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ED39-85E3-4DCB-9A02-2760AD06A25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0C35-3C97-C5CB-13AD-0C297158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78F1B-BBC7-D403-2B7D-26A95B5D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3573-4A7C-4CF8-A86F-4DE39A2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A68D-FDD7-DB03-31DB-971A95AB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6000E-C2FB-04E1-1A4F-22917016B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24743-3C41-298B-6D75-857FDEE3C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40C72-60AD-C157-D26C-D382A8A9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ED39-85E3-4DCB-9A02-2760AD06A25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F06EA-2563-227B-2B59-D0076742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3AB8B-CDE5-D7D4-51D9-36ACEE7F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03573-4A7C-4CF8-A86F-4DE39A2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9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531C0-0324-E0A4-4FE9-F2B80193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36B1A-5209-74A9-503A-8908D554E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D802-8D46-CA8A-1F73-BFD6DC9FF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95ED39-85E3-4DCB-9A02-2760AD06A25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234C9-1C80-4CBF-C426-44C877C7E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2634D-BBDE-B006-7611-DE0991035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03573-4A7C-4CF8-A86F-4DE39A2C6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6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8688-3B9D-E80C-31E0-4B8039364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Hydrogen Supply Chain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179D0-12D6-93F6-F28F-AB7479E53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71024"/>
          </a:xfrm>
        </p:spPr>
        <p:txBody>
          <a:bodyPr>
            <a:normAutofit/>
          </a:bodyPr>
          <a:lstStyle/>
          <a:p>
            <a:r>
              <a:rPr lang="en-US" sz="2800" dirty="0"/>
              <a:t>Final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7E0C6-1470-F09B-3A49-BE870412BA30}"/>
              </a:ext>
            </a:extLst>
          </p:cNvPr>
          <p:cNvSpPr txBox="1"/>
          <p:nvPr/>
        </p:nvSpPr>
        <p:spPr>
          <a:xfrm>
            <a:off x="8842310" y="5583508"/>
            <a:ext cx="3349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Mahammad Valiyev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6D4FD-2080-37FB-EE00-20F2FB620144}"/>
              </a:ext>
            </a:extLst>
          </p:cNvPr>
          <p:cNvSpPr txBox="1"/>
          <p:nvPr/>
        </p:nvSpPr>
        <p:spPr>
          <a:xfrm>
            <a:off x="9700726" y="6106728"/>
            <a:ext cx="1999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05.01.2025</a:t>
            </a:r>
          </a:p>
        </p:txBody>
      </p:sp>
    </p:spTree>
    <p:extLst>
      <p:ext uri="{BB962C8B-B14F-4D97-AF65-F5344CB8AC3E}">
        <p14:creationId xmlns:p14="http://schemas.microsoft.com/office/powerpoint/2010/main" val="90787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75C2E-E0B2-C0B4-F812-2809BBF6B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A5C6-E5EE-2929-1A1F-8AD0FFF5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478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Process model, mass &amp; energy balance, feasibility &amp; limits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5FAD58-5D4A-F6A4-0810-A82FF593D240}"/>
              </a:ext>
            </a:extLst>
          </p:cNvPr>
          <p:cNvSpPr/>
          <p:nvPr/>
        </p:nvSpPr>
        <p:spPr>
          <a:xfrm>
            <a:off x="179668" y="6193510"/>
            <a:ext cx="901803" cy="492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CF6A28-E870-5D73-A3D4-20D842F22CFB}"/>
              </a:ext>
            </a:extLst>
          </p:cNvPr>
          <p:cNvSpPr/>
          <p:nvPr/>
        </p:nvSpPr>
        <p:spPr>
          <a:xfrm>
            <a:off x="730322" y="5210817"/>
            <a:ext cx="998681" cy="4078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0F59C9-11A4-70BD-76E4-0DD9C585053F}"/>
              </a:ext>
            </a:extLst>
          </p:cNvPr>
          <p:cNvSpPr/>
          <p:nvPr/>
        </p:nvSpPr>
        <p:spPr>
          <a:xfrm>
            <a:off x="176267" y="4225926"/>
            <a:ext cx="883415" cy="491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B88CEE-6202-2A82-644F-295DB876FC8D}"/>
              </a:ext>
            </a:extLst>
          </p:cNvPr>
          <p:cNvSpPr/>
          <p:nvPr/>
        </p:nvSpPr>
        <p:spPr>
          <a:xfrm>
            <a:off x="2443127" y="5079588"/>
            <a:ext cx="1403430" cy="47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Electrolyzer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2C2B40-E3B9-98DE-7402-01CA5E578F88}"/>
              </a:ext>
            </a:extLst>
          </p:cNvPr>
          <p:cNvSpPr/>
          <p:nvPr/>
        </p:nvSpPr>
        <p:spPr>
          <a:xfrm>
            <a:off x="4113596" y="6017427"/>
            <a:ext cx="1166638" cy="630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Hydrogen storage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EB91F1-5EDA-5744-B3C7-8C333759AC6D}"/>
              </a:ext>
            </a:extLst>
          </p:cNvPr>
          <p:cNvCxnSpPr>
            <a:cxnSpLocks/>
            <a:stCxn id="9" idx="3"/>
            <a:endCxn id="8" idx="0"/>
          </p:cNvCxnSpPr>
          <p:nvPr/>
        </p:nvCxnSpPr>
        <p:spPr>
          <a:xfrm>
            <a:off x="1059682" y="4471757"/>
            <a:ext cx="169981" cy="739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952B2E-3957-D98E-4AB8-93A0B599B58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59682" y="4471757"/>
            <a:ext cx="1361656" cy="629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0F1AEE-BAE3-DDBC-9322-D207E754A0D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1729003" y="5317337"/>
            <a:ext cx="714124" cy="97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1DD481-B818-D67F-2BDD-A9C61D62B68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081471" y="5555086"/>
            <a:ext cx="1361656" cy="884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6A2C28-A151-F9F8-01C9-F3FFC771908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846557" y="5317337"/>
            <a:ext cx="267039" cy="1015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95C4D2-656D-51B7-0F62-AEF1F22BC8E6}"/>
              </a:ext>
            </a:extLst>
          </p:cNvPr>
          <p:cNvSpPr txBox="1"/>
          <p:nvPr/>
        </p:nvSpPr>
        <p:spPr>
          <a:xfrm>
            <a:off x="611078" y="4761949"/>
            <a:ext cx="67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E_sb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071DA0-5823-8890-3850-316E02E9E832}"/>
              </a:ext>
            </a:extLst>
          </p:cNvPr>
          <p:cNvSpPr txBox="1"/>
          <p:nvPr/>
        </p:nvSpPr>
        <p:spPr>
          <a:xfrm rot="1630110">
            <a:off x="1573037" y="4556785"/>
            <a:ext cx="67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E_se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AC887C-297E-22AB-E826-CED6287F112A}"/>
              </a:ext>
            </a:extLst>
          </p:cNvPr>
          <p:cNvSpPr txBox="1"/>
          <p:nvPr/>
        </p:nvSpPr>
        <p:spPr>
          <a:xfrm rot="19603148">
            <a:off x="1526666" y="5924404"/>
            <a:ext cx="67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E_ge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FBAD8-ACD6-6019-B552-ABD1D7652748}"/>
              </a:ext>
            </a:extLst>
          </p:cNvPr>
          <p:cNvSpPr txBox="1"/>
          <p:nvPr/>
        </p:nvSpPr>
        <p:spPr>
          <a:xfrm rot="21152739">
            <a:off x="1722536" y="5094678"/>
            <a:ext cx="67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E_be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F34ADF-EE8D-6900-1B27-E78A3ADAE052}"/>
              </a:ext>
            </a:extLst>
          </p:cNvPr>
          <p:cNvSpPr/>
          <p:nvPr/>
        </p:nvSpPr>
        <p:spPr>
          <a:xfrm>
            <a:off x="5635769" y="5028621"/>
            <a:ext cx="1166637" cy="590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Hydrogen sales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3B9359-E043-C767-2275-6AA7145393C3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5280234" y="5323666"/>
            <a:ext cx="355535" cy="1008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7A393C-9C7E-3600-E48D-54172BD19F77}"/>
              </a:ext>
            </a:extLst>
          </p:cNvPr>
          <p:cNvSpPr txBox="1"/>
          <p:nvPr/>
        </p:nvSpPr>
        <p:spPr>
          <a:xfrm>
            <a:off x="3313309" y="5650079"/>
            <a:ext cx="853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H_est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696114-83F7-93C4-766E-E4F9682671B6}"/>
              </a:ext>
            </a:extLst>
          </p:cNvPr>
          <p:cNvSpPr txBox="1"/>
          <p:nvPr/>
        </p:nvSpPr>
        <p:spPr>
          <a:xfrm>
            <a:off x="5421148" y="5691045"/>
            <a:ext cx="77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H_ss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44EE87-7E4F-4113-7336-663E139071C6}"/>
              </a:ext>
            </a:extLst>
          </p:cNvPr>
          <p:cNvSpPr txBox="1"/>
          <p:nvPr/>
        </p:nvSpPr>
        <p:spPr>
          <a:xfrm>
            <a:off x="4395110" y="5713045"/>
            <a:ext cx="77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H_hs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F7B85B-AB73-3D62-AC67-60EF2B47E250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3846557" y="5317337"/>
            <a:ext cx="1789212" cy="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B6D906-35C0-2EC8-1A0D-C0D1628D2F05}"/>
              </a:ext>
            </a:extLst>
          </p:cNvPr>
          <p:cNvSpPr txBox="1"/>
          <p:nvPr/>
        </p:nvSpPr>
        <p:spPr>
          <a:xfrm>
            <a:off x="4368735" y="5014937"/>
            <a:ext cx="77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H_es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3E0A7C-DB63-D884-6258-BF2E8A8CB11C}"/>
              </a:ext>
            </a:extLst>
          </p:cNvPr>
          <p:cNvGrpSpPr/>
          <p:nvPr/>
        </p:nvGrpSpPr>
        <p:grpSpPr>
          <a:xfrm>
            <a:off x="127720" y="1883398"/>
            <a:ext cx="3000794" cy="577986"/>
            <a:chOff x="-143812" y="1439159"/>
            <a:chExt cx="3000794" cy="577986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3DB9EEB-CB53-F608-B3C1-CBAA31B84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43812" y="1740881"/>
              <a:ext cx="3000794" cy="27626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138B986-53D4-9A1A-17AA-4567C50E6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5621" y="1439159"/>
              <a:ext cx="2945539" cy="26467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1CB41AC-EAFD-2A46-1884-93E1A90E6DCC}"/>
              </a:ext>
            </a:extLst>
          </p:cNvPr>
          <p:cNvGrpSpPr/>
          <p:nvPr/>
        </p:nvGrpSpPr>
        <p:grpSpPr>
          <a:xfrm>
            <a:off x="132307" y="965654"/>
            <a:ext cx="2729564" cy="546592"/>
            <a:chOff x="-33719" y="793972"/>
            <a:chExt cx="2729564" cy="54659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0FF4289-561C-6E95-0C00-80A3226E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3719" y="793972"/>
              <a:ext cx="2329488" cy="23381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FCC8FFB-B994-4CE1-8689-64CC78208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28685" y="1083353"/>
              <a:ext cx="2724530" cy="25721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875B829-5BA5-CAC1-A108-4F0766A8A723}"/>
              </a:ext>
            </a:extLst>
          </p:cNvPr>
          <p:cNvGrpSpPr/>
          <p:nvPr/>
        </p:nvGrpSpPr>
        <p:grpSpPr>
          <a:xfrm>
            <a:off x="136512" y="2719513"/>
            <a:ext cx="3141723" cy="890232"/>
            <a:chOff x="84523" y="2072963"/>
            <a:chExt cx="3141723" cy="8902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41F9A13-5211-98EF-24E6-4CC03904D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23" y="2072963"/>
              <a:ext cx="3141723" cy="279264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656900D-6AFC-3F07-DFA5-3138B950A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3215" y="2347074"/>
              <a:ext cx="2207475" cy="318195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263D213-35C3-1229-8AEF-805127271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6001" y="2686931"/>
              <a:ext cx="2381582" cy="276264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7AC73B9-CCB2-F5C9-6CC2-BBB8441B7925}"/>
              </a:ext>
            </a:extLst>
          </p:cNvPr>
          <p:cNvGrpSpPr/>
          <p:nvPr/>
        </p:nvGrpSpPr>
        <p:grpSpPr>
          <a:xfrm>
            <a:off x="3601601" y="960084"/>
            <a:ext cx="3582618" cy="708945"/>
            <a:chOff x="4507210" y="794010"/>
            <a:chExt cx="3582618" cy="708945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B79B766-F681-4F29-83F0-5692E5DE2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07210" y="794010"/>
              <a:ext cx="3388548" cy="259943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634FE49-CBEA-9BC2-9B51-AFCEB1B41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12718" y="1067248"/>
              <a:ext cx="3477110" cy="435707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B2A2F07-3AD3-AF9F-37F8-6A7D782D97C0}"/>
              </a:ext>
            </a:extLst>
          </p:cNvPr>
          <p:cNvGrpSpPr/>
          <p:nvPr/>
        </p:nvGrpSpPr>
        <p:grpSpPr>
          <a:xfrm>
            <a:off x="3523382" y="1894903"/>
            <a:ext cx="3466767" cy="554752"/>
            <a:chOff x="4499325" y="1623321"/>
            <a:chExt cx="3466767" cy="554752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A2F7E52-3CA8-48E5-6095-26BF4F579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9325" y="1623321"/>
              <a:ext cx="2945539" cy="234921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7B32BC1-1BD2-5750-0902-47D9E3564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69982" y="1939915"/>
              <a:ext cx="3296110" cy="238158"/>
            </a:xfrm>
            <a:prstGeom prst="rect">
              <a:avLst/>
            </a:prstGeom>
          </p:spPr>
        </p:pic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DD778C6C-E07F-E4F5-956F-282EB00259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95976" y="3015812"/>
            <a:ext cx="2262378" cy="26322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F6F0D8B-8C45-3D8C-B2B2-45E542F5114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50564" y="888116"/>
            <a:ext cx="4803186" cy="4061954"/>
          </a:xfrm>
          <a:prstGeom prst="rect">
            <a:avLst/>
          </a:prstGeom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6635A4FD-E70E-C7C6-B86F-F892A9F20886}"/>
              </a:ext>
            </a:extLst>
          </p:cNvPr>
          <p:cNvSpPr/>
          <p:nvPr/>
        </p:nvSpPr>
        <p:spPr>
          <a:xfrm>
            <a:off x="114296" y="4062049"/>
            <a:ext cx="6787663" cy="27080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6F8B0C97-BA4B-5062-BE7C-2450E0AF0F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96753" y="5289008"/>
            <a:ext cx="2625166" cy="295437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2B7EE0FF-11F9-5C76-B824-8590D1AFD71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65596" y="5638862"/>
            <a:ext cx="4387189" cy="1031252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299884B8-CC97-F1A7-051E-DB162D40CC3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66433" y="2771267"/>
            <a:ext cx="2069336" cy="24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9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AA919-5DDF-A780-189F-E486F5213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B2F6B-E98F-BD9A-B1E0-AF26D185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r>
              <a:rPr lang="en-US" sz="2900" dirty="0"/>
              <a:t>Disturbance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1F90-3230-D8AD-183E-72046760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617696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86412-9669-25F0-F053-06E8E2324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3" y="840834"/>
            <a:ext cx="7784125" cy="583809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86236DF-3762-C9A9-4C02-1F67014B88F4}"/>
              </a:ext>
            </a:extLst>
          </p:cNvPr>
          <p:cNvGrpSpPr/>
          <p:nvPr/>
        </p:nvGrpSpPr>
        <p:grpSpPr>
          <a:xfrm>
            <a:off x="156501" y="1151064"/>
            <a:ext cx="3103484" cy="988789"/>
            <a:chOff x="156501" y="902378"/>
            <a:chExt cx="3103484" cy="98878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58E9F59-E5B1-D6D1-486A-4CC163DC4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501" y="1108306"/>
              <a:ext cx="3103484" cy="7828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14ACE8-C452-D1C3-F9FA-87A3B4AA4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493" y="902378"/>
              <a:ext cx="1731854" cy="24499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59B545-B12B-9675-7E5B-8716C4F9D466}"/>
              </a:ext>
            </a:extLst>
          </p:cNvPr>
          <p:cNvGrpSpPr/>
          <p:nvPr/>
        </p:nvGrpSpPr>
        <p:grpSpPr>
          <a:xfrm>
            <a:off x="139650" y="2359885"/>
            <a:ext cx="3137920" cy="834605"/>
            <a:chOff x="139650" y="2216706"/>
            <a:chExt cx="3137920" cy="83460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CD8A80B-1CD1-3B28-A62D-8FEDB1AF8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4086" y="2390168"/>
              <a:ext cx="3103484" cy="66114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2938D7-E0B9-963C-7AEE-1D749B1B8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9650" y="2216706"/>
              <a:ext cx="1979297" cy="25267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B723E07-243B-981A-8C2D-9D8742BBBE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042" y="3664955"/>
            <a:ext cx="4007320" cy="7828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E7407D-8033-E0C2-DCB8-E46A9A53CA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620" y="760681"/>
            <a:ext cx="3276355" cy="31927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4CD0407-0BE0-2972-FCFA-A51ABE4BAD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501" y="3382061"/>
            <a:ext cx="1979297" cy="25398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5A5E499-DC5F-1FBB-641A-424622593D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5233" y="4906757"/>
            <a:ext cx="1974828" cy="26387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4C170D-FECB-5C0B-A8ED-3D76EE91D9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042" y="5263208"/>
            <a:ext cx="2943636" cy="3048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6D1BC11-2AE5-260A-D590-4D3986FD51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8042" y="5706936"/>
            <a:ext cx="2486372" cy="33342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40D2477-01C3-29D7-9FBA-34287ECCC0F9}"/>
              </a:ext>
            </a:extLst>
          </p:cNvPr>
          <p:cNvSpPr/>
          <p:nvPr/>
        </p:nvSpPr>
        <p:spPr>
          <a:xfrm>
            <a:off x="104482" y="1075057"/>
            <a:ext cx="4139281" cy="34617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2B2FA2-C690-9224-3BC0-7F15D6F02AF1}"/>
              </a:ext>
            </a:extLst>
          </p:cNvPr>
          <p:cNvSpPr/>
          <p:nvPr/>
        </p:nvSpPr>
        <p:spPr>
          <a:xfrm>
            <a:off x="102061" y="5159725"/>
            <a:ext cx="4139281" cy="10564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0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CD9D8-D7AA-1CAA-F8AC-E0E023D4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2574-3473-582D-1A98-5A0C9D5E9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r>
              <a:rPr lang="en-US" sz="3200" dirty="0"/>
              <a:t>System variables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0EAC1-A23A-908E-C7BD-5EF84D7E6255}"/>
              </a:ext>
            </a:extLst>
          </p:cNvPr>
          <p:cNvSpPr/>
          <p:nvPr/>
        </p:nvSpPr>
        <p:spPr>
          <a:xfrm>
            <a:off x="293964" y="6114382"/>
            <a:ext cx="901803" cy="492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EAC83-9C0A-31BB-6E5D-74F122BCA8F8}"/>
              </a:ext>
            </a:extLst>
          </p:cNvPr>
          <p:cNvSpPr/>
          <p:nvPr/>
        </p:nvSpPr>
        <p:spPr>
          <a:xfrm>
            <a:off x="844618" y="5131689"/>
            <a:ext cx="998681" cy="4078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B9AFF-8A81-712F-6431-E1AD45CB4928}"/>
              </a:ext>
            </a:extLst>
          </p:cNvPr>
          <p:cNvSpPr/>
          <p:nvPr/>
        </p:nvSpPr>
        <p:spPr>
          <a:xfrm>
            <a:off x="290563" y="4146798"/>
            <a:ext cx="883415" cy="4916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EFCFDD-C782-870F-9CA0-38E5ACE3E72D}"/>
              </a:ext>
            </a:extLst>
          </p:cNvPr>
          <p:cNvSpPr/>
          <p:nvPr/>
        </p:nvSpPr>
        <p:spPr>
          <a:xfrm>
            <a:off x="2557423" y="5000460"/>
            <a:ext cx="1403430" cy="47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Electrolyzer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06C2F-D295-0164-763D-C8444C0DAB6C}"/>
              </a:ext>
            </a:extLst>
          </p:cNvPr>
          <p:cNvSpPr/>
          <p:nvPr/>
        </p:nvSpPr>
        <p:spPr>
          <a:xfrm>
            <a:off x="4227892" y="5938299"/>
            <a:ext cx="1166638" cy="630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Hydrogen storage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8BF4DA-971E-4C4C-E3C4-2F14B6BC9315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>
          <a:xfrm>
            <a:off x="1173978" y="4392629"/>
            <a:ext cx="169981" cy="739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6D3EA7-FF77-63D3-9ACD-19DE7DAD939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173978" y="4392629"/>
            <a:ext cx="1361656" cy="629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3BD1A7-2338-DFE8-1519-5E044AA4774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1843299" y="5238209"/>
            <a:ext cx="714124" cy="97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1C9568-918F-6EA4-154A-3F90004CD2F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195767" y="5475958"/>
            <a:ext cx="1361656" cy="884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3D7A64-C312-559C-7AA0-CBFAAEBC273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960853" y="5238209"/>
            <a:ext cx="267039" cy="1015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891DCF-6B56-0E10-3A72-FC4C62A274C0}"/>
              </a:ext>
            </a:extLst>
          </p:cNvPr>
          <p:cNvSpPr txBox="1"/>
          <p:nvPr/>
        </p:nvSpPr>
        <p:spPr>
          <a:xfrm>
            <a:off x="725374" y="4682821"/>
            <a:ext cx="67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E_sb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ABA97-7BCA-1EDE-7E59-7A32F3AF48CA}"/>
              </a:ext>
            </a:extLst>
          </p:cNvPr>
          <p:cNvSpPr txBox="1"/>
          <p:nvPr/>
        </p:nvSpPr>
        <p:spPr>
          <a:xfrm rot="1630110">
            <a:off x="1687333" y="4477657"/>
            <a:ext cx="67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E_se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56803-3C37-4A08-A85C-E8776C5BABC5}"/>
              </a:ext>
            </a:extLst>
          </p:cNvPr>
          <p:cNvSpPr txBox="1"/>
          <p:nvPr/>
        </p:nvSpPr>
        <p:spPr>
          <a:xfrm rot="19603148">
            <a:off x="1640962" y="5845276"/>
            <a:ext cx="67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E_ge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9B75F-9ED8-D302-FEAB-506B369F2823}"/>
              </a:ext>
            </a:extLst>
          </p:cNvPr>
          <p:cNvSpPr txBox="1"/>
          <p:nvPr/>
        </p:nvSpPr>
        <p:spPr>
          <a:xfrm rot="21152739">
            <a:off x="1836832" y="5015550"/>
            <a:ext cx="67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E_be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33404D-DC0B-592A-F2B9-07785A84D555}"/>
              </a:ext>
            </a:extLst>
          </p:cNvPr>
          <p:cNvSpPr/>
          <p:nvPr/>
        </p:nvSpPr>
        <p:spPr>
          <a:xfrm>
            <a:off x="5750065" y="4949493"/>
            <a:ext cx="1166637" cy="590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Hydrogen sales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27832B-AFFE-AAA7-3090-37D34995920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394530" y="5244538"/>
            <a:ext cx="355535" cy="1008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20BD4C-B1D4-94DF-CBBE-44B6FD4D3F1E}"/>
              </a:ext>
            </a:extLst>
          </p:cNvPr>
          <p:cNvSpPr txBox="1"/>
          <p:nvPr/>
        </p:nvSpPr>
        <p:spPr>
          <a:xfrm>
            <a:off x="3427605" y="5570951"/>
            <a:ext cx="853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H_est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37113F-1E9B-07B2-F9AA-F32C55D74D19}"/>
              </a:ext>
            </a:extLst>
          </p:cNvPr>
          <p:cNvSpPr txBox="1"/>
          <p:nvPr/>
        </p:nvSpPr>
        <p:spPr>
          <a:xfrm>
            <a:off x="5535444" y="5611917"/>
            <a:ext cx="77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H_ss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58FC7A-6631-61AF-1091-18118256FFE5}"/>
              </a:ext>
            </a:extLst>
          </p:cNvPr>
          <p:cNvSpPr txBox="1"/>
          <p:nvPr/>
        </p:nvSpPr>
        <p:spPr>
          <a:xfrm>
            <a:off x="4509406" y="5633917"/>
            <a:ext cx="77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H_hs</a:t>
            </a:r>
            <a:endParaRPr lang="en-US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6A19D9-FED2-4FFC-AADC-6AD25862265A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3960853" y="5238209"/>
            <a:ext cx="1789212" cy="6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5E57C9-F1E1-00FC-EA12-69273FC53CFF}"/>
              </a:ext>
            </a:extLst>
          </p:cNvPr>
          <p:cNvSpPr txBox="1"/>
          <p:nvPr/>
        </p:nvSpPr>
        <p:spPr>
          <a:xfrm>
            <a:off x="4483031" y="4935809"/>
            <a:ext cx="77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H_es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11F00E-7365-2ECB-74E7-D6223EBDAB2C}"/>
              </a:ext>
            </a:extLst>
          </p:cNvPr>
          <p:cNvSpPr/>
          <p:nvPr/>
        </p:nvSpPr>
        <p:spPr>
          <a:xfrm>
            <a:off x="219800" y="3982921"/>
            <a:ext cx="6787663" cy="27080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3FBDE73-5D13-7557-FB61-75BDD457F0AC}"/>
              </a:ext>
            </a:extLst>
          </p:cNvPr>
          <p:cNvGrpSpPr/>
          <p:nvPr/>
        </p:nvGrpSpPr>
        <p:grpSpPr>
          <a:xfrm>
            <a:off x="155756" y="866164"/>
            <a:ext cx="3718888" cy="2793463"/>
            <a:chOff x="155756" y="829928"/>
            <a:chExt cx="4021661" cy="290653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6A04CBD-2B03-047E-1525-ECDA1DECA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756" y="1196885"/>
              <a:ext cx="4021661" cy="253957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C49B7CE-1928-245D-74D4-3B11BD68E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109" y="829928"/>
              <a:ext cx="3636860" cy="240675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8B329DF4-8DF8-A509-A3BD-231A68F76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307" y="1205560"/>
            <a:ext cx="3943943" cy="179494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1D9F723-7B4E-8AC5-6D44-2715748F9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1349" y="3258796"/>
            <a:ext cx="3544718" cy="26623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DBC78A8-5640-0995-5936-4022621909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1349" y="3602889"/>
            <a:ext cx="3709282" cy="92930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7E13953-1D63-1CF8-69DA-4F2BD30CA0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0212" y="4906271"/>
            <a:ext cx="3748003" cy="28383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EF5677D-04C5-90C3-E6F2-F2DA29BBE4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5081" y="5275399"/>
            <a:ext cx="983030" cy="125112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0983925-9164-6615-06B5-B7B7F92C47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98068" y="5249023"/>
            <a:ext cx="1332563" cy="125112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48B93A5-F02B-4191-FAAB-2732FDF8BD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7892" y="857583"/>
            <a:ext cx="1965175" cy="2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8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78C6E-7DD7-E606-3388-9D211A53E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0397-B960-58AD-006D-C9E5E546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r>
              <a:rPr lang="en-US" sz="3200" dirty="0"/>
              <a:t>Optimization formulation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02ED38-D202-3872-B1C6-955C63AFB415}"/>
              </a:ext>
            </a:extLst>
          </p:cNvPr>
          <p:cNvGrpSpPr/>
          <p:nvPr/>
        </p:nvGrpSpPr>
        <p:grpSpPr>
          <a:xfrm>
            <a:off x="141629" y="632667"/>
            <a:ext cx="11873574" cy="1287241"/>
            <a:chOff x="44917" y="597499"/>
            <a:chExt cx="11873574" cy="128724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8C9749A-5B91-047B-BB69-A4B1E34C8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17" y="920549"/>
              <a:ext cx="11873574" cy="96419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DBC935A-6FBD-E590-561B-79078F73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9078" y="597499"/>
              <a:ext cx="4195163" cy="29392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7FE46F1-3C2A-DDDA-FF05-F1C63E8E106C}"/>
              </a:ext>
            </a:extLst>
          </p:cNvPr>
          <p:cNvGrpSpPr/>
          <p:nvPr/>
        </p:nvGrpSpPr>
        <p:grpSpPr>
          <a:xfrm>
            <a:off x="264716" y="4412810"/>
            <a:ext cx="2736850" cy="1373932"/>
            <a:chOff x="4508008" y="2093742"/>
            <a:chExt cx="2736850" cy="13739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73CEC8E-B196-597F-13FF-5716D648D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8011" y="2093742"/>
              <a:ext cx="2495898" cy="22863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E20E0A5-29EC-5AB5-54E0-B9CE414B9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08008" y="2404819"/>
              <a:ext cx="2736850" cy="1062855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579B8A9-A7CE-6C55-5049-D94B248AEC34}"/>
              </a:ext>
            </a:extLst>
          </p:cNvPr>
          <p:cNvGrpSpPr/>
          <p:nvPr/>
        </p:nvGrpSpPr>
        <p:grpSpPr>
          <a:xfrm>
            <a:off x="238340" y="2472520"/>
            <a:ext cx="3866955" cy="890702"/>
            <a:chOff x="138431" y="2057830"/>
            <a:chExt cx="3866955" cy="89070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2A695D8-1114-18A7-0351-698160A3C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7223" y="2209108"/>
              <a:ext cx="3858163" cy="57158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E8B96E6-900C-6912-B6D3-0BE18D99A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8431" y="2691321"/>
              <a:ext cx="2076740" cy="25721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7A85FBA-4B6C-356B-21EE-17261F81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431" y="2057830"/>
              <a:ext cx="1971950" cy="25721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ACA19B-0125-0285-2BC4-88B3FF8CDF09}"/>
              </a:ext>
            </a:extLst>
          </p:cNvPr>
          <p:cNvGrpSpPr/>
          <p:nvPr/>
        </p:nvGrpSpPr>
        <p:grpSpPr>
          <a:xfrm>
            <a:off x="211964" y="3568953"/>
            <a:ext cx="2342743" cy="605318"/>
            <a:chOff x="396067" y="3388894"/>
            <a:chExt cx="2342743" cy="605318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D03286F-9CE5-687A-D3F4-D8BC9AC76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6067" y="3388894"/>
              <a:ext cx="1876687" cy="257211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754B8D6-B1EB-EED3-42A3-F01B27E5F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4859" y="3689369"/>
              <a:ext cx="2333951" cy="304843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EE315BD-9EB1-546E-3497-CA1B4CDB1F35}"/>
              </a:ext>
            </a:extLst>
          </p:cNvPr>
          <p:cNvGrpSpPr/>
          <p:nvPr/>
        </p:nvGrpSpPr>
        <p:grpSpPr>
          <a:xfrm>
            <a:off x="5177222" y="2460466"/>
            <a:ext cx="2103864" cy="924148"/>
            <a:chOff x="8807391" y="1891591"/>
            <a:chExt cx="2103864" cy="924148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416EC41-9FF3-D587-E2B9-924A8FF44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33909" y="1891591"/>
              <a:ext cx="1924319" cy="257211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084208F-3CA6-E9F0-3794-36B084292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807391" y="2202467"/>
              <a:ext cx="2103864" cy="61327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8F2AD14-4DAC-3B6A-D797-5DF370E1EDFF}"/>
              </a:ext>
            </a:extLst>
          </p:cNvPr>
          <p:cNvGrpSpPr/>
          <p:nvPr/>
        </p:nvGrpSpPr>
        <p:grpSpPr>
          <a:xfrm>
            <a:off x="5174125" y="3591660"/>
            <a:ext cx="2860002" cy="890889"/>
            <a:chOff x="8833909" y="3038416"/>
            <a:chExt cx="2860002" cy="890889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69F90CA-B428-0455-855A-403B75BF6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833909" y="3038416"/>
              <a:ext cx="2457793" cy="24768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3FA1AE7-D47B-CECD-A971-11558354F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833909" y="3324145"/>
              <a:ext cx="2860002" cy="60516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1D3C1B3-7575-77C8-7AAF-99C4FB6CF974}"/>
              </a:ext>
            </a:extLst>
          </p:cNvPr>
          <p:cNvGrpSpPr/>
          <p:nvPr/>
        </p:nvGrpSpPr>
        <p:grpSpPr>
          <a:xfrm>
            <a:off x="5127586" y="4637100"/>
            <a:ext cx="2953079" cy="1254823"/>
            <a:chOff x="8626390" y="5140164"/>
            <a:chExt cx="2953079" cy="1254823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197E0AA-4297-2430-EE3B-9E33C67D4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26390" y="5140164"/>
              <a:ext cx="2372056" cy="228632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60D9981-7E9B-4B3D-4AE8-83D03A40D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626390" y="5413332"/>
              <a:ext cx="2953079" cy="981655"/>
            </a:xfrm>
            <a:prstGeom prst="rect">
              <a:avLst/>
            </a:prstGeom>
          </p:spPr>
        </p:pic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6A05E714-4C59-4D33-A367-7E7969D41CD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8004" y="5951709"/>
            <a:ext cx="7954485" cy="64779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B82C62-E2AA-D192-49BD-5963F60D19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67809" y="2139563"/>
            <a:ext cx="1962424" cy="28579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E2954E0-1A73-C457-36DC-28991D914AB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577500" y="2127099"/>
            <a:ext cx="1476581" cy="333422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5F596E87-7C08-E799-3BAB-0468F158CB29}"/>
              </a:ext>
            </a:extLst>
          </p:cNvPr>
          <p:cNvSpPr/>
          <p:nvPr/>
        </p:nvSpPr>
        <p:spPr>
          <a:xfrm>
            <a:off x="168004" y="2451674"/>
            <a:ext cx="8026427" cy="42304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C52EF8-2D4F-53FB-EA38-FD6E934CAD69}"/>
              </a:ext>
            </a:extLst>
          </p:cNvPr>
          <p:cNvSpPr/>
          <p:nvPr/>
        </p:nvSpPr>
        <p:spPr>
          <a:xfrm>
            <a:off x="8408420" y="2451674"/>
            <a:ext cx="3633159" cy="42392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2555385E-FC51-6D0D-6769-2AD5EFDF3FD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87549" y="2551650"/>
            <a:ext cx="1644832" cy="398982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DE104953-3684-9D69-0B16-F91843015EE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191104" y="2542858"/>
            <a:ext cx="1781072" cy="4007411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F3871AE5-9A40-D1AE-0F2F-A12B16E35EC2}"/>
              </a:ext>
            </a:extLst>
          </p:cNvPr>
          <p:cNvSpPr/>
          <p:nvPr/>
        </p:nvSpPr>
        <p:spPr>
          <a:xfrm>
            <a:off x="132032" y="946925"/>
            <a:ext cx="11909547" cy="98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2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207E8-E0DA-1B9E-2EA5-03F0BF3CB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EA38-471D-7643-FBCD-699FE082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365" y="2766218"/>
            <a:ext cx="9979269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4. Results</a:t>
            </a:r>
          </a:p>
        </p:txBody>
      </p:sp>
    </p:spTree>
    <p:extLst>
      <p:ext uri="{BB962C8B-B14F-4D97-AF65-F5344CB8AC3E}">
        <p14:creationId xmlns:p14="http://schemas.microsoft.com/office/powerpoint/2010/main" val="149819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5E898-FEDA-7BCA-0FEC-E948EFBC2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168D-3DD8-2B32-9669-18AC8302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r>
              <a:rPr lang="en-US" sz="3200" dirty="0"/>
              <a:t>MPC results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2B48A-DEA6-6F9E-AC92-39D9BEBDA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6" y="641036"/>
            <a:ext cx="5699387" cy="6146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CD535F-E8A1-15F5-D9AB-D08ED8F76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227" y="641036"/>
            <a:ext cx="5843946" cy="621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2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8FBA1-6C08-0A54-DA66-DDC7EC4CA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F9A8-DC71-42A6-C732-FE9DFBDF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r>
              <a:rPr lang="en-US" sz="3200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A947-2542-063D-31B5-E1E051B7A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Conclusions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MPC </a:t>
            </a:r>
            <a:r>
              <a:rPr lang="en-US" sz="2000" dirty="0"/>
              <a:t>achieves</a:t>
            </a:r>
            <a:r>
              <a:rPr lang="en-US" sz="2000" b="1" dirty="0"/>
              <a:t> high cost-efficiency</a:t>
            </a:r>
            <a:r>
              <a:rPr lang="en-US" sz="2000" dirty="0"/>
              <a:t>, selling hydrogen </a:t>
            </a:r>
            <a:r>
              <a:rPr lang="en-US" sz="2000" b="1" dirty="0"/>
              <a:t>without</a:t>
            </a:r>
            <a:r>
              <a:rPr lang="en-US" sz="2000" dirty="0"/>
              <a:t> relying on costly </a:t>
            </a:r>
            <a:r>
              <a:rPr lang="en-US" sz="2000" b="1" dirty="0"/>
              <a:t>grid power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RBC</a:t>
            </a:r>
            <a:r>
              <a:rPr lang="en-US" sz="2000" dirty="0"/>
              <a:t> suffers from </a:t>
            </a:r>
            <a:r>
              <a:rPr lang="en-US" sz="2000" b="1" dirty="0"/>
              <a:t>overproduction</a:t>
            </a:r>
            <a:r>
              <a:rPr lang="en-US" sz="2000" dirty="0"/>
              <a:t> and </a:t>
            </a:r>
            <a:r>
              <a:rPr lang="en-US" sz="2000" b="1" dirty="0"/>
              <a:t>poor utilization</a:t>
            </a:r>
            <a:r>
              <a:rPr lang="en-US" sz="2000" dirty="0"/>
              <a:t>, due to heuristic, reactive logic</a:t>
            </a:r>
          </a:p>
          <a:p>
            <a:pPr>
              <a:lnSpc>
                <a:spcPct val="150000"/>
              </a:lnSpc>
            </a:pPr>
            <a:r>
              <a:rPr lang="en-US" sz="2000" b="1" dirty="0" err="1"/>
              <a:t>MPC’s</a:t>
            </a:r>
            <a:r>
              <a:rPr lang="en-US" sz="2000" dirty="0"/>
              <a:t> </a:t>
            </a:r>
            <a:r>
              <a:rPr lang="en-US" sz="2000" b="1" dirty="0"/>
              <a:t>forecasting</a:t>
            </a:r>
            <a:r>
              <a:rPr lang="en-US" sz="2000" dirty="0"/>
              <a:t> and </a:t>
            </a:r>
            <a:r>
              <a:rPr lang="en-US" sz="2000" b="1" dirty="0"/>
              <a:t>optimization</a:t>
            </a:r>
            <a:r>
              <a:rPr lang="en-US" sz="2000" dirty="0"/>
              <a:t> enable smarter energy allocation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RBC</a:t>
            </a:r>
            <a:r>
              <a:rPr lang="en-US" sz="2000" dirty="0"/>
              <a:t> </a:t>
            </a:r>
            <a:r>
              <a:rPr lang="en-US" sz="2000" b="1" dirty="0"/>
              <a:t>overproduces</a:t>
            </a:r>
            <a:r>
              <a:rPr lang="en-US" sz="2000" dirty="0"/>
              <a:t> hydrogen, </a:t>
            </a:r>
            <a:r>
              <a:rPr lang="en-US" sz="2000" b="1" dirty="0"/>
              <a:t>wasting</a:t>
            </a:r>
            <a:r>
              <a:rPr lang="en-US" sz="2000" dirty="0"/>
              <a:t> energy and leading to </a:t>
            </a:r>
            <a:r>
              <a:rPr lang="en-US" sz="2000" b="1" dirty="0"/>
              <a:t>low system efficiency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Battery</a:t>
            </a:r>
            <a:r>
              <a:rPr lang="en-US" sz="2000" dirty="0"/>
              <a:t> usage remains</a:t>
            </a:r>
            <a:r>
              <a:rPr lang="en-US" sz="2000" b="1" dirty="0"/>
              <a:t> low </a:t>
            </a:r>
            <a:r>
              <a:rPr lang="en-US" sz="2000" dirty="0"/>
              <a:t>in both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MPC</a:t>
            </a:r>
            <a:r>
              <a:rPr lang="en-US" sz="2000" dirty="0"/>
              <a:t> supports </a:t>
            </a:r>
            <a:r>
              <a:rPr lang="en-US" sz="2000" b="1" dirty="0"/>
              <a:t>economically sustainable </a:t>
            </a:r>
            <a:r>
              <a:rPr lang="en-US" sz="2000" dirty="0"/>
              <a:t>operations, leveraging solar while minimizing waste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Future work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Explore </a:t>
            </a:r>
            <a:r>
              <a:rPr lang="en-US" sz="2000" b="1" dirty="0"/>
              <a:t>reinforcement learning </a:t>
            </a:r>
            <a:r>
              <a:rPr lang="en-US" sz="2000" dirty="0"/>
              <a:t>for hydrogen supply chain optimization, offering </a:t>
            </a:r>
            <a:r>
              <a:rPr lang="en-US" sz="2000" b="1" dirty="0"/>
              <a:t>adaptive</a:t>
            </a:r>
            <a:r>
              <a:rPr lang="en-US" sz="2000" dirty="0"/>
              <a:t>, </a:t>
            </a:r>
            <a:r>
              <a:rPr lang="en-US" sz="2000" b="1" dirty="0"/>
              <a:t>data-driven</a:t>
            </a:r>
            <a:r>
              <a:rPr lang="en-US" sz="2000" dirty="0"/>
              <a:t> control beyond fixed rules and forecast-dependent MPC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Investigate </a:t>
            </a:r>
            <a:r>
              <a:rPr lang="en-US" sz="2000" b="1" dirty="0"/>
              <a:t>multi-agent </a:t>
            </a:r>
            <a:r>
              <a:rPr lang="en-US" sz="2000" b="1" dirty="0" err="1"/>
              <a:t>RL</a:t>
            </a:r>
            <a:r>
              <a:rPr lang="en-US" sz="2000" b="1" dirty="0"/>
              <a:t> frameworks </a:t>
            </a:r>
            <a:r>
              <a:rPr lang="en-US" sz="2000" dirty="0"/>
              <a:t>to enable </a:t>
            </a:r>
            <a:r>
              <a:rPr lang="en-US" sz="2000" b="1" dirty="0"/>
              <a:t>decentralized</a:t>
            </a:r>
            <a:r>
              <a:rPr lang="en-US" sz="2000" dirty="0"/>
              <a:t> </a:t>
            </a:r>
            <a:r>
              <a:rPr lang="en-US" sz="2000" b="1" dirty="0"/>
              <a:t>coordination</a:t>
            </a:r>
            <a:r>
              <a:rPr lang="en-US" sz="2000" dirty="0"/>
              <a:t> and improved </a:t>
            </a:r>
            <a:r>
              <a:rPr lang="en-US" sz="2000" b="1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426160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395C5-5202-1A09-9630-401026A6F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2116-1BF4-7044-AF3F-321D9728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365" y="2766218"/>
            <a:ext cx="9979269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Thanks for attention</a:t>
            </a:r>
          </a:p>
        </p:txBody>
      </p:sp>
    </p:spTree>
    <p:extLst>
      <p:ext uri="{BB962C8B-B14F-4D97-AF65-F5344CB8AC3E}">
        <p14:creationId xmlns:p14="http://schemas.microsoft.com/office/powerpoint/2010/main" val="81600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A11A-9F1A-6FB1-0633-177972EA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0" y="130628"/>
            <a:ext cx="12042710" cy="485196"/>
          </a:xfrm>
        </p:spPr>
        <p:txBody>
          <a:bodyPr>
            <a:noAutofit/>
          </a:bodyPr>
          <a:lstStyle/>
          <a:p>
            <a:r>
              <a:rPr lang="en-US" sz="28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9EF9-1A3D-EF9C-48F8-73EFC0CD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562" y="1116624"/>
            <a:ext cx="11764107" cy="37806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Rule-based control approach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MPC workflow components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Results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72046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2217-3033-BDD1-7841-73AEDBB0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306" y="2766218"/>
            <a:ext cx="5949462" cy="1325563"/>
          </a:xfrm>
        </p:spPr>
        <p:txBody>
          <a:bodyPr>
            <a:normAutofit/>
          </a:bodyPr>
          <a:lstStyle/>
          <a:p>
            <a:r>
              <a:rPr lang="en-US" sz="6000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293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81AA-19A4-DAFB-B354-1FF1E845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5904-F470-B673-83D5-192F7247A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9532"/>
            <a:ext cx="12192000" cy="62984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 What is a supply chain?</a:t>
            </a:r>
          </a:p>
          <a:p>
            <a:pPr lvl="1"/>
            <a:r>
              <a:rPr lang="en-US" sz="1900" dirty="0"/>
              <a:t>Flow of materials, energy, information across production, storage, and delivery</a:t>
            </a:r>
          </a:p>
          <a:p>
            <a:pPr lvl="1"/>
            <a:r>
              <a:rPr lang="en-US" sz="1900" dirty="0"/>
              <a:t>Integration of suppliers, processes, logistics from source to end-user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Hydrogen supply chain</a:t>
            </a:r>
          </a:p>
          <a:p>
            <a:pPr lvl="1"/>
            <a:r>
              <a:rPr lang="en-US" sz="1900" dirty="0"/>
              <a:t>Energy sources, hydrogen production </a:t>
            </a:r>
          </a:p>
          <a:p>
            <a:pPr lvl="1"/>
            <a:r>
              <a:rPr lang="en-US" sz="1900" dirty="0"/>
              <a:t>Storage, distribution, export, utilization</a:t>
            </a:r>
          </a:p>
          <a:p>
            <a:pPr marL="514350" indent="-514350">
              <a:buAutoNum type="arabicPeriod"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dirty="0"/>
              <a:t>3.   Need for optimizing the hydrogen supply chain</a:t>
            </a:r>
          </a:p>
          <a:p>
            <a:pPr lvl="1"/>
            <a:r>
              <a:rPr lang="en-US" sz="1900" dirty="0"/>
              <a:t>High production/storage cost, variable renewables, dynamic demand</a:t>
            </a:r>
          </a:p>
          <a:p>
            <a:pPr lvl="1"/>
            <a:r>
              <a:rPr lang="en-US" sz="1900" dirty="0"/>
              <a:t>Improve efficiency, minimize emissions, ensure reliability, reduce waste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F67AC-E336-6E5B-93E2-48F2F69C4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026" y="222849"/>
            <a:ext cx="2697210" cy="2328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9CC5CE-7FF2-7ED5-4C8D-0A42D162A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115" y="2770309"/>
            <a:ext cx="3909648" cy="1721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0A9C-3BFA-B9EF-076E-E13DB48AB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405" y="4661937"/>
            <a:ext cx="2697210" cy="204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E1CC1-36E9-72C8-312C-9E3AC1DF7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AA1A-EA94-AE95-822E-92FC5321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r>
              <a:rPr lang="en-US" sz="3200" dirty="0"/>
              <a:t>Solution Strategies for Hydrogen Supply Chain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55BF2-B645-5B98-5139-876CC9BF3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 Overview of approaches</a:t>
            </a:r>
          </a:p>
          <a:p>
            <a:pPr lvl="1"/>
            <a:r>
              <a:rPr lang="en-US" sz="1800" b="1" dirty="0"/>
              <a:t>Rule-based</a:t>
            </a:r>
            <a:r>
              <a:rPr lang="en-US" sz="1800" dirty="0"/>
              <a:t>: predefined logic for operation</a:t>
            </a:r>
          </a:p>
          <a:p>
            <a:pPr lvl="1"/>
            <a:r>
              <a:rPr lang="en-US" sz="1800" b="1" dirty="0"/>
              <a:t>Heuristic methods</a:t>
            </a:r>
            <a:r>
              <a:rPr lang="en-US" sz="1800" dirty="0"/>
              <a:t>: empirical decision-making</a:t>
            </a:r>
          </a:p>
          <a:p>
            <a:pPr lvl="1"/>
            <a:r>
              <a:rPr lang="en-US" sz="1800" b="1" dirty="0"/>
              <a:t>Optimization-based</a:t>
            </a:r>
            <a:r>
              <a:rPr lang="en-US" sz="1800" dirty="0"/>
              <a:t>: mathematical cost optimization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2.  Simplistic benchmark approach for study</a:t>
            </a:r>
            <a:endParaRPr lang="en-US" sz="1900" dirty="0"/>
          </a:p>
          <a:p>
            <a:pPr lvl="1"/>
            <a:r>
              <a:rPr lang="en-US" sz="1800" b="1" dirty="0"/>
              <a:t>Rule-based control</a:t>
            </a:r>
            <a:r>
              <a:rPr lang="en-US" sz="1800" dirty="0"/>
              <a:t>: Operates on fixed thresholds and logic</a:t>
            </a:r>
          </a:p>
          <a:p>
            <a:pPr lvl="1"/>
            <a:r>
              <a:rPr lang="en-US" sz="1800" b="1" dirty="0"/>
              <a:t>Reactive adjustments</a:t>
            </a:r>
            <a:r>
              <a:rPr lang="en-US" sz="1800" dirty="0"/>
              <a:t>: no forecasting, responds to current state</a:t>
            </a:r>
          </a:p>
          <a:p>
            <a:pPr lvl="1"/>
            <a:r>
              <a:rPr lang="en-US" sz="1800" b="1" dirty="0"/>
              <a:t>No optimization</a:t>
            </a:r>
            <a:r>
              <a:rPr lang="en-US" sz="1800" dirty="0"/>
              <a:t>: simple logic, easy to implement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dirty="0"/>
              <a:t>3.   Optimization-based approaches: MPC, </a:t>
            </a:r>
            <a:r>
              <a:rPr lang="en-US" dirty="0" err="1"/>
              <a:t>MILP</a:t>
            </a:r>
            <a:endParaRPr lang="en-US" dirty="0"/>
          </a:p>
          <a:p>
            <a:pPr lvl="1"/>
            <a:r>
              <a:rPr lang="en-US" sz="1800" dirty="0"/>
              <a:t>Data-driven and model-based, more rigorous approach</a:t>
            </a:r>
          </a:p>
          <a:p>
            <a:pPr lvl="1"/>
            <a:r>
              <a:rPr lang="en-US" sz="1800" dirty="0"/>
              <a:t>Incorporate constraints</a:t>
            </a:r>
          </a:p>
          <a:p>
            <a:pPr lvl="1"/>
            <a:r>
              <a:rPr lang="en-US" sz="1800" dirty="0"/>
              <a:t>Strategic and tactical planning for large, complex supply chains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67A59E-4937-DC94-2926-F732C18ED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003" y="721138"/>
            <a:ext cx="2399093" cy="173748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C24A3F-27B5-910F-D18F-FF5487594B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664"/>
          <a:stretch/>
        </p:blipFill>
        <p:spPr>
          <a:xfrm>
            <a:off x="9100036" y="2807193"/>
            <a:ext cx="2989044" cy="14131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53DF0D-3AB8-0BEB-7A87-A1E27C4E5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758" y="4582493"/>
            <a:ext cx="3635304" cy="208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6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142CA-03C8-7A44-87A5-623E064CA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3401-57FF-C9C6-73F1-86BF77B0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365" y="2766218"/>
            <a:ext cx="9979269" cy="1325563"/>
          </a:xfrm>
        </p:spPr>
        <p:txBody>
          <a:bodyPr>
            <a:normAutofit/>
          </a:bodyPr>
          <a:lstStyle/>
          <a:p>
            <a:r>
              <a:rPr lang="en-US" sz="6000" dirty="0"/>
              <a:t>2. Rule-based control approach</a:t>
            </a:r>
          </a:p>
        </p:txBody>
      </p:sp>
    </p:spTree>
    <p:extLst>
      <p:ext uri="{BB962C8B-B14F-4D97-AF65-F5344CB8AC3E}">
        <p14:creationId xmlns:p14="http://schemas.microsoft.com/office/powerpoint/2010/main" val="264255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4EFE8-E958-7DC5-9925-5A9E4DA0D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F9E8-3679-A1FA-D379-50D1B6BC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Rule-Based Control Logic  </a:t>
            </a:r>
            <a:r>
              <a:rPr lang="en-US" sz="2800" dirty="0"/>
              <a:t>(If, else 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DBB0-A9BC-6E55-18BB-44B745F85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 Solar Usage Priority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Use solar first for the electrolyzer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Excess solar → battery if SOC &lt; 70%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 Battery Charging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Charge battery only when SOC &lt; 80%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Stop charging if SOC ≥ 80% or battery limit reached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 Battery Discharging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Discharge if SOC &gt; 20% and solar is insufficient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Only discharge to help meet unmet hydrogen demand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 Grid Use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Use grid </a:t>
            </a:r>
            <a:r>
              <a:rPr lang="en-US" sz="1700" i="1" dirty="0"/>
              <a:t>only</a:t>
            </a:r>
            <a:r>
              <a:rPr lang="en-US" sz="1700" dirty="0"/>
              <a:t> if solar + battery can't meet 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Limit grid power to electrolyzer max − solar − battery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 Electrolyzer Operation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Run at max using available power (priority: solar → battery → grid)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H₂ → meet demand first, then store excess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 Hydrogen Storage Logic</a:t>
            </a:r>
            <a:endParaRPr lang="en-US" sz="1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Store only if storage &lt; 90%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Discharge storage only if production &lt; demand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033218D-2C83-F566-582A-72EA79921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425" y="681035"/>
            <a:ext cx="3318109" cy="574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3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CE5DD-7B49-458D-B5F4-75FDA749A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4A22-EB82-1BAA-152C-AA9C73A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365" y="2766218"/>
            <a:ext cx="9979269" cy="1325563"/>
          </a:xfrm>
        </p:spPr>
        <p:txBody>
          <a:bodyPr>
            <a:normAutofit/>
          </a:bodyPr>
          <a:lstStyle/>
          <a:p>
            <a:r>
              <a:rPr lang="en-US" sz="6000" dirty="0"/>
              <a:t>3. MPC workflow components</a:t>
            </a:r>
          </a:p>
        </p:txBody>
      </p:sp>
    </p:spTree>
    <p:extLst>
      <p:ext uri="{BB962C8B-B14F-4D97-AF65-F5344CB8AC3E}">
        <p14:creationId xmlns:p14="http://schemas.microsoft.com/office/powerpoint/2010/main" val="60345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62349-AC97-039B-486C-F6CA7CEAB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3F03-0981-B92E-2F64-62B53EE4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642"/>
            <a:ext cx="12192000" cy="485196"/>
          </a:xfrm>
        </p:spPr>
        <p:txBody>
          <a:bodyPr>
            <a:noAutofit/>
          </a:bodyPr>
          <a:lstStyle/>
          <a:p>
            <a:r>
              <a:rPr lang="en-US" sz="2800" dirty="0"/>
              <a:t>MPC workflow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ABFC7-2C0F-F513-A03D-EFDD44A3FC02}"/>
              </a:ext>
            </a:extLst>
          </p:cNvPr>
          <p:cNvSpPr txBox="1"/>
          <p:nvPr/>
        </p:nvSpPr>
        <p:spPr>
          <a:xfrm>
            <a:off x="141946" y="869198"/>
            <a:ext cx="7630454" cy="586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System modeling: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process model, mass &amp; energy balance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disturbance modeling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sz="2400" b="1" dirty="0"/>
              <a:t>System variables: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control, derived and state 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disturbance variables and measured outputs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b="1" dirty="0"/>
              <a:t>Optimization formulation: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objective function and constraints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prediction and control horizons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9A96F-E8FF-85A6-D340-360D542C9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758" y="2174993"/>
            <a:ext cx="2290451" cy="25080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CD060C-994D-D879-E163-EA3883908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966" y="4029018"/>
            <a:ext cx="2383468" cy="2560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907786-367A-B864-46C7-E43CF0A1D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966" y="286547"/>
            <a:ext cx="2383468" cy="25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6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1257</Words>
  <Application>Microsoft Office PowerPoint</Application>
  <PresentationFormat>Widescreen</PresentationFormat>
  <Paragraphs>194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Hydrogen Supply Chain Optimization</vt:lpstr>
      <vt:lpstr>Contents</vt:lpstr>
      <vt:lpstr>1. Introduction</vt:lpstr>
      <vt:lpstr>Introduction</vt:lpstr>
      <vt:lpstr>Solution Strategies for Hydrogen Supply Chain Optimization</vt:lpstr>
      <vt:lpstr>2. Rule-based control approach</vt:lpstr>
      <vt:lpstr>Rule-Based Control Logic  (If, else logic)</vt:lpstr>
      <vt:lpstr>3. MPC workflow components</vt:lpstr>
      <vt:lpstr>MPC workflow components</vt:lpstr>
      <vt:lpstr>Process model, mass &amp; energy balance, feasibility &amp; limits</vt:lpstr>
      <vt:lpstr>Disturbance modeling</vt:lpstr>
      <vt:lpstr>System variables</vt:lpstr>
      <vt:lpstr>Optimization formulation</vt:lpstr>
      <vt:lpstr>4. Results</vt:lpstr>
      <vt:lpstr>MPC results 2:</vt:lpstr>
      <vt:lpstr>Conclusion and Future work</vt:lpstr>
      <vt:lpstr>Thanks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Mahammad Valiyev</dc:creator>
  <cp:lastModifiedBy>Mahammad Valiyev</cp:lastModifiedBy>
  <cp:revision>46</cp:revision>
  <dcterms:created xsi:type="dcterms:W3CDTF">2025-04-29T16:36:20Z</dcterms:created>
  <dcterms:modified xsi:type="dcterms:W3CDTF">2025-05-09T06:18:20Z</dcterms:modified>
</cp:coreProperties>
</file>