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69" r:id="rId4"/>
    <p:sldId id="275" r:id="rId5"/>
    <p:sldId id="276" r:id="rId6"/>
    <p:sldId id="277" r:id="rId7"/>
    <p:sldId id="278" r:id="rId8"/>
    <p:sldId id="279" r:id="rId9"/>
    <p:sldId id="280" r:id="rId10"/>
    <p:sldId id="281" r:id="rId11"/>
    <p:sldId id="282" r:id="rId12"/>
    <p:sldId id="271" r:id="rId13"/>
    <p:sldId id="272" r:id="rId14"/>
    <p:sldId id="273" r:id="rId15"/>
    <p:sldId id="283" r:id="rId16"/>
    <p:sldId id="284" r:id="rId17"/>
    <p:sldId id="285" r:id="rId18"/>
    <p:sldId id="286" r:id="rId19"/>
    <p:sldId id="287" r:id="rId20"/>
    <p:sldId id="288" r:id="rId21"/>
    <p:sldId id="289" r:id="rId22"/>
    <p:sldId id="290" r:id="rId23"/>
    <p:sldId id="266" r:id="rId24"/>
    <p:sldId id="263"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94" autoAdjust="0"/>
    <p:restoredTop sz="94660"/>
  </p:normalViewPr>
  <p:slideViewPr>
    <p:cSldViewPr snapToGrid="0">
      <p:cViewPr varScale="1">
        <p:scale>
          <a:sx n="68" d="100"/>
          <a:sy n="68" d="100"/>
        </p:scale>
        <p:origin x="80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B449-8CFA-4D9D-AD0C-2F7D226A5A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EEBE5DE-F810-43E2-9531-CB4F33D5A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14C68B-8919-48B9-A0A0-B48C65E09E4C}"/>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5" name="Footer Placeholder 4">
            <a:extLst>
              <a:ext uri="{FF2B5EF4-FFF2-40B4-BE49-F238E27FC236}">
                <a16:creationId xmlns:a16="http://schemas.microsoft.com/office/drawing/2014/main" id="{82F3DD82-D7E9-422B-88E9-79476CE2AC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BB908-62EA-4E14-B615-DA5930FD862F}"/>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198586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D29FF-BB01-46D0-82F5-C9768DBDAD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0D377E-D27E-4CEF-BBB2-0A8176FAE5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4EB535-3C13-4D69-9052-916FB42F0851}"/>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5" name="Footer Placeholder 4">
            <a:extLst>
              <a:ext uri="{FF2B5EF4-FFF2-40B4-BE49-F238E27FC236}">
                <a16:creationId xmlns:a16="http://schemas.microsoft.com/office/drawing/2014/main" id="{99EBF8DD-F700-440A-B9A1-FB1E1CF106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DB4196-26AE-42D1-8DB9-B6D9847E0CC7}"/>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17772807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696E69-A8CD-4C7C-9617-BA83A5DCAF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F0B39F-EF1A-4E8B-9515-F02CDC937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796242-ED34-4995-A8A4-54AAD12D1E30}"/>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5" name="Footer Placeholder 4">
            <a:extLst>
              <a:ext uri="{FF2B5EF4-FFF2-40B4-BE49-F238E27FC236}">
                <a16:creationId xmlns:a16="http://schemas.microsoft.com/office/drawing/2014/main" id="{5B76D759-951A-4F3E-9B2A-BEE38D4E9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7345E-3CDF-4403-93A9-B5448500F08C}"/>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2406960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1184-EF96-4F3B-8739-C8439D582B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D74E82-1128-45A8-AD51-F2FF9197F6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83EF9-022F-41DC-A254-F792CE06427B}"/>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5" name="Footer Placeholder 4">
            <a:extLst>
              <a:ext uri="{FF2B5EF4-FFF2-40B4-BE49-F238E27FC236}">
                <a16:creationId xmlns:a16="http://schemas.microsoft.com/office/drawing/2014/main" id="{14FECEA5-CBDF-4827-A11E-2EF54A5D54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416E2-CFFB-4796-AD00-D4CFB22E4A19}"/>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2753301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129F8-3CD9-48B6-8EB4-4B71A7BCAB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F16ACCA-3933-46B3-B1BC-C848FAA20C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1C2EFA-8399-4206-AC0E-03F59E74EBD0}"/>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5" name="Footer Placeholder 4">
            <a:extLst>
              <a:ext uri="{FF2B5EF4-FFF2-40B4-BE49-F238E27FC236}">
                <a16:creationId xmlns:a16="http://schemas.microsoft.com/office/drawing/2014/main" id="{889BF67D-5919-4D91-8AA3-73382B098C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204085-0D8E-476A-B6B8-D4F462CA42E0}"/>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4233542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4614-69B1-4786-AF9C-D383903080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6D1BF-0238-471A-9D7E-DE6AC736CE4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B37722-AD20-43CE-9B42-7CF588C621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A45AC8-97F9-4372-B539-D2B5168A654D}"/>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6" name="Footer Placeholder 5">
            <a:extLst>
              <a:ext uri="{FF2B5EF4-FFF2-40B4-BE49-F238E27FC236}">
                <a16:creationId xmlns:a16="http://schemas.microsoft.com/office/drawing/2014/main" id="{018B5D3D-0768-4A22-8FC9-E862092A1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4D3358-771B-4DAD-9D20-99F137FBCA81}"/>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2654331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D4AEA-131C-4C3E-BF8E-BCEF4C16E5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66C2DCE-D28D-485D-A2EA-7EF9CF4C0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225924-2B6D-4395-BBF3-1FBAE43FB0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EF910AC-E0B4-4108-9BB9-CF49B25CE0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1BB875-D2C6-4046-9845-6467612731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D04F8-49E0-42A4-A929-1E8900944460}"/>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8" name="Footer Placeholder 7">
            <a:extLst>
              <a:ext uri="{FF2B5EF4-FFF2-40B4-BE49-F238E27FC236}">
                <a16:creationId xmlns:a16="http://schemas.microsoft.com/office/drawing/2014/main" id="{D1894D15-9C88-4F47-9CA4-3C0697D2F20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B56849-0507-459B-AD2D-1CB5D30A90D3}"/>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570312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8FFB-4354-47CD-8D90-349FB5F4925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A5184D-03E8-4F22-8497-5213E5CB3D45}"/>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4" name="Footer Placeholder 3">
            <a:extLst>
              <a:ext uri="{FF2B5EF4-FFF2-40B4-BE49-F238E27FC236}">
                <a16:creationId xmlns:a16="http://schemas.microsoft.com/office/drawing/2014/main" id="{153E0EC9-A303-4E47-A0C4-A1464BE18A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D8343C-8049-4B96-BA72-EFA86E69810E}"/>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4016491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CEC612-68A8-420D-A7B6-1FB4D55E2195}"/>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3" name="Footer Placeholder 2">
            <a:extLst>
              <a:ext uri="{FF2B5EF4-FFF2-40B4-BE49-F238E27FC236}">
                <a16:creationId xmlns:a16="http://schemas.microsoft.com/office/drawing/2014/main" id="{FE6630C0-1B39-45D2-BB4E-D236D508EF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348A7BF-B0A4-4B42-9BF0-EFB0175DFB14}"/>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1140800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40A3D-C1EF-4DF3-9B62-D99F7FED9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DD6EE56-7892-4A58-B170-6EADE6883E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C615E3-FA02-496E-8B3D-9E57F8AB13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9E3A0-8655-4561-8E7E-F043816B7114}"/>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6" name="Footer Placeholder 5">
            <a:extLst>
              <a:ext uri="{FF2B5EF4-FFF2-40B4-BE49-F238E27FC236}">
                <a16:creationId xmlns:a16="http://schemas.microsoft.com/office/drawing/2014/main" id="{90AB4A5F-4B82-437A-BF47-649438DE3E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B265BD-6E28-4B8C-A107-0AF91ADB355F}"/>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175726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9A935-D625-42E7-A90A-38FD315DDA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FF51C7E-2D02-41E8-BE4B-F12C24805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8712F-0CF3-4AAF-BF55-6FB033740E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43227F-8552-4DBB-8E6E-08F771F98DAB}"/>
              </a:ext>
            </a:extLst>
          </p:cNvPr>
          <p:cNvSpPr>
            <a:spLocks noGrp="1"/>
          </p:cNvSpPr>
          <p:nvPr>
            <p:ph type="dt" sz="half" idx="10"/>
          </p:nvPr>
        </p:nvSpPr>
        <p:spPr/>
        <p:txBody>
          <a:bodyPr/>
          <a:lstStyle/>
          <a:p>
            <a:fld id="{AB3301B8-9DA3-4820-9CEC-FD1DB348704E}" type="datetimeFigureOut">
              <a:rPr lang="en-US" smtClean="0"/>
              <a:t>8/3/2020</a:t>
            </a:fld>
            <a:endParaRPr lang="en-US"/>
          </a:p>
        </p:txBody>
      </p:sp>
      <p:sp>
        <p:nvSpPr>
          <p:cNvPr id="6" name="Footer Placeholder 5">
            <a:extLst>
              <a:ext uri="{FF2B5EF4-FFF2-40B4-BE49-F238E27FC236}">
                <a16:creationId xmlns:a16="http://schemas.microsoft.com/office/drawing/2014/main" id="{1599FF61-46D5-48A2-A7D4-20521C538B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67C419-BEE9-4503-AB44-0C304025188D}"/>
              </a:ext>
            </a:extLst>
          </p:cNvPr>
          <p:cNvSpPr>
            <a:spLocks noGrp="1"/>
          </p:cNvSpPr>
          <p:nvPr>
            <p:ph type="sldNum" sz="quarter" idx="12"/>
          </p:nvPr>
        </p:nvSpPr>
        <p:spPr/>
        <p:txBody>
          <a:bodyPr/>
          <a:lstStyle/>
          <a:p>
            <a:fld id="{C550AABD-3E0C-4137-A7C5-730CC62E4C2D}" type="slidenum">
              <a:rPr lang="en-US" smtClean="0"/>
              <a:t>‹#›</a:t>
            </a:fld>
            <a:endParaRPr lang="en-US"/>
          </a:p>
        </p:txBody>
      </p:sp>
    </p:spTree>
    <p:extLst>
      <p:ext uri="{BB962C8B-B14F-4D97-AF65-F5344CB8AC3E}">
        <p14:creationId xmlns:p14="http://schemas.microsoft.com/office/powerpoint/2010/main" val="3600167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FAD647-068C-4D1C-A2ED-234CF4E958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65F445-9FAE-472A-B7C2-9A471879AE5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62F68-AC10-4F91-8B85-9045AD75B3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301B8-9DA3-4820-9CEC-FD1DB348704E}" type="datetimeFigureOut">
              <a:rPr lang="en-US" smtClean="0"/>
              <a:t>8/3/2020</a:t>
            </a:fld>
            <a:endParaRPr lang="en-US"/>
          </a:p>
        </p:txBody>
      </p:sp>
      <p:sp>
        <p:nvSpPr>
          <p:cNvPr id="5" name="Footer Placeholder 4">
            <a:extLst>
              <a:ext uri="{FF2B5EF4-FFF2-40B4-BE49-F238E27FC236}">
                <a16:creationId xmlns:a16="http://schemas.microsoft.com/office/drawing/2014/main" id="{9D4A89FD-B618-49B0-9E00-4EDE0956785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C10491-3C3D-4FB6-953D-C618FD1330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50AABD-3E0C-4137-A7C5-730CC62E4C2D}" type="slidenum">
              <a:rPr lang="en-US" smtClean="0"/>
              <a:t>‹#›</a:t>
            </a:fld>
            <a:endParaRPr lang="en-US"/>
          </a:p>
        </p:txBody>
      </p:sp>
    </p:spTree>
    <p:extLst>
      <p:ext uri="{BB962C8B-B14F-4D97-AF65-F5344CB8AC3E}">
        <p14:creationId xmlns:p14="http://schemas.microsoft.com/office/powerpoint/2010/main" val="323868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3.png"/><Relationship Id="rId4" Type="http://schemas.openxmlformats.org/officeDocument/2006/relationships/image" Target="../media/image36.pn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1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2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B31B4-A0D8-4B47-86E1-675D9DC4EB97}"/>
              </a:ext>
            </a:extLst>
          </p:cNvPr>
          <p:cNvSpPr>
            <a:spLocks noGrp="1"/>
          </p:cNvSpPr>
          <p:nvPr>
            <p:ph type="ctrTitle"/>
          </p:nvPr>
        </p:nvSpPr>
        <p:spPr>
          <a:xfrm>
            <a:off x="1552135" y="2222695"/>
            <a:ext cx="9144000" cy="2032855"/>
          </a:xfrm>
        </p:spPr>
        <p:txBody>
          <a:bodyPr/>
          <a:lstStyle/>
          <a:p>
            <a:r>
              <a:rPr lang="en-US" sz="7200" dirty="0"/>
              <a:t>Review</a:t>
            </a:r>
            <a:br>
              <a:rPr lang="en-US" dirty="0"/>
            </a:br>
            <a:r>
              <a:rPr lang="en-US" dirty="0"/>
              <a:t>week 1-11</a:t>
            </a:r>
          </a:p>
        </p:txBody>
      </p:sp>
    </p:spTree>
    <p:extLst>
      <p:ext uri="{BB962C8B-B14F-4D97-AF65-F5344CB8AC3E}">
        <p14:creationId xmlns:p14="http://schemas.microsoft.com/office/powerpoint/2010/main" val="33451269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CD86-7688-478B-BE69-DEA07E045AAA}"/>
              </a:ext>
            </a:extLst>
          </p:cNvPr>
          <p:cNvSpPr>
            <a:spLocks noGrp="1"/>
          </p:cNvSpPr>
          <p:nvPr>
            <p:ph type="title"/>
          </p:nvPr>
        </p:nvSpPr>
        <p:spPr>
          <a:xfrm>
            <a:off x="36342" y="27499"/>
            <a:ext cx="11991534" cy="577412"/>
          </a:xfrm>
        </p:spPr>
        <p:txBody>
          <a:bodyPr>
            <a:normAutofit fontScale="90000"/>
          </a:bodyPr>
          <a:lstStyle/>
          <a:p>
            <a:r>
              <a:rPr lang="en-US" dirty="0"/>
              <a:t>Review week 6- Advice for applying ML</a:t>
            </a:r>
          </a:p>
        </p:txBody>
      </p:sp>
      <p:sp>
        <p:nvSpPr>
          <p:cNvPr id="3" name="Content Placeholder 2">
            <a:extLst>
              <a:ext uri="{FF2B5EF4-FFF2-40B4-BE49-F238E27FC236}">
                <a16:creationId xmlns:a16="http://schemas.microsoft.com/office/drawing/2014/main" id="{B74A7E2E-F050-46DE-A7F5-E40AA8E0E66F}"/>
              </a:ext>
            </a:extLst>
          </p:cNvPr>
          <p:cNvSpPr>
            <a:spLocks noGrp="1"/>
          </p:cNvSpPr>
          <p:nvPr>
            <p:ph idx="1"/>
          </p:nvPr>
        </p:nvSpPr>
        <p:spPr>
          <a:xfrm>
            <a:off x="92610" y="517324"/>
            <a:ext cx="11977470" cy="6312540"/>
          </a:xfrm>
        </p:spPr>
        <p:txBody>
          <a:bodyPr>
            <a:normAutofit/>
          </a:bodyPr>
          <a:lstStyle/>
          <a:p>
            <a:r>
              <a:rPr lang="en-GB" sz="2400" dirty="0"/>
              <a:t>As we </a:t>
            </a:r>
            <a:r>
              <a:rPr lang="en-GB" sz="2400" b="1" dirty="0"/>
              <a:t>increase sample size on which we train on</a:t>
            </a:r>
            <a:r>
              <a:rPr lang="en-GB" sz="2400" dirty="0"/>
              <a:t>, training set accuracy decreases, as it becomes more diff. to fit to more data, but cv error decreases as our model general. Better</a:t>
            </a:r>
          </a:p>
          <a:p>
            <a:r>
              <a:rPr lang="en-GB" sz="2400" dirty="0" err="1"/>
              <a:t>Jtrain</a:t>
            </a:r>
            <a:r>
              <a:rPr lang="en-GB" sz="2400" dirty="0"/>
              <a:t> and </a:t>
            </a:r>
            <a:r>
              <a:rPr lang="en-GB" sz="2400" dirty="0" err="1"/>
              <a:t>Jcv</a:t>
            </a:r>
            <a:r>
              <a:rPr lang="en-GB" sz="2400" dirty="0"/>
              <a:t> in high bias case converge, as additional</a:t>
            </a:r>
          </a:p>
          <a:p>
            <a:pPr marL="0" indent="0">
              <a:buNone/>
            </a:pPr>
            <a:r>
              <a:rPr lang="en-GB" sz="2400" dirty="0"/>
              <a:t>Data don’t help to improve model</a:t>
            </a:r>
          </a:p>
          <a:p>
            <a:r>
              <a:rPr lang="en-GB" sz="2400" dirty="0"/>
              <a:t>In high var case our train error will increase but we</a:t>
            </a:r>
          </a:p>
          <a:p>
            <a:pPr marL="0" indent="0">
              <a:buNone/>
            </a:pPr>
            <a:r>
              <a:rPr lang="en-GB" sz="2400" dirty="0"/>
              <a:t>Still have a room for optimization, so CV error decreases  (gap between CV and test errors)</a:t>
            </a:r>
          </a:p>
          <a:p>
            <a:r>
              <a:rPr lang="en-GB" sz="2400" dirty="0"/>
              <a:t>So, our further actions depend on whether we overfit or underfit. If we have high variance </a:t>
            </a:r>
            <a:r>
              <a:rPr lang="en-GB" sz="2400" dirty="0" err="1"/>
              <a:t>problem,overfitted</a:t>
            </a:r>
            <a:r>
              <a:rPr lang="en-GB" sz="2400" dirty="0"/>
              <a:t>- 1)reduce features 2) use simpler model 3) get more data 4) </a:t>
            </a:r>
            <a:r>
              <a:rPr lang="en-GB" sz="2400" dirty="0" err="1"/>
              <a:t>increas</a:t>
            </a:r>
            <a:r>
              <a:rPr lang="en-GB" sz="2400" dirty="0"/>
              <a:t> </a:t>
            </a:r>
            <a:r>
              <a:rPr lang="en-GB" sz="2400" dirty="0" err="1"/>
              <a:t>lyam</a:t>
            </a:r>
            <a:endParaRPr lang="en-GB" sz="2400" dirty="0"/>
          </a:p>
          <a:p>
            <a:r>
              <a:rPr lang="en-GB" sz="2400" dirty="0"/>
              <a:t>To overcome underfit 1) more complex models 2) lower </a:t>
            </a:r>
            <a:r>
              <a:rPr lang="en-GB" sz="2400" dirty="0" err="1"/>
              <a:t>lyam</a:t>
            </a:r>
            <a:r>
              <a:rPr lang="en-GB" sz="2400" dirty="0"/>
              <a:t> 3) add new features</a:t>
            </a:r>
          </a:p>
          <a:p>
            <a:r>
              <a:rPr lang="en-GB" sz="2400" dirty="0"/>
              <a:t>Recommended approach for building a ML model: 1) start with a simple algo that can be implement quickly and test it on CV set 2) plot learning curves to see if more data/more features can help</a:t>
            </a:r>
          </a:p>
          <a:p>
            <a:r>
              <a:rPr lang="en-GB" sz="2400" dirty="0"/>
              <a:t>So, it is hard to tell in advance what is needed for a good model, 1</a:t>
            </a:r>
            <a:r>
              <a:rPr lang="en-GB" sz="2400" baseline="30000" dirty="0"/>
              <a:t>st</a:t>
            </a:r>
            <a:r>
              <a:rPr lang="en-GB" sz="2400" dirty="0"/>
              <a:t> simple implementation can give clues. Error analysis is useful (analysing manually examples misclassified in CV set can help to detect where problem is and give ideas to come up with new features</a:t>
            </a:r>
          </a:p>
          <a:p>
            <a:pPr marL="0" indent="0">
              <a:buNone/>
            </a:pPr>
            <a:endParaRPr lang="en-GB" sz="2400" dirty="0"/>
          </a:p>
        </p:txBody>
      </p:sp>
      <p:pic>
        <p:nvPicPr>
          <p:cNvPr id="5" name="Picture 4">
            <a:extLst>
              <a:ext uri="{FF2B5EF4-FFF2-40B4-BE49-F238E27FC236}">
                <a16:creationId xmlns:a16="http://schemas.microsoft.com/office/drawing/2014/main" id="{BCF152B6-103B-4ECA-A3A6-7BF314F10605}"/>
              </a:ext>
            </a:extLst>
          </p:cNvPr>
          <p:cNvPicPr>
            <a:picLocks noChangeAspect="1"/>
          </p:cNvPicPr>
          <p:nvPr/>
        </p:nvPicPr>
        <p:blipFill>
          <a:blip r:embed="rId2"/>
          <a:stretch>
            <a:fillRect/>
          </a:stretch>
        </p:blipFill>
        <p:spPr>
          <a:xfrm>
            <a:off x="7076053" y="1206228"/>
            <a:ext cx="2686930" cy="1450716"/>
          </a:xfrm>
          <a:prstGeom prst="rect">
            <a:avLst/>
          </a:prstGeom>
          <a:ln>
            <a:solidFill>
              <a:schemeClr val="tx1"/>
            </a:solidFill>
          </a:ln>
        </p:spPr>
      </p:pic>
      <p:pic>
        <p:nvPicPr>
          <p:cNvPr id="9" name="Picture 8">
            <a:extLst>
              <a:ext uri="{FF2B5EF4-FFF2-40B4-BE49-F238E27FC236}">
                <a16:creationId xmlns:a16="http://schemas.microsoft.com/office/drawing/2014/main" id="{C4934A05-2D09-4437-8327-8FEC28F17109}"/>
              </a:ext>
            </a:extLst>
          </p:cNvPr>
          <p:cNvPicPr>
            <a:picLocks noChangeAspect="1"/>
          </p:cNvPicPr>
          <p:nvPr/>
        </p:nvPicPr>
        <p:blipFill>
          <a:blip r:embed="rId3"/>
          <a:stretch>
            <a:fillRect/>
          </a:stretch>
        </p:blipFill>
        <p:spPr>
          <a:xfrm>
            <a:off x="9850321" y="1197366"/>
            <a:ext cx="2290104" cy="1518637"/>
          </a:xfrm>
          <a:prstGeom prst="rect">
            <a:avLst/>
          </a:prstGeom>
          <a:ln>
            <a:solidFill>
              <a:schemeClr val="tx1"/>
            </a:solidFill>
          </a:ln>
        </p:spPr>
      </p:pic>
    </p:spTree>
    <p:extLst>
      <p:ext uri="{BB962C8B-B14F-4D97-AF65-F5344CB8AC3E}">
        <p14:creationId xmlns:p14="http://schemas.microsoft.com/office/powerpoint/2010/main" val="1374323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CD86-7688-478B-BE69-DEA07E045AAA}"/>
              </a:ext>
            </a:extLst>
          </p:cNvPr>
          <p:cNvSpPr>
            <a:spLocks noGrp="1"/>
          </p:cNvSpPr>
          <p:nvPr>
            <p:ph type="title"/>
          </p:nvPr>
        </p:nvSpPr>
        <p:spPr>
          <a:xfrm>
            <a:off x="36342" y="27499"/>
            <a:ext cx="11991534" cy="577412"/>
          </a:xfrm>
        </p:spPr>
        <p:txBody>
          <a:bodyPr>
            <a:normAutofit fontScale="90000"/>
          </a:bodyPr>
          <a:lstStyle/>
          <a:p>
            <a:r>
              <a:rPr lang="en-US" dirty="0"/>
              <a:t>Review week 6- Advice for applying ML</a:t>
            </a:r>
          </a:p>
        </p:txBody>
      </p:sp>
      <p:sp>
        <p:nvSpPr>
          <p:cNvPr id="3" name="Content Placeholder 2">
            <a:extLst>
              <a:ext uri="{FF2B5EF4-FFF2-40B4-BE49-F238E27FC236}">
                <a16:creationId xmlns:a16="http://schemas.microsoft.com/office/drawing/2014/main" id="{B74A7E2E-F050-46DE-A7F5-E40AA8E0E66F}"/>
              </a:ext>
            </a:extLst>
          </p:cNvPr>
          <p:cNvSpPr>
            <a:spLocks noGrp="1"/>
          </p:cNvSpPr>
          <p:nvPr>
            <p:ph idx="1"/>
          </p:nvPr>
        </p:nvSpPr>
        <p:spPr>
          <a:xfrm>
            <a:off x="92610" y="517324"/>
            <a:ext cx="11949333" cy="6312540"/>
          </a:xfrm>
        </p:spPr>
        <p:txBody>
          <a:bodyPr>
            <a:normAutofit/>
          </a:bodyPr>
          <a:lstStyle/>
          <a:p>
            <a:r>
              <a:rPr lang="en-GB" sz="2400" dirty="0"/>
              <a:t>For skewed data misclassification error is not the best metric (predicting always 1s or 0s achieves better performance than any algo, so instead precision (of cases predicted as 1, what fraction is truly 1 and recall (of data that is 1, what fraction is we found to be 1)</a:t>
            </a:r>
          </a:p>
          <a:p>
            <a:r>
              <a:rPr lang="en-GB" sz="2400" dirty="0"/>
              <a:t>We can play with</a:t>
            </a:r>
          </a:p>
          <a:p>
            <a:pPr marL="0" indent="0">
              <a:buNone/>
            </a:pPr>
            <a:r>
              <a:rPr lang="en-GB" sz="2400" dirty="0"/>
              <a:t>Threshold values ( 0.5) to balance between precision and recall, depending on a problem type, also we can decide to keep both of them high by introducing F1 score</a:t>
            </a:r>
          </a:p>
          <a:p>
            <a:r>
              <a:rPr lang="en-GB" sz="2400" dirty="0"/>
              <a:t>Usually, using more data help gets more performance than using more advanced algo</a:t>
            </a:r>
          </a:p>
          <a:p>
            <a:r>
              <a:rPr lang="en-GB" sz="2400" dirty="0"/>
              <a:t>However, not for all problems we need more data</a:t>
            </a:r>
          </a:p>
          <a:p>
            <a:r>
              <a:rPr lang="en-GB" sz="2400" dirty="0"/>
              <a:t>To use effectively large data we need 1) enough features (can based on input human predict y  2) algo is flexible (neural net, LR with many features)</a:t>
            </a:r>
          </a:p>
        </p:txBody>
      </p:sp>
      <p:pic>
        <p:nvPicPr>
          <p:cNvPr id="5" name="Picture 4">
            <a:extLst>
              <a:ext uri="{FF2B5EF4-FFF2-40B4-BE49-F238E27FC236}">
                <a16:creationId xmlns:a16="http://schemas.microsoft.com/office/drawing/2014/main" id="{81961D37-0F69-4429-8E6D-3C6ADCAA0223}"/>
              </a:ext>
            </a:extLst>
          </p:cNvPr>
          <p:cNvPicPr>
            <a:picLocks noChangeAspect="1"/>
          </p:cNvPicPr>
          <p:nvPr/>
        </p:nvPicPr>
        <p:blipFill>
          <a:blip r:embed="rId2"/>
          <a:stretch>
            <a:fillRect/>
          </a:stretch>
        </p:blipFill>
        <p:spPr>
          <a:xfrm>
            <a:off x="3447907" y="1521578"/>
            <a:ext cx="4407859" cy="715183"/>
          </a:xfrm>
          <a:prstGeom prst="rect">
            <a:avLst/>
          </a:prstGeom>
          <a:ln>
            <a:solidFill>
              <a:schemeClr val="tx1"/>
            </a:solidFill>
          </a:ln>
        </p:spPr>
      </p:pic>
      <p:pic>
        <p:nvPicPr>
          <p:cNvPr id="7" name="Picture 6">
            <a:extLst>
              <a:ext uri="{FF2B5EF4-FFF2-40B4-BE49-F238E27FC236}">
                <a16:creationId xmlns:a16="http://schemas.microsoft.com/office/drawing/2014/main" id="{A4B80034-5878-488B-83ED-2CBEF68F7958}"/>
              </a:ext>
            </a:extLst>
          </p:cNvPr>
          <p:cNvPicPr>
            <a:picLocks noChangeAspect="1"/>
          </p:cNvPicPr>
          <p:nvPr/>
        </p:nvPicPr>
        <p:blipFill>
          <a:blip r:embed="rId3"/>
          <a:stretch>
            <a:fillRect/>
          </a:stretch>
        </p:blipFill>
        <p:spPr>
          <a:xfrm>
            <a:off x="7951254" y="1516818"/>
            <a:ext cx="4198542" cy="734011"/>
          </a:xfrm>
          <a:prstGeom prst="rect">
            <a:avLst/>
          </a:prstGeom>
          <a:ln>
            <a:solidFill>
              <a:schemeClr val="tx1"/>
            </a:solidFill>
          </a:ln>
        </p:spPr>
      </p:pic>
    </p:spTree>
    <p:extLst>
      <p:ext uri="{BB962C8B-B14F-4D97-AF65-F5344CB8AC3E}">
        <p14:creationId xmlns:p14="http://schemas.microsoft.com/office/powerpoint/2010/main" val="23230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390F-6F07-4DCE-AD54-D916C1E0371D}"/>
              </a:ext>
            </a:extLst>
          </p:cNvPr>
          <p:cNvSpPr>
            <a:spLocks noGrp="1"/>
          </p:cNvSpPr>
          <p:nvPr>
            <p:ph type="title"/>
          </p:nvPr>
        </p:nvSpPr>
        <p:spPr>
          <a:xfrm>
            <a:off x="36337" y="41567"/>
            <a:ext cx="11921201" cy="577410"/>
          </a:xfrm>
        </p:spPr>
        <p:txBody>
          <a:bodyPr>
            <a:normAutofit fontScale="90000"/>
          </a:bodyPr>
          <a:lstStyle/>
          <a:p>
            <a:r>
              <a:rPr lang="en-US" dirty="0"/>
              <a:t>Review week 7- Support vector machines</a:t>
            </a:r>
          </a:p>
        </p:txBody>
      </p:sp>
      <p:sp>
        <p:nvSpPr>
          <p:cNvPr id="3" name="Content Placeholder 2">
            <a:extLst>
              <a:ext uri="{FF2B5EF4-FFF2-40B4-BE49-F238E27FC236}">
                <a16:creationId xmlns:a16="http://schemas.microsoft.com/office/drawing/2014/main" id="{E2C5F140-17FC-49DA-BB3F-D7D4D031396B}"/>
              </a:ext>
            </a:extLst>
          </p:cNvPr>
          <p:cNvSpPr>
            <a:spLocks noGrp="1"/>
          </p:cNvSpPr>
          <p:nvPr>
            <p:ph idx="1"/>
          </p:nvPr>
        </p:nvSpPr>
        <p:spPr>
          <a:xfrm>
            <a:off x="92610" y="587665"/>
            <a:ext cx="11850859" cy="6122623"/>
          </a:xfrm>
        </p:spPr>
        <p:txBody>
          <a:bodyPr>
            <a:normAutofit/>
          </a:bodyPr>
          <a:lstStyle/>
          <a:p>
            <a:r>
              <a:rPr lang="en-US" sz="2500" b="1" dirty="0"/>
              <a:t>Compared to both logistic reg and neural nets SVMs </a:t>
            </a:r>
            <a:r>
              <a:rPr lang="en-US" sz="2500" dirty="0"/>
              <a:t>sometimes gives </a:t>
            </a:r>
            <a:r>
              <a:rPr lang="en-US" sz="2500" b="1" dirty="0"/>
              <a:t>cleaner and more powerful </a:t>
            </a:r>
            <a:r>
              <a:rPr lang="en-US" sz="2500" dirty="0"/>
              <a:t>way of learning complex </a:t>
            </a:r>
            <a:r>
              <a:rPr lang="en-US" sz="2500" b="1" dirty="0"/>
              <a:t>non-linear functions</a:t>
            </a:r>
          </a:p>
          <a:p>
            <a:r>
              <a:rPr lang="en-US" sz="2500" dirty="0"/>
              <a:t>Cost function for logistic regression</a:t>
            </a:r>
          </a:p>
          <a:p>
            <a:r>
              <a:rPr lang="en-US" sz="2500" dirty="0"/>
              <a:t>For SVM we </a:t>
            </a:r>
            <a:r>
              <a:rPr lang="en-US" sz="2500" b="1" dirty="0"/>
              <a:t>change terms in log reg</a:t>
            </a:r>
          </a:p>
          <a:p>
            <a:pPr marL="0" indent="0">
              <a:buNone/>
            </a:pPr>
            <a:r>
              <a:rPr lang="en-US" sz="2500" dirty="0"/>
              <a:t>Also </a:t>
            </a:r>
            <a:r>
              <a:rPr lang="en-US" sz="2500" b="1" dirty="0"/>
              <a:t>multiply</a:t>
            </a:r>
            <a:r>
              <a:rPr lang="en-US" sz="2500" dirty="0"/>
              <a:t> cost by m and divide by </a:t>
            </a:r>
            <a:r>
              <a:rPr lang="en-US" sz="2500" dirty="0" err="1"/>
              <a:t>lyam</a:t>
            </a:r>
            <a:endParaRPr lang="en-US" sz="2500" dirty="0"/>
          </a:p>
          <a:p>
            <a:r>
              <a:rPr lang="en-US" sz="2500" dirty="0"/>
              <a:t>So, instead of </a:t>
            </a:r>
            <a:r>
              <a:rPr lang="en-US" sz="2500" dirty="0" err="1"/>
              <a:t>lyam</a:t>
            </a:r>
            <a:r>
              <a:rPr lang="en-US" sz="2500" dirty="0"/>
              <a:t>, </a:t>
            </a:r>
            <a:r>
              <a:rPr lang="en-US" sz="2500" b="1" dirty="0"/>
              <a:t>C</a:t>
            </a:r>
            <a:r>
              <a:rPr lang="en-US" sz="2500" dirty="0"/>
              <a:t> is used</a:t>
            </a:r>
          </a:p>
          <a:p>
            <a:pPr marL="0" indent="0">
              <a:buNone/>
            </a:pPr>
            <a:r>
              <a:rPr lang="en-US" sz="2500" dirty="0"/>
              <a:t>To balance cost and </a:t>
            </a:r>
            <a:r>
              <a:rPr lang="en-US" sz="2500" dirty="0" err="1"/>
              <a:t>regul</a:t>
            </a:r>
            <a:r>
              <a:rPr lang="en-US" sz="2500" dirty="0"/>
              <a:t> term</a:t>
            </a:r>
          </a:p>
          <a:p>
            <a:pPr marL="0" indent="0">
              <a:buNone/>
            </a:pPr>
            <a:r>
              <a:rPr lang="en-US" sz="2500" dirty="0"/>
              <a:t>High </a:t>
            </a:r>
            <a:r>
              <a:rPr lang="en-US" sz="2500" dirty="0" err="1"/>
              <a:t>lyamda</a:t>
            </a:r>
            <a:r>
              <a:rPr lang="en-US" sz="2500" dirty="0"/>
              <a:t> -low C</a:t>
            </a:r>
          </a:p>
          <a:p>
            <a:r>
              <a:rPr lang="en-US" sz="2500" dirty="0"/>
              <a:t>Overall cost function is: </a:t>
            </a:r>
          </a:p>
          <a:p>
            <a:r>
              <a:rPr lang="en-US" sz="2500" dirty="0"/>
              <a:t>In SVM we have stricter boundaries 0 vs 1, -1</a:t>
            </a:r>
          </a:p>
          <a:p>
            <a:endParaRPr lang="en-US" sz="2500" dirty="0"/>
          </a:p>
          <a:p>
            <a:r>
              <a:rPr lang="en-US" sz="2500" dirty="0"/>
              <a:t>Solving this </a:t>
            </a:r>
            <a:r>
              <a:rPr lang="en-US" sz="2500" dirty="0" err="1"/>
              <a:t>optim</a:t>
            </a:r>
            <a:r>
              <a:rPr lang="en-US" sz="2500" dirty="0"/>
              <a:t> prob we get</a:t>
            </a:r>
          </a:p>
          <a:p>
            <a:pPr marL="0" indent="0">
              <a:buNone/>
            </a:pPr>
            <a:r>
              <a:rPr lang="en-US" sz="2500" dirty="0"/>
              <a:t>Large margin </a:t>
            </a:r>
            <a:r>
              <a:rPr lang="en-US" sz="2500" dirty="0" err="1"/>
              <a:t>dec</a:t>
            </a:r>
            <a:r>
              <a:rPr lang="en-US" sz="2500" dirty="0"/>
              <a:t> boundary (far </a:t>
            </a:r>
          </a:p>
        </p:txBody>
      </p:sp>
      <p:pic>
        <p:nvPicPr>
          <p:cNvPr id="5" name="Picture 4">
            <a:extLst>
              <a:ext uri="{FF2B5EF4-FFF2-40B4-BE49-F238E27FC236}">
                <a16:creationId xmlns:a16="http://schemas.microsoft.com/office/drawing/2014/main" id="{F7D78084-8053-49DF-9414-BEB6039E0319}"/>
              </a:ext>
            </a:extLst>
          </p:cNvPr>
          <p:cNvPicPr>
            <a:picLocks noChangeAspect="1"/>
          </p:cNvPicPr>
          <p:nvPr/>
        </p:nvPicPr>
        <p:blipFill>
          <a:blip r:embed="rId2"/>
          <a:stretch>
            <a:fillRect/>
          </a:stretch>
        </p:blipFill>
        <p:spPr>
          <a:xfrm>
            <a:off x="5809957" y="1258028"/>
            <a:ext cx="6382043" cy="1493335"/>
          </a:xfrm>
          <a:prstGeom prst="rect">
            <a:avLst/>
          </a:prstGeom>
          <a:ln>
            <a:solidFill>
              <a:schemeClr val="tx1"/>
            </a:solidFill>
          </a:ln>
        </p:spPr>
      </p:pic>
      <p:pic>
        <p:nvPicPr>
          <p:cNvPr id="7" name="Picture 6">
            <a:extLst>
              <a:ext uri="{FF2B5EF4-FFF2-40B4-BE49-F238E27FC236}">
                <a16:creationId xmlns:a16="http://schemas.microsoft.com/office/drawing/2014/main" id="{CDEFCF34-1D71-44D1-955B-D609CFD53A7F}"/>
              </a:ext>
            </a:extLst>
          </p:cNvPr>
          <p:cNvPicPr>
            <a:picLocks noChangeAspect="1"/>
          </p:cNvPicPr>
          <p:nvPr/>
        </p:nvPicPr>
        <p:blipFill>
          <a:blip r:embed="rId3"/>
          <a:stretch>
            <a:fillRect/>
          </a:stretch>
        </p:blipFill>
        <p:spPr>
          <a:xfrm>
            <a:off x="4220308" y="2791696"/>
            <a:ext cx="7971692" cy="1159173"/>
          </a:xfrm>
          <a:prstGeom prst="rect">
            <a:avLst/>
          </a:prstGeom>
          <a:ln>
            <a:solidFill>
              <a:schemeClr val="tx1"/>
            </a:solidFill>
          </a:ln>
        </p:spPr>
      </p:pic>
      <p:pic>
        <p:nvPicPr>
          <p:cNvPr id="10" name="Picture 9">
            <a:extLst>
              <a:ext uri="{FF2B5EF4-FFF2-40B4-BE49-F238E27FC236}">
                <a16:creationId xmlns:a16="http://schemas.microsoft.com/office/drawing/2014/main" id="{55A7E048-5E1B-469C-9499-12ED3B5ABA77}"/>
              </a:ext>
            </a:extLst>
          </p:cNvPr>
          <p:cNvPicPr>
            <a:picLocks noChangeAspect="1"/>
          </p:cNvPicPr>
          <p:nvPr/>
        </p:nvPicPr>
        <p:blipFill>
          <a:blip r:embed="rId4"/>
          <a:stretch>
            <a:fillRect/>
          </a:stretch>
        </p:blipFill>
        <p:spPr>
          <a:xfrm>
            <a:off x="5454121" y="3985991"/>
            <a:ext cx="6737879" cy="725905"/>
          </a:xfrm>
          <a:prstGeom prst="rect">
            <a:avLst/>
          </a:prstGeom>
        </p:spPr>
      </p:pic>
      <p:pic>
        <p:nvPicPr>
          <p:cNvPr id="4" name="Picture 3">
            <a:extLst>
              <a:ext uri="{FF2B5EF4-FFF2-40B4-BE49-F238E27FC236}">
                <a16:creationId xmlns:a16="http://schemas.microsoft.com/office/drawing/2014/main" id="{14864E28-D3BB-4E68-9188-06C73DF3B54C}"/>
              </a:ext>
            </a:extLst>
          </p:cNvPr>
          <p:cNvPicPr>
            <a:picLocks noChangeAspect="1"/>
          </p:cNvPicPr>
          <p:nvPr/>
        </p:nvPicPr>
        <p:blipFill>
          <a:blip r:embed="rId5"/>
          <a:stretch>
            <a:fillRect/>
          </a:stretch>
        </p:blipFill>
        <p:spPr>
          <a:xfrm>
            <a:off x="6288259" y="4772427"/>
            <a:ext cx="5889674" cy="1355621"/>
          </a:xfrm>
          <a:prstGeom prst="rect">
            <a:avLst/>
          </a:prstGeom>
          <a:ln>
            <a:solidFill>
              <a:schemeClr val="tx1"/>
            </a:solidFill>
          </a:ln>
        </p:spPr>
      </p:pic>
      <p:pic>
        <p:nvPicPr>
          <p:cNvPr id="6" name="Picture 5">
            <a:extLst>
              <a:ext uri="{FF2B5EF4-FFF2-40B4-BE49-F238E27FC236}">
                <a16:creationId xmlns:a16="http://schemas.microsoft.com/office/drawing/2014/main" id="{605C36D6-0932-4595-B7C0-49BF6EA64E80}"/>
              </a:ext>
            </a:extLst>
          </p:cNvPr>
          <p:cNvPicPr>
            <a:picLocks noChangeAspect="1"/>
          </p:cNvPicPr>
          <p:nvPr/>
        </p:nvPicPr>
        <p:blipFill>
          <a:blip r:embed="rId6"/>
          <a:stretch>
            <a:fillRect/>
          </a:stretch>
        </p:blipFill>
        <p:spPr>
          <a:xfrm>
            <a:off x="6386731" y="6193344"/>
            <a:ext cx="5777135" cy="599110"/>
          </a:xfrm>
          <a:prstGeom prst="rect">
            <a:avLst/>
          </a:prstGeom>
          <a:ln>
            <a:solidFill>
              <a:schemeClr val="tx1"/>
            </a:solidFill>
          </a:ln>
        </p:spPr>
      </p:pic>
      <p:pic>
        <p:nvPicPr>
          <p:cNvPr id="12" name="Picture 11">
            <a:extLst>
              <a:ext uri="{FF2B5EF4-FFF2-40B4-BE49-F238E27FC236}">
                <a16:creationId xmlns:a16="http://schemas.microsoft.com/office/drawing/2014/main" id="{48DA6BB7-4D0E-4629-9A0B-148B4085F4D5}"/>
              </a:ext>
            </a:extLst>
          </p:cNvPr>
          <p:cNvPicPr>
            <a:picLocks noChangeAspect="1"/>
          </p:cNvPicPr>
          <p:nvPr/>
        </p:nvPicPr>
        <p:blipFill>
          <a:blip r:embed="rId6"/>
          <a:stretch>
            <a:fillRect/>
          </a:stretch>
        </p:blipFill>
        <p:spPr>
          <a:xfrm>
            <a:off x="168813" y="5040625"/>
            <a:ext cx="6002214" cy="622452"/>
          </a:xfrm>
          <a:prstGeom prst="rect">
            <a:avLst/>
          </a:prstGeom>
          <a:ln>
            <a:solidFill>
              <a:schemeClr val="tx1"/>
            </a:solidFill>
          </a:ln>
        </p:spPr>
      </p:pic>
      <p:pic>
        <p:nvPicPr>
          <p:cNvPr id="15" name="Picture 14">
            <a:extLst>
              <a:ext uri="{FF2B5EF4-FFF2-40B4-BE49-F238E27FC236}">
                <a16:creationId xmlns:a16="http://schemas.microsoft.com/office/drawing/2014/main" id="{04E7A968-550D-422B-9A06-8CCFBD862B1E}"/>
              </a:ext>
            </a:extLst>
          </p:cNvPr>
          <p:cNvPicPr>
            <a:picLocks noChangeAspect="1"/>
          </p:cNvPicPr>
          <p:nvPr/>
        </p:nvPicPr>
        <p:blipFill>
          <a:blip r:embed="rId7"/>
          <a:stretch>
            <a:fillRect/>
          </a:stretch>
        </p:blipFill>
        <p:spPr>
          <a:xfrm>
            <a:off x="4881489" y="5718224"/>
            <a:ext cx="1378636" cy="1066884"/>
          </a:xfrm>
          <a:prstGeom prst="rect">
            <a:avLst/>
          </a:prstGeom>
          <a:ln>
            <a:solidFill>
              <a:schemeClr val="tx1"/>
            </a:solidFill>
          </a:ln>
        </p:spPr>
      </p:pic>
    </p:spTree>
    <p:extLst>
      <p:ext uri="{BB962C8B-B14F-4D97-AF65-F5344CB8AC3E}">
        <p14:creationId xmlns:p14="http://schemas.microsoft.com/office/powerpoint/2010/main" val="4294066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390F-6F07-4DCE-AD54-D916C1E0371D}"/>
              </a:ext>
            </a:extLst>
          </p:cNvPr>
          <p:cNvSpPr>
            <a:spLocks noGrp="1"/>
          </p:cNvSpPr>
          <p:nvPr>
            <p:ph type="title"/>
          </p:nvPr>
        </p:nvSpPr>
        <p:spPr>
          <a:xfrm>
            <a:off x="36337" y="27499"/>
            <a:ext cx="11921201" cy="507073"/>
          </a:xfrm>
        </p:spPr>
        <p:txBody>
          <a:bodyPr>
            <a:normAutofit fontScale="90000"/>
          </a:bodyPr>
          <a:lstStyle/>
          <a:p>
            <a:r>
              <a:rPr lang="en-US" dirty="0"/>
              <a:t>Review week 7 - Support vector machines</a:t>
            </a:r>
          </a:p>
        </p:txBody>
      </p:sp>
      <p:sp>
        <p:nvSpPr>
          <p:cNvPr id="3" name="Content Placeholder 2">
            <a:extLst>
              <a:ext uri="{FF2B5EF4-FFF2-40B4-BE49-F238E27FC236}">
                <a16:creationId xmlns:a16="http://schemas.microsoft.com/office/drawing/2014/main" id="{E2C5F140-17FC-49DA-BB3F-D7D4D031396B}"/>
              </a:ext>
            </a:extLst>
          </p:cNvPr>
          <p:cNvSpPr>
            <a:spLocks noGrp="1"/>
          </p:cNvSpPr>
          <p:nvPr>
            <p:ph idx="1"/>
          </p:nvPr>
        </p:nvSpPr>
        <p:spPr>
          <a:xfrm>
            <a:off x="78542" y="475121"/>
            <a:ext cx="12005606" cy="6277371"/>
          </a:xfrm>
        </p:spPr>
        <p:txBody>
          <a:bodyPr>
            <a:normAutofit/>
          </a:bodyPr>
          <a:lstStyle/>
          <a:p>
            <a:r>
              <a:rPr lang="en-US" sz="2500" dirty="0"/>
              <a:t>So, when C is large we penalize heavily wrongly predicted outputs, and that leads to large margin classifier and overall, SVM can be thought of as large margin classifier and this idea more of true when C is too large</a:t>
            </a:r>
          </a:p>
          <a:p>
            <a:r>
              <a:rPr lang="en-US" sz="2500" b="1" dirty="0"/>
              <a:t>Kernels. </a:t>
            </a:r>
            <a:r>
              <a:rPr lang="en-US" sz="2500" dirty="0"/>
              <a:t>We define n (say 3) landmarks (centroids) and construct new features f1, f2, f3 based on similarity between landmark and feature vector x (so our n dimensional feature vector gets translated to number of landmarks), as similarity function we can use Gaussian kernel (outputs 1 if x1 is close 1, otherwise 0</a:t>
            </a:r>
          </a:p>
          <a:p>
            <a:r>
              <a:rPr lang="en-US" sz="2500" dirty="0"/>
              <a:t>So, earlier we said we predict 1 if theta’*f&gt;0; so depending on value of theta and similarity to centroid we predict 0 or 1</a:t>
            </a:r>
          </a:p>
          <a:p>
            <a:r>
              <a:rPr lang="en-US" sz="2500" dirty="0"/>
              <a:t>Now, we are interested in question of location and N of landmarks… we should have m landmarks and put them exactly on location of training samples, then our features f will measure how close new examples are to our existing samples (f1=similarity (xnew1,l1)…</a:t>
            </a:r>
          </a:p>
          <a:p>
            <a:r>
              <a:rPr lang="en-US" sz="2500" dirty="0"/>
              <a:t>So, feature vector f will have values </a:t>
            </a:r>
            <a:r>
              <a:rPr lang="en-US" sz="2500" dirty="0" err="1"/>
              <a:t>betw</a:t>
            </a:r>
            <a:r>
              <a:rPr lang="en-US" sz="2500" dirty="0"/>
              <a:t> 1 and 0 and fi for xi=1, as li was placed at xi</a:t>
            </a:r>
          </a:p>
          <a:p>
            <a:r>
              <a:rPr lang="en-US" sz="2500" dirty="0"/>
              <a:t>So, given new x, we compute new features for each training set and predict 1 if </a:t>
            </a:r>
            <a:r>
              <a:rPr lang="en-US" sz="2500" dirty="0" err="1"/>
              <a:t>thet</a:t>
            </a:r>
            <a:r>
              <a:rPr lang="en-US" sz="2500" dirty="0"/>
              <a:t>’*f&gt;0</a:t>
            </a:r>
          </a:p>
          <a:p>
            <a:r>
              <a:rPr lang="en-US" sz="2500" dirty="0"/>
              <a:t>So, we use fs as features instead of x, and dimension of theta is also m, so square matrix</a:t>
            </a:r>
          </a:p>
          <a:p>
            <a:endParaRPr lang="en-US" sz="2500" dirty="0"/>
          </a:p>
          <a:p>
            <a:endParaRPr lang="en-US" sz="2500" b="1" dirty="0"/>
          </a:p>
        </p:txBody>
      </p:sp>
      <p:pic>
        <p:nvPicPr>
          <p:cNvPr id="6" name="Picture 5">
            <a:extLst>
              <a:ext uri="{FF2B5EF4-FFF2-40B4-BE49-F238E27FC236}">
                <a16:creationId xmlns:a16="http://schemas.microsoft.com/office/drawing/2014/main" id="{CC2BCA0E-37E1-4834-A12C-B90CB08E7C5B}"/>
              </a:ext>
            </a:extLst>
          </p:cNvPr>
          <p:cNvPicPr>
            <a:picLocks noChangeAspect="1"/>
          </p:cNvPicPr>
          <p:nvPr/>
        </p:nvPicPr>
        <p:blipFill>
          <a:blip r:embed="rId2"/>
          <a:stretch>
            <a:fillRect/>
          </a:stretch>
        </p:blipFill>
        <p:spPr>
          <a:xfrm>
            <a:off x="7495007" y="2642451"/>
            <a:ext cx="4676601" cy="607183"/>
          </a:xfrm>
          <a:prstGeom prst="rect">
            <a:avLst/>
          </a:prstGeom>
          <a:ln>
            <a:solidFill>
              <a:schemeClr val="tx1"/>
            </a:solidFill>
          </a:ln>
        </p:spPr>
      </p:pic>
    </p:spTree>
    <p:extLst>
      <p:ext uri="{BB962C8B-B14F-4D97-AF65-F5344CB8AC3E}">
        <p14:creationId xmlns:p14="http://schemas.microsoft.com/office/powerpoint/2010/main" val="3691085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9390F-6F07-4DCE-AD54-D916C1E0371D}"/>
              </a:ext>
            </a:extLst>
          </p:cNvPr>
          <p:cNvSpPr>
            <a:spLocks noGrp="1"/>
          </p:cNvSpPr>
          <p:nvPr>
            <p:ph type="title"/>
          </p:nvPr>
        </p:nvSpPr>
        <p:spPr>
          <a:xfrm>
            <a:off x="36337" y="27499"/>
            <a:ext cx="11921201" cy="577410"/>
          </a:xfrm>
        </p:spPr>
        <p:txBody>
          <a:bodyPr>
            <a:normAutofit fontScale="90000"/>
          </a:bodyPr>
          <a:lstStyle/>
          <a:p>
            <a:r>
              <a:rPr lang="en-US" dirty="0"/>
              <a:t>Review week 7 - SVMs</a:t>
            </a:r>
          </a:p>
        </p:txBody>
      </p:sp>
      <p:sp>
        <p:nvSpPr>
          <p:cNvPr id="3" name="Content Placeholder 2">
            <a:extLst>
              <a:ext uri="{FF2B5EF4-FFF2-40B4-BE49-F238E27FC236}">
                <a16:creationId xmlns:a16="http://schemas.microsoft.com/office/drawing/2014/main" id="{E2C5F140-17FC-49DA-BB3F-D7D4D031396B}"/>
              </a:ext>
            </a:extLst>
          </p:cNvPr>
          <p:cNvSpPr>
            <a:spLocks noGrp="1"/>
          </p:cNvSpPr>
          <p:nvPr>
            <p:ph idx="1"/>
          </p:nvPr>
        </p:nvSpPr>
        <p:spPr>
          <a:xfrm>
            <a:off x="78542" y="489189"/>
            <a:ext cx="11977470" cy="6368811"/>
          </a:xfrm>
        </p:spPr>
        <p:txBody>
          <a:bodyPr>
            <a:normAutofit/>
          </a:bodyPr>
          <a:lstStyle/>
          <a:p>
            <a:r>
              <a:rPr lang="en-US" sz="2400" dirty="0"/>
              <a:t>SVMs and kernels tend to go well together</a:t>
            </a:r>
          </a:p>
          <a:p>
            <a:pPr marL="0" indent="0">
              <a:buNone/>
            </a:pPr>
            <a:r>
              <a:rPr lang="en-US" sz="2400" dirty="0"/>
              <a:t>And lead to optimization computation, compared </a:t>
            </a:r>
          </a:p>
          <a:p>
            <a:pPr marL="0" indent="0">
              <a:buNone/>
            </a:pPr>
            <a:r>
              <a:rPr lang="en-US" sz="2400" dirty="0"/>
              <a:t>To Logistic regression.</a:t>
            </a:r>
          </a:p>
          <a:p>
            <a:r>
              <a:rPr lang="en-US" sz="2400" dirty="0"/>
              <a:t>When using SVM, one of parameters we need to choose is C=1/</a:t>
            </a:r>
            <a:r>
              <a:rPr lang="en-US" sz="2400" dirty="0" err="1"/>
              <a:t>lyam</a:t>
            </a:r>
            <a:r>
              <a:rPr lang="en-US" sz="2400" dirty="0"/>
              <a:t> and sigma^2 in Gaussian</a:t>
            </a:r>
          </a:p>
          <a:p>
            <a:pPr marL="0" indent="0">
              <a:buNone/>
            </a:pPr>
            <a:r>
              <a:rPr lang="en-US" sz="2400" dirty="0"/>
              <a:t>Similarity kernel, when C is high, </a:t>
            </a:r>
            <a:r>
              <a:rPr lang="en-US" sz="2400" dirty="0" err="1"/>
              <a:t>lyam</a:t>
            </a:r>
            <a:r>
              <a:rPr lang="en-US" sz="2400" dirty="0"/>
              <a:t> low so high var algo,</a:t>
            </a:r>
          </a:p>
          <a:p>
            <a:r>
              <a:rPr lang="en-US" sz="2400" dirty="0"/>
              <a:t>Large std in kernel means value of f (similarity) decreases slowly, so smoother </a:t>
            </a:r>
            <a:r>
              <a:rPr lang="en-US" sz="2400" dirty="0" err="1"/>
              <a:t>dec</a:t>
            </a:r>
            <a:r>
              <a:rPr lang="en-US" sz="2400" dirty="0"/>
              <a:t> boundary</a:t>
            </a:r>
          </a:p>
          <a:p>
            <a:r>
              <a:rPr lang="en-US" sz="2400" dirty="0"/>
              <a:t>To use SVM in practice we need to specify 1) parameter 2) kernel (sim function) and other parameters based on choose kernel (</a:t>
            </a:r>
            <a:r>
              <a:rPr lang="en-US" sz="2400" dirty="0" err="1"/>
              <a:t>e.g</a:t>
            </a:r>
            <a:r>
              <a:rPr lang="en-US" sz="2400" dirty="0"/>
              <a:t> sigma for gaussian kernel</a:t>
            </a:r>
          </a:p>
          <a:p>
            <a:r>
              <a:rPr lang="en-US" sz="2400" dirty="0"/>
              <a:t>We can use linear kernel (does not use any similarity function), which leads to linear </a:t>
            </a:r>
            <a:r>
              <a:rPr lang="en-US" sz="2400" dirty="0" err="1"/>
              <a:t>dec</a:t>
            </a:r>
            <a:r>
              <a:rPr lang="en-US" sz="2400" dirty="0"/>
              <a:t> boundary (low m, large n) or Gaussian kernel when m&gt;&gt;n to fit more complex models</a:t>
            </a:r>
          </a:p>
          <a:p>
            <a:r>
              <a:rPr lang="en-US" sz="2400" dirty="0"/>
              <a:t>Mostly </a:t>
            </a:r>
            <a:r>
              <a:rPr lang="en-US" sz="2400" dirty="0" err="1"/>
              <a:t>Guassian</a:t>
            </a:r>
            <a:r>
              <a:rPr lang="en-US" sz="2400" dirty="0"/>
              <a:t> and linear kernels are used</a:t>
            </a:r>
          </a:p>
          <a:p>
            <a:r>
              <a:rPr lang="en-US" sz="2400" dirty="0"/>
              <a:t>We can also do multi-class </a:t>
            </a:r>
            <a:r>
              <a:rPr lang="en-US" sz="2400" dirty="0" err="1"/>
              <a:t>classif</a:t>
            </a:r>
            <a:r>
              <a:rPr lang="en-US" sz="2400" dirty="0"/>
              <a:t> using SVM using existing packages or one vs all method</a:t>
            </a:r>
          </a:p>
          <a:p>
            <a:r>
              <a:rPr lang="en-US" sz="2400" dirty="0"/>
              <a:t>Logistic reg vs SVM depends on number of n vs m 1) n&gt;m – use log reg or linear kernel 2)n is small m </a:t>
            </a:r>
            <a:r>
              <a:rPr lang="en-US" sz="2400" dirty="0" err="1"/>
              <a:t>interm</a:t>
            </a:r>
            <a:r>
              <a:rPr lang="en-US" sz="2400" dirty="0"/>
              <a:t>- SVM with Gaussian kernel 3) n small m large – create add more features, then use log reg as train with Gaussian kernel—slow; SVM cost is convex</a:t>
            </a:r>
          </a:p>
        </p:txBody>
      </p:sp>
      <p:pic>
        <p:nvPicPr>
          <p:cNvPr id="7" name="Picture 6">
            <a:extLst>
              <a:ext uri="{FF2B5EF4-FFF2-40B4-BE49-F238E27FC236}">
                <a16:creationId xmlns:a16="http://schemas.microsoft.com/office/drawing/2014/main" id="{FA6013A7-73F1-4506-953F-EB86A2850314}"/>
              </a:ext>
            </a:extLst>
          </p:cNvPr>
          <p:cNvPicPr>
            <a:picLocks noChangeAspect="1"/>
          </p:cNvPicPr>
          <p:nvPr/>
        </p:nvPicPr>
        <p:blipFill>
          <a:blip r:embed="rId2"/>
          <a:stretch>
            <a:fillRect/>
          </a:stretch>
        </p:blipFill>
        <p:spPr>
          <a:xfrm>
            <a:off x="6270480" y="182879"/>
            <a:ext cx="5907452" cy="1308295"/>
          </a:xfrm>
          <a:prstGeom prst="rect">
            <a:avLst/>
          </a:prstGeom>
          <a:ln>
            <a:solidFill>
              <a:schemeClr val="tx1"/>
            </a:solidFill>
          </a:ln>
        </p:spPr>
      </p:pic>
      <p:pic>
        <p:nvPicPr>
          <p:cNvPr id="11" name="Picture 10">
            <a:extLst>
              <a:ext uri="{FF2B5EF4-FFF2-40B4-BE49-F238E27FC236}">
                <a16:creationId xmlns:a16="http://schemas.microsoft.com/office/drawing/2014/main" id="{D6EE83DF-C824-49BB-B14A-8AF0E3AF44F4}"/>
              </a:ext>
            </a:extLst>
          </p:cNvPr>
          <p:cNvPicPr>
            <a:picLocks noChangeAspect="1"/>
          </p:cNvPicPr>
          <p:nvPr/>
        </p:nvPicPr>
        <p:blipFill>
          <a:blip r:embed="rId3"/>
          <a:stretch>
            <a:fillRect/>
          </a:stretch>
        </p:blipFill>
        <p:spPr>
          <a:xfrm>
            <a:off x="7512147" y="2242257"/>
            <a:ext cx="4637649" cy="545141"/>
          </a:xfrm>
          <a:prstGeom prst="rect">
            <a:avLst/>
          </a:prstGeom>
          <a:ln>
            <a:solidFill>
              <a:schemeClr val="tx1"/>
            </a:solidFill>
          </a:ln>
        </p:spPr>
      </p:pic>
    </p:spTree>
    <p:extLst>
      <p:ext uri="{BB962C8B-B14F-4D97-AF65-F5344CB8AC3E}">
        <p14:creationId xmlns:p14="http://schemas.microsoft.com/office/powerpoint/2010/main" val="9644189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628E-E136-44A2-8D35-12CC46A3AC25}"/>
              </a:ext>
            </a:extLst>
          </p:cNvPr>
          <p:cNvSpPr>
            <a:spLocks noGrp="1"/>
          </p:cNvSpPr>
          <p:nvPr>
            <p:ph type="title"/>
          </p:nvPr>
        </p:nvSpPr>
        <p:spPr>
          <a:xfrm>
            <a:off x="78544" y="41567"/>
            <a:ext cx="11991536" cy="605548"/>
          </a:xfrm>
        </p:spPr>
        <p:txBody>
          <a:bodyPr>
            <a:normAutofit fontScale="90000"/>
          </a:bodyPr>
          <a:lstStyle/>
          <a:p>
            <a:r>
              <a:rPr lang="en-US" dirty="0"/>
              <a:t>Review week 8 – Unsupervised learning (k-means, PCA)</a:t>
            </a:r>
          </a:p>
        </p:txBody>
      </p:sp>
      <p:sp>
        <p:nvSpPr>
          <p:cNvPr id="3" name="Content Placeholder 2">
            <a:extLst>
              <a:ext uri="{FF2B5EF4-FFF2-40B4-BE49-F238E27FC236}">
                <a16:creationId xmlns:a16="http://schemas.microsoft.com/office/drawing/2014/main" id="{849367FA-97C7-478F-80E9-1D839C9513CE}"/>
              </a:ext>
            </a:extLst>
          </p:cNvPr>
          <p:cNvSpPr>
            <a:spLocks noGrp="1"/>
          </p:cNvSpPr>
          <p:nvPr>
            <p:ph idx="1"/>
          </p:nvPr>
        </p:nvSpPr>
        <p:spPr>
          <a:xfrm>
            <a:off x="64476" y="531390"/>
            <a:ext cx="11991536" cy="6312541"/>
          </a:xfrm>
        </p:spPr>
        <p:txBody>
          <a:bodyPr/>
          <a:lstStyle/>
          <a:p>
            <a:r>
              <a:rPr lang="en-GB" sz="2400" b="1" dirty="0"/>
              <a:t>Unsupervised learning- </a:t>
            </a:r>
            <a:r>
              <a:rPr lang="en-GB" sz="2400" dirty="0"/>
              <a:t>clustering (K-means) (market or other segmentation), dimensionality reduction (PCA) for 1) easy of visualization 2) speed up training 3) memory, anomaly detect</a:t>
            </a:r>
          </a:p>
          <a:p>
            <a:r>
              <a:rPr lang="en-GB" sz="2400" dirty="0"/>
              <a:t>In the </a:t>
            </a:r>
            <a:r>
              <a:rPr lang="en-GB" sz="2400" b="1" dirty="0"/>
              <a:t>clustering problem </a:t>
            </a:r>
            <a:r>
              <a:rPr lang="en-GB" sz="2400" dirty="0"/>
              <a:t>we are  given an </a:t>
            </a:r>
            <a:r>
              <a:rPr lang="en-GB" sz="2400" b="1" dirty="0" err="1"/>
              <a:t>unlabeled</a:t>
            </a:r>
            <a:r>
              <a:rPr lang="en-GB" sz="2400" b="1" dirty="0"/>
              <a:t> data  </a:t>
            </a:r>
            <a:r>
              <a:rPr lang="en-GB" sz="2400" dirty="0"/>
              <a:t>set and we would like  to have an </a:t>
            </a:r>
            <a:r>
              <a:rPr lang="en-GB" sz="2400" b="1" dirty="0"/>
              <a:t>algorithm</a:t>
            </a:r>
            <a:r>
              <a:rPr lang="en-GB" sz="2400" dirty="0"/>
              <a:t> </a:t>
            </a:r>
            <a:r>
              <a:rPr lang="en-GB" sz="2400" b="1" dirty="0"/>
              <a:t>automatic  group the data </a:t>
            </a:r>
            <a:r>
              <a:rPr lang="en-GB" sz="2400" dirty="0"/>
              <a:t>into </a:t>
            </a:r>
            <a:r>
              <a:rPr lang="en-GB" sz="2400" b="1" dirty="0"/>
              <a:t>coherent  clusters</a:t>
            </a:r>
            <a:r>
              <a:rPr lang="en-GB" sz="2400" dirty="0"/>
              <a:t> for us. (K-means popular </a:t>
            </a:r>
            <a:r>
              <a:rPr lang="en-GB" sz="2400" dirty="0" err="1"/>
              <a:t>clust</a:t>
            </a:r>
            <a:r>
              <a:rPr lang="en-GB" sz="2400" dirty="0"/>
              <a:t>)</a:t>
            </a:r>
          </a:p>
          <a:p>
            <a:r>
              <a:rPr lang="en-GB" sz="2400" dirty="0"/>
              <a:t>Algo of K-means: 1) Initiate random centroids 2) for </a:t>
            </a:r>
            <a:r>
              <a:rPr lang="en-GB" sz="2400" dirty="0" err="1"/>
              <a:t>i</a:t>
            </a:r>
            <a:r>
              <a:rPr lang="en-GB" sz="2400" dirty="0"/>
              <a:t>=1:m Assign each training ex to the closest cluster (min J by varying c(</a:t>
            </a:r>
            <a:r>
              <a:rPr lang="en-GB" sz="2400" dirty="0" err="1"/>
              <a:t>i</a:t>
            </a:r>
            <a:r>
              <a:rPr lang="en-GB" sz="2400" dirty="0"/>
              <a:t>)) 3) for j=1:k Update centroids once all tr ex have been assigned (min J by varying </a:t>
            </a:r>
            <a:r>
              <a:rPr lang="en-GB" sz="2400" dirty="0" err="1"/>
              <a:t>mu_k</a:t>
            </a:r>
            <a:r>
              <a:rPr lang="en-GB" sz="2400" dirty="0"/>
              <a:t>) 4) Continue until no update in centroids</a:t>
            </a:r>
          </a:p>
          <a:p>
            <a:r>
              <a:rPr lang="en-GB" sz="2400" dirty="0"/>
              <a:t>For K-means, </a:t>
            </a:r>
            <a:r>
              <a:rPr lang="en-GB" sz="2400" dirty="0" err="1"/>
              <a:t>optim</a:t>
            </a:r>
            <a:r>
              <a:rPr lang="en-GB" sz="2400" dirty="0"/>
              <a:t> objective is to minimize the squared distance </a:t>
            </a:r>
            <a:r>
              <a:rPr lang="en-GB" sz="2400" dirty="0" err="1"/>
              <a:t>betw</a:t>
            </a:r>
            <a:r>
              <a:rPr lang="en-GB" sz="2400" dirty="0"/>
              <a:t> data points and cluster centroids for all ex and groups by carrying cluster centroids and cluster assignments</a:t>
            </a:r>
          </a:p>
          <a:p>
            <a:r>
              <a:rPr lang="en-GB" sz="2400" dirty="0"/>
              <a:t>Depending on random initialization, k-means may</a:t>
            </a:r>
          </a:p>
          <a:p>
            <a:pPr marL="0" indent="0">
              <a:buNone/>
            </a:pPr>
            <a:r>
              <a:rPr lang="en-GB" sz="2400" dirty="0"/>
              <a:t>Stuck at local minima, so running k-means multiple times may help (pick one with the lowest J)</a:t>
            </a:r>
          </a:p>
          <a:p>
            <a:r>
              <a:rPr lang="en-GB" sz="2400" dirty="0"/>
              <a:t>We usually initialize based on K randomly picked training examples</a:t>
            </a:r>
          </a:p>
          <a:p>
            <a:r>
              <a:rPr lang="en-GB" sz="2400" dirty="0"/>
              <a:t>Choosing K: 1) elbow method (Cost vs K) – break in slope</a:t>
            </a:r>
          </a:p>
          <a:p>
            <a:pPr marL="0" indent="0">
              <a:buNone/>
            </a:pPr>
            <a:r>
              <a:rPr lang="en-GB" sz="2400" dirty="0"/>
              <a:t>2) Choose based on insight on problem (T shirt sizing –should be 3)</a:t>
            </a:r>
          </a:p>
          <a:p>
            <a:r>
              <a:rPr lang="en-GB" sz="2400" dirty="0"/>
              <a:t>Choosing K based on problem insight may be a better option</a:t>
            </a:r>
          </a:p>
          <a:p>
            <a:endParaRPr lang="en-GB" sz="2400" dirty="0"/>
          </a:p>
          <a:p>
            <a:endParaRPr lang="en-GB" sz="2400" dirty="0"/>
          </a:p>
          <a:p>
            <a:endParaRPr lang="en-US" dirty="0"/>
          </a:p>
        </p:txBody>
      </p:sp>
      <p:pic>
        <p:nvPicPr>
          <p:cNvPr id="6" name="Picture 5">
            <a:extLst>
              <a:ext uri="{FF2B5EF4-FFF2-40B4-BE49-F238E27FC236}">
                <a16:creationId xmlns:a16="http://schemas.microsoft.com/office/drawing/2014/main" id="{AA8773E7-25C6-44FA-BCCB-CB25E47DB74C}"/>
              </a:ext>
            </a:extLst>
          </p:cNvPr>
          <p:cNvPicPr>
            <a:picLocks noChangeAspect="1"/>
          </p:cNvPicPr>
          <p:nvPr/>
        </p:nvPicPr>
        <p:blipFill>
          <a:blip r:embed="rId2"/>
          <a:stretch>
            <a:fillRect/>
          </a:stretch>
        </p:blipFill>
        <p:spPr>
          <a:xfrm>
            <a:off x="6766560" y="3928404"/>
            <a:ext cx="5318323" cy="715069"/>
          </a:xfrm>
          <a:prstGeom prst="rect">
            <a:avLst/>
          </a:prstGeom>
          <a:ln>
            <a:solidFill>
              <a:schemeClr val="tx1"/>
            </a:solidFill>
          </a:ln>
        </p:spPr>
      </p:pic>
      <p:pic>
        <p:nvPicPr>
          <p:cNvPr id="10" name="Picture 9">
            <a:extLst>
              <a:ext uri="{FF2B5EF4-FFF2-40B4-BE49-F238E27FC236}">
                <a16:creationId xmlns:a16="http://schemas.microsoft.com/office/drawing/2014/main" id="{FF20D5C8-D5E7-4FEA-B1C6-A0D215BA97F1}"/>
              </a:ext>
            </a:extLst>
          </p:cNvPr>
          <p:cNvPicPr>
            <a:picLocks noChangeAspect="1"/>
          </p:cNvPicPr>
          <p:nvPr/>
        </p:nvPicPr>
        <p:blipFill>
          <a:blip r:embed="rId3"/>
          <a:stretch>
            <a:fillRect/>
          </a:stretch>
        </p:blipFill>
        <p:spPr>
          <a:xfrm>
            <a:off x="8632871" y="4797082"/>
            <a:ext cx="3516925" cy="2018713"/>
          </a:xfrm>
          <a:prstGeom prst="rect">
            <a:avLst/>
          </a:prstGeom>
          <a:ln>
            <a:solidFill>
              <a:schemeClr val="tx1"/>
            </a:solidFill>
          </a:ln>
        </p:spPr>
      </p:pic>
    </p:spTree>
    <p:extLst>
      <p:ext uri="{BB962C8B-B14F-4D97-AF65-F5344CB8AC3E}">
        <p14:creationId xmlns:p14="http://schemas.microsoft.com/office/powerpoint/2010/main" val="3173253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628E-E136-44A2-8D35-12CC46A3AC25}"/>
              </a:ext>
            </a:extLst>
          </p:cNvPr>
          <p:cNvSpPr>
            <a:spLocks noGrp="1"/>
          </p:cNvSpPr>
          <p:nvPr>
            <p:ph type="title"/>
          </p:nvPr>
        </p:nvSpPr>
        <p:spPr>
          <a:xfrm>
            <a:off x="78544" y="41567"/>
            <a:ext cx="11991536" cy="605548"/>
          </a:xfrm>
        </p:spPr>
        <p:txBody>
          <a:bodyPr>
            <a:normAutofit fontScale="90000"/>
          </a:bodyPr>
          <a:lstStyle/>
          <a:p>
            <a:r>
              <a:rPr lang="en-US" dirty="0"/>
              <a:t>Review week 8 – Unsupervised learning (k-means, PCA)</a:t>
            </a:r>
          </a:p>
        </p:txBody>
      </p:sp>
      <p:sp>
        <p:nvSpPr>
          <p:cNvPr id="3" name="Content Placeholder 2">
            <a:extLst>
              <a:ext uri="{FF2B5EF4-FFF2-40B4-BE49-F238E27FC236}">
                <a16:creationId xmlns:a16="http://schemas.microsoft.com/office/drawing/2014/main" id="{849367FA-97C7-478F-80E9-1D839C9513CE}"/>
              </a:ext>
            </a:extLst>
          </p:cNvPr>
          <p:cNvSpPr>
            <a:spLocks noGrp="1"/>
          </p:cNvSpPr>
          <p:nvPr>
            <p:ph idx="1"/>
          </p:nvPr>
        </p:nvSpPr>
        <p:spPr>
          <a:xfrm>
            <a:off x="64476" y="601731"/>
            <a:ext cx="11991536" cy="6136694"/>
          </a:xfrm>
        </p:spPr>
        <p:txBody>
          <a:bodyPr/>
          <a:lstStyle/>
          <a:p>
            <a:r>
              <a:rPr lang="en-GB" sz="2400" dirty="0"/>
              <a:t>PCA </a:t>
            </a:r>
            <a:r>
              <a:rPr lang="en-GB" sz="2400" dirty="0" err="1"/>
              <a:t>applic</a:t>
            </a:r>
            <a:r>
              <a:rPr lang="en-GB" sz="2400" dirty="0"/>
              <a:t>: 1) data compression, to speed learning algos 2) visualization of high-dim datasets</a:t>
            </a:r>
          </a:p>
          <a:p>
            <a:r>
              <a:rPr lang="en-GB" sz="2400" dirty="0"/>
              <a:t>1) Data compression- e.g. from 2D to 1D (m*2 to m*1) 2)Visualization e.g. R^50 to R^2 – in 2D we can easily visualize, how, we lost meaning of feature (these 2 feat- integrate diff </a:t>
            </a:r>
            <a:r>
              <a:rPr lang="en-GB" sz="2400" dirty="0" err="1"/>
              <a:t>featur</a:t>
            </a:r>
            <a:r>
              <a:rPr lang="en-GB" sz="2400" dirty="0"/>
              <a:t>)</a:t>
            </a:r>
          </a:p>
          <a:p>
            <a:r>
              <a:rPr lang="en-GB" sz="2400" dirty="0"/>
              <a:t>PCA- projects onto lower dim hyperplane, so that mean sq. error between points in Rd and hyperplane is minimized (feature scaling is needed so that we penalize each </a:t>
            </a:r>
            <a:r>
              <a:rPr lang="en-GB" sz="2400" dirty="0" err="1"/>
              <a:t>dimens</a:t>
            </a:r>
            <a:r>
              <a:rPr lang="en-GB" sz="2400" dirty="0"/>
              <a:t> equally)</a:t>
            </a:r>
          </a:p>
          <a:p>
            <a:r>
              <a:rPr lang="en-GB" sz="2400" dirty="0"/>
              <a:t>From 2D to 1D it is like fitting best line in plane (PCA vs reg, however, vert vs inclined distance, </a:t>
            </a:r>
            <a:r>
              <a:rPr lang="en-GB" sz="2400" dirty="0" err="1"/>
              <a:t>obj</a:t>
            </a:r>
            <a:r>
              <a:rPr lang="en-GB" sz="2400" dirty="0"/>
              <a:t> f is different, applications: prediction vs projection)</a:t>
            </a:r>
          </a:p>
          <a:p>
            <a:r>
              <a:rPr lang="en-GB" sz="2400" dirty="0"/>
              <a:t>So in PCA we do 2 things: 1) find direction vectors, spanning new space 2) Project data into that space. To apply PCA we 1) compute </a:t>
            </a:r>
            <a:r>
              <a:rPr lang="en-GB" sz="2400" dirty="0" err="1"/>
              <a:t>cov</a:t>
            </a:r>
            <a:r>
              <a:rPr lang="en-GB" sz="2400" dirty="0"/>
              <a:t> matrix (sigma) n*n of data 2) compute </a:t>
            </a:r>
            <a:r>
              <a:rPr lang="en-GB" sz="2400" dirty="0" err="1"/>
              <a:t>eigenvec</a:t>
            </a:r>
            <a:r>
              <a:rPr lang="en-GB" sz="2400" dirty="0"/>
              <a:t> of sigma – columns in U (n*n( are what we need (pick 1</a:t>
            </a:r>
            <a:r>
              <a:rPr lang="en-GB" sz="2400" baseline="30000" dirty="0"/>
              <a:t>st</a:t>
            </a:r>
            <a:r>
              <a:rPr lang="en-GB" sz="2400" dirty="0"/>
              <a:t> k columns)</a:t>
            </a:r>
          </a:p>
          <a:p>
            <a:r>
              <a:rPr lang="en-GB" sz="2400" dirty="0"/>
              <a:t>Z=X (m*n)* U(reduced) (n*k) ; reverse X= Z (m*k) * U(</a:t>
            </a:r>
            <a:r>
              <a:rPr lang="en-GB" sz="2400" dirty="0" err="1"/>
              <a:t>reduc</a:t>
            </a:r>
            <a:r>
              <a:rPr lang="en-GB" sz="2400" dirty="0"/>
              <a:t>) (k*n)</a:t>
            </a:r>
          </a:p>
          <a:p>
            <a:r>
              <a:rPr lang="en-GB" sz="2400" dirty="0"/>
              <a:t>So, algo is : 1) feature scaling 2) compute </a:t>
            </a:r>
            <a:r>
              <a:rPr lang="en-GB" sz="2400" dirty="0" err="1"/>
              <a:t>cov</a:t>
            </a:r>
            <a:r>
              <a:rPr lang="en-GB" sz="2400" dirty="0"/>
              <a:t>(x)=sigma 3) SVG of sigma and pick U 4) new z</a:t>
            </a:r>
          </a:p>
          <a:p>
            <a:r>
              <a:rPr lang="en-GB" sz="2400" dirty="0"/>
              <a:t>In real data usually many features are highly correlated, so even significantly reducing the number of dimensions still makes it possible to retain most of the variance</a:t>
            </a:r>
          </a:p>
          <a:p>
            <a:endParaRPr lang="en-US" dirty="0"/>
          </a:p>
        </p:txBody>
      </p:sp>
      <p:pic>
        <p:nvPicPr>
          <p:cNvPr id="9" name="Picture 8">
            <a:extLst>
              <a:ext uri="{FF2B5EF4-FFF2-40B4-BE49-F238E27FC236}">
                <a16:creationId xmlns:a16="http://schemas.microsoft.com/office/drawing/2014/main" id="{D290840B-A6D8-4893-A167-4BEDC24D1681}"/>
              </a:ext>
            </a:extLst>
          </p:cNvPr>
          <p:cNvPicPr>
            <a:picLocks noChangeAspect="1"/>
          </p:cNvPicPr>
          <p:nvPr/>
        </p:nvPicPr>
        <p:blipFill>
          <a:blip r:embed="rId2"/>
          <a:stretch>
            <a:fillRect/>
          </a:stretch>
        </p:blipFill>
        <p:spPr>
          <a:xfrm>
            <a:off x="9383150" y="4057430"/>
            <a:ext cx="2785407" cy="688160"/>
          </a:xfrm>
          <a:prstGeom prst="rect">
            <a:avLst/>
          </a:prstGeom>
          <a:ln>
            <a:solidFill>
              <a:schemeClr val="tx1"/>
            </a:solidFill>
          </a:ln>
        </p:spPr>
      </p:pic>
      <p:pic>
        <p:nvPicPr>
          <p:cNvPr id="11" name="Picture 10">
            <a:extLst>
              <a:ext uri="{FF2B5EF4-FFF2-40B4-BE49-F238E27FC236}">
                <a16:creationId xmlns:a16="http://schemas.microsoft.com/office/drawing/2014/main" id="{26909D24-9F25-4053-8EC4-85D4FCACE763}"/>
              </a:ext>
            </a:extLst>
          </p:cNvPr>
          <p:cNvPicPr>
            <a:picLocks noChangeAspect="1"/>
          </p:cNvPicPr>
          <p:nvPr/>
        </p:nvPicPr>
        <p:blipFill>
          <a:blip r:embed="rId3"/>
          <a:stretch>
            <a:fillRect/>
          </a:stretch>
        </p:blipFill>
        <p:spPr>
          <a:xfrm>
            <a:off x="8989255" y="4744613"/>
            <a:ext cx="3188514" cy="365896"/>
          </a:xfrm>
          <a:prstGeom prst="rect">
            <a:avLst/>
          </a:prstGeom>
          <a:ln>
            <a:solidFill>
              <a:schemeClr val="tx1"/>
            </a:solidFill>
          </a:ln>
        </p:spPr>
      </p:pic>
    </p:spTree>
    <p:extLst>
      <p:ext uri="{BB962C8B-B14F-4D97-AF65-F5344CB8AC3E}">
        <p14:creationId xmlns:p14="http://schemas.microsoft.com/office/powerpoint/2010/main" val="1398430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C628E-E136-44A2-8D35-12CC46A3AC25}"/>
              </a:ext>
            </a:extLst>
          </p:cNvPr>
          <p:cNvSpPr>
            <a:spLocks noGrp="1"/>
          </p:cNvSpPr>
          <p:nvPr>
            <p:ph type="title"/>
          </p:nvPr>
        </p:nvSpPr>
        <p:spPr>
          <a:xfrm>
            <a:off x="78544" y="41567"/>
            <a:ext cx="11991536" cy="605548"/>
          </a:xfrm>
        </p:spPr>
        <p:txBody>
          <a:bodyPr>
            <a:normAutofit fontScale="90000"/>
          </a:bodyPr>
          <a:lstStyle/>
          <a:p>
            <a:r>
              <a:rPr lang="en-US" dirty="0"/>
              <a:t>Review week 8 – Unsupervised learning</a:t>
            </a:r>
          </a:p>
        </p:txBody>
      </p:sp>
      <p:sp>
        <p:nvSpPr>
          <p:cNvPr id="3" name="Content Placeholder 2">
            <a:extLst>
              <a:ext uri="{FF2B5EF4-FFF2-40B4-BE49-F238E27FC236}">
                <a16:creationId xmlns:a16="http://schemas.microsoft.com/office/drawing/2014/main" id="{849367FA-97C7-478F-80E9-1D839C9513CE}"/>
              </a:ext>
            </a:extLst>
          </p:cNvPr>
          <p:cNvSpPr>
            <a:spLocks noGrp="1"/>
          </p:cNvSpPr>
          <p:nvPr>
            <p:ph idx="1"/>
          </p:nvPr>
        </p:nvSpPr>
        <p:spPr>
          <a:xfrm>
            <a:off x="64476" y="601731"/>
            <a:ext cx="11991536" cy="6136694"/>
          </a:xfrm>
        </p:spPr>
        <p:txBody>
          <a:bodyPr>
            <a:normAutofit/>
          </a:bodyPr>
          <a:lstStyle/>
          <a:p>
            <a:r>
              <a:rPr lang="en-US" sz="2400" dirty="0"/>
              <a:t>Avg squared projection error                                                         total variation in data</a:t>
            </a:r>
          </a:p>
          <a:p>
            <a:r>
              <a:rPr lang="en-US" sz="2400" dirty="0"/>
              <a:t>We choose k to be the smallest value so that , variance retained &gt;99,95</a:t>
            </a:r>
          </a:p>
          <a:p>
            <a:r>
              <a:rPr lang="en-US" sz="2400" dirty="0"/>
              <a:t>Algo for choosing N of principal components: 1) try PCA with k=1, compute all the necessary variables (</a:t>
            </a:r>
            <a:r>
              <a:rPr lang="en-US" sz="2400" dirty="0" err="1"/>
              <a:t>U,z,x</a:t>
            </a:r>
            <a:r>
              <a:rPr lang="en-US" sz="2400" dirty="0"/>
              <a:t>) 2) check if variance retained &gt;99 3) if yes stop if not increase the k</a:t>
            </a:r>
          </a:p>
          <a:p>
            <a:r>
              <a:rPr lang="en-US" sz="2400" dirty="0"/>
              <a:t>This is not the best computationally efficient method, another way is to use the entries of diagonal matrix S and compute the following up to k</a:t>
            </a:r>
          </a:p>
          <a:p>
            <a:r>
              <a:rPr lang="en-US" sz="2400" dirty="0"/>
              <a:t>If k is not enough then increase k</a:t>
            </a:r>
          </a:p>
          <a:p>
            <a:r>
              <a:rPr lang="en-US" sz="2400" dirty="0"/>
              <a:t>We can use PCA in CV problems: say 100*100 pic, 1</a:t>
            </a:r>
            <a:r>
              <a:rPr lang="en-US" sz="2400" baseline="30000" dirty="0"/>
              <a:t>st</a:t>
            </a:r>
            <a:r>
              <a:rPr lang="en-US" sz="2400" dirty="0"/>
              <a:t> unwrap into vector, 10000*1 then apply PCA to reduce dimension, apply the same mapping to test and cv set and speed up training</a:t>
            </a:r>
          </a:p>
          <a:p>
            <a:r>
              <a:rPr lang="en-US" sz="2400" dirty="0"/>
              <a:t>Misuses of PCA: 1) </a:t>
            </a:r>
            <a:r>
              <a:rPr lang="en-US" sz="2400" b="1" dirty="0"/>
              <a:t>using it to prevent overfitting- </a:t>
            </a:r>
            <a:r>
              <a:rPr lang="en-US" sz="2400" dirty="0"/>
              <a:t>by reducing N of features (less features, less likely to overfit) – by doing this we throw away useful info – use regularization instead</a:t>
            </a:r>
          </a:p>
          <a:p>
            <a:r>
              <a:rPr lang="en-US" sz="2400" dirty="0"/>
              <a:t>2) </a:t>
            </a:r>
            <a:r>
              <a:rPr lang="en-US" sz="2400" b="1" dirty="0"/>
              <a:t>Using PCA where it shouldn’t be used </a:t>
            </a:r>
            <a:r>
              <a:rPr lang="en-US" sz="2400" dirty="0"/>
              <a:t>– before using it try to avoid, if only there is strong reason for using it (slow training or memory requirements) then use it</a:t>
            </a:r>
          </a:p>
          <a:p>
            <a:endParaRPr lang="en-US" sz="2400" dirty="0"/>
          </a:p>
          <a:p>
            <a:endParaRPr lang="en-US" sz="2400" dirty="0"/>
          </a:p>
          <a:p>
            <a:endParaRPr lang="en-US" sz="2400" dirty="0"/>
          </a:p>
          <a:p>
            <a:endParaRPr lang="en-US" sz="2400" dirty="0"/>
          </a:p>
          <a:p>
            <a:endParaRPr lang="en-US" sz="2400" dirty="0"/>
          </a:p>
        </p:txBody>
      </p:sp>
      <p:pic>
        <p:nvPicPr>
          <p:cNvPr id="7" name="Picture 6">
            <a:extLst>
              <a:ext uri="{FF2B5EF4-FFF2-40B4-BE49-F238E27FC236}">
                <a16:creationId xmlns:a16="http://schemas.microsoft.com/office/drawing/2014/main" id="{BB673A45-4615-446C-BB26-571D3C7F455B}"/>
              </a:ext>
            </a:extLst>
          </p:cNvPr>
          <p:cNvPicPr>
            <a:picLocks noChangeAspect="1"/>
          </p:cNvPicPr>
          <p:nvPr/>
        </p:nvPicPr>
        <p:blipFill>
          <a:blip r:embed="rId2"/>
          <a:stretch>
            <a:fillRect/>
          </a:stretch>
        </p:blipFill>
        <p:spPr>
          <a:xfrm>
            <a:off x="4106376" y="527773"/>
            <a:ext cx="3152554" cy="597640"/>
          </a:xfrm>
          <a:prstGeom prst="rect">
            <a:avLst/>
          </a:prstGeom>
          <a:ln>
            <a:solidFill>
              <a:schemeClr val="tx1"/>
            </a:solidFill>
          </a:ln>
        </p:spPr>
      </p:pic>
      <p:pic>
        <p:nvPicPr>
          <p:cNvPr id="9" name="Picture 8">
            <a:extLst>
              <a:ext uri="{FF2B5EF4-FFF2-40B4-BE49-F238E27FC236}">
                <a16:creationId xmlns:a16="http://schemas.microsoft.com/office/drawing/2014/main" id="{128322E3-FCD2-49B1-BC32-C6B614FB7A1B}"/>
              </a:ext>
            </a:extLst>
          </p:cNvPr>
          <p:cNvPicPr>
            <a:picLocks noChangeAspect="1"/>
          </p:cNvPicPr>
          <p:nvPr/>
        </p:nvPicPr>
        <p:blipFill>
          <a:blip r:embed="rId3"/>
          <a:stretch>
            <a:fillRect/>
          </a:stretch>
        </p:blipFill>
        <p:spPr>
          <a:xfrm>
            <a:off x="10016418" y="56272"/>
            <a:ext cx="1898919" cy="592463"/>
          </a:xfrm>
          <a:prstGeom prst="rect">
            <a:avLst/>
          </a:prstGeom>
          <a:ln>
            <a:solidFill>
              <a:schemeClr val="tx1"/>
            </a:solidFill>
          </a:ln>
        </p:spPr>
      </p:pic>
      <p:pic>
        <p:nvPicPr>
          <p:cNvPr id="10" name="Picture 9">
            <a:extLst>
              <a:ext uri="{FF2B5EF4-FFF2-40B4-BE49-F238E27FC236}">
                <a16:creationId xmlns:a16="http://schemas.microsoft.com/office/drawing/2014/main" id="{5DEF4E38-28F7-4063-8F76-92B9906C8D49}"/>
              </a:ext>
            </a:extLst>
          </p:cNvPr>
          <p:cNvPicPr>
            <a:picLocks noChangeAspect="1"/>
          </p:cNvPicPr>
          <p:nvPr/>
        </p:nvPicPr>
        <p:blipFill>
          <a:blip r:embed="rId4"/>
          <a:stretch>
            <a:fillRect/>
          </a:stretch>
        </p:blipFill>
        <p:spPr>
          <a:xfrm>
            <a:off x="9184962" y="915130"/>
            <a:ext cx="3011732" cy="772239"/>
          </a:xfrm>
          <a:prstGeom prst="rect">
            <a:avLst/>
          </a:prstGeom>
        </p:spPr>
      </p:pic>
      <p:pic>
        <p:nvPicPr>
          <p:cNvPr id="13" name="Picture 12">
            <a:extLst>
              <a:ext uri="{FF2B5EF4-FFF2-40B4-BE49-F238E27FC236}">
                <a16:creationId xmlns:a16="http://schemas.microsoft.com/office/drawing/2014/main" id="{BE33BAD8-9CE1-4B28-AD5B-718C395FCF92}"/>
              </a:ext>
            </a:extLst>
          </p:cNvPr>
          <p:cNvPicPr>
            <a:picLocks noChangeAspect="1"/>
          </p:cNvPicPr>
          <p:nvPr/>
        </p:nvPicPr>
        <p:blipFill>
          <a:blip r:embed="rId5"/>
          <a:stretch>
            <a:fillRect/>
          </a:stretch>
        </p:blipFill>
        <p:spPr>
          <a:xfrm>
            <a:off x="9537895" y="2648526"/>
            <a:ext cx="2654104" cy="304570"/>
          </a:xfrm>
          <a:prstGeom prst="rect">
            <a:avLst/>
          </a:prstGeom>
          <a:ln>
            <a:solidFill>
              <a:schemeClr val="tx1"/>
            </a:solidFill>
          </a:ln>
        </p:spPr>
      </p:pic>
      <p:pic>
        <p:nvPicPr>
          <p:cNvPr id="14" name="Picture 13">
            <a:extLst>
              <a:ext uri="{FF2B5EF4-FFF2-40B4-BE49-F238E27FC236}">
                <a16:creationId xmlns:a16="http://schemas.microsoft.com/office/drawing/2014/main" id="{4ABFDD7A-0FA4-4D50-806C-A5533884F370}"/>
              </a:ext>
            </a:extLst>
          </p:cNvPr>
          <p:cNvPicPr>
            <a:picLocks noChangeAspect="1"/>
          </p:cNvPicPr>
          <p:nvPr/>
        </p:nvPicPr>
        <p:blipFill>
          <a:blip r:embed="rId6"/>
          <a:stretch>
            <a:fillRect/>
          </a:stretch>
        </p:blipFill>
        <p:spPr>
          <a:xfrm>
            <a:off x="7010766" y="2611899"/>
            <a:ext cx="2390775" cy="762000"/>
          </a:xfrm>
          <a:prstGeom prst="rect">
            <a:avLst/>
          </a:prstGeom>
          <a:ln>
            <a:solidFill>
              <a:schemeClr val="tx1"/>
            </a:solidFill>
          </a:ln>
        </p:spPr>
      </p:pic>
    </p:spTree>
    <p:extLst>
      <p:ext uri="{BB962C8B-B14F-4D97-AF65-F5344CB8AC3E}">
        <p14:creationId xmlns:p14="http://schemas.microsoft.com/office/powerpoint/2010/main" val="3493657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E725-7948-4840-9B96-B4DCEFF06E53}"/>
              </a:ext>
            </a:extLst>
          </p:cNvPr>
          <p:cNvSpPr>
            <a:spLocks noGrp="1"/>
          </p:cNvSpPr>
          <p:nvPr>
            <p:ph type="title"/>
          </p:nvPr>
        </p:nvSpPr>
        <p:spPr>
          <a:xfrm>
            <a:off x="78544" y="27499"/>
            <a:ext cx="11991536" cy="507073"/>
          </a:xfrm>
        </p:spPr>
        <p:txBody>
          <a:bodyPr>
            <a:noAutofit/>
          </a:bodyPr>
          <a:lstStyle/>
          <a:p>
            <a:r>
              <a:rPr lang="en-US" sz="3600" dirty="0"/>
              <a:t>Review week 9- anomaly detection, recommender systems</a:t>
            </a:r>
          </a:p>
        </p:txBody>
      </p:sp>
      <p:sp>
        <p:nvSpPr>
          <p:cNvPr id="3" name="Content Placeholder 2">
            <a:extLst>
              <a:ext uri="{FF2B5EF4-FFF2-40B4-BE49-F238E27FC236}">
                <a16:creationId xmlns:a16="http://schemas.microsoft.com/office/drawing/2014/main" id="{FD5A27D1-EFEB-4194-AE64-265ABF38654C}"/>
              </a:ext>
            </a:extLst>
          </p:cNvPr>
          <p:cNvSpPr>
            <a:spLocks noGrp="1"/>
          </p:cNvSpPr>
          <p:nvPr>
            <p:ph idx="1"/>
          </p:nvPr>
        </p:nvSpPr>
        <p:spPr>
          <a:xfrm>
            <a:off x="92611" y="506436"/>
            <a:ext cx="11935266" cy="6309360"/>
          </a:xfrm>
        </p:spPr>
        <p:txBody>
          <a:bodyPr/>
          <a:lstStyle/>
          <a:p>
            <a:r>
              <a:rPr lang="en-GB" sz="2400" b="1" dirty="0"/>
              <a:t>Anomaly detection </a:t>
            </a:r>
            <a:r>
              <a:rPr lang="en-GB" sz="2400" dirty="0"/>
              <a:t>(which data points deviate from mean significantly, given e.g. Gaussian distribution), is widely used in </a:t>
            </a:r>
            <a:r>
              <a:rPr lang="en-GB" sz="2400" b="1" dirty="0"/>
              <a:t>fraud detection </a:t>
            </a:r>
            <a:r>
              <a:rPr lang="en-GB" sz="2400" dirty="0"/>
              <a:t>(e.g. ‘has this credit card been stolen) </a:t>
            </a:r>
          </a:p>
          <a:p>
            <a:r>
              <a:rPr lang="en-GB" sz="2400" b="1" dirty="0"/>
              <a:t>Recommender systems </a:t>
            </a:r>
            <a:r>
              <a:rPr lang="en-GB" sz="2400" dirty="0"/>
              <a:t>look at </a:t>
            </a:r>
            <a:r>
              <a:rPr lang="en-GB" sz="2400" b="1" dirty="0"/>
              <a:t>patterns</a:t>
            </a:r>
            <a:r>
              <a:rPr lang="en-GB" sz="2400" dirty="0"/>
              <a:t> </a:t>
            </a:r>
            <a:r>
              <a:rPr lang="en-GB" sz="2400" b="1" dirty="0"/>
              <a:t>of activities </a:t>
            </a:r>
            <a:r>
              <a:rPr lang="en-GB" sz="2400" dirty="0"/>
              <a:t>between </a:t>
            </a:r>
            <a:r>
              <a:rPr lang="en-GB" sz="2400" b="1" dirty="0"/>
              <a:t>different users  products </a:t>
            </a:r>
            <a:r>
              <a:rPr lang="en-GB" sz="2400" dirty="0"/>
              <a:t>to produce these </a:t>
            </a:r>
            <a:r>
              <a:rPr lang="en-GB" sz="2400" dirty="0" err="1"/>
              <a:t>recom</a:t>
            </a:r>
            <a:r>
              <a:rPr lang="en-GB" sz="2400" dirty="0"/>
              <a:t>(algos </a:t>
            </a:r>
            <a:r>
              <a:rPr lang="en-GB" sz="2400" b="1" dirty="0" err="1"/>
              <a:t>collabor</a:t>
            </a:r>
            <a:r>
              <a:rPr lang="en-GB" sz="2400" b="1" dirty="0"/>
              <a:t> filtering algorithm </a:t>
            </a:r>
            <a:r>
              <a:rPr lang="en-GB" sz="2400" dirty="0"/>
              <a:t>and </a:t>
            </a:r>
            <a:r>
              <a:rPr lang="en-GB" sz="2400" b="1" dirty="0"/>
              <a:t>low-rank matrix factorization)</a:t>
            </a:r>
          </a:p>
          <a:p>
            <a:r>
              <a:rPr lang="en-GB" sz="2400" b="1" dirty="0"/>
              <a:t>In anomaly detection </a:t>
            </a:r>
            <a:r>
              <a:rPr lang="en-GB" sz="2400" dirty="0"/>
              <a:t>given a dataset x1,…,</a:t>
            </a:r>
            <a:r>
              <a:rPr lang="en-GB" sz="2400" dirty="0" err="1"/>
              <a:t>xn</a:t>
            </a:r>
            <a:r>
              <a:rPr lang="en-GB" sz="2400" dirty="0"/>
              <a:t> we assume that it is not anomalous and construct a model p(x), then given </a:t>
            </a:r>
            <a:r>
              <a:rPr lang="en-GB" sz="2400" dirty="0" err="1"/>
              <a:t>xtest</a:t>
            </a:r>
            <a:r>
              <a:rPr lang="en-GB" sz="2400" dirty="0"/>
              <a:t> we test whether</a:t>
            </a:r>
          </a:p>
          <a:p>
            <a:r>
              <a:rPr lang="en-GB" sz="2400" dirty="0"/>
              <a:t>Parameter estimation- given a dataset x1…</a:t>
            </a:r>
            <a:r>
              <a:rPr lang="en-GB" sz="2400" dirty="0" err="1"/>
              <a:t>xn</a:t>
            </a:r>
            <a:r>
              <a:rPr lang="en-GB" sz="2400" dirty="0"/>
              <a:t> we assume that data generating prob </a:t>
            </a:r>
            <a:r>
              <a:rPr lang="en-GB" sz="2400" dirty="0" err="1"/>
              <a:t>distrib</a:t>
            </a:r>
            <a:r>
              <a:rPr lang="en-GB" sz="2400" dirty="0"/>
              <a:t> and then estimate parameters of </a:t>
            </a:r>
            <a:r>
              <a:rPr lang="en-GB" sz="2400" dirty="0" err="1"/>
              <a:t>distrib</a:t>
            </a:r>
            <a:r>
              <a:rPr lang="en-GB" sz="2400" dirty="0"/>
              <a:t> using MLE (for Gaussian, sample mean and var)</a:t>
            </a:r>
          </a:p>
          <a:p>
            <a:r>
              <a:rPr lang="en-GB" sz="2400" dirty="0"/>
              <a:t>We fit param for each feature and given </a:t>
            </a:r>
            <a:r>
              <a:rPr lang="en-GB" sz="2400" dirty="0" err="1"/>
              <a:t>xtest</a:t>
            </a:r>
            <a:r>
              <a:rPr lang="en-GB" sz="2400" dirty="0"/>
              <a:t> we calc joint PDF of features</a:t>
            </a:r>
          </a:p>
          <a:p>
            <a:r>
              <a:rPr lang="en-GB" sz="2400" dirty="0"/>
              <a:t>So, </a:t>
            </a:r>
            <a:r>
              <a:rPr lang="en-GB" sz="2400" b="1" dirty="0"/>
              <a:t>overall algo</a:t>
            </a:r>
            <a:r>
              <a:rPr lang="en-GB" sz="2400" dirty="0"/>
              <a:t>: 1) </a:t>
            </a:r>
            <a:r>
              <a:rPr lang="en-GB" sz="2400" b="1" dirty="0"/>
              <a:t>choose features x </a:t>
            </a:r>
            <a:r>
              <a:rPr lang="en-GB" sz="2400" dirty="0"/>
              <a:t>that might be </a:t>
            </a:r>
            <a:r>
              <a:rPr lang="en-GB" sz="2400" b="1" dirty="0"/>
              <a:t>indicative</a:t>
            </a:r>
            <a:r>
              <a:rPr lang="en-GB" sz="2400" dirty="0"/>
              <a:t> of anomalous examples 2) </a:t>
            </a:r>
            <a:r>
              <a:rPr lang="en-GB" sz="2400" b="1" dirty="0"/>
              <a:t>fit</a:t>
            </a:r>
            <a:r>
              <a:rPr lang="en-GB" sz="2400" dirty="0"/>
              <a:t> </a:t>
            </a:r>
            <a:r>
              <a:rPr lang="en-GB" sz="2400" b="1" dirty="0"/>
              <a:t>parameters</a:t>
            </a:r>
            <a:r>
              <a:rPr lang="en-GB" sz="2400" dirty="0"/>
              <a:t> of </a:t>
            </a:r>
            <a:r>
              <a:rPr lang="en-GB" sz="2400" dirty="0" err="1"/>
              <a:t>distrib</a:t>
            </a:r>
            <a:r>
              <a:rPr lang="en-GB" sz="2400" dirty="0"/>
              <a:t> (mu, sigma) 3) given </a:t>
            </a:r>
            <a:r>
              <a:rPr lang="en-GB" sz="2400" dirty="0" err="1"/>
              <a:t>xtest</a:t>
            </a:r>
            <a:r>
              <a:rPr lang="en-GB" sz="2400" dirty="0"/>
              <a:t> </a:t>
            </a:r>
            <a:r>
              <a:rPr lang="en-GB" sz="2400" b="1" dirty="0"/>
              <a:t>compute p(x) </a:t>
            </a:r>
            <a:r>
              <a:rPr lang="en-GB" sz="2400" dirty="0"/>
              <a:t>prob of observing this sample, </a:t>
            </a:r>
            <a:r>
              <a:rPr lang="en-GB" sz="2400" b="1" dirty="0"/>
              <a:t>joint pdf </a:t>
            </a:r>
            <a:r>
              <a:rPr lang="en-GB" sz="2400" dirty="0"/>
              <a:t>(as product of p1..pn if </a:t>
            </a:r>
            <a:r>
              <a:rPr lang="en-GB" sz="2400" dirty="0" err="1"/>
              <a:t>indep</a:t>
            </a:r>
            <a:r>
              <a:rPr lang="en-GB" sz="2400" dirty="0"/>
              <a:t>) 4) check if </a:t>
            </a:r>
            <a:r>
              <a:rPr lang="en-GB" sz="2400" b="1" dirty="0"/>
              <a:t>p(x-test)&gt; or &lt; eps </a:t>
            </a:r>
            <a:r>
              <a:rPr lang="en-GB" sz="2400" dirty="0"/>
              <a:t>to decide </a:t>
            </a:r>
            <a:r>
              <a:rPr lang="en-GB" sz="2400" dirty="0" err="1"/>
              <a:t>anom</a:t>
            </a:r>
            <a:r>
              <a:rPr lang="en-GB" sz="2400" dirty="0"/>
              <a:t> or not)</a:t>
            </a:r>
          </a:p>
          <a:p>
            <a:r>
              <a:rPr lang="en-GB" sz="2400" dirty="0"/>
              <a:t>We use only normal </a:t>
            </a:r>
            <a:r>
              <a:rPr lang="en-GB" sz="2400" dirty="0" err="1"/>
              <a:t>exampl</a:t>
            </a:r>
            <a:r>
              <a:rPr lang="en-GB" sz="2400" dirty="0"/>
              <a:t> in train set (6000 ex) to fit parameters mu, sig</a:t>
            </a:r>
          </a:p>
          <a:p>
            <a:pPr marL="0" indent="0">
              <a:buNone/>
            </a:pPr>
            <a:r>
              <a:rPr lang="en-GB" sz="2400" dirty="0"/>
              <a:t>In cv (2000-10) and test (2000-10) we use both normal and </a:t>
            </a:r>
            <a:r>
              <a:rPr lang="en-GB" sz="2400" dirty="0" err="1"/>
              <a:t>anom</a:t>
            </a:r>
            <a:r>
              <a:rPr lang="en-GB" sz="2400" dirty="0"/>
              <a:t> samples, overall 10 000 – 20</a:t>
            </a:r>
          </a:p>
          <a:p>
            <a:r>
              <a:rPr lang="en-GB" sz="2400" dirty="0"/>
              <a:t>After fitting in tr set, we calc px (&gt;&lt;eps), and compare to true labels, use F1 score, as skewed</a:t>
            </a:r>
          </a:p>
          <a:p>
            <a:endParaRPr lang="en-GB" sz="2400" dirty="0"/>
          </a:p>
          <a:p>
            <a:endParaRPr lang="en-US" dirty="0"/>
          </a:p>
        </p:txBody>
      </p:sp>
      <p:pic>
        <p:nvPicPr>
          <p:cNvPr id="5" name="Picture 4">
            <a:extLst>
              <a:ext uri="{FF2B5EF4-FFF2-40B4-BE49-F238E27FC236}">
                <a16:creationId xmlns:a16="http://schemas.microsoft.com/office/drawing/2014/main" id="{72A7465D-B4AD-4DC1-BF68-5B3A13C6B34C}"/>
              </a:ext>
            </a:extLst>
          </p:cNvPr>
          <p:cNvPicPr>
            <a:picLocks noChangeAspect="1"/>
          </p:cNvPicPr>
          <p:nvPr/>
        </p:nvPicPr>
        <p:blipFill>
          <a:blip r:embed="rId2"/>
          <a:stretch>
            <a:fillRect/>
          </a:stretch>
        </p:blipFill>
        <p:spPr>
          <a:xfrm>
            <a:off x="9952895" y="2388353"/>
            <a:ext cx="2131256" cy="561358"/>
          </a:xfrm>
          <a:prstGeom prst="rect">
            <a:avLst/>
          </a:prstGeom>
          <a:ln>
            <a:solidFill>
              <a:schemeClr val="tx1"/>
            </a:solidFill>
          </a:ln>
        </p:spPr>
      </p:pic>
      <p:pic>
        <p:nvPicPr>
          <p:cNvPr id="6" name="Picture 5">
            <a:extLst>
              <a:ext uri="{FF2B5EF4-FFF2-40B4-BE49-F238E27FC236}">
                <a16:creationId xmlns:a16="http://schemas.microsoft.com/office/drawing/2014/main" id="{2ACC5710-A271-4B54-9B0E-EBFC7BFAD3E0}"/>
              </a:ext>
            </a:extLst>
          </p:cNvPr>
          <p:cNvPicPr>
            <a:picLocks noChangeAspect="1"/>
          </p:cNvPicPr>
          <p:nvPr/>
        </p:nvPicPr>
        <p:blipFill>
          <a:blip r:embed="rId3"/>
          <a:stretch>
            <a:fillRect/>
          </a:stretch>
        </p:blipFill>
        <p:spPr>
          <a:xfrm>
            <a:off x="7515519" y="2389453"/>
            <a:ext cx="2359745" cy="494423"/>
          </a:xfrm>
          <a:prstGeom prst="rect">
            <a:avLst/>
          </a:prstGeom>
          <a:ln>
            <a:solidFill>
              <a:schemeClr val="tx1"/>
            </a:solidFill>
          </a:ln>
        </p:spPr>
      </p:pic>
      <p:pic>
        <p:nvPicPr>
          <p:cNvPr id="16" name="Picture 15">
            <a:extLst>
              <a:ext uri="{FF2B5EF4-FFF2-40B4-BE49-F238E27FC236}">
                <a16:creationId xmlns:a16="http://schemas.microsoft.com/office/drawing/2014/main" id="{47FA6E01-F594-4BD8-AA00-4DDC231052C1}"/>
              </a:ext>
            </a:extLst>
          </p:cNvPr>
          <p:cNvPicPr>
            <a:picLocks noChangeAspect="1"/>
          </p:cNvPicPr>
          <p:nvPr/>
        </p:nvPicPr>
        <p:blipFill>
          <a:blip r:embed="rId4"/>
          <a:stretch>
            <a:fillRect/>
          </a:stretch>
        </p:blipFill>
        <p:spPr>
          <a:xfrm>
            <a:off x="9918200" y="3499481"/>
            <a:ext cx="2245664" cy="692692"/>
          </a:xfrm>
          <a:prstGeom prst="rect">
            <a:avLst/>
          </a:prstGeom>
          <a:ln>
            <a:solidFill>
              <a:schemeClr val="tx1"/>
            </a:solidFill>
          </a:ln>
        </p:spPr>
      </p:pic>
      <p:pic>
        <p:nvPicPr>
          <p:cNvPr id="20" name="Picture 19">
            <a:extLst>
              <a:ext uri="{FF2B5EF4-FFF2-40B4-BE49-F238E27FC236}">
                <a16:creationId xmlns:a16="http://schemas.microsoft.com/office/drawing/2014/main" id="{5E8E953F-1C9E-4629-A1A4-83B18F004EE0}"/>
              </a:ext>
            </a:extLst>
          </p:cNvPr>
          <p:cNvPicPr>
            <a:picLocks noChangeAspect="1"/>
          </p:cNvPicPr>
          <p:nvPr/>
        </p:nvPicPr>
        <p:blipFill>
          <a:blip r:embed="rId5"/>
          <a:stretch>
            <a:fillRect/>
          </a:stretch>
        </p:blipFill>
        <p:spPr>
          <a:xfrm>
            <a:off x="9632123" y="5113166"/>
            <a:ext cx="2531741" cy="584248"/>
          </a:xfrm>
          <a:prstGeom prst="rect">
            <a:avLst/>
          </a:prstGeom>
          <a:ln>
            <a:solidFill>
              <a:schemeClr val="tx1"/>
            </a:solidFill>
          </a:ln>
        </p:spPr>
      </p:pic>
    </p:spTree>
    <p:extLst>
      <p:ext uri="{BB962C8B-B14F-4D97-AF65-F5344CB8AC3E}">
        <p14:creationId xmlns:p14="http://schemas.microsoft.com/office/powerpoint/2010/main" val="2227470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E725-7948-4840-9B96-B4DCEFF06E53}"/>
              </a:ext>
            </a:extLst>
          </p:cNvPr>
          <p:cNvSpPr>
            <a:spLocks noGrp="1"/>
          </p:cNvSpPr>
          <p:nvPr>
            <p:ph type="title"/>
          </p:nvPr>
        </p:nvSpPr>
        <p:spPr>
          <a:xfrm>
            <a:off x="78544" y="27499"/>
            <a:ext cx="11991536" cy="507073"/>
          </a:xfrm>
        </p:spPr>
        <p:txBody>
          <a:bodyPr>
            <a:noAutofit/>
          </a:bodyPr>
          <a:lstStyle/>
          <a:p>
            <a:r>
              <a:rPr lang="en-US" sz="3600" dirty="0"/>
              <a:t>Review week 9- anomaly detection, recommender systems</a:t>
            </a:r>
          </a:p>
        </p:txBody>
      </p:sp>
      <p:sp>
        <p:nvSpPr>
          <p:cNvPr id="3" name="Content Placeholder 2">
            <a:extLst>
              <a:ext uri="{FF2B5EF4-FFF2-40B4-BE49-F238E27FC236}">
                <a16:creationId xmlns:a16="http://schemas.microsoft.com/office/drawing/2014/main" id="{FD5A27D1-EFEB-4194-AE64-265ABF38654C}"/>
              </a:ext>
            </a:extLst>
          </p:cNvPr>
          <p:cNvSpPr>
            <a:spLocks noGrp="1"/>
          </p:cNvSpPr>
          <p:nvPr>
            <p:ph idx="1"/>
          </p:nvPr>
        </p:nvSpPr>
        <p:spPr>
          <a:xfrm>
            <a:off x="92611" y="422032"/>
            <a:ext cx="11935266" cy="6435968"/>
          </a:xfrm>
        </p:spPr>
        <p:txBody>
          <a:bodyPr>
            <a:normAutofit/>
          </a:bodyPr>
          <a:lstStyle/>
          <a:p>
            <a:r>
              <a:rPr lang="en-US" sz="2400" dirty="0"/>
              <a:t>We use cv set 1) to tune eps based on F1 score 2) choose which features to incl, then report final perf value based on test set, so having 1 number eval metric enables fast decision </a:t>
            </a:r>
            <a:r>
              <a:rPr lang="en-US" sz="2400" dirty="0" err="1"/>
              <a:t>mak</a:t>
            </a:r>
            <a:r>
              <a:rPr lang="en-US" sz="2400" dirty="0"/>
              <a:t>.</a:t>
            </a:r>
          </a:p>
          <a:p>
            <a:r>
              <a:rPr lang="en-US" sz="2400" dirty="0"/>
              <a:t>Anomaly det vs </a:t>
            </a:r>
            <a:r>
              <a:rPr lang="en-US" sz="2400" dirty="0" err="1"/>
              <a:t>superv</a:t>
            </a:r>
            <a:r>
              <a:rPr lang="en-US" sz="2400" dirty="0"/>
              <a:t>: small N of pos ex and different range of anomalies, so hard to train as supervised problem; for </a:t>
            </a:r>
            <a:r>
              <a:rPr lang="en-US" sz="2400" dirty="0" err="1"/>
              <a:t>superv</a:t>
            </a:r>
            <a:r>
              <a:rPr lang="en-US" sz="2400" dirty="0"/>
              <a:t> –balanced dataset</a:t>
            </a:r>
          </a:p>
          <a:p>
            <a:r>
              <a:rPr lang="en-US" sz="2400" dirty="0"/>
              <a:t>Feature </a:t>
            </a:r>
            <a:r>
              <a:rPr lang="en-US" sz="2400" dirty="0" err="1"/>
              <a:t>sel</a:t>
            </a:r>
            <a:r>
              <a:rPr lang="en-US" sz="2400" dirty="0"/>
              <a:t> has huge effect on perf of anomaly detection algo; if we are fitting Gaussian model, features need to be </a:t>
            </a:r>
            <a:r>
              <a:rPr lang="en-US" sz="2400" dirty="0" err="1"/>
              <a:t>Gaus</a:t>
            </a:r>
            <a:r>
              <a:rPr lang="en-US" sz="2400" dirty="0"/>
              <a:t> (plot hist of feat, if not G, apply transforms</a:t>
            </a:r>
          </a:p>
          <a:p>
            <a:r>
              <a:rPr lang="en-US" sz="2400" dirty="0"/>
              <a:t>For feature sel. we can use error analysis, manually look up ex. that algo </a:t>
            </a:r>
            <a:r>
              <a:rPr lang="en-US" sz="2400" dirty="0" err="1"/>
              <a:t>classif</a:t>
            </a:r>
            <a:r>
              <a:rPr lang="en-US" sz="2400" dirty="0"/>
              <a:t> </a:t>
            </a:r>
            <a:r>
              <a:rPr lang="en-US" sz="2400" dirty="0" err="1"/>
              <a:t>incor</a:t>
            </a:r>
            <a:r>
              <a:rPr lang="en-US" sz="2400" dirty="0"/>
              <a:t>, with the aim to come up with a new </a:t>
            </a:r>
            <a:r>
              <a:rPr lang="en-US" sz="2400" dirty="0" err="1"/>
              <a:t>featur</a:t>
            </a:r>
            <a:r>
              <a:rPr lang="en-US" sz="2400" dirty="0"/>
              <a:t> that helps to detect this (large p for normal, low p –</a:t>
            </a:r>
            <a:r>
              <a:rPr lang="en-US" sz="2400" dirty="0" err="1"/>
              <a:t>anom</a:t>
            </a:r>
            <a:r>
              <a:rPr lang="en-US" sz="2400" dirty="0"/>
              <a:t>)</a:t>
            </a:r>
          </a:p>
          <a:p>
            <a:r>
              <a:rPr lang="en-US" sz="2400" dirty="0"/>
              <a:t>When features are not </a:t>
            </a:r>
            <a:r>
              <a:rPr lang="en-US" sz="2400" dirty="0" err="1"/>
              <a:t>indep</a:t>
            </a:r>
            <a:r>
              <a:rPr lang="en-US" sz="2400" dirty="0"/>
              <a:t> (separately both samples are not </a:t>
            </a:r>
            <a:r>
              <a:rPr lang="en-US" sz="2400" dirty="0" err="1"/>
              <a:t>anom</a:t>
            </a:r>
            <a:r>
              <a:rPr lang="en-US" sz="2400" dirty="0"/>
              <a:t>, but </a:t>
            </a:r>
            <a:r>
              <a:rPr lang="en-US" sz="2400" dirty="0" err="1"/>
              <a:t>indiv</a:t>
            </a:r>
            <a:r>
              <a:rPr lang="en-US" sz="2400" dirty="0"/>
              <a:t>,</a:t>
            </a:r>
          </a:p>
          <a:p>
            <a:pPr marL="0" indent="0">
              <a:buNone/>
            </a:pPr>
            <a:r>
              <a:rPr lang="en-US" sz="2400" dirty="0"/>
              <a:t>They are; in this case we use multivariate G (mu, </a:t>
            </a:r>
            <a:r>
              <a:rPr lang="en-US" sz="2400" dirty="0" err="1"/>
              <a:t>cov_matrix</a:t>
            </a:r>
            <a:r>
              <a:rPr lang="en-US" sz="2400" dirty="0"/>
              <a:t>), when </a:t>
            </a:r>
            <a:r>
              <a:rPr lang="en-US" sz="2400" dirty="0" err="1"/>
              <a:t>indep</a:t>
            </a:r>
            <a:r>
              <a:rPr lang="en-US" sz="2400" dirty="0"/>
              <a:t> MG=product of G</a:t>
            </a:r>
          </a:p>
          <a:p>
            <a:r>
              <a:rPr lang="en-US" sz="2400" dirty="0"/>
              <a:t>So, we fit par of MG and then calculate p(x)&lt;&gt;eps, G is a special case of MG when </a:t>
            </a:r>
            <a:r>
              <a:rPr lang="en-US" sz="2400" dirty="0" err="1"/>
              <a:t>cov</a:t>
            </a:r>
            <a:r>
              <a:rPr lang="en-US" sz="2400" dirty="0"/>
              <a:t> is </a:t>
            </a:r>
            <a:r>
              <a:rPr lang="en-US" sz="2400" dirty="0" err="1"/>
              <a:t>diag</a:t>
            </a:r>
            <a:endParaRPr lang="en-US" sz="2400" dirty="0"/>
          </a:p>
          <a:p>
            <a:r>
              <a:rPr lang="en-US" sz="2400" b="1" dirty="0"/>
              <a:t>Original model </a:t>
            </a:r>
            <a:r>
              <a:rPr lang="en-US" sz="2400" dirty="0"/>
              <a:t>(p1*p2..pn): 1) in case of </a:t>
            </a:r>
            <a:r>
              <a:rPr lang="en-US" sz="2400" dirty="0" err="1"/>
              <a:t>correl</a:t>
            </a:r>
            <a:r>
              <a:rPr lang="en-US" sz="2400" dirty="0"/>
              <a:t> </a:t>
            </a:r>
            <a:r>
              <a:rPr lang="en-US" sz="2400" dirty="0" err="1"/>
              <a:t>betw</a:t>
            </a:r>
            <a:r>
              <a:rPr lang="en-US" sz="2400" dirty="0"/>
              <a:t> features, we need to manually create new features (x3=x1/x2) to detect unusual occur x1 &gt;&gt;, x2&lt;&lt; 2) </a:t>
            </a:r>
            <a:r>
              <a:rPr lang="en-US" sz="2400" dirty="0" err="1"/>
              <a:t>comput</a:t>
            </a:r>
            <a:r>
              <a:rPr lang="en-US" sz="2400" dirty="0"/>
              <a:t> cheaper</a:t>
            </a:r>
          </a:p>
          <a:p>
            <a:pPr marL="0" indent="0">
              <a:buNone/>
            </a:pPr>
            <a:r>
              <a:rPr lang="en-US" sz="2400" dirty="0"/>
              <a:t>3) Works fine when m is small.  Multivariate G model: 1) </a:t>
            </a:r>
            <a:r>
              <a:rPr lang="en-US" sz="2400" dirty="0" err="1"/>
              <a:t>autom</a:t>
            </a:r>
            <a:r>
              <a:rPr lang="en-US" sz="2400" dirty="0"/>
              <a:t> captures </a:t>
            </a:r>
            <a:r>
              <a:rPr lang="en-US" sz="2400" dirty="0" err="1"/>
              <a:t>correl</a:t>
            </a:r>
            <a:r>
              <a:rPr lang="en-US" sz="2400" dirty="0"/>
              <a:t> </a:t>
            </a:r>
            <a:r>
              <a:rPr lang="en-US" sz="2400" dirty="0" err="1"/>
              <a:t>betw</a:t>
            </a:r>
            <a:r>
              <a:rPr lang="en-US" sz="2400" dirty="0"/>
              <a:t> features in </a:t>
            </a:r>
            <a:r>
              <a:rPr lang="en-US" sz="2400" dirty="0" err="1"/>
              <a:t>cov</a:t>
            </a:r>
            <a:r>
              <a:rPr lang="en-US" sz="2400" dirty="0"/>
              <a:t> matrix 2) </a:t>
            </a:r>
            <a:r>
              <a:rPr lang="en-US" sz="2400" dirty="0" err="1"/>
              <a:t>comput</a:t>
            </a:r>
            <a:r>
              <a:rPr lang="en-US" sz="2400" dirty="0"/>
              <a:t> more expensive ( invert </a:t>
            </a:r>
            <a:r>
              <a:rPr lang="en-US" sz="2400" dirty="0" err="1"/>
              <a:t>cov</a:t>
            </a:r>
            <a:r>
              <a:rPr lang="en-US" sz="2400" dirty="0"/>
              <a:t> matrix in PDF) 3) m=10n ore more and no redundant features so that covariance matrix is invertible</a:t>
            </a:r>
          </a:p>
          <a:p>
            <a:endParaRPr lang="en-US" sz="2400" dirty="0"/>
          </a:p>
          <a:p>
            <a:endParaRPr lang="en-US" sz="2400" dirty="0"/>
          </a:p>
        </p:txBody>
      </p:sp>
      <p:pic>
        <p:nvPicPr>
          <p:cNvPr id="8" name="Picture 7">
            <a:extLst>
              <a:ext uri="{FF2B5EF4-FFF2-40B4-BE49-F238E27FC236}">
                <a16:creationId xmlns:a16="http://schemas.microsoft.com/office/drawing/2014/main" id="{BF33F2DA-2B9C-4C41-AFED-AD65896F13E9}"/>
              </a:ext>
            </a:extLst>
          </p:cNvPr>
          <p:cNvPicPr>
            <a:picLocks noChangeAspect="1"/>
          </p:cNvPicPr>
          <p:nvPr/>
        </p:nvPicPr>
        <p:blipFill>
          <a:blip r:embed="rId2"/>
          <a:stretch>
            <a:fillRect/>
          </a:stretch>
        </p:blipFill>
        <p:spPr>
          <a:xfrm>
            <a:off x="9887609" y="2395757"/>
            <a:ext cx="2150555" cy="305240"/>
          </a:xfrm>
          <a:prstGeom prst="rect">
            <a:avLst/>
          </a:prstGeom>
          <a:ln>
            <a:solidFill>
              <a:schemeClr val="tx1"/>
            </a:solidFill>
          </a:ln>
        </p:spPr>
      </p:pic>
      <p:pic>
        <p:nvPicPr>
          <p:cNvPr id="9" name="Picture 8">
            <a:extLst>
              <a:ext uri="{FF2B5EF4-FFF2-40B4-BE49-F238E27FC236}">
                <a16:creationId xmlns:a16="http://schemas.microsoft.com/office/drawing/2014/main" id="{E1D14899-7506-4EBE-A314-A8743E1CBC20}"/>
              </a:ext>
            </a:extLst>
          </p:cNvPr>
          <p:cNvPicPr>
            <a:picLocks noChangeAspect="1"/>
          </p:cNvPicPr>
          <p:nvPr/>
        </p:nvPicPr>
        <p:blipFill>
          <a:blip r:embed="rId3"/>
          <a:stretch>
            <a:fillRect/>
          </a:stretch>
        </p:blipFill>
        <p:spPr>
          <a:xfrm>
            <a:off x="10151851" y="3438889"/>
            <a:ext cx="2057119" cy="640742"/>
          </a:xfrm>
          <a:prstGeom prst="rect">
            <a:avLst/>
          </a:prstGeom>
        </p:spPr>
      </p:pic>
    </p:spTree>
    <p:extLst>
      <p:ext uri="{BB962C8B-B14F-4D97-AF65-F5344CB8AC3E}">
        <p14:creationId xmlns:p14="http://schemas.microsoft.com/office/powerpoint/2010/main" val="35121293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A263-5AC7-4A85-8712-9E87B67DF915}"/>
              </a:ext>
            </a:extLst>
          </p:cNvPr>
          <p:cNvSpPr>
            <a:spLocks noGrp="1"/>
          </p:cNvSpPr>
          <p:nvPr>
            <p:ph type="title"/>
          </p:nvPr>
        </p:nvSpPr>
        <p:spPr>
          <a:xfrm>
            <a:off x="162950" y="42204"/>
            <a:ext cx="10515600" cy="647113"/>
          </a:xfrm>
        </p:spPr>
        <p:txBody>
          <a:bodyPr>
            <a:normAutofit/>
          </a:bodyPr>
          <a:lstStyle/>
          <a:p>
            <a:r>
              <a:rPr lang="en-US" sz="4000" dirty="0"/>
              <a:t>Review week 1 – Simple linear regression</a:t>
            </a:r>
          </a:p>
        </p:txBody>
      </p:sp>
      <p:sp>
        <p:nvSpPr>
          <p:cNvPr id="3" name="Content Placeholder 2">
            <a:extLst>
              <a:ext uri="{FF2B5EF4-FFF2-40B4-BE49-F238E27FC236}">
                <a16:creationId xmlns:a16="http://schemas.microsoft.com/office/drawing/2014/main" id="{301F15A9-B0E1-4A7B-9D34-98F2223A61AB}"/>
              </a:ext>
            </a:extLst>
          </p:cNvPr>
          <p:cNvSpPr>
            <a:spLocks noGrp="1"/>
          </p:cNvSpPr>
          <p:nvPr>
            <p:ph idx="1"/>
          </p:nvPr>
        </p:nvSpPr>
        <p:spPr>
          <a:xfrm>
            <a:off x="120748" y="587666"/>
            <a:ext cx="11864926" cy="6038217"/>
          </a:xfrm>
        </p:spPr>
        <p:txBody>
          <a:bodyPr/>
          <a:lstStyle/>
          <a:p>
            <a:r>
              <a:rPr lang="en-US" dirty="0"/>
              <a:t>Definition of ML, Supervised (reg, </a:t>
            </a:r>
            <a:r>
              <a:rPr lang="en-US" dirty="0" err="1"/>
              <a:t>clas</a:t>
            </a:r>
            <a:r>
              <a:rPr lang="en-US" dirty="0"/>
              <a:t>), Unsupervised (clustering, dimensionality reduction, anomaly detection), Reinforcement Learning</a:t>
            </a:r>
          </a:p>
          <a:p>
            <a:r>
              <a:rPr lang="en-US" dirty="0"/>
              <a:t>Linear regression: 1) model y=</a:t>
            </a:r>
            <a:r>
              <a:rPr lang="en-US" dirty="0" err="1"/>
              <a:t>ax+b</a:t>
            </a:r>
            <a:r>
              <a:rPr lang="en-US" dirty="0"/>
              <a:t>; 2) parameters: </a:t>
            </a:r>
            <a:r>
              <a:rPr lang="en-US" dirty="0" err="1"/>
              <a:t>a,b</a:t>
            </a:r>
            <a:r>
              <a:rPr lang="en-US" dirty="0"/>
              <a:t> 3) Cost or objective function= 1/2m sum (y-ax-b)^2 4) gradient descent to optimize the cost function (simultaneous </a:t>
            </a:r>
            <a:r>
              <a:rPr lang="en-US"/>
              <a:t>update)</a:t>
            </a:r>
            <a:endParaRPr lang="en-US" dirty="0"/>
          </a:p>
        </p:txBody>
      </p:sp>
    </p:spTree>
    <p:extLst>
      <p:ext uri="{BB962C8B-B14F-4D97-AF65-F5344CB8AC3E}">
        <p14:creationId xmlns:p14="http://schemas.microsoft.com/office/powerpoint/2010/main" val="3485416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E725-7948-4840-9B96-B4DCEFF06E53}"/>
              </a:ext>
            </a:extLst>
          </p:cNvPr>
          <p:cNvSpPr>
            <a:spLocks noGrp="1"/>
          </p:cNvSpPr>
          <p:nvPr>
            <p:ph type="title"/>
          </p:nvPr>
        </p:nvSpPr>
        <p:spPr>
          <a:xfrm>
            <a:off x="78544" y="27499"/>
            <a:ext cx="11991536" cy="507073"/>
          </a:xfrm>
        </p:spPr>
        <p:txBody>
          <a:bodyPr>
            <a:noAutofit/>
          </a:bodyPr>
          <a:lstStyle/>
          <a:p>
            <a:r>
              <a:rPr lang="en-US" sz="3600" dirty="0"/>
              <a:t>Review week 9- anomaly detection, recommender systems</a:t>
            </a:r>
          </a:p>
        </p:txBody>
      </p:sp>
      <p:sp>
        <p:nvSpPr>
          <p:cNvPr id="3" name="Content Placeholder 2">
            <a:extLst>
              <a:ext uri="{FF2B5EF4-FFF2-40B4-BE49-F238E27FC236}">
                <a16:creationId xmlns:a16="http://schemas.microsoft.com/office/drawing/2014/main" id="{FD5A27D1-EFEB-4194-AE64-265ABF38654C}"/>
              </a:ext>
            </a:extLst>
          </p:cNvPr>
          <p:cNvSpPr>
            <a:spLocks noGrp="1"/>
          </p:cNvSpPr>
          <p:nvPr>
            <p:ph idx="1"/>
          </p:nvPr>
        </p:nvSpPr>
        <p:spPr>
          <a:xfrm>
            <a:off x="51666" y="422032"/>
            <a:ext cx="12053897" cy="6435968"/>
          </a:xfrm>
        </p:spPr>
        <p:txBody>
          <a:bodyPr>
            <a:normAutofit/>
          </a:bodyPr>
          <a:lstStyle/>
          <a:p>
            <a:r>
              <a:rPr lang="en-US" sz="2400" dirty="0"/>
              <a:t>In </a:t>
            </a:r>
            <a:r>
              <a:rPr lang="en-US" sz="2400" dirty="0" err="1"/>
              <a:t>recom</a:t>
            </a:r>
            <a:r>
              <a:rPr lang="en-US" sz="2400" dirty="0"/>
              <a:t> system we have scarce matrix (rows-products, col-users), goal is to fill matrix (1-5 </a:t>
            </a:r>
            <a:r>
              <a:rPr lang="en-US" sz="2400" dirty="0" err="1"/>
              <a:t>sc</a:t>
            </a:r>
            <a:r>
              <a:rPr lang="en-US" sz="2400" dirty="0"/>
              <a:t>)</a:t>
            </a:r>
          </a:p>
          <a:p>
            <a:r>
              <a:rPr lang="en-US" sz="2400" dirty="0"/>
              <a:t>r(</a:t>
            </a:r>
            <a:r>
              <a:rPr lang="en-US" sz="2400" dirty="0" err="1"/>
              <a:t>I,j</a:t>
            </a:r>
            <a:r>
              <a:rPr lang="en-US" sz="2400" dirty="0"/>
              <a:t>)=1 if user j rated movie I, y(</a:t>
            </a:r>
            <a:r>
              <a:rPr lang="en-US" sz="2400" dirty="0" err="1"/>
              <a:t>I,j</a:t>
            </a:r>
            <a:r>
              <a:rPr lang="en-US" sz="2400" dirty="0"/>
              <a:t>)=score; </a:t>
            </a:r>
            <a:r>
              <a:rPr lang="en-US" sz="2400" dirty="0" err="1"/>
              <a:t>theta_j</a:t>
            </a:r>
            <a:r>
              <a:rPr lang="en-US" sz="2400" dirty="0"/>
              <a:t>-par of user</a:t>
            </a:r>
          </a:p>
          <a:p>
            <a:r>
              <a:rPr lang="en-US" sz="2400" b="1" dirty="0"/>
              <a:t>Content-based rec s</a:t>
            </a:r>
            <a:r>
              <a:rPr lang="en-US" sz="2400" dirty="0"/>
              <a:t>: fit diff reg models for each user (r==1)</a:t>
            </a:r>
          </a:p>
          <a:p>
            <a:pPr marL="0" indent="0">
              <a:buNone/>
            </a:pPr>
            <a:r>
              <a:rPr lang="en-US" sz="2400" dirty="0"/>
              <a:t>(features of movies [1 x1 x2]- y scores of user) – min the diff </a:t>
            </a:r>
            <a:r>
              <a:rPr lang="en-US" sz="2400" dirty="0" err="1"/>
              <a:t>betw</a:t>
            </a:r>
            <a:r>
              <a:rPr lang="en-US" sz="2400" dirty="0"/>
              <a:t> y’s and </a:t>
            </a:r>
            <a:r>
              <a:rPr lang="en-US" sz="2400" dirty="0" err="1"/>
              <a:t>pred</a:t>
            </a:r>
            <a:r>
              <a:rPr lang="en-US" sz="2400" dirty="0"/>
              <a:t> (where r=1)</a:t>
            </a:r>
          </a:p>
          <a:p>
            <a:r>
              <a:rPr lang="en-US" sz="2400" dirty="0"/>
              <a:t>In reality, it is hard to get features for all movies</a:t>
            </a:r>
          </a:p>
          <a:p>
            <a:r>
              <a:rPr lang="en-US" sz="2400" dirty="0"/>
              <a:t>Collaborative filtering – no need to know values for features, it learns by itself</a:t>
            </a:r>
          </a:p>
          <a:p>
            <a:r>
              <a:rPr lang="en-US" sz="2400" dirty="0"/>
              <a:t>Here instead we ask users to rate their </a:t>
            </a:r>
            <a:r>
              <a:rPr lang="en-US" sz="2400" dirty="0" err="1"/>
              <a:t>preferen</a:t>
            </a:r>
            <a:r>
              <a:rPr lang="en-US" sz="2400" dirty="0"/>
              <a:t> (theta’s), we also have y’s (scores for movies)</a:t>
            </a:r>
          </a:p>
          <a:p>
            <a:r>
              <a:rPr lang="en-US" sz="2400" dirty="0"/>
              <a:t>So, given theta and y, predict x (features) for each movie</a:t>
            </a:r>
          </a:p>
          <a:p>
            <a:r>
              <a:rPr lang="en-US" sz="2400" dirty="0"/>
              <a:t>Here, we minimize the cost f, by altering x’s</a:t>
            </a:r>
          </a:p>
          <a:p>
            <a:r>
              <a:rPr lang="en-US" sz="2400" dirty="0"/>
              <a:t>So, in </a:t>
            </a:r>
            <a:r>
              <a:rPr lang="en-US" sz="2400" b="1" dirty="0"/>
              <a:t>content-based</a:t>
            </a:r>
            <a:r>
              <a:rPr lang="en-US" sz="2400" dirty="0"/>
              <a:t> (learn theta-user </a:t>
            </a:r>
            <a:r>
              <a:rPr lang="en-US" sz="2400" dirty="0" err="1"/>
              <a:t>pref</a:t>
            </a:r>
            <a:r>
              <a:rPr lang="en-US" sz="2400" dirty="0"/>
              <a:t>, given x), in </a:t>
            </a:r>
            <a:r>
              <a:rPr lang="en-US" sz="2400" b="1" dirty="0"/>
              <a:t>collab f</a:t>
            </a:r>
            <a:r>
              <a:rPr lang="en-US" sz="2400" dirty="0"/>
              <a:t>, (learn x-learn feat given theta)</a:t>
            </a:r>
          </a:p>
          <a:p>
            <a:r>
              <a:rPr lang="en-US" sz="2400" dirty="0"/>
              <a:t>In collab f, we can randomly guess theta, </a:t>
            </a:r>
            <a:r>
              <a:rPr lang="en-US" sz="2400" dirty="0" err="1"/>
              <a:t>predictX</a:t>
            </a:r>
            <a:r>
              <a:rPr lang="en-US" sz="2400" dirty="0"/>
              <a:t>, then improve theta</a:t>
            </a:r>
          </a:p>
          <a:p>
            <a:r>
              <a:rPr lang="en-US" sz="2400" dirty="0"/>
              <a:t>Going back and forth </a:t>
            </a:r>
            <a:r>
              <a:rPr lang="en-US" sz="2400" dirty="0" err="1"/>
              <a:t>betw</a:t>
            </a:r>
            <a:r>
              <a:rPr lang="en-US" sz="2400" dirty="0"/>
              <a:t> x’s and theta’s is not efficient, we can combine these 2 </a:t>
            </a:r>
            <a:r>
              <a:rPr lang="en-US" sz="2400" dirty="0" err="1"/>
              <a:t>optim</a:t>
            </a:r>
            <a:r>
              <a:rPr lang="en-US" sz="2400" dirty="0"/>
              <a:t> obj.</a:t>
            </a:r>
          </a:p>
          <a:p>
            <a:pPr marL="0" indent="0">
              <a:buNone/>
            </a:pPr>
            <a:r>
              <a:rPr lang="en-US" sz="2400" dirty="0"/>
              <a:t>And </a:t>
            </a:r>
            <a:r>
              <a:rPr lang="en-US" sz="2400" dirty="0" err="1"/>
              <a:t>optim</a:t>
            </a:r>
            <a:r>
              <a:rPr lang="en-US" sz="2400" dirty="0"/>
              <a:t> x and theta simultaneously</a:t>
            </a:r>
          </a:p>
          <a:p>
            <a:endParaRPr lang="en-US" sz="2400" dirty="0"/>
          </a:p>
          <a:p>
            <a:endParaRPr lang="en-US" sz="2400" dirty="0"/>
          </a:p>
        </p:txBody>
      </p:sp>
      <p:pic>
        <p:nvPicPr>
          <p:cNvPr id="8" name="Picture 7">
            <a:extLst>
              <a:ext uri="{FF2B5EF4-FFF2-40B4-BE49-F238E27FC236}">
                <a16:creationId xmlns:a16="http://schemas.microsoft.com/office/drawing/2014/main" id="{097AD29D-EDC9-4A0B-B2FF-F6759C97AE8F}"/>
              </a:ext>
            </a:extLst>
          </p:cNvPr>
          <p:cNvPicPr>
            <a:picLocks noChangeAspect="1"/>
          </p:cNvPicPr>
          <p:nvPr/>
        </p:nvPicPr>
        <p:blipFill>
          <a:blip r:embed="rId2"/>
          <a:stretch>
            <a:fillRect/>
          </a:stretch>
        </p:blipFill>
        <p:spPr>
          <a:xfrm>
            <a:off x="7847463" y="750000"/>
            <a:ext cx="4344537" cy="1071894"/>
          </a:xfrm>
          <a:prstGeom prst="rect">
            <a:avLst/>
          </a:prstGeom>
          <a:ln>
            <a:solidFill>
              <a:schemeClr val="tx1"/>
            </a:solidFill>
          </a:ln>
        </p:spPr>
      </p:pic>
      <p:pic>
        <p:nvPicPr>
          <p:cNvPr id="10" name="Picture 9">
            <a:extLst>
              <a:ext uri="{FF2B5EF4-FFF2-40B4-BE49-F238E27FC236}">
                <a16:creationId xmlns:a16="http://schemas.microsoft.com/office/drawing/2014/main" id="{3621ABDD-EB05-4064-9A8B-3755CD6BCBBB}"/>
              </a:ext>
            </a:extLst>
          </p:cNvPr>
          <p:cNvPicPr>
            <a:picLocks noChangeAspect="1"/>
          </p:cNvPicPr>
          <p:nvPr/>
        </p:nvPicPr>
        <p:blipFill>
          <a:blip r:embed="rId3"/>
          <a:stretch>
            <a:fillRect/>
          </a:stretch>
        </p:blipFill>
        <p:spPr>
          <a:xfrm>
            <a:off x="6905766" y="2109727"/>
            <a:ext cx="5245289" cy="653282"/>
          </a:xfrm>
          <a:prstGeom prst="rect">
            <a:avLst/>
          </a:prstGeom>
          <a:ln>
            <a:solidFill>
              <a:schemeClr val="tx1"/>
            </a:solidFill>
          </a:ln>
        </p:spPr>
      </p:pic>
      <p:pic>
        <p:nvPicPr>
          <p:cNvPr id="14" name="Picture 13">
            <a:extLst>
              <a:ext uri="{FF2B5EF4-FFF2-40B4-BE49-F238E27FC236}">
                <a16:creationId xmlns:a16="http://schemas.microsoft.com/office/drawing/2014/main" id="{1511510E-0AE7-4FC0-AD2D-9C6E0C4A2006}"/>
              </a:ext>
            </a:extLst>
          </p:cNvPr>
          <p:cNvPicPr>
            <a:picLocks noChangeAspect="1"/>
          </p:cNvPicPr>
          <p:nvPr/>
        </p:nvPicPr>
        <p:blipFill>
          <a:blip r:embed="rId4"/>
          <a:stretch>
            <a:fillRect/>
          </a:stretch>
        </p:blipFill>
        <p:spPr>
          <a:xfrm>
            <a:off x="7465325" y="3521105"/>
            <a:ext cx="4672384" cy="798971"/>
          </a:xfrm>
          <a:prstGeom prst="rect">
            <a:avLst/>
          </a:prstGeom>
          <a:ln>
            <a:solidFill>
              <a:schemeClr val="tx1"/>
            </a:solidFill>
          </a:ln>
        </p:spPr>
      </p:pic>
      <p:pic>
        <p:nvPicPr>
          <p:cNvPr id="16" name="Picture 15">
            <a:extLst>
              <a:ext uri="{FF2B5EF4-FFF2-40B4-BE49-F238E27FC236}">
                <a16:creationId xmlns:a16="http://schemas.microsoft.com/office/drawing/2014/main" id="{DA3E38E3-597E-483E-9618-FA39E692DB16}"/>
              </a:ext>
            </a:extLst>
          </p:cNvPr>
          <p:cNvPicPr>
            <a:picLocks noChangeAspect="1"/>
          </p:cNvPicPr>
          <p:nvPr/>
        </p:nvPicPr>
        <p:blipFill>
          <a:blip r:embed="rId5"/>
          <a:stretch>
            <a:fillRect/>
          </a:stretch>
        </p:blipFill>
        <p:spPr>
          <a:xfrm>
            <a:off x="9063393" y="4925420"/>
            <a:ext cx="2990850" cy="419100"/>
          </a:xfrm>
          <a:prstGeom prst="rect">
            <a:avLst/>
          </a:prstGeom>
        </p:spPr>
      </p:pic>
      <p:pic>
        <p:nvPicPr>
          <p:cNvPr id="17" name="Picture 16">
            <a:extLst>
              <a:ext uri="{FF2B5EF4-FFF2-40B4-BE49-F238E27FC236}">
                <a16:creationId xmlns:a16="http://schemas.microsoft.com/office/drawing/2014/main" id="{95F02CB0-9BF6-4A95-BE31-EE938CCBEA64}"/>
              </a:ext>
            </a:extLst>
          </p:cNvPr>
          <p:cNvPicPr>
            <a:picLocks noChangeAspect="1"/>
          </p:cNvPicPr>
          <p:nvPr/>
        </p:nvPicPr>
        <p:blipFill>
          <a:blip r:embed="rId6"/>
          <a:stretch>
            <a:fillRect/>
          </a:stretch>
        </p:blipFill>
        <p:spPr>
          <a:xfrm>
            <a:off x="868409" y="2509197"/>
            <a:ext cx="9474253" cy="2117393"/>
          </a:xfrm>
          <a:prstGeom prst="rect">
            <a:avLst/>
          </a:prstGeom>
        </p:spPr>
      </p:pic>
      <p:pic>
        <p:nvPicPr>
          <p:cNvPr id="18" name="Picture 17">
            <a:extLst>
              <a:ext uri="{FF2B5EF4-FFF2-40B4-BE49-F238E27FC236}">
                <a16:creationId xmlns:a16="http://schemas.microsoft.com/office/drawing/2014/main" id="{525C2653-A87B-4D1F-B714-BE8E965A9B31}"/>
              </a:ext>
            </a:extLst>
          </p:cNvPr>
          <p:cNvPicPr>
            <a:picLocks noChangeAspect="1"/>
          </p:cNvPicPr>
          <p:nvPr/>
        </p:nvPicPr>
        <p:blipFill>
          <a:blip r:embed="rId7"/>
          <a:stretch>
            <a:fillRect/>
          </a:stretch>
        </p:blipFill>
        <p:spPr>
          <a:xfrm>
            <a:off x="4891156" y="5819136"/>
            <a:ext cx="7224483" cy="936507"/>
          </a:xfrm>
          <a:prstGeom prst="rect">
            <a:avLst/>
          </a:prstGeom>
        </p:spPr>
      </p:pic>
    </p:spTree>
    <p:extLst>
      <p:ext uri="{BB962C8B-B14F-4D97-AF65-F5344CB8AC3E}">
        <p14:creationId xmlns:p14="http://schemas.microsoft.com/office/powerpoint/2010/main" val="824239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0E725-7948-4840-9B96-B4DCEFF06E53}"/>
              </a:ext>
            </a:extLst>
          </p:cNvPr>
          <p:cNvSpPr>
            <a:spLocks noGrp="1"/>
          </p:cNvSpPr>
          <p:nvPr>
            <p:ph type="title"/>
          </p:nvPr>
        </p:nvSpPr>
        <p:spPr>
          <a:xfrm>
            <a:off x="78544" y="27499"/>
            <a:ext cx="11991536" cy="507073"/>
          </a:xfrm>
        </p:spPr>
        <p:txBody>
          <a:bodyPr>
            <a:noAutofit/>
          </a:bodyPr>
          <a:lstStyle/>
          <a:p>
            <a:r>
              <a:rPr lang="en-US" sz="3600" dirty="0"/>
              <a:t>Review week 9- anomaly detection, recommender systems</a:t>
            </a:r>
          </a:p>
        </p:txBody>
      </p:sp>
      <p:sp>
        <p:nvSpPr>
          <p:cNvPr id="3" name="Content Placeholder 2">
            <a:extLst>
              <a:ext uri="{FF2B5EF4-FFF2-40B4-BE49-F238E27FC236}">
                <a16:creationId xmlns:a16="http://schemas.microsoft.com/office/drawing/2014/main" id="{FD5A27D1-EFEB-4194-AE64-265ABF38654C}"/>
              </a:ext>
            </a:extLst>
          </p:cNvPr>
          <p:cNvSpPr>
            <a:spLocks noGrp="1"/>
          </p:cNvSpPr>
          <p:nvPr>
            <p:ph idx="1"/>
          </p:nvPr>
        </p:nvSpPr>
        <p:spPr>
          <a:xfrm>
            <a:off x="92611" y="531216"/>
            <a:ext cx="11935266" cy="6292667"/>
          </a:xfrm>
        </p:spPr>
        <p:txBody>
          <a:bodyPr>
            <a:normAutofit/>
          </a:bodyPr>
          <a:lstStyle/>
          <a:p>
            <a:r>
              <a:rPr lang="en-US" sz="2400" dirty="0"/>
              <a:t>So, overall algo: 1) initialize x’s and theta’s to small rand values 2) min J(x’s, theta’s) using gradient descent (or adv </a:t>
            </a:r>
            <a:r>
              <a:rPr lang="en-US" sz="2400" dirty="0" err="1"/>
              <a:t>optim</a:t>
            </a:r>
            <a:r>
              <a:rPr lang="en-US" sz="2400" dirty="0"/>
              <a:t> algos) for both x and theta simultaneously 3) for a user with (learned) theta and movie with (learned) x, predict a star rating theta’*x</a:t>
            </a:r>
          </a:p>
          <a:p>
            <a:r>
              <a:rPr lang="en-US" sz="2400" dirty="0"/>
              <a:t>Y=X (feature matrix m (movies) n (features) * theta’ ( n(features)* (j users)</a:t>
            </a:r>
          </a:p>
          <a:p>
            <a:r>
              <a:rPr lang="en-US" sz="2400" dirty="0"/>
              <a:t>Collab. </a:t>
            </a:r>
            <a:r>
              <a:rPr lang="en-US" sz="2400" dirty="0" err="1"/>
              <a:t>Filt</a:t>
            </a:r>
            <a:r>
              <a:rPr lang="en-US" sz="2400" dirty="0"/>
              <a:t> algo= low rank matrix fact (y is low rank m)</a:t>
            </a:r>
          </a:p>
          <a:p>
            <a:r>
              <a:rPr lang="en-US" sz="2400" b="1" dirty="0"/>
              <a:t>Low rank approximation </a:t>
            </a:r>
            <a:r>
              <a:rPr lang="en-US" sz="2400" dirty="0"/>
              <a:t>is </a:t>
            </a:r>
            <a:r>
              <a:rPr lang="en-US" sz="2400" b="1" dirty="0"/>
              <a:t>minimization</a:t>
            </a:r>
            <a:r>
              <a:rPr lang="en-US" sz="2400" dirty="0"/>
              <a:t> problem, in which the cost f measures the fit </a:t>
            </a:r>
            <a:r>
              <a:rPr lang="en-US" sz="2400" dirty="0" err="1"/>
              <a:t>betw</a:t>
            </a:r>
            <a:r>
              <a:rPr lang="en-US" sz="2400" dirty="0"/>
              <a:t> a </a:t>
            </a:r>
            <a:r>
              <a:rPr lang="en-US" sz="2400" b="1" dirty="0"/>
              <a:t>given matrix (data) and approx. matrix </a:t>
            </a:r>
            <a:r>
              <a:rPr lang="en-US" sz="2400" dirty="0"/>
              <a:t>(</a:t>
            </a:r>
            <a:r>
              <a:rPr lang="en-US" sz="2400" dirty="0" err="1"/>
              <a:t>optim</a:t>
            </a:r>
            <a:r>
              <a:rPr lang="en-US" sz="2400" dirty="0"/>
              <a:t> variable), subject to constraint that the approximating matrix has reduced rank</a:t>
            </a:r>
          </a:p>
          <a:p>
            <a:r>
              <a:rPr lang="en-US" sz="2400" dirty="0"/>
              <a:t>Usually, after algorithm learned some features x, it is hard to interpret these features in human understandable form, but usually they are meaningful; </a:t>
            </a:r>
            <a:r>
              <a:rPr lang="en-US" sz="2400" b="1" dirty="0"/>
              <a:t>similar movies</a:t>
            </a:r>
          </a:p>
          <a:p>
            <a:r>
              <a:rPr lang="en-US" sz="2400" dirty="0"/>
              <a:t>Mean normalization for user ratings are needed so that for movies with no ratings we predict mean score for each movie for new user (so 1</a:t>
            </a:r>
            <a:r>
              <a:rPr lang="en-US" sz="2400" baseline="30000" dirty="0"/>
              <a:t>st</a:t>
            </a:r>
            <a:r>
              <a:rPr lang="en-US" sz="2400" dirty="0"/>
              <a:t> we subtract from movie ratings the mean of each movie, then optimize parameters and at the end we add again the mean) – pre-processing step</a:t>
            </a:r>
          </a:p>
        </p:txBody>
      </p:sp>
      <p:pic>
        <p:nvPicPr>
          <p:cNvPr id="7" name="Picture 6">
            <a:extLst>
              <a:ext uri="{FF2B5EF4-FFF2-40B4-BE49-F238E27FC236}">
                <a16:creationId xmlns:a16="http://schemas.microsoft.com/office/drawing/2014/main" id="{BDEE8C64-8097-451B-95CE-56EBC52D41B5}"/>
              </a:ext>
            </a:extLst>
          </p:cNvPr>
          <p:cNvPicPr>
            <a:picLocks noChangeAspect="1"/>
          </p:cNvPicPr>
          <p:nvPr/>
        </p:nvPicPr>
        <p:blipFill>
          <a:blip r:embed="rId2"/>
          <a:stretch>
            <a:fillRect/>
          </a:stretch>
        </p:blipFill>
        <p:spPr>
          <a:xfrm>
            <a:off x="10003808" y="3849806"/>
            <a:ext cx="2174546" cy="443220"/>
          </a:xfrm>
          <a:prstGeom prst="rect">
            <a:avLst/>
          </a:prstGeom>
        </p:spPr>
      </p:pic>
    </p:spTree>
    <p:extLst>
      <p:ext uri="{BB962C8B-B14F-4D97-AF65-F5344CB8AC3E}">
        <p14:creationId xmlns:p14="http://schemas.microsoft.com/office/powerpoint/2010/main" val="1757514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5FEC-B0A5-4C6B-B350-48FC2579DEE1}"/>
              </a:ext>
            </a:extLst>
          </p:cNvPr>
          <p:cNvSpPr>
            <a:spLocks noGrp="1"/>
          </p:cNvSpPr>
          <p:nvPr>
            <p:ph type="title"/>
          </p:nvPr>
        </p:nvSpPr>
        <p:spPr>
          <a:xfrm>
            <a:off x="64474" y="55635"/>
            <a:ext cx="12005605" cy="577411"/>
          </a:xfrm>
        </p:spPr>
        <p:txBody>
          <a:bodyPr>
            <a:normAutofit fontScale="90000"/>
          </a:bodyPr>
          <a:lstStyle/>
          <a:p>
            <a:r>
              <a:rPr lang="en-US" dirty="0"/>
              <a:t>Review week 10: Large scale ML</a:t>
            </a:r>
          </a:p>
        </p:txBody>
      </p:sp>
      <p:sp>
        <p:nvSpPr>
          <p:cNvPr id="3" name="Content Placeholder 2">
            <a:extLst>
              <a:ext uri="{FF2B5EF4-FFF2-40B4-BE49-F238E27FC236}">
                <a16:creationId xmlns:a16="http://schemas.microsoft.com/office/drawing/2014/main" id="{266118D0-4E1D-4032-AC71-3130F5D13EDC}"/>
              </a:ext>
            </a:extLst>
          </p:cNvPr>
          <p:cNvSpPr>
            <a:spLocks noGrp="1"/>
          </p:cNvSpPr>
          <p:nvPr>
            <p:ph idx="1"/>
          </p:nvPr>
        </p:nvSpPr>
        <p:spPr>
          <a:xfrm>
            <a:off x="50408" y="531391"/>
            <a:ext cx="12113456" cy="6298473"/>
          </a:xfrm>
        </p:spPr>
        <p:txBody>
          <a:bodyPr>
            <a:normAutofit/>
          </a:bodyPr>
          <a:lstStyle/>
          <a:p>
            <a:r>
              <a:rPr lang="en-GB" sz="2400" dirty="0"/>
              <a:t>Machine learning </a:t>
            </a:r>
            <a:r>
              <a:rPr lang="en-GB" sz="2400" b="1" dirty="0"/>
              <a:t>works best </a:t>
            </a:r>
            <a:r>
              <a:rPr lang="en-GB" sz="2400" dirty="0"/>
              <a:t>when there is an </a:t>
            </a:r>
            <a:r>
              <a:rPr lang="en-GB" sz="2400" b="1" dirty="0"/>
              <a:t>abundance of data </a:t>
            </a:r>
            <a:r>
              <a:rPr lang="en-GB" sz="2400" dirty="0"/>
              <a:t>to leverage for training, so important to know</a:t>
            </a:r>
            <a:r>
              <a:rPr lang="en-GB" sz="2400" b="1" dirty="0"/>
              <a:t> how to handle ‘big data’</a:t>
            </a:r>
          </a:p>
          <a:p>
            <a:r>
              <a:rPr lang="en-GB" sz="2400" dirty="0"/>
              <a:t>ML achieves best performance when we use large data on complex algorithm</a:t>
            </a:r>
          </a:p>
          <a:p>
            <a:r>
              <a:rPr lang="en-GB" sz="2400" dirty="0"/>
              <a:t>Large datasets require more efficient computational systems</a:t>
            </a:r>
          </a:p>
          <a:p>
            <a:r>
              <a:rPr lang="en-GB" sz="2400" dirty="0"/>
              <a:t>Summing over m terms that we have in batch grad descent is not efficient when m is large</a:t>
            </a:r>
          </a:p>
          <a:p>
            <a:r>
              <a:rPr lang="en-GB" sz="2400" dirty="0"/>
              <a:t>2 solutions: 1) more computationally eff method (stochastic grad descent) 2) Map reduce</a:t>
            </a:r>
          </a:p>
          <a:p>
            <a:r>
              <a:rPr lang="en-GB" sz="2400" dirty="0"/>
              <a:t>In batch grad </a:t>
            </a:r>
            <a:r>
              <a:rPr lang="en-GB" sz="2400" dirty="0" err="1"/>
              <a:t>desc</a:t>
            </a:r>
            <a:r>
              <a:rPr lang="en-GB" sz="2400" dirty="0"/>
              <a:t> we sum over m train example just for 1 update in each theta</a:t>
            </a:r>
          </a:p>
          <a:p>
            <a:r>
              <a:rPr lang="en-GB" sz="2400" dirty="0"/>
              <a:t>In stochastic grad </a:t>
            </a:r>
            <a:r>
              <a:rPr lang="en-GB" sz="2400" dirty="0" err="1"/>
              <a:t>desc</a:t>
            </a:r>
            <a:r>
              <a:rPr lang="en-GB" sz="2400" dirty="0"/>
              <a:t> we shuffle data and use 1 train ex for 1 update (so much faster updates, but accuracy is affected- not always cost decreases, rather than reaching global min in wanders around this region; also overall several iterations over all train ex needed</a:t>
            </a:r>
          </a:p>
          <a:p>
            <a:r>
              <a:rPr lang="en-GB" sz="2400" dirty="0"/>
              <a:t>Mini-batch grad </a:t>
            </a:r>
            <a:r>
              <a:rPr lang="en-GB" sz="2400" dirty="0" err="1"/>
              <a:t>desc</a:t>
            </a:r>
            <a:r>
              <a:rPr lang="en-GB" sz="2400" dirty="0"/>
              <a:t> uses b examples in each </a:t>
            </a:r>
            <a:r>
              <a:rPr lang="en-GB" sz="2400" dirty="0" err="1"/>
              <a:t>iter</a:t>
            </a:r>
            <a:r>
              <a:rPr lang="en-GB" sz="2400" dirty="0"/>
              <a:t> (b-2-100) is sometimes faster than </a:t>
            </a:r>
            <a:r>
              <a:rPr lang="en-GB" sz="2400" dirty="0" err="1"/>
              <a:t>stoch</a:t>
            </a:r>
            <a:r>
              <a:rPr lang="en-GB" sz="2400" dirty="0"/>
              <a:t> grad descent, when we can vectorize the implementation</a:t>
            </a:r>
          </a:p>
          <a:p>
            <a:r>
              <a:rPr lang="en-GB" sz="2400" dirty="0"/>
              <a:t>To know when grad </a:t>
            </a:r>
            <a:r>
              <a:rPr lang="en-GB" sz="2400" dirty="0" err="1"/>
              <a:t>desc</a:t>
            </a:r>
            <a:r>
              <a:rPr lang="en-GB" sz="2400" dirty="0"/>
              <a:t> is convergent in batch we made plot of </a:t>
            </a:r>
            <a:r>
              <a:rPr lang="en-GB" sz="2400" dirty="0" err="1"/>
              <a:t>Jcost</a:t>
            </a:r>
            <a:r>
              <a:rPr lang="en-GB" sz="2400" dirty="0"/>
              <a:t> vs N </a:t>
            </a:r>
            <a:r>
              <a:rPr lang="en-GB" sz="2400" dirty="0" err="1"/>
              <a:t>iter</a:t>
            </a:r>
            <a:r>
              <a:rPr lang="en-GB" sz="2400" dirty="0"/>
              <a:t> (break in slope)</a:t>
            </a:r>
          </a:p>
          <a:p>
            <a:r>
              <a:rPr lang="en-GB" sz="2400" dirty="0"/>
              <a:t>For </a:t>
            </a:r>
            <a:r>
              <a:rPr lang="en-GB" sz="2400" dirty="0" err="1"/>
              <a:t>stoch</a:t>
            </a:r>
            <a:r>
              <a:rPr lang="en-GB" sz="2400" dirty="0"/>
              <a:t> gr </a:t>
            </a:r>
            <a:r>
              <a:rPr lang="en-GB" sz="2400" dirty="0" err="1"/>
              <a:t>desc</a:t>
            </a:r>
            <a:r>
              <a:rPr lang="en-GB" sz="2400" dirty="0"/>
              <a:t> we plot </a:t>
            </a:r>
            <a:r>
              <a:rPr lang="en-GB" sz="2400" dirty="0" err="1"/>
              <a:t>avg</a:t>
            </a:r>
            <a:r>
              <a:rPr lang="en-GB" sz="2400" dirty="0"/>
              <a:t> cost over 100/1000 </a:t>
            </a:r>
            <a:r>
              <a:rPr lang="en-GB" sz="2400" dirty="0" err="1"/>
              <a:t>iter</a:t>
            </a:r>
            <a:r>
              <a:rPr lang="en-GB" sz="2400" dirty="0"/>
              <a:t> vs every 100/1000 N iterations</a:t>
            </a:r>
            <a:endParaRPr lang="en-US" sz="2400" dirty="0"/>
          </a:p>
        </p:txBody>
      </p:sp>
    </p:spTree>
    <p:extLst>
      <p:ext uri="{BB962C8B-B14F-4D97-AF65-F5344CB8AC3E}">
        <p14:creationId xmlns:p14="http://schemas.microsoft.com/office/powerpoint/2010/main" val="214072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257C5-7626-4582-85EF-92D79F17548F}"/>
              </a:ext>
            </a:extLst>
          </p:cNvPr>
          <p:cNvSpPr>
            <a:spLocks noGrp="1"/>
          </p:cNvSpPr>
          <p:nvPr>
            <p:ph type="title"/>
          </p:nvPr>
        </p:nvSpPr>
        <p:spPr>
          <a:xfrm>
            <a:off x="50406" y="41567"/>
            <a:ext cx="11963401" cy="535208"/>
          </a:xfrm>
        </p:spPr>
        <p:txBody>
          <a:bodyPr>
            <a:normAutofit fontScale="90000"/>
          </a:bodyPr>
          <a:lstStyle/>
          <a:p>
            <a:r>
              <a:rPr lang="en-US" dirty="0"/>
              <a:t>Review week 10: Large scale ML</a:t>
            </a:r>
          </a:p>
        </p:txBody>
      </p:sp>
      <p:sp>
        <p:nvSpPr>
          <p:cNvPr id="3" name="Content Placeholder 2">
            <a:extLst>
              <a:ext uri="{FF2B5EF4-FFF2-40B4-BE49-F238E27FC236}">
                <a16:creationId xmlns:a16="http://schemas.microsoft.com/office/drawing/2014/main" id="{A2628372-1658-4748-B7DD-D322E8AE09F5}"/>
              </a:ext>
            </a:extLst>
          </p:cNvPr>
          <p:cNvSpPr>
            <a:spLocks noGrp="1"/>
          </p:cNvSpPr>
          <p:nvPr>
            <p:ph idx="1"/>
          </p:nvPr>
        </p:nvSpPr>
        <p:spPr>
          <a:xfrm>
            <a:off x="50406" y="517328"/>
            <a:ext cx="12113458" cy="6263300"/>
          </a:xfrm>
        </p:spPr>
        <p:txBody>
          <a:bodyPr>
            <a:normAutofit/>
          </a:bodyPr>
          <a:lstStyle/>
          <a:p>
            <a:r>
              <a:rPr lang="en-US" sz="2300" dirty="0"/>
              <a:t>Plot of </a:t>
            </a:r>
            <a:r>
              <a:rPr lang="en-US" sz="2300" dirty="0" err="1"/>
              <a:t>Jcost</a:t>
            </a:r>
            <a:r>
              <a:rPr lang="en-US" sz="2300" dirty="0"/>
              <a:t> vs N </a:t>
            </a:r>
            <a:r>
              <a:rPr lang="en-US" sz="2300" dirty="0" err="1"/>
              <a:t>iter</a:t>
            </a:r>
            <a:r>
              <a:rPr lang="en-US" sz="2300" dirty="0"/>
              <a:t> for </a:t>
            </a:r>
            <a:r>
              <a:rPr lang="en-US" sz="2300" dirty="0" err="1"/>
              <a:t>stoch</a:t>
            </a:r>
            <a:r>
              <a:rPr lang="en-US" sz="2300" dirty="0"/>
              <a:t> gr desc: 1) by reducing alpha we might get slightly lower cost 2) by increasing N of train </a:t>
            </a:r>
            <a:r>
              <a:rPr lang="en-US" sz="2300" dirty="0" err="1"/>
              <a:t>samp</a:t>
            </a:r>
            <a:r>
              <a:rPr lang="en-US" sz="2300" dirty="0"/>
              <a:t> over which we avg we can smooth out curves 3) if graph fluctuates </a:t>
            </a:r>
            <a:r>
              <a:rPr lang="en-US" sz="2300" dirty="0" err="1"/>
              <a:t>inc</a:t>
            </a:r>
            <a:r>
              <a:rPr lang="en-US" sz="2300" dirty="0"/>
              <a:t> train size to see if there is at least slow decrease, if not reduce alpha 4) if increases (diverges) decrease alpha</a:t>
            </a:r>
          </a:p>
          <a:p>
            <a:r>
              <a:rPr lang="en-US" sz="2300" dirty="0"/>
              <a:t>Learning rate is typically held const, however, we can decrease alpha over time if we want theta to converge to global min by decreasing it slowly</a:t>
            </a:r>
          </a:p>
          <a:p>
            <a:r>
              <a:rPr lang="en-US" sz="2300" dirty="0"/>
              <a:t>We need play with const1 and const 2. Diagnostic plot J cost vs N of </a:t>
            </a:r>
            <a:r>
              <a:rPr lang="en-US" sz="2300" dirty="0" err="1"/>
              <a:t>iter</a:t>
            </a:r>
            <a:r>
              <a:rPr lang="en-US" sz="2300" dirty="0"/>
              <a:t> is useful for 1) checking that our algo is doing fine 2) to tune learning rate alpha</a:t>
            </a:r>
          </a:p>
          <a:p>
            <a:r>
              <a:rPr lang="en-US" sz="2300" dirty="0"/>
              <a:t>In online systems, we have continuous stream of data, so we use it once and then discard</a:t>
            </a:r>
          </a:p>
          <a:p>
            <a:r>
              <a:rPr lang="en-US" sz="2300" dirty="0"/>
              <a:t>Shipping service website: user x (origin-destination-cost..) y(agree to ship or not), here we want to learn </a:t>
            </a:r>
            <a:r>
              <a:rPr lang="en-US" sz="2300" dirty="0" err="1"/>
              <a:t>func</a:t>
            </a:r>
            <a:r>
              <a:rPr lang="en-US" sz="2300" dirty="0"/>
              <a:t> that given features will output probability of y=1</a:t>
            </a:r>
          </a:p>
          <a:p>
            <a:r>
              <a:rPr lang="en-US" sz="2300" dirty="0"/>
              <a:t>So, basically while true: get new data; update theta’s in classifier and then discard sample</a:t>
            </a:r>
          </a:p>
          <a:p>
            <a:r>
              <a:rPr lang="en-US" sz="2300" dirty="0"/>
              <a:t>We can then see for which x’s y is close to 1? So that we sell</a:t>
            </a:r>
          </a:p>
          <a:p>
            <a:r>
              <a:rPr lang="en-US" sz="2300" dirty="0"/>
              <a:t>Adv of online learning: 1) algo can adapt to changes in data 2) no need to save examples</a:t>
            </a:r>
          </a:p>
          <a:p>
            <a:r>
              <a:rPr lang="en-US" sz="2300" dirty="0"/>
              <a:t>Map reduce even more eff than </a:t>
            </a:r>
            <a:r>
              <a:rPr lang="en-US" sz="2300" dirty="0" err="1"/>
              <a:t>stoch</a:t>
            </a:r>
            <a:r>
              <a:rPr lang="en-US" sz="2300" dirty="0"/>
              <a:t> gr d. Idea is to split work between diff machines; we need to find work that can be </a:t>
            </a:r>
            <a:r>
              <a:rPr lang="en-US" sz="2300" dirty="0" err="1"/>
              <a:t>splitted</a:t>
            </a:r>
            <a:r>
              <a:rPr lang="en-US" sz="2300" dirty="0"/>
              <a:t> (summing over 400 samples 100-100-100-100); multicore comp</a:t>
            </a:r>
          </a:p>
          <a:p>
            <a:endParaRPr lang="en-US" sz="2400" dirty="0"/>
          </a:p>
        </p:txBody>
      </p:sp>
      <p:pic>
        <p:nvPicPr>
          <p:cNvPr id="6" name="Picture 5">
            <a:extLst>
              <a:ext uri="{FF2B5EF4-FFF2-40B4-BE49-F238E27FC236}">
                <a16:creationId xmlns:a16="http://schemas.microsoft.com/office/drawing/2014/main" id="{0CB4FBDF-EABC-492E-A7FA-07584CBCEE43}"/>
              </a:ext>
            </a:extLst>
          </p:cNvPr>
          <p:cNvPicPr>
            <a:picLocks noChangeAspect="1"/>
          </p:cNvPicPr>
          <p:nvPr/>
        </p:nvPicPr>
        <p:blipFill>
          <a:blip r:embed="rId2"/>
          <a:stretch>
            <a:fillRect/>
          </a:stretch>
        </p:blipFill>
        <p:spPr>
          <a:xfrm>
            <a:off x="7232628" y="2268928"/>
            <a:ext cx="3472374" cy="375798"/>
          </a:xfrm>
          <a:prstGeom prst="rect">
            <a:avLst/>
          </a:prstGeom>
          <a:ln>
            <a:solidFill>
              <a:schemeClr val="tx1"/>
            </a:solidFill>
          </a:ln>
        </p:spPr>
      </p:pic>
      <p:pic>
        <p:nvPicPr>
          <p:cNvPr id="8" name="Picture 7">
            <a:extLst>
              <a:ext uri="{FF2B5EF4-FFF2-40B4-BE49-F238E27FC236}">
                <a16:creationId xmlns:a16="http://schemas.microsoft.com/office/drawing/2014/main" id="{7213EF04-5B08-4C8F-8B8F-F09251EC8C05}"/>
              </a:ext>
            </a:extLst>
          </p:cNvPr>
          <p:cNvPicPr>
            <a:picLocks noChangeAspect="1"/>
          </p:cNvPicPr>
          <p:nvPr/>
        </p:nvPicPr>
        <p:blipFill>
          <a:blip r:embed="rId3"/>
          <a:stretch>
            <a:fillRect/>
          </a:stretch>
        </p:blipFill>
        <p:spPr>
          <a:xfrm>
            <a:off x="10366643" y="4215032"/>
            <a:ext cx="1604962" cy="475544"/>
          </a:xfrm>
          <a:prstGeom prst="rect">
            <a:avLst/>
          </a:prstGeom>
          <a:ln>
            <a:solidFill>
              <a:schemeClr val="tx1"/>
            </a:solidFill>
          </a:ln>
        </p:spPr>
      </p:pic>
    </p:spTree>
    <p:extLst>
      <p:ext uri="{BB962C8B-B14F-4D97-AF65-F5344CB8AC3E}">
        <p14:creationId xmlns:p14="http://schemas.microsoft.com/office/powerpoint/2010/main" val="252743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6DF32-D325-4219-AC27-AA9F0E4208EB}"/>
              </a:ext>
            </a:extLst>
          </p:cNvPr>
          <p:cNvSpPr>
            <a:spLocks noGrp="1"/>
          </p:cNvSpPr>
          <p:nvPr>
            <p:ph type="title"/>
          </p:nvPr>
        </p:nvSpPr>
        <p:spPr>
          <a:xfrm>
            <a:off x="78545" y="27500"/>
            <a:ext cx="11963400" cy="478937"/>
          </a:xfrm>
        </p:spPr>
        <p:txBody>
          <a:bodyPr>
            <a:normAutofit fontScale="90000"/>
          </a:bodyPr>
          <a:lstStyle/>
          <a:p>
            <a:r>
              <a:rPr lang="en-US" dirty="0"/>
              <a:t>Review week 11- Photo OCR</a:t>
            </a:r>
          </a:p>
        </p:txBody>
      </p:sp>
      <p:sp>
        <p:nvSpPr>
          <p:cNvPr id="3" name="Content Placeholder 2">
            <a:extLst>
              <a:ext uri="{FF2B5EF4-FFF2-40B4-BE49-F238E27FC236}">
                <a16:creationId xmlns:a16="http://schemas.microsoft.com/office/drawing/2014/main" id="{7CA9BF2E-BF5B-421B-AA5A-BB3556879222}"/>
              </a:ext>
            </a:extLst>
          </p:cNvPr>
          <p:cNvSpPr>
            <a:spLocks noGrp="1"/>
          </p:cNvSpPr>
          <p:nvPr>
            <p:ph idx="1"/>
          </p:nvPr>
        </p:nvSpPr>
        <p:spPr>
          <a:xfrm>
            <a:off x="64476" y="446987"/>
            <a:ext cx="12127524" cy="6178894"/>
          </a:xfrm>
        </p:spPr>
        <p:txBody>
          <a:bodyPr>
            <a:normAutofit/>
          </a:bodyPr>
          <a:lstStyle/>
          <a:p>
            <a:r>
              <a:rPr lang="en-US" sz="2400" dirty="0"/>
              <a:t>Idea of ML pipeline (different parts of complex system)</a:t>
            </a:r>
          </a:p>
          <a:p>
            <a:r>
              <a:rPr lang="en-US" sz="2400" dirty="0"/>
              <a:t>For Photo OCR problem pipeline:</a:t>
            </a:r>
          </a:p>
          <a:p>
            <a:r>
              <a:rPr lang="en-US" sz="2400" dirty="0"/>
              <a:t>Total performance of system is based on performance of individual systems</a:t>
            </a:r>
          </a:p>
          <a:p>
            <a:r>
              <a:rPr lang="en-US" sz="2400" dirty="0"/>
              <a:t>When allocating resources it is important to evaluate which component is performing poorly (manually supply ground truth labels and see how overall performance is affected)</a:t>
            </a:r>
          </a:p>
          <a:p>
            <a:r>
              <a:rPr lang="en-US" sz="2400" dirty="0"/>
              <a:t>Photo OCR: 1) text/pedestrian detection (choose aspect ratio, pixel steps and collect supervised data and run algo with increasing or decreasing the patch size (detection rectangle)</a:t>
            </a:r>
          </a:p>
          <a:p>
            <a:r>
              <a:rPr lang="en-US" sz="2400" dirty="0"/>
              <a:t>2) 2</a:t>
            </a:r>
            <a:r>
              <a:rPr lang="en-US" sz="2400" baseline="30000" dirty="0"/>
              <a:t>nd</a:t>
            </a:r>
            <a:r>
              <a:rPr lang="en-US" sz="2400" dirty="0"/>
              <a:t> stage is cutting detection region into separate pieces, at this stage we can again use supervised learning approach, collect data where letters split and where not (y=0). Having collected data, use sliding window approach again</a:t>
            </a:r>
          </a:p>
          <a:p>
            <a:r>
              <a:rPr lang="en-US" sz="2400" dirty="0"/>
              <a:t>Last step is character classification A -&gt; A; collect labeled data and train</a:t>
            </a:r>
          </a:p>
          <a:p>
            <a:r>
              <a:rPr lang="en-US" sz="2400" dirty="0"/>
              <a:t>Artificial data generation: 1) from scratch (pick some font, background) you have data 2) amplify from existing (change the training data little bit (different background, rotate </a:t>
            </a:r>
            <a:r>
              <a:rPr lang="en-US" sz="2400" dirty="0" err="1"/>
              <a:t>etc</a:t>
            </a:r>
            <a:r>
              <a:rPr lang="en-US" sz="2400" dirty="0"/>
              <a:t>) –modifications made should be representative</a:t>
            </a:r>
          </a:p>
          <a:p>
            <a:r>
              <a:rPr lang="en-US" sz="2400" dirty="0"/>
              <a:t>Ceiling analysis for choosing which part to prioritize on (detect the worst perform parts)</a:t>
            </a:r>
          </a:p>
          <a:p>
            <a:endParaRPr lang="en-US" dirty="0"/>
          </a:p>
        </p:txBody>
      </p:sp>
      <p:pic>
        <p:nvPicPr>
          <p:cNvPr id="5" name="Picture 4">
            <a:extLst>
              <a:ext uri="{FF2B5EF4-FFF2-40B4-BE49-F238E27FC236}">
                <a16:creationId xmlns:a16="http://schemas.microsoft.com/office/drawing/2014/main" id="{30EE9E29-69CB-4C4A-9999-C39AE03B8F0C}"/>
              </a:ext>
            </a:extLst>
          </p:cNvPr>
          <p:cNvPicPr>
            <a:picLocks noChangeAspect="1"/>
          </p:cNvPicPr>
          <p:nvPr/>
        </p:nvPicPr>
        <p:blipFill>
          <a:blip r:embed="rId2"/>
          <a:stretch>
            <a:fillRect/>
          </a:stretch>
        </p:blipFill>
        <p:spPr>
          <a:xfrm>
            <a:off x="5176909" y="845796"/>
            <a:ext cx="6494583" cy="651046"/>
          </a:xfrm>
          <a:prstGeom prst="rect">
            <a:avLst/>
          </a:prstGeom>
          <a:ln>
            <a:solidFill>
              <a:schemeClr val="tx1"/>
            </a:solidFill>
          </a:ln>
        </p:spPr>
      </p:pic>
    </p:spTree>
    <p:extLst>
      <p:ext uri="{BB962C8B-B14F-4D97-AF65-F5344CB8AC3E}">
        <p14:creationId xmlns:p14="http://schemas.microsoft.com/office/powerpoint/2010/main" val="35435782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46F4E-1E1C-48A8-B595-A53F59EBF2F8}"/>
              </a:ext>
            </a:extLst>
          </p:cNvPr>
          <p:cNvSpPr>
            <a:spLocks noGrp="1"/>
          </p:cNvSpPr>
          <p:nvPr>
            <p:ph type="title"/>
          </p:nvPr>
        </p:nvSpPr>
        <p:spPr>
          <a:xfrm>
            <a:off x="78544" y="55636"/>
            <a:ext cx="11991536" cy="450802"/>
          </a:xfrm>
        </p:spPr>
        <p:txBody>
          <a:bodyPr>
            <a:normAutofit fontScale="90000"/>
          </a:bodyPr>
          <a:lstStyle/>
          <a:p>
            <a:r>
              <a:rPr lang="en-US" dirty="0"/>
              <a:t>Summary</a:t>
            </a:r>
          </a:p>
        </p:txBody>
      </p:sp>
      <p:sp>
        <p:nvSpPr>
          <p:cNvPr id="3" name="Content Placeholder 2">
            <a:extLst>
              <a:ext uri="{FF2B5EF4-FFF2-40B4-BE49-F238E27FC236}">
                <a16:creationId xmlns:a16="http://schemas.microsoft.com/office/drawing/2014/main" id="{1BE28A72-3B8B-44A0-8332-0EDDC92C2D15}"/>
              </a:ext>
            </a:extLst>
          </p:cNvPr>
          <p:cNvSpPr>
            <a:spLocks noGrp="1"/>
          </p:cNvSpPr>
          <p:nvPr>
            <p:ph idx="1"/>
          </p:nvPr>
        </p:nvSpPr>
        <p:spPr>
          <a:xfrm>
            <a:off x="64475" y="643937"/>
            <a:ext cx="11991537" cy="6080419"/>
          </a:xfrm>
        </p:spPr>
        <p:txBody>
          <a:bodyPr/>
          <a:lstStyle/>
          <a:p>
            <a:pPr marL="0" indent="0">
              <a:buNone/>
            </a:pPr>
            <a:r>
              <a:rPr lang="en-GB" b="1" dirty="0"/>
              <a:t>1. </a:t>
            </a:r>
            <a:r>
              <a:rPr lang="en-US" b="1" dirty="0"/>
              <a:t>Supervised learning :</a:t>
            </a:r>
          </a:p>
          <a:p>
            <a:r>
              <a:rPr lang="en-US" sz="2600" dirty="0"/>
              <a:t>Linear (also multivariate) regression (regression), logistic regression (classification), neural networks (reg and </a:t>
            </a:r>
            <a:r>
              <a:rPr lang="en-US" sz="2600" dirty="0" err="1"/>
              <a:t>clas</a:t>
            </a:r>
            <a:r>
              <a:rPr lang="en-US" sz="2600" dirty="0"/>
              <a:t>), SVM (reg and </a:t>
            </a:r>
            <a:r>
              <a:rPr lang="en-US" sz="2600" dirty="0" err="1"/>
              <a:t>clas</a:t>
            </a:r>
            <a:r>
              <a:rPr lang="en-US" sz="2600" dirty="0"/>
              <a:t>)</a:t>
            </a:r>
          </a:p>
          <a:p>
            <a:pPr marL="0" indent="0">
              <a:buNone/>
            </a:pPr>
            <a:r>
              <a:rPr lang="en-US" dirty="0"/>
              <a:t>2. </a:t>
            </a:r>
            <a:r>
              <a:rPr lang="en-US" b="1" dirty="0"/>
              <a:t>Unsupervised learning</a:t>
            </a:r>
            <a:r>
              <a:rPr lang="en-US" dirty="0"/>
              <a:t>: </a:t>
            </a:r>
          </a:p>
          <a:p>
            <a:r>
              <a:rPr lang="en-US" sz="2600" dirty="0"/>
              <a:t>K-means (clustering), PCA (</a:t>
            </a:r>
            <a:r>
              <a:rPr lang="en-US" sz="2600" dirty="0" err="1"/>
              <a:t>dimen</a:t>
            </a:r>
            <a:r>
              <a:rPr lang="en-US" sz="2600" dirty="0"/>
              <a:t> </a:t>
            </a:r>
            <a:r>
              <a:rPr lang="en-US" sz="2600" dirty="0" err="1"/>
              <a:t>reduct</a:t>
            </a:r>
            <a:r>
              <a:rPr lang="en-US" sz="2600" dirty="0"/>
              <a:t>), Anomaly detection (might use y labels)</a:t>
            </a:r>
          </a:p>
          <a:p>
            <a:pPr marL="0" indent="0">
              <a:buNone/>
            </a:pPr>
            <a:r>
              <a:rPr lang="en-US" dirty="0"/>
              <a:t>3. </a:t>
            </a:r>
            <a:r>
              <a:rPr lang="en-US" b="1" dirty="0"/>
              <a:t>Special applications / special topics</a:t>
            </a:r>
            <a:r>
              <a:rPr lang="en-US" dirty="0"/>
              <a:t>: </a:t>
            </a:r>
          </a:p>
          <a:p>
            <a:r>
              <a:rPr lang="en-US" sz="2600" dirty="0"/>
              <a:t>Recommender systems (content-based, collaborative filtering), large scale machine learning (Map reduce)</a:t>
            </a:r>
          </a:p>
          <a:p>
            <a:pPr marL="0" indent="0">
              <a:buNone/>
            </a:pPr>
            <a:r>
              <a:rPr lang="en-US" dirty="0"/>
              <a:t>4.  </a:t>
            </a:r>
            <a:r>
              <a:rPr lang="en-US" b="1" dirty="0"/>
              <a:t>Advice on building a ML system</a:t>
            </a:r>
            <a:r>
              <a:rPr lang="en-US" dirty="0"/>
              <a:t>:</a:t>
            </a:r>
          </a:p>
          <a:p>
            <a:r>
              <a:rPr lang="en-US" sz="2600" dirty="0"/>
              <a:t>Improving performance/diagnostics: Bias/variance trade off, regularization, </a:t>
            </a:r>
          </a:p>
          <a:p>
            <a:r>
              <a:rPr lang="en-US" sz="2600" dirty="0"/>
              <a:t>deciding what to work on next: evaluation of learning algorithms (performance metrics based on type of problem), learning curves (bias vs variance), error analysis, ceiling analysis</a:t>
            </a:r>
          </a:p>
        </p:txBody>
      </p:sp>
    </p:spTree>
    <p:extLst>
      <p:ext uri="{BB962C8B-B14F-4D97-AF65-F5344CB8AC3E}">
        <p14:creationId xmlns:p14="http://schemas.microsoft.com/office/powerpoint/2010/main" val="206327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CA263-5AC7-4A85-8712-9E87B67DF915}"/>
              </a:ext>
            </a:extLst>
          </p:cNvPr>
          <p:cNvSpPr>
            <a:spLocks noGrp="1"/>
          </p:cNvSpPr>
          <p:nvPr>
            <p:ph type="title"/>
          </p:nvPr>
        </p:nvSpPr>
        <p:spPr>
          <a:xfrm>
            <a:off x="205152" y="14069"/>
            <a:ext cx="10515600" cy="548640"/>
          </a:xfrm>
        </p:spPr>
        <p:txBody>
          <a:bodyPr>
            <a:normAutofit fontScale="90000"/>
          </a:bodyPr>
          <a:lstStyle/>
          <a:p>
            <a:r>
              <a:rPr lang="en-US" dirty="0"/>
              <a:t>Review week 2 – Multilinear regression</a:t>
            </a:r>
          </a:p>
        </p:txBody>
      </p:sp>
      <p:sp>
        <p:nvSpPr>
          <p:cNvPr id="3" name="Content Placeholder 2">
            <a:extLst>
              <a:ext uri="{FF2B5EF4-FFF2-40B4-BE49-F238E27FC236}">
                <a16:creationId xmlns:a16="http://schemas.microsoft.com/office/drawing/2014/main" id="{301F15A9-B0E1-4A7B-9D34-98F2223A61AB}"/>
              </a:ext>
            </a:extLst>
          </p:cNvPr>
          <p:cNvSpPr>
            <a:spLocks noGrp="1"/>
          </p:cNvSpPr>
          <p:nvPr>
            <p:ph idx="1"/>
          </p:nvPr>
        </p:nvSpPr>
        <p:spPr>
          <a:xfrm>
            <a:off x="0" y="531396"/>
            <a:ext cx="12027877" cy="6221096"/>
          </a:xfrm>
        </p:spPr>
        <p:txBody>
          <a:bodyPr/>
          <a:lstStyle/>
          <a:p>
            <a:r>
              <a:rPr lang="en-US" sz="2500" b="1" dirty="0"/>
              <a:t>Multilinear regression</a:t>
            </a:r>
            <a:r>
              <a:rPr lang="en-US" sz="2500" dirty="0"/>
              <a:t>: define for ease x0=1 to vectorize model as y=x*theta</a:t>
            </a:r>
          </a:p>
          <a:p>
            <a:r>
              <a:rPr lang="en-US" sz="2500" b="1" dirty="0"/>
              <a:t>Feature normalization (x-min(x))/(max-min) so 0-1 vs </a:t>
            </a:r>
            <a:r>
              <a:rPr lang="en-US" sz="2500" b="1" dirty="0" err="1"/>
              <a:t>stardardize</a:t>
            </a:r>
            <a:r>
              <a:rPr lang="en-US" sz="2500" b="1" dirty="0"/>
              <a:t> </a:t>
            </a:r>
            <a:r>
              <a:rPr lang="en-US" sz="2500" dirty="0"/>
              <a:t>(x-mu/sigma so range -3 to 3) to speed up gradient descent; both are linear transformations, so that the shape of distribution does not change. We do feature normalization</a:t>
            </a:r>
            <a:r>
              <a:rPr lang="en-GB" sz="2500" dirty="0"/>
              <a:t> because θ will descend </a:t>
            </a:r>
            <a:r>
              <a:rPr lang="en-GB" sz="2500" b="1" dirty="0"/>
              <a:t>quickly</a:t>
            </a:r>
            <a:r>
              <a:rPr lang="en-GB" sz="2500" dirty="0"/>
              <a:t> on </a:t>
            </a:r>
            <a:r>
              <a:rPr lang="en-GB" sz="2500" b="1" dirty="0"/>
              <a:t>small ranges </a:t>
            </a:r>
            <a:r>
              <a:rPr lang="en-GB" sz="2500" dirty="0"/>
              <a:t>and </a:t>
            </a:r>
            <a:r>
              <a:rPr lang="en-GB" sz="2500" b="1" dirty="0"/>
              <a:t>slowly on large ranges</a:t>
            </a:r>
            <a:r>
              <a:rPr lang="en-GB" sz="2500" dirty="0"/>
              <a:t>, and so will </a:t>
            </a:r>
            <a:r>
              <a:rPr lang="en-GB" sz="2500" b="1" dirty="0"/>
              <a:t>oscillate inefficiently  </a:t>
            </a:r>
            <a:r>
              <a:rPr lang="en-GB" sz="2500" dirty="0"/>
              <a:t>down to the optimum when the variables are very uneven.</a:t>
            </a:r>
          </a:p>
          <a:p>
            <a:r>
              <a:rPr lang="en-GB" sz="2500" b="1" dirty="0"/>
              <a:t>Diagnostic for learning rate alpha- </a:t>
            </a:r>
            <a:r>
              <a:rPr lang="en-GB" sz="2500" dirty="0"/>
              <a:t>plot of J vs N of iterations, if J oscillates or increases that means we are using large value of alpha, J should decrease on every iteration, if alpha is too small then decreases very slowly</a:t>
            </a:r>
          </a:p>
          <a:p>
            <a:r>
              <a:rPr lang="en-GB" sz="2500" b="1" dirty="0"/>
              <a:t>Feature </a:t>
            </a:r>
            <a:r>
              <a:rPr lang="en-GB" sz="2500" b="1" dirty="0" err="1"/>
              <a:t>eng</a:t>
            </a:r>
            <a:r>
              <a:rPr lang="en-GB" sz="2500" b="1" dirty="0"/>
              <a:t> and polynomial regression</a:t>
            </a:r>
            <a:r>
              <a:rPr lang="en-GB" sz="2500" dirty="0"/>
              <a:t>: plot data if detect </a:t>
            </a:r>
            <a:r>
              <a:rPr lang="en-GB" sz="2500" b="1" dirty="0"/>
              <a:t>non-linear relationship </a:t>
            </a:r>
            <a:r>
              <a:rPr lang="en-GB" sz="2500" dirty="0"/>
              <a:t>add features like x^2,3 or x1*x2- need to feature scale</a:t>
            </a:r>
          </a:p>
          <a:p>
            <a:r>
              <a:rPr lang="en-GB" sz="2500" b="1" dirty="0"/>
              <a:t>Normal equation</a:t>
            </a:r>
            <a:r>
              <a:rPr lang="en-GB" sz="2500" dirty="0"/>
              <a:t>: analytical way of finding optimal parameters for regression (derivative </a:t>
            </a:r>
            <a:r>
              <a:rPr lang="en-GB" sz="2500" dirty="0" err="1"/>
              <a:t>wrt</a:t>
            </a:r>
            <a:r>
              <a:rPr lang="en-GB" sz="2500" dirty="0"/>
              <a:t> to each var=0)</a:t>
            </a:r>
          </a:p>
          <a:p>
            <a:r>
              <a:rPr lang="en-GB" sz="2500" dirty="0"/>
              <a:t>Normal </a:t>
            </a:r>
            <a:r>
              <a:rPr lang="en-GB" sz="2500" dirty="0" err="1"/>
              <a:t>eq</a:t>
            </a:r>
            <a:r>
              <a:rPr lang="en-GB" sz="2500" dirty="0"/>
              <a:t> vs grad </a:t>
            </a:r>
            <a:r>
              <a:rPr lang="en-GB" sz="2500" dirty="0" err="1"/>
              <a:t>desc</a:t>
            </a:r>
            <a:r>
              <a:rPr lang="en-GB" sz="2500" dirty="0"/>
              <a:t>: no alpha to choose, no </a:t>
            </a:r>
            <a:r>
              <a:rPr lang="en-GB" sz="2500" dirty="0" err="1"/>
              <a:t>iter</a:t>
            </a:r>
            <a:r>
              <a:rPr lang="en-GB" sz="2500" dirty="0"/>
              <a:t>, slow for large data (inverse)</a:t>
            </a:r>
          </a:p>
          <a:p>
            <a:r>
              <a:rPr lang="en-US" b="1" dirty="0"/>
              <a:t>Non-invertibility</a:t>
            </a:r>
            <a:r>
              <a:rPr lang="en-US" dirty="0"/>
              <a:t> of X (redundant features or n&gt;m, delete them and make n&lt;=m)</a:t>
            </a:r>
          </a:p>
        </p:txBody>
      </p:sp>
      <p:pic>
        <p:nvPicPr>
          <p:cNvPr id="4" name="Picture 3">
            <a:extLst>
              <a:ext uri="{FF2B5EF4-FFF2-40B4-BE49-F238E27FC236}">
                <a16:creationId xmlns:a16="http://schemas.microsoft.com/office/drawing/2014/main" id="{6522C881-E4D1-4124-A5B7-D9608FDE9361}"/>
              </a:ext>
            </a:extLst>
          </p:cNvPr>
          <p:cNvPicPr>
            <a:picLocks noChangeAspect="1"/>
          </p:cNvPicPr>
          <p:nvPr/>
        </p:nvPicPr>
        <p:blipFill>
          <a:blip r:embed="rId2"/>
          <a:stretch>
            <a:fillRect/>
          </a:stretch>
        </p:blipFill>
        <p:spPr>
          <a:xfrm>
            <a:off x="6260120" y="3745157"/>
            <a:ext cx="3793588" cy="369376"/>
          </a:xfrm>
          <a:prstGeom prst="rect">
            <a:avLst/>
          </a:prstGeom>
          <a:ln>
            <a:solidFill>
              <a:schemeClr val="tx1"/>
            </a:solidFill>
          </a:ln>
        </p:spPr>
      </p:pic>
      <p:pic>
        <p:nvPicPr>
          <p:cNvPr id="6" name="Picture 5">
            <a:extLst>
              <a:ext uri="{FF2B5EF4-FFF2-40B4-BE49-F238E27FC236}">
                <a16:creationId xmlns:a16="http://schemas.microsoft.com/office/drawing/2014/main" id="{0A81FE28-79FB-4F9D-AD74-DB945AC4D2D3}"/>
              </a:ext>
            </a:extLst>
          </p:cNvPr>
          <p:cNvPicPr>
            <a:picLocks noChangeAspect="1"/>
          </p:cNvPicPr>
          <p:nvPr/>
        </p:nvPicPr>
        <p:blipFill>
          <a:blip r:embed="rId3"/>
          <a:stretch>
            <a:fillRect/>
          </a:stretch>
        </p:blipFill>
        <p:spPr>
          <a:xfrm>
            <a:off x="2724882" y="5127452"/>
            <a:ext cx="2381250" cy="485775"/>
          </a:xfrm>
          <a:prstGeom prst="rect">
            <a:avLst/>
          </a:prstGeom>
        </p:spPr>
      </p:pic>
    </p:spTree>
    <p:extLst>
      <p:ext uri="{BB962C8B-B14F-4D97-AF65-F5344CB8AC3E}">
        <p14:creationId xmlns:p14="http://schemas.microsoft.com/office/powerpoint/2010/main" val="775466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FA85-FD69-4342-B89D-DC1D74EE4A24}"/>
              </a:ext>
            </a:extLst>
          </p:cNvPr>
          <p:cNvSpPr>
            <a:spLocks noGrp="1"/>
          </p:cNvSpPr>
          <p:nvPr>
            <p:ph type="title"/>
          </p:nvPr>
        </p:nvSpPr>
        <p:spPr>
          <a:xfrm>
            <a:off x="56272" y="27499"/>
            <a:ext cx="12070079" cy="535210"/>
          </a:xfrm>
        </p:spPr>
        <p:txBody>
          <a:bodyPr>
            <a:normAutofit fontScale="90000"/>
          </a:bodyPr>
          <a:lstStyle/>
          <a:p>
            <a:r>
              <a:rPr lang="en-US" dirty="0"/>
              <a:t>Review week 3 – Classification, logistic reg, regularization</a:t>
            </a:r>
          </a:p>
        </p:txBody>
      </p:sp>
      <p:sp>
        <p:nvSpPr>
          <p:cNvPr id="3" name="Content Placeholder 2">
            <a:extLst>
              <a:ext uri="{FF2B5EF4-FFF2-40B4-BE49-F238E27FC236}">
                <a16:creationId xmlns:a16="http://schemas.microsoft.com/office/drawing/2014/main" id="{FB58D277-CB75-4CF2-9770-94801F33B8F5}"/>
              </a:ext>
            </a:extLst>
          </p:cNvPr>
          <p:cNvSpPr>
            <a:spLocks noGrp="1"/>
          </p:cNvSpPr>
          <p:nvPr>
            <p:ph idx="1"/>
          </p:nvPr>
        </p:nvSpPr>
        <p:spPr>
          <a:xfrm>
            <a:off x="56271" y="475124"/>
            <a:ext cx="11985673" cy="6277367"/>
          </a:xfrm>
        </p:spPr>
        <p:txBody>
          <a:bodyPr>
            <a:normAutofit/>
          </a:bodyPr>
          <a:lstStyle/>
          <a:p>
            <a:r>
              <a:rPr lang="en-US" sz="2600" b="1" dirty="0"/>
              <a:t>Key concepts</a:t>
            </a:r>
            <a:r>
              <a:rPr lang="en-US" sz="2600" dirty="0"/>
              <a:t>: classification, logistic regression cost function, multi-class classification, regularization (prevent overfit)</a:t>
            </a:r>
          </a:p>
          <a:p>
            <a:r>
              <a:rPr lang="en-US" sz="2600" dirty="0"/>
              <a:t>For classification we want a function outputting 0 or 1</a:t>
            </a:r>
          </a:p>
          <a:p>
            <a:r>
              <a:rPr lang="en-US" sz="2600" dirty="0"/>
              <a:t>For logistic regression we just apply sigmoid function to output of Linear regression</a:t>
            </a:r>
          </a:p>
          <a:p>
            <a:r>
              <a:rPr lang="en-US" sz="2400" dirty="0"/>
              <a:t>H(x) is interpreted as probability of outputting 1 based on input </a:t>
            </a:r>
            <a:r>
              <a:rPr lang="en-US" sz="2400" dirty="0" err="1"/>
              <a:t>x,So</a:t>
            </a:r>
            <a:r>
              <a:rPr lang="en-US" sz="2400" dirty="0"/>
              <a:t> hypothesis function outputs values between 0 and 1, so we need a way to map between probabilities to 0 and 1, thus we should decide on decision boundary (say 0.5)</a:t>
            </a:r>
          </a:p>
          <a:p>
            <a:r>
              <a:rPr lang="en-US" sz="2400" dirty="0"/>
              <a:t>Sigmoid h(x) outputs &gt;0.5 when x&gt;0, so we need theta’*x&gt;0</a:t>
            </a:r>
          </a:p>
          <a:p>
            <a:r>
              <a:rPr lang="en-US" sz="2400" dirty="0"/>
              <a:t>So, decision boundary z looks like -3+x1+x2&gt;0; we can also fit non-linear decision boundaries by adding polynomials</a:t>
            </a:r>
          </a:p>
          <a:p>
            <a:r>
              <a:rPr lang="en-US" sz="2400" dirty="0"/>
              <a:t>Cost function is different, because if we plug Log res into LR cost </a:t>
            </a:r>
            <a:r>
              <a:rPr lang="en-US" sz="2400" dirty="0" err="1"/>
              <a:t>func</a:t>
            </a:r>
            <a:r>
              <a:rPr lang="en-US" sz="2400" dirty="0"/>
              <a:t> -&gt; non-convex</a:t>
            </a:r>
          </a:p>
          <a:p>
            <a:r>
              <a:rPr lang="en-US" sz="2400" dirty="0"/>
              <a:t>We can use adv algos other than grad descent, just need J and its gradient, advantages of advanced algos: no alpha to specify, converge faster, but more complex implementation</a:t>
            </a:r>
          </a:p>
          <a:p>
            <a:r>
              <a:rPr lang="en-US" sz="2400" dirty="0"/>
              <a:t>Multiclass classification, treat like n-1 binary classifications, train separate classifiers one vs all, and then given new data, fit classifiers individually and see which outputs higher </a:t>
            </a:r>
            <a:r>
              <a:rPr lang="en-US" sz="2400" dirty="0" err="1"/>
              <a:t>probab</a:t>
            </a:r>
            <a:endParaRPr lang="en-US" sz="2400" dirty="0"/>
          </a:p>
          <a:p>
            <a:endParaRPr lang="en-US" sz="2400" dirty="0"/>
          </a:p>
          <a:p>
            <a:endParaRPr lang="en-US" sz="2600" dirty="0"/>
          </a:p>
        </p:txBody>
      </p:sp>
      <p:pic>
        <p:nvPicPr>
          <p:cNvPr id="5" name="Picture 4">
            <a:extLst>
              <a:ext uri="{FF2B5EF4-FFF2-40B4-BE49-F238E27FC236}">
                <a16:creationId xmlns:a16="http://schemas.microsoft.com/office/drawing/2014/main" id="{9BFDD6A1-E6C1-44D6-B197-24E945A575CE}"/>
              </a:ext>
            </a:extLst>
          </p:cNvPr>
          <p:cNvPicPr>
            <a:picLocks noChangeAspect="1"/>
          </p:cNvPicPr>
          <p:nvPr/>
        </p:nvPicPr>
        <p:blipFill>
          <a:blip r:embed="rId2"/>
          <a:stretch>
            <a:fillRect/>
          </a:stretch>
        </p:blipFill>
        <p:spPr>
          <a:xfrm>
            <a:off x="6865830" y="863403"/>
            <a:ext cx="1813937" cy="489152"/>
          </a:xfrm>
          <a:prstGeom prst="rect">
            <a:avLst/>
          </a:prstGeom>
          <a:ln>
            <a:solidFill>
              <a:schemeClr val="tx1"/>
            </a:solidFill>
          </a:ln>
        </p:spPr>
      </p:pic>
      <p:pic>
        <p:nvPicPr>
          <p:cNvPr id="7" name="Picture 6">
            <a:extLst>
              <a:ext uri="{FF2B5EF4-FFF2-40B4-BE49-F238E27FC236}">
                <a16:creationId xmlns:a16="http://schemas.microsoft.com/office/drawing/2014/main" id="{D8E9AEC1-FC5F-4297-B4D9-1FD8D1CB5E30}"/>
              </a:ext>
            </a:extLst>
          </p:cNvPr>
          <p:cNvPicPr>
            <a:picLocks noChangeAspect="1"/>
          </p:cNvPicPr>
          <p:nvPr/>
        </p:nvPicPr>
        <p:blipFill>
          <a:blip r:embed="rId3"/>
          <a:stretch>
            <a:fillRect/>
          </a:stretch>
        </p:blipFill>
        <p:spPr>
          <a:xfrm>
            <a:off x="8762339" y="862744"/>
            <a:ext cx="1495140" cy="558093"/>
          </a:xfrm>
          <a:prstGeom prst="rect">
            <a:avLst/>
          </a:prstGeom>
          <a:ln>
            <a:solidFill>
              <a:schemeClr val="tx1"/>
            </a:solidFill>
          </a:ln>
        </p:spPr>
      </p:pic>
      <p:pic>
        <p:nvPicPr>
          <p:cNvPr id="9" name="Picture 8">
            <a:extLst>
              <a:ext uri="{FF2B5EF4-FFF2-40B4-BE49-F238E27FC236}">
                <a16:creationId xmlns:a16="http://schemas.microsoft.com/office/drawing/2014/main" id="{81CBA30E-3CE4-44F5-A527-74DEAE3CB373}"/>
              </a:ext>
            </a:extLst>
          </p:cNvPr>
          <p:cNvPicPr>
            <a:picLocks noChangeAspect="1"/>
          </p:cNvPicPr>
          <p:nvPr/>
        </p:nvPicPr>
        <p:blipFill>
          <a:blip r:embed="rId4"/>
          <a:stretch>
            <a:fillRect/>
          </a:stretch>
        </p:blipFill>
        <p:spPr>
          <a:xfrm>
            <a:off x="10347373" y="838711"/>
            <a:ext cx="1793047" cy="569932"/>
          </a:xfrm>
          <a:prstGeom prst="rect">
            <a:avLst/>
          </a:prstGeom>
          <a:ln>
            <a:solidFill>
              <a:schemeClr val="tx1"/>
            </a:solidFill>
          </a:ln>
        </p:spPr>
      </p:pic>
      <p:pic>
        <p:nvPicPr>
          <p:cNvPr id="11" name="Picture 10">
            <a:extLst>
              <a:ext uri="{FF2B5EF4-FFF2-40B4-BE49-F238E27FC236}">
                <a16:creationId xmlns:a16="http://schemas.microsoft.com/office/drawing/2014/main" id="{61D22031-A15D-4DFC-B832-CA3BE7467C73}"/>
              </a:ext>
            </a:extLst>
          </p:cNvPr>
          <p:cNvPicPr>
            <a:picLocks noChangeAspect="1"/>
          </p:cNvPicPr>
          <p:nvPr/>
        </p:nvPicPr>
        <p:blipFill>
          <a:blip r:embed="rId5"/>
          <a:stretch>
            <a:fillRect/>
          </a:stretch>
        </p:blipFill>
        <p:spPr>
          <a:xfrm>
            <a:off x="9340947" y="2955456"/>
            <a:ext cx="2110153" cy="1004606"/>
          </a:xfrm>
          <a:prstGeom prst="rect">
            <a:avLst/>
          </a:prstGeom>
          <a:ln>
            <a:solidFill>
              <a:schemeClr val="tx1"/>
            </a:solidFill>
          </a:ln>
        </p:spPr>
      </p:pic>
      <p:pic>
        <p:nvPicPr>
          <p:cNvPr id="13" name="Picture 12">
            <a:extLst>
              <a:ext uri="{FF2B5EF4-FFF2-40B4-BE49-F238E27FC236}">
                <a16:creationId xmlns:a16="http://schemas.microsoft.com/office/drawing/2014/main" id="{267687FA-4E7A-49AD-98E0-6ABD1CAF51A6}"/>
              </a:ext>
            </a:extLst>
          </p:cNvPr>
          <p:cNvPicPr>
            <a:picLocks noChangeAspect="1"/>
          </p:cNvPicPr>
          <p:nvPr/>
        </p:nvPicPr>
        <p:blipFill>
          <a:blip r:embed="rId6"/>
          <a:stretch>
            <a:fillRect/>
          </a:stretch>
        </p:blipFill>
        <p:spPr>
          <a:xfrm>
            <a:off x="8145194" y="4169459"/>
            <a:ext cx="3473621" cy="611357"/>
          </a:xfrm>
          <a:prstGeom prst="rect">
            <a:avLst/>
          </a:prstGeom>
          <a:ln>
            <a:solidFill>
              <a:schemeClr val="tx1"/>
            </a:solidFill>
          </a:ln>
        </p:spPr>
      </p:pic>
    </p:spTree>
    <p:extLst>
      <p:ext uri="{BB962C8B-B14F-4D97-AF65-F5344CB8AC3E}">
        <p14:creationId xmlns:p14="http://schemas.microsoft.com/office/powerpoint/2010/main" val="617604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FA85-FD69-4342-B89D-DC1D74EE4A24}"/>
              </a:ext>
            </a:extLst>
          </p:cNvPr>
          <p:cNvSpPr>
            <a:spLocks noGrp="1"/>
          </p:cNvSpPr>
          <p:nvPr>
            <p:ph type="title"/>
          </p:nvPr>
        </p:nvSpPr>
        <p:spPr>
          <a:xfrm>
            <a:off x="56272" y="27499"/>
            <a:ext cx="12070079" cy="535210"/>
          </a:xfrm>
        </p:spPr>
        <p:txBody>
          <a:bodyPr>
            <a:normAutofit fontScale="90000"/>
          </a:bodyPr>
          <a:lstStyle/>
          <a:p>
            <a:r>
              <a:rPr lang="en-US" dirty="0"/>
              <a:t>Review week 3 – Classification, logistic reg, regularization</a:t>
            </a:r>
          </a:p>
        </p:txBody>
      </p:sp>
      <p:sp>
        <p:nvSpPr>
          <p:cNvPr id="3" name="Content Placeholder 2">
            <a:extLst>
              <a:ext uri="{FF2B5EF4-FFF2-40B4-BE49-F238E27FC236}">
                <a16:creationId xmlns:a16="http://schemas.microsoft.com/office/drawing/2014/main" id="{FB58D277-CB75-4CF2-9770-94801F33B8F5}"/>
              </a:ext>
            </a:extLst>
          </p:cNvPr>
          <p:cNvSpPr>
            <a:spLocks noGrp="1"/>
          </p:cNvSpPr>
          <p:nvPr>
            <p:ph idx="1"/>
          </p:nvPr>
        </p:nvSpPr>
        <p:spPr>
          <a:xfrm>
            <a:off x="56271" y="475124"/>
            <a:ext cx="11985673" cy="6277367"/>
          </a:xfrm>
        </p:spPr>
        <p:txBody>
          <a:bodyPr>
            <a:normAutofit/>
          </a:bodyPr>
          <a:lstStyle/>
          <a:p>
            <a:r>
              <a:rPr lang="en-US" sz="2500" b="1" dirty="0"/>
              <a:t>To prevent overfit 1) reduce features or 2) regularization: </a:t>
            </a:r>
            <a:r>
              <a:rPr lang="en-US" sz="2500" dirty="0"/>
              <a:t>idea is to </a:t>
            </a:r>
            <a:r>
              <a:rPr lang="en-US" sz="2500" b="1" dirty="0"/>
              <a:t>keep all the features</a:t>
            </a:r>
            <a:r>
              <a:rPr lang="en-US" sz="2500" dirty="0"/>
              <a:t>, but </a:t>
            </a:r>
            <a:r>
              <a:rPr lang="en-US" sz="2500" b="1" dirty="0"/>
              <a:t>reduce</a:t>
            </a:r>
            <a:r>
              <a:rPr lang="en-US" sz="2500" dirty="0"/>
              <a:t> magnitude/values of parameters </a:t>
            </a:r>
            <a:r>
              <a:rPr lang="en-US" sz="2500" b="1" dirty="0" err="1"/>
              <a:t>theta_j</a:t>
            </a:r>
            <a:r>
              <a:rPr lang="en-US" sz="2500" b="1" dirty="0"/>
              <a:t> </a:t>
            </a:r>
            <a:r>
              <a:rPr lang="en-US" sz="2500" dirty="0"/>
              <a:t>and it works well when we have a lot features, each of which contributes to predicting y (a lot of slightly useful features)</a:t>
            </a:r>
          </a:p>
          <a:p>
            <a:r>
              <a:rPr lang="en-US" sz="2500" dirty="0"/>
              <a:t>general idea for regularization is to use </a:t>
            </a:r>
            <a:r>
              <a:rPr lang="en-US" sz="2500" b="1" dirty="0"/>
              <a:t>small</a:t>
            </a:r>
            <a:r>
              <a:rPr lang="en-US" sz="2500" dirty="0"/>
              <a:t> values for </a:t>
            </a:r>
            <a:r>
              <a:rPr lang="en-US" sz="2500" b="1" dirty="0"/>
              <a:t>all parameters of theta</a:t>
            </a:r>
          </a:p>
          <a:p>
            <a:r>
              <a:rPr lang="en-US" sz="2500" dirty="0"/>
              <a:t>It leads to a simpler hypothesis and it is less prone to overfitting</a:t>
            </a:r>
          </a:p>
          <a:p>
            <a:r>
              <a:rPr lang="en-US" sz="2500" dirty="0"/>
              <a:t>Putting high values in front of par in cost function, so its value is low then</a:t>
            </a:r>
          </a:p>
          <a:p>
            <a:r>
              <a:rPr lang="en-US" sz="2500" dirty="0"/>
              <a:t>So, </a:t>
            </a:r>
            <a:r>
              <a:rPr lang="en-US" sz="2500" dirty="0" err="1"/>
              <a:t>lyamda</a:t>
            </a:r>
            <a:r>
              <a:rPr lang="en-US" sz="2500" dirty="0"/>
              <a:t>-reg par- is a trade off </a:t>
            </a:r>
            <a:r>
              <a:rPr lang="en-US" sz="2500" dirty="0" err="1"/>
              <a:t>betw</a:t>
            </a:r>
            <a:r>
              <a:rPr lang="en-US" sz="2500" dirty="0"/>
              <a:t> overfit (low </a:t>
            </a:r>
            <a:r>
              <a:rPr lang="en-US" sz="2500" dirty="0" err="1"/>
              <a:t>lyam</a:t>
            </a:r>
            <a:r>
              <a:rPr lang="en-US" sz="2500" dirty="0"/>
              <a:t>) and underfit (high </a:t>
            </a:r>
            <a:r>
              <a:rPr lang="en-US" sz="2500" dirty="0" err="1"/>
              <a:t>lyam</a:t>
            </a:r>
            <a:r>
              <a:rPr lang="en-US" sz="2500" dirty="0"/>
              <a:t>)</a:t>
            </a:r>
          </a:p>
          <a:p>
            <a:endParaRPr lang="en-US" sz="2500" dirty="0"/>
          </a:p>
        </p:txBody>
      </p:sp>
      <p:pic>
        <p:nvPicPr>
          <p:cNvPr id="5" name="Picture 4">
            <a:extLst>
              <a:ext uri="{FF2B5EF4-FFF2-40B4-BE49-F238E27FC236}">
                <a16:creationId xmlns:a16="http://schemas.microsoft.com/office/drawing/2014/main" id="{FF26C5A7-AC2E-45DE-9059-4CCE95B39AFC}"/>
              </a:ext>
            </a:extLst>
          </p:cNvPr>
          <p:cNvPicPr>
            <a:picLocks noChangeAspect="1"/>
          </p:cNvPicPr>
          <p:nvPr/>
        </p:nvPicPr>
        <p:blipFill>
          <a:blip r:embed="rId2"/>
          <a:stretch>
            <a:fillRect/>
          </a:stretch>
        </p:blipFill>
        <p:spPr>
          <a:xfrm>
            <a:off x="8746450" y="1987062"/>
            <a:ext cx="3423505" cy="615462"/>
          </a:xfrm>
          <a:prstGeom prst="rect">
            <a:avLst/>
          </a:prstGeom>
          <a:ln>
            <a:solidFill>
              <a:schemeClr val="tx1"/>
            </a:solidFill>
          </a:ln>
        </p:spPr>
      </p:pic>
    </p:spTree>
    <p:extLst>
      <p:ext uri="{BB962C8B-B14F-4D97-AF65-F5344CB8AC3E}">
        <p14:creationId xmlns:p14="http://schemas.microsoft.com/office/powerpoint/2010/main" val="3531624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FA85-FD69-4342-B89D-DC1D74EE4A24}"/>
              </a:ext>
            </a:extLst>
          </p:cNvPr>
          <p:cNvSpPr>
            <a:spLocks noGrp="1"/>
          </p:cNvSpPr>
          <p:nvPr>
            <p:ph type="title"/>
          </p:nvPr>
        </p:nvSpPr>
        <p:spPr>
          <a:xfrm>
            <a:off x="56272" y="27499"/>
            <a:ext cx="12070079" cy="535210"/>
          </a:xfrm>
        </p:spPr>
        <p:txBody>
          <a:bodyPr>
            <a:normAutofit fontScale="90000"/>
          </a:bodyPr>
          <a:lstStyle/>
          <a:p>
            <a:r>
              <a:rPr lang="en-US" dirty="0"/>
              <a:t>Review week 4. Neural nets representation </a:t>
            </a:r>
          </a:p>
        </p:txBody>
      </p:sp>
      <p:sp>
        <p:nvSpPr>
          <p:cNvPr id="3" name="Content Placeholder 2">
            <a:extLst>
              <a:ext uri="{FF2B5EF4-FFF2-40B4-BE49-F238E27FC236}">
                <a16:creationId xmlns:a16="http://schemas.microsoft.com/office/drawing/2014/main" id="{FB58D277-CB75-4CF2-9770-94801F33B8F5}"/>
              </a:ext>
            </a:extLst>
          </p:cNvPr>
          <p:cNvSpPr>
            <a:spLocks noGrp="1"/>
          </p:cNvSpPr>
          <p:nvPr>
            <p:ph idx="1"/>
          </p:nvPr>
        </p:nvSpPr>
        <p:spPr>
          <a:xfrm>
            <a:off x="56271" y="475124"/>
            <a:ext cx="11985673" cy="6277367"/>
          </a:xfrm>
        </p:spPr>
        <p:txBody>
          <a:bodyPr>
            <a:normAutofit lnSpcReduction="10000"/>
          </a:bodyPr>
          <a:lstStyle/>
          <a:p>
            <a:r>
              <a:rPr lang="en-US" sz="2400" dirty="0"/>
              <a:t>The reason for using neural networks are </a:t>
            </a:r>
            <a:r>
              <a:rPr lang="en-US" sz="2400" b="1" dirty="0"/>
              <a:t>complex non-linear hypotheses (large data-complex boundary problems- data greedy algorithm)</a:t>
            </a:r>
          </a:p>
          <a:p>
            <a:r>
              <a:rPr lang="en-US" sz="2400" dirty="0"/>
              <a:t>For problems with large N of features and complex boundaries, we need logistic regression with polynomials at least power of 3 or more, for that it makes a lot of features (5000+), it is comp expensive to train and if we use just subset of features then underfit</a:t>
            </a:r>
          </a:p>
          <a:p>
            <a:r>
              <a:rPr lang="en-US" sz="2400" dirty="0"/>
              <a:t>Computer vision problem ( 50x50 pic-2500 features, RGB-7500 features), if we include polynomial features even more features ,So we need </a:t>
            </a:r>
            <a:r>
              <a:rPr lang="en-US" sz="2400" b="1" dirty="0"/>
              <a:t>better algorithm that can fit non-linear hypothesis </a:t>
            </a:r>
            <a:r>
              <a:rPr lang="en-US" sz="2400" dirty="0"/>
              <a:t>with less number of features (</a:t>
            </a:r>
            <a:r>
              <a:rPr lang="en-US" sz="2400" b="1" dirty="0"/>
              <a:t>large original number of features</a:t>
            </a:r>
            <a:r>
              <a:rPr lang="en-US" sz="2400" dirty="0"/>
              <a:t>)</a:t>
            </a:r>
          </a:p>
          <a:p>
            <a:r>
              <a:rPr lang="en-US" sz="2400" dirty="0"/>
              <a:t>Each node is like </a:t>
            </a:r>
            <a:r>
              <a:rPr lang="en-US" sz="2400" dirty="0" err="1"/>
              <a:t>Logist</a:t>
            </a:r>
            <a:r>
              <a:rPr lang="en-US" sz="2400" dirty="0"/>
              <a:t> reg h(theta’*x); parameters of NN- weights</a:t>
            </a:r>
          </a:p>
          <a:p>
            <a:r>
              <a:rPr lang="en-US" sz="2400" dirty="0"/>
              <a:t>Different activation functions can be used other than sigmoid</a:t>
            </a:r>
          </a:p>
          <a:p>
            <a:r>
              <a:rPr lang="en-US" sz="2400" dirty="0"/>
              <a:t>Each layer has theta matrix (from i-1 layer to </a:t>
            </a:r>
            <a:r>
              <a:rPr lang="en-US" sz="2400" dirty="0" err="1"/>
              <a:t>ith</a:t>
            </a:r>
            <a:r>
              <a:rPr lang="en-US" sz="2400" dirty="0"/>
              <a:t> layer)</a:t>
            </a:r>
          </a:p>
          <a:p>
            <a:r>
              <a:rPr lang="en-US" sz="2400" dirty="0"/>
              <a:t>Z(i+1)=theta(</a:t>
            </a:r>
            <a:r>
              <a:rPr lang="en-US" sz="2400" dirty="0" err="1"/>
              <a:t>i</a:t>
            </a:r>
            <a:r>
              <a:rPr lang="en-US" sz="2400" dirty="0"/>
              <a:t>)*a(</a:t>
            </a:r>
            <a:r>
              <a:rPr lang="en-US" sz="2400" dirty="0" err="1"/>
              <a:t>i</a:t>
            </a:r>
            <a:r>
              <a:rPr lang="en-US" sz="2400" dirty="0"/>
              <a:t>); a(i+1)=g(Zi+1) this we forward till the final layer</a:t>
            </a:r>
          </a:p>
          <a:p>
            <a:r>
              <a:rPr lang="en-US" sz="2400" dirty="0"/>
              <a:t>By combining simpler functions in hidden Layers, neural nets can </a:t>
            </a:r>
          </a:p>
          <a:p>
            <a:pPr marL="0" indent="0">
              <a:buNone/>
            </a:pPr>
            <a:r>
              <a:rPr lang="en-US" sz="2400" dirty="0"/>
              <a:t>compute more complex functions</a:t>
            </a:r>
          </a:p>
          <a:p>
            <a:r>
              <a:rPr lang="en-US" sz="2400" dirty="0"/>
              <a:t>So as forward propagate the network, we</a:t>
            </a:r>
          </a:p>
          <a:p>
            <a:pPr marL="0" indent="0">
              <a:buNone/>
            </a:pPr>
            <a:r>
              <a:rPr lang="en-US" sz="2400" dirty="0"/>
              <a:t>get more and more complex functions</a:t>
            </a:r>
          </a:p>
          <a:p>
            <a:endParaRPr lang="en-US" sz="2400" dirty="0"/>
          </a:p>
          <a:p>
            <a:endParaRPr lang="en-US" sz="2400" dirty="0"/>
          </a:p>
          <a:p>
            <a:endParaRPr lang="en-US" sz="2400" dirty="0"/>
          </a:p>
        </p:txBody>
      </p:sp>
      <p:pic>
        <p:nvPicPr>
          <p:cNvPr id="5" name="Picture 4">
            <a:extLst>
              <a:ext uri="{FF2B5EF4-FFF2-40B4-BE49-F238E27FC236}">
                <a16:creationId xmlns:a16="http://schemas.microsoft.com/office/drawing/2014/main" id="{5A9F20FF-DE60-4CFD-AD53-0361CD22A191}"/>
              </a:ext>
            </a:extLst>
          </p:cNvPr>
          <p:cNvPicPr>
            <a:picLocks noChangeAspect="1"/>
          </p:cNvPicPr>
          <p:nvPr/>
        </p:nvPicPr>
        <p:blipFill>
          <a:blip r:embed="rId2"/>
          <a:stretch>
            <a:fillRect/>
          </a:stretch>
        </p:blipFill>
        <p:spPr>
          <a:xfrm>
            <a:off x="9203594" y="3381082"/>
            <a:ext cx="2936606" cy="1781761"/>
          </a:xfrm>
          <a:prstGeom prst="rect">
            <a:avLst/>
          </a:prstGeom>
          <a:ln>
            <a:solidFill>
              <a:schemeClr val="tx1"/>
            </a:solidFill>
          </a:ln>
        </p:spPr>
      </p:pic>
      <p:pic>
        <p:nvPicPr>
          <p:cNvPr id="6" name="Picture 5">
            <a:extLst>
              <a:ext uri="{FF2B5EF4-FFF2-40B4-BE49-F238E27FC236}">
                <a16:creationId xmlns:a16="http://schemas.microsoft.com/office/drawing/2014/main" id="{2E1E997D-A1B7-45E7-AC6E-7AA87E871106}"/>
              </a:ext>
            </a:extLst>
          </p:cNvPr>
          <p:cNvPicPr>
            <a:picLocks noChangeAspect="1"/>
          </p:cNvPicPr>
          <p:nvPr/>
        </p:nvPicPr>
        <p:blipFill>
          <a:blip r:embed="rId3"/>
          <a:stretch>
            <a:fillRect/>
          </a:stretch>
        </p:blipFill>
        <p:spPr>
          <a:xfrm>
            <a:off x="6073728" y="5189513"/>
            <a:ext cx="6088263" cy="1654419"/>
          </a:xfrm>
          <a:prstGeom prst="rect">
            <a:avLst/>
          </a:prstGeom>
          <a:ln>
            <a:solidFill>
              <a:schemeClr val="tx1"/>
            </a:solidFill>
          </a:ln>
        </p:spPr>
      </p:pic>
    </p:spTree>
    <p:extLst>
      <p:ext uri="{BB962C8B-B14F-4D97-AF65-F5344CB8AC3E}">
        <p14:creationId xmlns:p14="http://schemas.microsoft.com/office/powerpoint/2010/main" val="1301855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FA85-FD69-4342-B89D-DC1D74EE4A24}"/>
              </a:ext>
            </a:extLst>
          </p:cNvPr>
          <p:cNvSpPr>
            <a:spLocks noGrp="1"/>
          </p:cNvSpPr>
          <p:nvPr>
            <p:ph type="title"/>
          </p:nvPr>
        </p:nvSpPr>
        <p:spPr>
          <a:xfrm>
            <a:off x="56272" y="27499"/>
            <a:ext cx="12070079" cy="535210"/>
          </a:xfrm>
        </p:spPr>
        <p:txBody>
          <a:bodyPr>
            <a:normAutofit fontScale="90000"/>
          </a:bodyPr>
          <a:lstStyle/>
          <a:p>
            <a:r>
              <a:rPr lang="en-US" dirty="0"/>
              <a:t>Review week 5. Neural nets Learning </a:t>
            </a:r>
          </a:p>
        </p:txBody>
      </p:sp>
      <p:sp>
        <p:nvSpPr>
          <p:cNvPr id="3" name="Content Placeholder 2">
            <a:extLst>
              <a:ext uri="{FF2B5EF4-FFF2-40B4-BE49-F238E27FC236}">
                <a16:creationId xmlns:a16="http://schemas.microsoft.com/office/drawing/2014/main" id="{FB58D277-CB75-4CF2-9770-94801F33B8F5}"/>
              </a:ext>
            </a:extLst>
          </p:cNvPr>
          <p:cNvSpPr>
            <a:spLocks noGrp="1"/>
          </p:cNvSpPr>
          <p:nvPr>
            <p:ph idx="1"/>
          </p:nvPr>
        </p:nvSpPr>
        <p:spPr>
          <a:xfrm>
            <a:off x="56271" y="432920"/>
            <a:ext cx="11985673" cy="6411012"/>
          </a:xfrm>
        </p:spPr>
        <p:txBody>
          <a:bodyPr>
            <a:normAutofit/>
          </a:bodyPr>
          <a:lstStyle/>
          <a:p>
            <a:r>
              <a:rPr lang="en-US" sz="2400" dirty="0"/>
              <a:t>Backpropagation is used for training neural nets</a:t>
            </a:r>
          </a:p>
          <a:p>
            <a:r>
              <a:rPr lang="en-US" sz="2400" dirty="0"/>
              <a:t>In multiclass classification we have n outputs in final layer, we need to transform one true label into n dimensional vector with 1 and 0s</a:t>
            </a:r>
          </a:p>
          <a:p>
            <a:r>
              <a:rPr lang="en-US" sz="2400" dirty="0"/>
              <a:t>We sum cost function over all outputs (when k&gt;1) and train </a:t>
            </a:r>
            <a:r>
              <a:rPr lang="en-US" sz="2400" dirty="0" err="1"/>
              <a:t>examp</a:t>
            </a:r>
            <a:r>
              <a:rPr lang="en-US" sz="2400" dirty="0"/>
              <a:t>, whereas for regularization part for each layer we sum for all thetas in all units and layers</a:t>
            </a:r>
          </a:p>
          <a:p>
            <a:r>
              <a:rPr lang="en-US" sz="2400" dirty="0"/>
              <a:t>We need to find optimal values for all theta’s, for that we need J and </a:t>
            </a:r>
            <a:r>
              <a:rPr lang="en-US" sz="2400" dirty="0" err="1"/>
              <a:t>grad_J</a:t>
            </a:r>
            <a:r>
              <a:rPr lang="en-US" sz="2400" dirty="0"/>
              <a:t>, so 1</a:t>
            </a:r>
            <a:r>
              <a:rPr lang="en-US" sz="2400" baseline="30000" dirty="0"/>
              <a:t>st</a:t>
            </a:r>
            <a:r>
              <a:rPr lang="en-US" sz="2400" dirty="0"/>
              <a:t> we need forward propagation</a:t>
            </a:r>
          </a:p>
          <a:p>
            <a:r>
              <a:rPr lang="en-US" sz="2400" dirty="0"/>
              <a:t>To backpropagate we start from final layer, find h-y and then </a:t>
            </a:r>
            <a:r>
              <a:rPr lang="en-US" sz="2400" dirty="0" err="1"/>
              <a:t>backprog</a:t>
            </a:r>
            <a:r>
              <a:rPr lang="en-US" sz="2400" dirty="0"/>
              <a:t> errors to earlier layers</a:t>
            </a:r>
          </a:p>
          <a:p>
            <a:r>
              <a:rPr lang="en-US" sz="2400" dirty="0"/>
              <a:t>We use theta matrix linking current and previous layer, error terms in current layer and derivative of cost f </a:t>
            </a:r>
            <a:r>
              <a:rPr lang="en-US" sz="2400" dirty="0" err="1"/>
              <a:t>wrt</a:t>
            </a:r>
            <a:r>
              <a:rPr lang="en-US" sz="2400" dirty="0"/>
              <a:t> to weight in layer (previous) where we propagate</a:t>
            </a:r>
          </a:p>
          <a:p>
            <a:r>
              <a:rPr lang="en-US" sz="2400" dirty="0"/>
              <a:t>As we filled out all error terms we then find </a:t>
            </a:r>
            <a:r>
              <a:rPr lang="en-US" sz="2400" dirty="0" err="1"/>
              <a:t>deriv</a:t>
            </a:r>
            <a:r>
              <a:rPr lang="en-US" sz="2400" dirty="0"/>
              <a:t> </a:t>
            </a:r>
            <a:r>
              <a:rPr lang="en-US" sz="2400" dirty="0" err="1"/>
              <a:t>wrt</a:t>
            </a:r>
            <a:r>
              <a:rPr lang="en-US" sz="2400" dirty="0"/>
              <a:t> to each theta:</a:t>
            </a:r>
          </a:p>
          <a:p>
            <a:r>
              <a:rPr lang="en-US" sz="2400" dirty="0"/>
              <a:t>We sum up gradients for all training ex and at the end /m and add reg gr</a:t>
            </a:r>
          </a:p>
          <a:p>
            <a:r>
              <a:rPr lang="en-US" sz="2400" dirty="0"/>
              <a:t>So we do FP and BP for each </a:t>
            </a:r>
            <a:r>
              <a:rPr lang="en-US" sz="2400" dirty="0" err="1"/>
              <a:t>sampl</a:t>
            </a:r>
            <a:r>
              <a:rPr lang="en-US" sz="2400" dirty="0"/>
              <a:t> and then repeat these steps for next sample</a:t>
            </a:r>
          </a:p>
          <a:p>
            <a:r>
              <a:rPr lang="en-US" sz="2400" dirty="0"/>
              <a:t>To use adv </a:t>
            </a:r>
            <a:r>
              <a:rPr lang="en-US" sz="2400" dirty="0" err="1"/>
              <a:t>optim</a:t>
            </a:r>
            <a:r>
              <a:rPr lang="en-US" sz="2400" dirty="0"/>
              <a:t> algos we need: 1)Cost function 2) gradient 3)</a:t>
            </a:r>
            <a:r>
              <a:rPr lang="en-US" sz="2400" dirty="0" err="1"/>
              <a:t>init_theta</a:t>
            </a:r>
            <a:r>
              <a:rPr lang="en-US" sz="2400" dirty="0"/>
              <a:t> as vectors</a:t>
            </a:r>
          </a:p>
          <a:p>
            <a:r>
              <a:rPr lang="en-US" sz="2400" dirty="0"/>
              <a:t>So, we unroll initial theta pass it to algo, then roll compute grad, then unroll grad</a:t>
            </a:r>
          </a:p>
          <a:p>
            <a:endParaRPr lang="en-US" sz="2400" dirty="0"/>
          </a:p>
          <a:p>
            <a:endParaRPr lang="en-US" sz="2400" dirty="0"/>
          </a:p>
          <a:p>
            <a:endParaRPr lang="en-US" dirty="0"/>
          </a:p>
        </p:txBody>
      </p:sp>
      <p:pic>
        <p:nvPicPr>
          <p:cNvPr id="6" name="Picture 5">
            <a:extLst>
              <a:ext uri="{FF2B5EF4-FFF2-40B4-BE49-F238E27FC236}">
                <a16:creationId xmlns:a16="http://schemas.microsoft.com/office/drawing/2014/main" id="{5A69793B-AEA1-41D8-AEE6-583D8F5F13B7}"/>
              </a:ext>
            </a:extLst>
          </p:cNvPr>
          <p:cNvPicPr>
            <a:picLocks noChangeAspect="1"/>
          </p:cNvPicPr>
          <p:nvPr/>
        </p:nvPicPr>
        <p:blipFill>
          <a:blip r:embed="rId2"/>
          <a:stretch>
            <a:fillRect/>
          </a:stretch>
        </p:blipFill>
        <p:spPr>
          <a:xfrm>
            <a:off x="8573160" y="2868635"/>
            <a:ext cx="3314040" cy="443721"/>
          </a:xfrm>
          <a:prstGeom prst="rect">
            <a:avLst/>
          </a:prstGeom>
        </p:spPr>
      </p:pic>
      <p:pic>
        <p:nvPicPr>
          <p:cNvPr id="8" name="Picture 7">
            <a:extLst>
              <a:ext uri="{FF2B5EF4-FFF2-40B4-BE49-F238E27FC236}">
                <a16:creationId xmlns:a16="http://schemas.microsoft.com/office/drawing/2014/main" id="{F8AD925C-2EA6-4A3A-BDB9-F9593F5EFDB5}"/>
              </a:ext>
            </a:extLst>
          </p:cNvPr>
          <p:cNvPicPr>
            <a:picLocks noChangeAspect="1"/>
          </p:cNvPicPr>
          <p:nvPr/>
        </p:nvPicPr>
        <p:blipFill>
          <a:blip r:embed="rId3"/>
          <a:stretch>
            <a:fillRect/>
          </a:stretch>
        </p:blipFill>
        <p:spPr>
          <a:xfrm>
            <a:off x="9453488" y="3998591"/>
            <a:ext cx="2630659" cy="700985"/>
          </a:xfrm>
          <a:prstGeom prst="rect">
            <a:avLst/>
          </a:prstGeom>
          <a:ln>
            <a:solidFill>
              <a:schemeClr val="tx1"/>
            </a:solidFill>
          </a:ln>
        </p:spPr>
      </p:pic>
      <p:pic>
        <p:nvPicPr>
          <p:cNvPr id="9" name="Picture 8">
            <a:extLst>
              <a:ext uri="{FF2B5EF4-FFF2-40B4-BE49-F238E27FC236}">
                <a16:creationId xmlns:a16="http://schemas.microsoft.com/office/drawing/2014/main" id="{3EF07223-9189-4412-995D-7E47612EC4E1}"/>
              </a:ext>
            </a:extLst>
          </p:cNvPr>
          <p:cNvPicPr>
            <a:picLocks noChangeAspect="1"/>
          </p:cNvPicPr>
          <p:nvPr/>
        </p:nvPicPr>
        <p:blipFill>
          <a:blip r:embed="rId4"/>
          <a:stretch>
            <a:fillRect/>
          </a:stretch>
        </p:blipFill>
        <p:spPr>
          <a:xfrm>
            <a:off x="9495692" y="4680507"/>
            <a:ext cx="2583034" cy="745510"/>
          </a:xfrm>
          <a:prstGeom prst="rect">
            <a:avLst/>
          </a:prstGeom>
          <a:ln>
            <a:solidFill>
              <a:schemeClr val="tx1"/>
            </a:solidFill>
          </a:ln>
        </p:spPr>
      </p:pic>
      <p:pic>
        <p:nvPicPr>
          <p:cNvPr id="10" name="Picture 9">
            <a:extLst>
              <a:ext uri="{FF2B5EF4-FFF2-40B4-BE49-F238E27FC236}">
                <a16:creationId xmlns:a16="http://schemas.microsoft.com/office/drawing/2014/main" id="{9F20F135-7717-4C42-8BD4-F331C6535C75}"/>
              </a:ext>
            </a:extLst>
          </p:cNvPr>
          <p:cNvPicPr>
            <a:picLocks noChangeAspect="1"/>
          </p:cNvPicPr>
          <p:nvPr/>
        </p:nvPicPr>
        <p:blipFill>
          <a:blip r:embed="rId5"/>
          <a:stretch>
            <a:fillRect/>
          </a:stretch>
        </p:blipFill>
        <p:spPr>
          <a:xfrm>
            <a:off x="10282018" y="5461191"/>
            <a:ext cx="1909982" cy="545709"/>
          </a:xfrm>
          <a:prstGeom prst="rect">
            <a:avLst/>
          </a:prstGeom>
          <a:ln>
            <a:solidFill>
              <a:schemeClr val="tx1"/>
            </a:solidFill>
          </a:ln>
        </p:spPr>
      </p:pic>
    </p:spTree>
    <p:extLst>
      <p:ext uri="{BB962C8B-B14F-4D97-AF65-F5344CB8AC3E}">
        <p14:creationId xmlns:p14="http://schemas.microsoft.com/office/powerpoint/2010/main" val="70452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EFA85-FD69-4342-B89D-DC1D74EE4A24}"/>
              </a:ext>
            </a:extLst>
          </p:cNvPr>
          <p:cNvSpPr>
            <a:spLocks noGrp="1"/>
          </p:cNvSpPr>
          <p:nvPr>
            <p:ph type="title"/>
          </p:nvPr>
        </p:nvSpPr>
        <p:spPr>
          <a:xfrm>
            <a:off x="56272" y="27499"/>
            <a:ext cx="12070079" cy="535210"/>
          </a:xfrm>
        </p:spPr>
        <p:txBody>
          <a:bodyPr>
            <a:normAutofit fontScale="90000"/>
          </a:bodyPr>
          <a:lstStyle/>
          <a:p>
            <a:r>
              <a:rPr lang="en-US" dirty="0"/>
              <a:t>Review week 5 - Neural nets Learning </a:t>
            </a:r>
          </a:p>
        </p:txBody>
      </p:sp>
      <p:sp>
        <p:nvSpPr>
          <p:cNvPr id="3" name="Content Placeholder 2">
            <a:extLst>
              <a:ext uri="{FF2B5EF4-FFF2-40B4-BE49-F238E27FC236}">
                <a16:creationId xmlns:a16="http://schemas.microsoft.com/office/drawing/2014/main" id="{FB58D277-CB75-4CF2-9770-94801F33B8F5}"/>
              </a:ext>
            </a:extLst>
          </p:cNvPr>
          <p:cNvSpPr>
            <a:spLocks noGrp="1"/>
          </p:cNvSpPr>
          <p:nvPr>
            <p:ph idx="1"/>
          </p:nvPr>
        </p:nvSpPr>
        <p:spPr>
          <a:xfrm>
            <a:off x="28135" y="475124"/>
            <a:ext cx="11985673" cy="6277367"/>
          </a:xfrm>
        </p:spPr>
        <p:txBody>
          <a:bodyPr>
            <a:normAutofit/>
          </a:bodyPr>
          <a:lstStyle/>
          <a:p>
            <a:r>
              <a:rPr lang="en-US" sz="2400" dirty="0"/>
              <a:t>As backprop algo is involved, we can use gradient checking (finite diff) to diagnose the algo</a:t>
            </a:r>
          </a:p>
          <a:p>
            <a:r>
              <a:rPr lang="en-US" sz="2400" dirty="0"/>
              <a:t>We compute grad </a:t>
            </a:r>
            <a:r>
              <a:rPr lang="en-US" sz="2400" dirty="0" err="1"/>
              <a:t>wrt</a:t>
            </a:r>
            <a:r>
              <a:rPr lang="en-US" sz="2400" dirty="0"/>
              <a:t> to each theta: (J(</a:t>
            </a:r>
            <a:r>
              <a:rPr lang="en-US" sz="2400" dirty="0" err="1"/>
              <a:t>thetai+e,theta</a:t>
            </a:r>
            <a:r>
              <a:rPr lang="en-US" sz="2400" dirty="0"/>
              <a:t>…)-J(</a:t>
            </a:r>
            <a:r>
              <a:rPr lang="en-US" sz="2400" dirty="0" err="1"/>
              <a:t>thetai-e,theta</a:t>
            </a:r>
            <a:r>
              <a:rPr lang="en-US" sz="2400" dirty="0"/>
              <a:t>…)/2e</a:t>
            </a:r>
          </a:p>
          <a:p>
            <a:r>
              <a:rPr lang="en-US" sz="2400" dirty="0"/>
              <a:t>We should turn off gradient checking before training, as grad check is slow</a:t>
            </a:r>
          </a:p>
          <a:p>
            <a:r>
              <a:rPr lang="en-US" sz="2400" dirty="0"/>
              <a:t>Random </a:t>
            </a:r>
            <a:r>
              <a:rPr lang="en-US" sz="2400" dirty="0" err="1"/>
              <a:t>init</a:t>
            </a:r>
            <a:r>
              <a:rPr lang="en-US" sz="2400" dirty="0"/>
              <a:t> for theta’s is needed to break the symmetry (not all 0s but rand values around 0)</a:t>
            </a:r>
          </a:p>
          <a:p>
            <a:r>
              <a:rPr lang="en-US" sz="2400" dirty="0"/>
              <a:t>Picking a NN </a:t>
            </a:r>
            <a:r>
              <a:rPr lang="en-US" sz="2400" dirty="0" err="1"/>
              <a:t>archit</a:t>
            </a:r>
            <a:r>
              <a:rPr lang="en-US" sz="2400" dirty="0"/>
              <a:t>: 1) Inputs=dimension of features xi 2) Outputs=1 or k if </a:t>
            </a:r>
            <a:r>
              <a:rPr lang="en-US" sz="2400" dirty="0" err="1"/>
              <a:t>classif</a:t>
            </a:r>
            <a:r>
              <a:rPr lang="en-US" sz="2400" dirty="0"/>
              <a:t>, but convert k to [1,0,0] or [0,1,0] </a:t>
            </a:r>
            <a:r>
              <a:rPr lang="en-US" sz="2400" dirty="0" err="1"/>
              <a:t>etc</a:t>
            </a:r>
            <a:r>
              <a:rPr lang="en-US" sz="2400" dirty="0"/>
              <a:t> 3) hidden usually 1, if &gt;1, pick same N of units for each hidden layer, better to pick N comparable to input feature size</a:t>
            </a:r>
          </a:p>
          <a:p>
            <a:r>
              <a:rPr lang="en-US" sz="2400" dirty="0"/>
              <a:t>Training neural net: 1) random initialize weights 2) forward prop to get activations a, h(x) 3) compute cost function 4) backprop to compute partial derivatives 5) do this for all training samples 6) Use grad checking to compare output from backprop and numerical </a:t>
            </a:r>
            <a:r>
              <a:rPr lang="en-US" sz="2400" dirty="0" err="1"/>
              <a:t>est</a:t>
            </a:r>
            <a:r>
              <a:rPr lang="en-US" sz="2400" dirty="0"/>
              <a:t> of grad 7) Once we see it is correct, disable num grad and use grad descent or other adv optimization method with backprop to minimize cost function</a:t>
            </a:r>
          </a:p>
          <a:p>
            <a:r>
              <a:rPr lang="en-US" sz="2400" dirty="0"/>
              <a:t>Cost function for NN is non-convex, however, we can get to a reasonable minima</a:t>
            </a:r>
          </a:p>
        </p:txBody>
      </p:sp>
      <p:pic>
        <p:nvPicPr>
          <p:cNvPr id="4" name="Picture 3">
            <a:extLst>
              <a:ext uri="{FF2B5EF4-FFF2-40B4-BE49-F238E27FC236}">
                <a16:creationId xmlns:a16="http://schemas.microsoft.com/office/drawing/2014/main" id="{89583DB5-337A-4DF5-9F98-EB3B7499FADA}"/>
              </a:ext>
            </a:extLst>
          </p:cNvPr>
          <p:cNvPicPr>
            <a:picLocks noChangeAspect="1"/>
          </p:cNvPicPr>
          <p:nvPr/>
        </p:nvPicPr>
        <p:blipFill>
          <a:blip r:embed="rId2"/>
          <a:stretch>
            <a:fillRect/>
          </a:stretch>
        </p:blipFill>
        <p:spPr>
          <a:xfrm>
            <a:off x="10019667" y="875786"/>
            <a:ext cx="2190449" cy="432509"/>
          </a:xfrm>
          <a:prstGeom prst="rect">
            <a:avLst/>
          </a:prstGeom>
          <a:ln>
            <a:solidFill>
              <a:schemeClr val="tx1"/>
            </a:solidFill>
          </a:ln>
        </p:spPr>
      </p:pic>
    </p:spTree>
    <p:extLst>
      <p:ext uri="{BB962C8B-B14F-4D97-AF65-F5344CB8AC3E}">
        <p14:creationId xmlns:p14="http://schemas.microsoft.com/office/powerpoint/2010/main" val="1401337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ACD86-7688-478B-BE69-DEA07E045AAA}"/>
              </a:ext>
            </a:extLst>
          </p:cNvPr>
          <p:cNvSpPr>
            <a:spLocks noGrp="1"/>
          </p:cNvSpPr>
          <p:nvPr>
            <p:ph type="title"/>
          </p:nvPr>
        </p:nvSpPr>
        <p:spPr>
          <a:xfrm>
            <a:off x="36342" y="27499"/>
            <a:ext cx="11991534" cy="577412"/>
          </a:xfrm>
        </p:spPr>
        <p:txBody>
          <a:bodyPr>
            <a:normAutofit fontScale="90000"/>
          </a:bodyPr>
          <a:lstStyle/>
          <a:p>
            <a:r>
              <a:rPr lang="en-US" dirty="0"/>
              <a:t>Review week 6- Advice for applying ML</a:t>
            </a:r>
          </a:p>
        </p:txBody>
      </p:sp>
      <p:sp>
        <p:nvSpPr>
          <p:cNvPr id="3" name="Content Placeholder 2">
            <a:extLst>
              <a:ext uri="{FF2B5EF4-FFF2-40B4-BE49-F238E27FC236}">
                <a16:creationId xmlns:a16="http://schemas.microsoft.com/office/drawing/2014/main" id="{B74A7E2E-F050-46DE-A7F5-E40AA8E0E66F}"/>
              </a:ext>
            </a:extLst>
          </p:cNvPr>
          <p:cNvSpPr>
            <a:spLocks noGrp="1"/>
          </p:cNvSpPr>
          <p:nvPr>
            <p:ph idx="1"/>
          </p:nvPr>
        </p:nvSpPr>
        <p:spPr>
          <a:xfrm>
            <a:off x="92610" y="517324"/>
            <a:ext cx="11949333" cy="6312540"/>
          </a:xfrm>
        </p:spPr>
        <p:txBody>
          <a:bodyPr>
            <a:normAutofit/>
          </a:bodyPr>
          <a:lstStyle/>
          <a:p>
            <a:r>
              <a:rPr lang="en-GB" sz="2400" dirty="0"/>
              <a:t>Content is about 1) </a:t>
            </a:r>
            <a:r>
              <a:rPr lang="en-GB" sz="2400" b="1" dirty="0"/>
              <a:t>systematically improving </a:t>
            </a:r>
            <a:r>
              <a:rPr lang="en-GB" sz="2400" dirty="0"/>
              <a:t>your learning algorithm, </a:t>
            </a:r>
            <a:r>
              <a:rPr lang="en-GB" sz="2400" b="1" dirty="0"/>
              <a:t>'best practices</a:t>
            </a:r>
            <a:r>
              <a:rPr lang="en-GB" sz="2400" dirty="0"/>
              <a:t>' for how to </a:t>
            </a:r>
            <a:r>
              <a:rPr lang="en-GB" sz="2400" b="1" dirty="0"/>
              <a:t>'debug</a:t>
            </a:r>
            <a:r>
              <a:rPr lang="en-GB" sz="2400" dirty="0"/>
              <a:t>' your learning algorithm and </a:t>
            </a:r>
            <a:r>
              <a:rPr lang="en-GB" sz="2400" b="1" dirty="0"/>
              <a:t>improve performance</a:t>
            </a:r>
            <a:r>
              <a:rPr lang="en-US" sz="2400" b="1" dirty="0"/>
              <a:t> 2) </a:t>
            </a:r>
            <a:r>
              <a:rPr lang="en-GB" sz="2400" b="1" dirty="0"/>
              <a:t>machine learning system design -</a:t>
            </a:r>
            <a:r>
              <a:rPr lang="en-GB" sz="2400" dirty="0"/>
              <a:t>where the </a:t>
            </a:r>
            <a:r>
              <a:rPr lang="en-GB" sz="2400" b="1" dirty="0"/>
              <a:t>biggest improvements </a:t>
            </a:r>
            <a:r>
              <a:rPr lang="en-GB" sz="2400" dirty="0"/>
              <a:t>can be made</a:t>
            </a:r>
          </a:p>
          <a:p>
            <a:r>
              <a:rPr lang="en-US" sz="2400" b="1" dirty="0"/>
              <a:t>What</a:t>
            </a:r>
            <a:r>
              <a:rPr lang="en-US" sz="2400" dirty="0"/>
              <a:t> can we do to </a:t>
            </a:r>
            <a:r>
              <a:rPr lang="en-US" sz="2400" b="1" dirty="0"/>
              <a:t>improve</a:t>
            </a:r>
            <a:r>
              <a:rPr lang="en-US" sz="2400" dirty="0"/>
              <a:t> the model? 1) get more training data (not always a solution, works when high variance algo, but not high bias 2) try smaller sets of features (when overfitting 3) try additional or polynomial features (when underfitting) 4) try decreasing </a:t>
            </a:r>
            <a:r>
              <a:rPr lang="en-US" sz="2400" dirty="0" err="1"/>
              <a:t>lyamda</a:t>
            </a:r>
            <a:r>
              <a:rPr lang="en-US" sz="2400" dirty="0"/>
              <a:t> (when underfitting) 5) try increasing </a:t>
            </a:r>
            <a:r>
              <a:rPr lang="en-US" sz="2400" dirty="0" err="1"/>
              <a:t>lyamda</a:t>
            </a:r>
            <a:r>
              <a:rPr lang="en-US" sz="2400" dirty="0"/>
              <a:t> (when overfitting)</a:t>
            </a:r>
          </a:p>
          <a:p>
            <a:r>
              <a:rPr lang="en-US" sz="2400" dirty="0"/>
              <a:t>Standard way of evaluating algo is to train on training set, choose model based on cross validation set and report error based on test set (this is more realistic option)</a:t>
            </a:r>
          </a:p>
          <a:p>
            <a:r>
              <a:rPr lang="en-US" sz="2400" dirty="0"/>
              <a:t>If algo is not performing good, then it is either overfitting or underfitting problem, so to optimize algo we need to determine what setting we are in (compare train and cv error), graph of error vs flexibility (U shape); if underfit both train and cv errors are high, if overfit test is low, cv is high</a:t>
            </a:r>
          </a:p>
          <a:p>
            <a:r>
              <a:rPr lang="en-US" sz="2400" dirty="0"/>
              <a:t>To pick optimal reg par we try different values and choose model with lowest cv error</a:t>
            </a:r>
          </a:p>
          <a:p>
            <a:r>
              <a:rPr lang="en-US" sz="2400" dirty="0"/>
              <a:t>Learning curve (</a:t>
            </a:r>
            <a:r>
              <a:rPr lang="en-US" sz="2400" dirty="0" err="1"/>
              <a:t>Jcv</a:t>
            </a:r>
            <a:r>
              <a:rPr lang="en-US" sz="2400" dirty="0"/>
              <a:t>, </a:t>
            </a:r>
            <a:r>
              <a:rPr lang="en-US" sz="2400" dirty="0" err="1"/>
              <a:t>Jtr</a:t>
            </a:r>
            <a:r>
              <a:rPr lang="en-US" sz="2400" dirty="0"/>
              <a:t> vs training size) useful for 1) </a:t>
            </a:r>
            <a:r>
              <a:rPr lang="en-US" sz="2400" b="1" dirty="0"/>
              <a:t>checking</a:t>
            </a:r>
            <a:r>
              <a:rPr lang="en-US" sz="2400" dirty="0"/>
              <a:t> whether model</a:t>
            </a:r>
          </a:p>
          <a:p>
            <a:pPr marL="0" indent="0">
              <a:buNone/>
            </a:pPr>
            <a:r>
              <a:rPr lang="en-US" sz="2400" dirty="0"/>
              <a:t>Is performing good 2) when we want to </a:t>
            </a:r>
            <a:r>
              <a:rPr lang="en-US" sz="2400" b="1" dirty="0"/>
              <a:t>improve the performance</a:t>
            </a:r>
          </a:p>
          <a:p>
            <a:endParaRPr lang="en-GB" sz="2400" dirty="0"/>
          </a:p>
        </p:txBody>
      </p:sp>
      <p:pic>
        <p:nvPicPr>
          <p:cNvPr id="6" name="Picture 5">
            <a:extLst>
              <a:ext uri="{FF2B5EF4-FFF2-40B4-BE49-F238E27FC236}">
                <a16:creationId xmlns:a16="http://schemas.microsoft.com/office/drawing/2014/main" id="{6494FEC2-F06B-406E-9327-993FB568E5E1}"/>
              </a:ext>
            </a:extLst>
          </p:cNvPr>
          <p:cNvPicPr>
            <a:picLocks noChangeAspect="1"/>
          </p:cNvPicPr>
          <p:nvPr/>
        </p:nvPicPr>
        <p:blipFill>
          <a:blip r:embed="rId2"/>
          <a:stretch>
            <a:fillRect/>
          </a:stretch>
        </p:blipFill>
        <p:spPr>
          <a:xfrm>
            <a:off x="9910162" y="5613009"/>
            <a:ext cx="2231161" cy="1204827"/>
          </a:xfrm>
          <a:prstGeom prst="rect">
            <a:avLst/>
          </a:prstGeom>
          <a:ln>
            <a:solidFill>
              <a:schemeClr val="tx1"/>
            </a:solidFill>
          </a:ln>
        </p:spPr>
      </p:pic>
    </p:spTree>
    <p:extLst>
      <p:ext uri="{BB962C8B-B14F-4D97-AF65-F5344CB8AC3E}">
        <p14:creationId xmlns:p14="http://schemas.microsoft.com/office/powerpoint/2010/main" val="438588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TotalTime>
  <Words>5365</Words>
  <Application>Microsoft Office PowerPoint</Application>
  <PresentationFormat>Widescreen</PresentationFormat>
  <Paragraphs>235</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Review week 1-11</vt:lpstr>
      <vt:lpstr>Review week 1 – Simple linear regression</vt:lpstr>
      <vt:lpstr>Review week 2 – Multilinear regression</vt:lpstr>
      <vt:lpstr>Review week 3 – Classification, logistic reg, regularization</vt:lpstr>
      <vt:lpstr>Review week 3 – Classification, logistic reg, regularization</vt:lpstr>
      <vt:lpstr>Review week 4. Neural nets representation </vt:lpstr>
      <vt:lpstr>Review week 5. Neural nets Learning </vt:lpstr>
      <vt:lpstr>Review week 5 - Neural nets Learning </vt:lpstr>
      <vt:lpstr>Review week 6- Advice for applying ML</vt:lpstr>
      <vt:lpstr>Review week 6- Advice for applying ML</vt:lpstr>
      <vt:lpstr>Review week 6- Advice for applying ML</vt:lpstr>
      <vt:lpstr>Review week 7- Support vector machines</vt:lpstr>
      <vt:lpstr>Review week 7 - Support vector machines</vt:lpstr>
      <vt:lpstr>Review week 7 - SVMs</vt:lpstr>
      <vt:lpstr>Review week 8 – Unsupervised learning (k-means, PCA)</vt:lpstr>
      <vt:lpstr>Review week 8 – Unsupervised learning (k-means, PCA)</vt:lpstr>
      <vt:lpstr>Review week 8 – Unsupervised learning</vt:lpstr>
      <vt:lpstr>Review week 9- anomaly detection, recommender systems</vt:lpstr>
      <vt:lpstr>Review week 9- anomaly detection, recommender systems</vt:lpstr>
      <vt:lpstr>Review week 9- anomaly detection, recommender systems</vt:lpstr>
      <vt:lpstr>Review week 9- anomaly detection, recommender systems</vt:lpstr>
      <vt:lpstr>Review week 10: Large scale ML</vt:lpstr>
      <vt:lpstr>Review week 10: Large scale ML</vt:lpstr>
      <vt:lpstr>Review week 11- Photo OCR</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Review week 1-11</dc:title>
  <dc:creator>Valiyev, Mahammad</dc:creator>
  <cp:lastModifiedBy>Valiyev, Mahammad</cp:lastModifiedBy>
  <cp:revision>13</cp:revision>
  <dcterms:created xsi:type="dcterms:W3CDTF">2020-08-01T07:35:59Z</dcterms:created>
  <dcterms:modified xsi:type="dcterms:W3CDTF">2020-08-03T14:24:26Z</dcterms:modified>
</cp:coreProperties>
</file>