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C041-52AE-49B0-A691-82594D64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AE63-FB75-4BAC-900E-A78A4826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F40A-E52C-4FFE-ABAD-079689B4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2AAB-0DC5-48DD-B48B-7FAB5E9E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A34-C9A8-4D64-A995-AD0A4802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50C-CA1D-4965-A690-3028C021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E390F-6D1F-4250-BE90-A4A4E1AD4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D73B-09BD-4995-86AC-FF35FAEC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B254-939D-42BF-A5AA-63E46DEC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E280-D8CD-4F0A-87D8-E6D5F382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A7517-E2BC-4220-A716-A1A9DF1C4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D9D14-A802-4422-9F6E-0A10F4DA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E62B-5A05-4E4D-BB6E-70DC08A3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0A59-5AFF-4D05-880B-6AA675CB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544F-26E6-4272-BEE5-8871A61F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67BA-2B4C-4FB1-B523-59E3F570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7A0F-FE81-4557-88CC-6A38BC6C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91D4-D802-452D-990F-2ABA6C0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833F-0BFD-41EB-B41C-A575A17C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3A13-DAEC-461A-AE3D-B52CB003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417B-F75B-48A0-8ABA-FF954EBD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7C7B-247A-4227-A9DB-2A324774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19B6-88D5-474B-B5C2-71024D9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2777-497A-4268-8B34-8ABF39C1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8099-BC3A-4390-99FF-AA6F80CF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CC61-AB45-4253-90F0-76FA1920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5261-4072-4545-8240-728E514C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9E2F-E20A-44EA-A728-E1952072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1C36-B405-4704-8249-39A72D60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3E13-7D28-44DA-88A6-27F054C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122B-2D05-443A-8016-5EBD4F7A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3079-0BF5-4C58-B748-2A9C6386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3F22-0508-4890-90F9-61D8BEB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43504-CDC9-48C1-9418-7A1A54FB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C381-3F22-4713-BFF5-D5590A10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ED8B-2DFC-4CAA-A1B1-FB33B1C53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95A97-650A-4E2B-A2FB-4A08D60E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82BAA-9746-4FC6-968D-D26EF6BE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09B95-640C-42C3-A65E-B1DE74A6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188D-3976-4B42-8B5B-48B2FF42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47901-54DE-44D3-A204-FB3E2CE0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391C5-3E97-4846-AB30-7BA8A647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60C4C-E0DA-49E5-81D2-2F75ADE4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C760-CD2E-4B07-86FE-0386C7B9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3CAD9-3B97-4342-AC60-DDBDD7AF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3B565-9E78-4B74-B0A6-8FEDD3A4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808-F3CB-4C4A-B2AC-1A2B60D0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5453-7288-4293-B506-15508D6D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23208-49E7-4460-9921-5B8C4C4C6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FF55-B0DD-4FAB-8D97-3AE68812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589A-B65C-4B9A-B05F-29443C7F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0151-51D6-45CA-BEF7-ED7F4533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F914-8483-4AD4-AD12-FDF635FC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7BC6C-613D-4B8D-9ACC-F2C2A0FC1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93BE7-C6B1-4583-8A32-72F91760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F580E-4AFE-4588-BB1B-343DA308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19107-288C-449C-8709-6D84748C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98B2-05C8-47F4-9E06-02085B02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15332-2E16-4B0D-9521-5FA86370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6126-B1D6-4544-88ED-C7DF24FB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375E-AF16-49A5-8939-D8A9170A4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3B99-9223-4090-A293-FC60485E6241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9B13-A267-44F4-9840-01526CA5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6D3D-D65E-4969-AE91-24B74E267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7152-7F8F-4463-8ABD-1186893E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wand.com/en/Dynamic_programming" TargetMode="External"/><Relationship Id="rId3" Type="http://schemas.openxmlformats.org/officeDocument/2006/relationships/hyperlink" Target="https://www.wikiwand.com/en/Software_agent" TargetMode="External"/><Relationship Id="rId7" Type="http://schemas.openxmlformats.org/officeDocument/2006/relationships/hyperlink" Target="https://www.wikiwand.com/en/Markov_decision_process" TargetMode="External"/><Relationship Id="rId2" Type="http://schemas.openxmlformats.org/officeDocument/2006/relationships/hyperlink" Target="https://www.wikiwand.com/en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en/Unsupervised_learning" TargetMode="External"/><Relationship Id="rId5" Type="http://schemas.openxmlformats.org/officeDocument/2006/relationships/hyperlink" Target="https://www.wikiwand.com/en/Supervised_learning" TargetMode="External"/><Relationship Id="rId4" Type="http://schemas.openxmlformats.org/officeDocument/2006/relationships/hyperlink" Target="https://www.wikiwand.com/en/Action_sele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BB5A-82B2-4BC3-9EEE-E8442F9A7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7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C7E7-AB7F-4A70-982E-66E79573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1" y="179704"/>
            <a:ext cx="11710181" cy="6516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Definition of ML</a:t>
            </a:r>
          </a:p>
          <a:p>
            <a:r>
              <a:rPr lang="en-GB" dirty="0"/>
              <a:t>The </a:t>
            </a:r>
            <a:r>
              <a:rPr lang="en-GB" b="1" dirty="0"/>
              <a:t>field of study </a:t>
            </a:r>
            <a:r>
              <a:rPr lang="en-GB" dirty="0"/>
              <a:t>that gives computers the </a:t>
            </a:r>
            <a:r>
              <a:rPr lang="en-GB" b="1" dirty="0"/>
              <a:t>ability to learn without being explicitly programmed</a:t>
            </a:r>
            <a:r>
              <a:rPr lang="en-GB" dirty="0"/>
              <a:t>." This is an older, informal definition</a:t>
            </a:r>
          </a:p>
          <a:p>
            <a:r>
              <a:rPr lang="en-GB" dirty="0"/>
              <a:t>A computer program is said to </a:t>
            </a:r>
            <a:r>
              <a:rPr lang="en-GB" b="1" dirty="0"/>
              <a:t>learn from experience E </a:t>
            </a:r>
            <a:r>
              <a:rPr lang="en-GB" dirty="0"/>
              <a:t>with respect to </a:t>
            </a:r>
            <a:r>
              <a:rPr lang="en-GB" b="1" dirty="0"/>
              <a:t>some class of tasks T </a:t>
            </a:r>
            <a:r>
              <a:rPr lang="en-GB" dirty="0"/>
              <a:t>and </a:t>
            </a:r>
            <a:r>
              <a:rPr lang="en-GB" b="1" dirty="0"/>
              <a:t>performance measure P</a:t>
            </a:r>
            <a:r>
              <a:rPr lang="en-GB" dirty="0"/>
              <a:t>, if its performance at tasks in T, as measured by P, improves with experience E.“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Supervised Learning</a:t>
            </a:r>
          </a:p>
          <a:p>
            <a:r>
              <a:rPr lang="en-GB" dirty="0"/>
              <a:t>In supervised learning, we are </a:t>
            </a:r>
            <a:r>
              <a:rPr lang="en-GB" b="1" dirty="0"/>
              <a:t>given a data set </a:t>
            </a:r>
            <a:r>
              <a:rPr lang="en-GB" dirty="0"/>
              <a:t>and already know what our </a:t>
            </a:r>
            <a:r>
              <a:rPr lang="en-GB" b="1" dirty="0"/>
              <a:t>correct output </a:t>
            </a:r>
            <a:r>
              <a:rPr lang="en-GB" dirty="0"/>
              <a:t>should look like, having the idea that there is a </a:t>
            </a:r>
            <a:r>
              <a:rPr lang="en-GB" b="1" dirty="0"/>
              <a:t>relationship</a:t>
            </a:r>
            <a:r>
              <a:rPr lang="en-GB" dirty="0"/>
              <a:t> </a:t>
            </a:r>
            <a:r>
              <a:rPr lang="en-GB" b="1" dirty="0"/>
              <a:t>between the input and the output</a:t>
            </a:r>
            <a:r>
              <a:rPr lang="en-GB" dirty="0"/>
              <a:t>.</a:t>
            </a:r>
          </a:p>
          <a:p>
            <a:r>
              <a:rPr lang="en-GB" dirty="0"/>
              <a:t>Supervised learning problems are categorized into "</a:t>
            </a:r>
            <a:r>
              <a:rPr lang="en-GB" b="1" dirty="0"/>
              <a:t>regression</a:t>
            </a:r>
            <a:r>
              <a:rPr lang="en-GB" dirty="0"/>
              <a:t>" and "</a:t>
            </a:r>
            <a:r>
              <a:rPr lang="en-GB" b="1" dirty="0"/>
              <a:t>classification</a:t>
            </a:r>
            <a:r>
              <a:rPr lang="en-GB" dirty="0"/>
              <a:t>" problems. In a regression problem, we are trying to predict results within a </a:t>
            </a:r>
            <a:r>
              <a:rPr lang="en-GB" b="1" dirty="0"/>
              <a:t>continuous output</a:t>
            </a:r>
            <a:r>
              <a:rPr lang="en-GB" dirty="0"/>
              <a:t>, meaning that we are trying to </a:t>
            </a:r>
            <a:r>
              <a:rPr lang="en-GB" b="1" dirty="0"/>
              <a:t>map input variables to some continuous function</a:t>
            </a:r>
            <a:r>
              <a:rPr lang="en-GB" dirty="0"/>
              <a:t>. In a classification problem, we are instead trying to </a:t>
            </a:r>
            <a:r>
              <a:rPr lang="en-GB" b="1" dirty="0"/>
              <a:t>predict results in a discrete output</a:t>
            </a:r>
            <a:r>
              <a:rPr lang="en-GB" dirty="0"/>
              <a:t>. In other words, we are trying to map input variables into </a:t>
            </a:r>
            <a:r>
              <a:rPr lang="en-GB" b="1" dirty="0"/>
              <a:t>discrete categories</a:t>
            </a:r>
            <a:r>
              <a:rPr lang="en-GB" dirty="0"/>
              <a:t>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156F-7CE9-4BB7-A29F-9230838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221908"/>
            <a:ext cx="11696114" cy="64602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Unsupervised Learning</a:t>
            </a:r>
          </a:p>
          <a:p>
            <a:r>
              <a:rPr lang="en-GB" dirty="0"/>
              <a:t>Unsupervised learning allows us to approach problems with </a:t>
            </a:r>
            <a:r>
              <a:rPr lang="en-GB" b="1" dirty="0"/>
              <a:t>little or no idea what our results should look like</a:t>
            </a:r>
            <a:r>
              <a:rPr lang="en-GB" dirty="0"/>
              <a:t>. We can </a:t>
            </a:r>
            <a:r>
              <a:rPr lang="en-GB" b="1" dirty="0"/>
              <a:t>derive structure </a:t>
            </a:r>
            <a:r>
              <a:rPr lang="en-GB" dirty="0"/>
              <a:t>from data where we don't necessarily </a:t>
            </a:r>
            <a:r>
              <a:rPr lang="en-GB" b="1" dirty="0"/>
              <a:t>know the effect of the variables</a:t>
            </a:r>
            <a:r>
              <a:rPr lang="en-GB" dirty="0"/>
              <a:t>.</a:t>
            </a:r>
          </a:p>
          <a:p>
            <a:r>
              <a:rPr lang="en-GB" b="1" dirty="0"/>
              <a:t>Two</a:t>
            </a:r>
            <a:r>
              <a:rPr lang="en-GB" dirty="0"/>
              <a:t> of the main methods used in unsupervised learning are </a:t>
            </a:r>
            <a:r>
              <a:rPr lang="en-GB" b="1" dirty="0"/>
              <a:t>principal component </a:t>
            </a:r>
            <a:r>
              <a:rPr lang="en-GB" dirty="0"/>
              <a:t>and </a:t>
            </a:r>
            <a:r>
              <a:rPr lang="en-GB" b="1" dirty="0"/>
              <a:t>cluster analysis </a:t>
            </a:r>
            <a:r>
              <a:rPr lang="en-GB" dirty="0"/>
              <a:t>also minor (</a:t>
            </a:r>
            <a:r>
              <a:rPr lang="en-GB" b="1" dirty="0"/>
              <a:t>anomaly detection</a:t>
            </a:r>
            <a:r>
              <a:rPr lang="en-GB" dirty="0"/>
              <a:t>)</a:t>
            </a:r>
          </a:p>
          <a:p>
            <a:r>
              <a:rPr lang="en-GB" dirty="0"/>
              <a:t>We can derive this structure by </a:t>
            </a:r>
            <a:r>
              <a:rPr lang="en-GB" b="1" dirty="0"/>
              <a:t>clustering the data </a:t>
            </a:r>
            <a:r>
              <a:rPr lang="en-GB" dirty="0"/>
              <a:t>based on </a:t>
            </a:r>
            <a:r>
              <a:rPr lang="en-GB" b="1" dirty="0"/>
              <a:t>relationships among the variables</a:t>
            </a:r>
            <a:r>
              <a:rPr lang="en-GB" dirty="0"/>
              <a:t> in the data.</a:t>
            </a:r>
          </a:p>
          <a:p>
            <a:r>
              <a:rPr lang="en-GB" dirty="0"/>
              <a:t>With unsupervised learning there is </a:t>
            </a:r>
            <a:r>
              <a:rPr lang="en-GB" b="1" dirty="0"/>
              <a:t>no feedback </a:t>
            </a:r>
            <a:r>
              <a:rPr lang="en-GB" dirty="0"/>
              <a:t>based on the prediction results.</a:t>
            </a:r>
          </a:p>
          <a:p>
            <a:r>
              <a:rPr lang="en-GB" dirty="0"/>
              <a:t>Clustering: Take a collection of </a:t>
            </a:r>
            <a:r>
              <a:rPr lang="en-GB" b="1" dirty="0"/>
              <a:t>1,000,000 different genes</a:t>
            </a:r>
            <a:r>
              <a:rPr lang="en-GB" dirty="0"/>
              <a:t>, and find a way to automatically </a:t>
            </a:r>
            <a:r>
              <a:rPr lang="en-GB" b="1" dirty="0"/>
              <a:t>group these genes into groups </a:t>
            </a:r>
            <a:r>
              <a:rPr lang="en-GB" dirty="0"/>
              <a:t>that are somehow </a:t>
            </a:r>
            <a:r>
              <a:rPr lang="en-GB" b="1" dirty="0"/>
              <a:t>similar</a:t>
            </a:r>
            <a:r>
              <a:rPr lang="en-GB" dirty="0"/>
              <a:t> or related by different variables, such as lifespan, location, roles, and so on.</a:t>
            </a:r>
          </a:p>
          <a:p>
            <a:r>
              <a:rPr lang="en-GB" b="1" dirty="0"/>
              <a:t>Non-clustering</a:t>
            </a:r>
            <a:r>
              <a:rPr lang="en-GB" dirty="0"/>
              <a:t>: The "Cocktail Party Algorithm", allows you to </a:t>
            </a:r>
            <a:r>
              <a:rPr lang="en-GB" b="1" dirty="0"/>
              <a:t>find structure </a:t>
            </a:r>
            <a:r>
              <a:rPr lang="en-GB" dirty="0"/>
              <a:t>in a chaotic environment. (i.e. identifying individual voices and music from a mesh of sounds at a </a:t>
            </a:r>
            <a:r>
              <a:rPr lang="en-GB" u="sng" dirty="0"/>
              <a:t>cocktail party</a:t>
            </a:r>
            <a:r>
              <a:rPr lang="en-GB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5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2593-A2B3-439B-88D1-3AC4F018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7" y="56269"/>
            <a:ext cx="11957538" cy="661181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226D-43A8-4DEB-9886-02F6BAE4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615801"/>
            <a:ext cx="11864926" cy="6122624"/>
          </a:xfrm>
        </p:spPr>
        <p:txBody>
          <a:bodyPr/>
          <a:lstStyle/>
          <a:p>
            <a:r>
              <a:rPr lang="en-GB" b="1" dirty="0"/>
              <a:t>Reinforcement learning</a:t>
            </a:r>
            <a:r>
              <a:rPr lang="en-GB" dirty="0"/>
              <a:t> (</a:t>
            </a:r>
            <a:r>
              <a:rPr lang="en-GB" b="1" dirty="0"/>
              <a:t>RL</a:t>
            </a:r>
            <a:r>
              <a:rPr lang="en-GB" dirty="0"/>
              <a:t>) is an </a:t>
            </a:r>
            <a:r>
              <a:rPr lang="en-GB" b="1" dirty="0"/>
              <a:t>area</a:t>
            </a:r>
            <a:r>
              <a:rPr lang="en-GB" dirty="0"/>
              <a:t> of </a:t>
            </a:r>
            <a:r>
              <a:rPr lang="en-GB" dirty="0">
                <a:hlinkClick r:id="rId2" tooltip="Machine learning"/>
              </a:rPr>
              <a:t>machine learning</a:t>
            </a:r>
            <a:r>
              <a:rPr lang="en-GB" dirty="0"/>
              <a:t> concerned with how </a:t>
            </a:r>
            <a:r>
              <a:rPr lang="en-GB" b="1" dirty="0">
                <a:hlinkClick r:id="rId3"/>
              </a:rPr>
              <a:t>software agents</a:t>
            </a:r>
            <a:r>
              <a:rPr lang="en-GB" b="1" dirty="0"/>
              <a:t> </a:t>
            </a:r>
            <a:r>
              <a:rPr lang="en-GB" dirty="0"/>
              <a:t>ought to take </a:t>
            </a:r>
            <a:r>
              <a:rPr lang="en-GB" dirty="0">
                <a:hlinkClick r:id="rId4"/>
              </a:rPr>
              <a:t>actions</a:t>
            </a:r>
            <a:r>
              <a:rPr lang="en-GB" dirty="0"/>
              <a:t> in an environment in order to </a:t>
            </a:r>
            <a:r>
              <a:rPr lang="en-GB" b="1" dirty="0"/>
              <a:t>maximize the notion of cumulative reward</a:t>
            </a:r>
            <a:r>
              <a:rPr lang="en-GB" dirty="0"/>
              <a:t>. Reinforcement learning is one of </a:t>
            </a:r>
            <a:r>
              <a:rPr lang="en-GB" b="1" dirty="0"/>
              <a:t>three basic machine learning paradigms</a:t>
            </a:r>
            <a:r>
              <a:rPr lang="en-GB" dirty="0"/>
              <a:t>, alongside </a:t>
            </a:r>
            <a:r>
              <a:rPr lang="en-GB" dirty="0">
                <a:hlinkClick r:id="rId5" tooltip="Supervised learning"/>
              </a:rPr>
              <a:t>supervised learning</a:t>
            </a:r>
            <a:r>
              <a:rPr lang="en-GB" dirty="0"/>
              <a:t> and </a:t>
            </a:r>
            <a:r>
              <a:rPr lang="en-GB" dirty="0">
                <a:hlinkClick r:id="rId6"/>
              </a:rPr>
              <a:t>unsupervised learning</a:t>
            </a:r>
            <a:endParaRPr lang="en-GB" dirty="0"/>
          </a:p>
          <a:p>
            <a:r>
              <a:rPr lang="en-GB" b="1" dirty="0"/>
              <a:t>Reinforcement learning </a:t>
            </a:r>
            <a:r>
              <a:rPr lang="en-GB" dirty="0"/>
              <a:t>differs from supervised learning in </a:t>
            </a:r>
            <a:r>
              <a:rPr lang="en-GB" b="1" dirty="0"/>
              <a:t>not needing labelled input/output pairs</a:t>
            </a:r>
            <a:r>
              <a:rPr lang="en-GB" dirty="0"/>
              <a:t> be presented, and in not needing sub-optimal actions to be explicitly corrected. Instead the focus is on </a:t>
            </a:r>
            <a:r>
              <a:rPr lang="en-GB" b="1" dirty="0"/>
              <a:t>finding a balance between exploration</a:t>
            </a:r>
            <a:r>
              <a:rPr lang="en-GB" dirty="0"/>
              <a:t> (of uncharted territory) and </a:t>
            </a:r>
            <a:r>
              <a:rPr lang="en-GB" b="1" dirty="0"/>
              <a:t>exploitation</a:t>
            </a:r>
            <a:r>
              <a:rPr lang="en-GB" dirty="0"/>
              <a:t> (of current knowledge)</a:t>
            </a:r>
          </a:p>
          <a:p>
            <a:r>
              <a:rPr lang="en-GB" dirty="0"/>
              <a:t>The environment is typically stated in the form of a </a:t>
            </a:r>
            <a:r>
              <a:rPr lang="en-GB" dirty="0">
                <a:hlinkClick r:id="rId7"/>
              </a:rPr>
              <a:t>Markov decision process</a:t>
            </a:r>
            <a:r>
              <a:rPr lang="en-GB" dirty="0"/>
              <a:t> (MDP), because many reinforcement learning algorithms for this context utilize </a:t>
            </a:r>
            <a:r>
              <a:rPr lang="en-GB" dirty="0">
                <a:hlinkClick r:id="rId8"/>
              </a:rPr>
              <a:t>dynamic programming</a:t>
            </a:r>
            <a:r>
              <a:rPr lang="en-GB" dirty="0"/>
              <a:t> 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8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DB8F-6428-41CE-BA84-DE496E87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25" y="2601888"/>
            <a:ext cx="5013960" cy="1325563"/>
          </a:xfrm>
        </p:spPr>
        <p:txBody>
          <a:bodyPr/>
          <a:lstStyle/>
          <a:p>
            <a:r>
              <a:rPr lang="en-GB" dirty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95DA-5948-4089-95BE-D137CEAD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" y="264111"/>
            <a:ext cx="11541369" cy="6446178"/>
          </a:xfrm>
        </p:spPr>
        <p:txBody>
          <a:bodyPr/>
          <a:lstStyle/>
          <a:p>
            <a:r>
              <a:rPr lang="en-GB" dirty="0"/>
              <a:t>x(</a:t>
            </a:r>
            <a:r>
              <a:rPr lang="en-GB" dirty="0" err="1"/>
              <a:t>i</a:t>
            </a:r>
            <a:r>
              <a:rPr lang="en-GB" dirty="0"/>
              <a:t>)- input variables, y(</a:t>
            </a:r>
            <a:r>
              <a:rPr lang="en-GB" dirty="0" err="1"/>
              <a:t>i</a:t>
            </a:r>
            <a:r>
              <a:rPr lang="en-GB" dirty="0"/>
              <a:t>) output variable, (x(</a:t>
            </a:r>
            <a:r>
              <a:rPr lang="en-GB" dirty="0" err="1"/>
              <a:t>i</a:t>
            </a:r>
            <a:r>
              <a:rPr lang="en-GB" dirty="0"/>
              <a:t>), y(</a:t>
            </a:r>
            <a:r>
              <a:rPr lang="en-GB" dirty="0" err="1"/>
              <a:t>i</a:t>
            </a:r>
            <a:r>
              <a:rPr lang="en-GB" dirty="0"/>
              <a:t>))-training example</a:t>
            </a:r>
          </a:p>
          <a:p>
            <a:r>
              <a:rPr lang="en-GB" dirty="0"/>
              <a:t>Training set is (x(</a:t>
            </a:r>
            <a:r>
              <a:rPr lang="en-GB" dirty="0" err="1"/>
              <a:t>i</a:t>
            </a:r>
            <a:r>
              <a:rPr lang="en-GB" dirty="0"/>
              <a:t>), y(</a:t>
            </a:r>
            <a:r>
              <a:rPr lang="en-GB" dirty="0" err="1"/>
              <a:t>i</a:t>
            </a:r>
            <a:r>
              <a:rPr lang="en-GB" dirty="0"/>
              <a:t>)) for </a:t>
            </a:r>
            <a:r>
              <a:rPr lang="en-GB" dirty="0" err="1"/>
              <a:t>i</a:t>
            </a:r>
            <a:r>
              <a:rPr lang="en-GB" dirty="0"/>
              <a:t>=1,…m</a:t>
            </a:r>
          </a:p>
          <a:p>
            <a:r>
              <a:rPr lang="en-GB" dirty="0"/>
              <a:t>Our goal is given a training set, to </a:t>
            </a:r>
            <a:r>
              <a:rPr lang="en-GB" b="1" dirty="0"/>
              <a:t>learn a function </a:t>
            </a:r>
            <a:r>
              <a:rPr lang="en-GB" dirty="0"/>
              <a:t>h: X-&gt; Y</a:t>
            </a:r>
          </a:p>
          <a:p>
            <a:r>
              <a:rPr lang="en-GB" dirty="0"/>
              <a:t>Here our model h= theta_o+theta_1*x – linear regression model with 1 var</a:t>
            </a:r>
          </a:p>
          <a:p>
            <a:r>
              <a:rPr lang="en-GB" dirty="0"/>
              <a:t>Here we aim to </a:t>
            </a:r>
            <a:r>
              <a:rPr lang="en-GB" b="1" dirty="0"/>
              <a:t>select parameters </a:t>
            </a:r>
            <a:r>
              <a:rPr lang="en-GB" dirty="0"/>
              <a:t>of linear regression, such that the </a:t>
            </a:r>
            <a:r>
              <a:rPr lang="en-GB" b="1" dirty="0"/>
              <a:t>output</a:t>
            </a:r>
            <a:r>
              <a:rPr lang="en-GB" dirty="0"/>
              <a:t> from our model and from training data is similar</a:t>
            </a:r>
          </a:p>
          <a:p>
            <a:r>
              <a:rPr lang="en-GB" dirty="0"/>
              <a:t>We aim to minimize the function on the right</a:t>
            </a:r>
          </a:p>
          <a:p>
            <a:pPr marL="0" indent="0">
              <a:buNone/>
            </a:pPr>
            <a:r>
              <a:rPr lang="en-GB" dirty="0"/>
              <a:t>By tuning theta_0 and theta_1</a:t>
            </a:r>
          </a:p>
          <a:p>
            <a:r>
              <a:rPr lang="en-GB" dirty="0"/>
              <a:t>We want the </a:t>
            </a:r>
            <a:r>
              <a:rPr lang="en-GB" b="1" dirty="0" err="1"/>
              <a:t>avg</a:t>
            </a:r>
            <a:r>
              <a:rPr lang="en-GB" b="1" dirty="0"/>
              <a:t> difference be minimum</a:t>
            </a:r>
            <a:r>
              <a:rPr lang="en-GB" dirty="0"/>
              <a:t>, but for</a:t>
            </a:r>
          </a:p>
          <a:p>
            <a:pPr marL="0" indent="0">
              <a:buNone/>
            </a:pPr>
            <a:r>
              <a:rPr lang="en-GB" dirty="0"/>
              <a:t>The ease of derivative we put </a:t>
            </a:r>
            <a:r>
              <a:rPr lang="en-GB" b="1" dirty="0"/>
              <a:t>square</a:t>
            </a:r>
            <a:r>
              <a:rPr lang="en-GB" dirty="0"/>
              <a:t> and then </a:t>
            </a:r>
            <a:r>
              <a:rPr lang="en-GB" b="1" dirty="0"/>
              <a:t>divide by 2</a:t>
            </a:r>
          </a:p>
          <a:p>
            <a:r>
              <a:rPr lang="en-GB" dirty="0"/>
              <a:t>So J(theta_0, theta_1) is </a:t>
            </a:r>
            <a:r>
              <a:rPr lang="en-GB" b="1" dirty="0"/>
              <a:t>cost function </a:t>
            </a:r>
            <a:r>
              <a:rPr lang="en-GB" dirty="0"/>
              <a:t>or </a:t>
            </a:r>
            <a:r>
              <a:rPr lang="en-GB" b="1" dirty="0"/>
              <a:t>objective</a:t>
            </a:r>
          </a:p>
          <a:p>
            <a:pPr marL="0" indent="0">
              <a:buNone/>
            </a:pPr>
            <a:r>
              <a:rPr lang="en-GB" b="1" dirty="0"/>
              <a:t>Function</a:t>
            </a:r>
            <a:r>
              <a:rPr lang="en-GB" dirty="0"/>
              <a:t>. We measure the accuracy of model by cost 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A2B77-E44F-458B-880E-1B7B8373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230" y="790575"/>
            <a:ext cx="179070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33562-8594-4B6E-B9D9-A34FEE76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016" y="2859552"/>
            <a:ext cx="4215984" cy="1851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53B9E-D587-46FE-993F-E39E3D6F7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62" y="5200213"/>
            <a:ext cx="3286042" cy="1608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1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95DA-5948-4089-95BE-D137CEAD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" y="264111"/>
            <a:ext cx="11541369" cy="6446178"/>
          </a:xfrm>
        </p:spPr>
        <p:txBody>
          <a:bodyPr/>
          <a:lstStyle/>
          <a:p>
            <a:r>
              <a:rPr lang="en-GB" dirty="0"/>
              <a:t>For fixed theta_1  function h(x), whereas J- cost function if function of theta_1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CCB20-AED4-48FB-B9FD-B5C2B96A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24902"/>
            <a:ext cx="7991475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9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95DA-5948-4089-95BE-D137CEAD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" y="264111"/>
            <a:ext cx="11541369" cy="644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Parameter Learning</a:t>
            </a:r>
          </a:p>
          <a:p>
            <a:r>
              <a:rPr lang="en-US" dirty="0"/>
              <a:t>We have </a:t>
            </a:r>
            <a:r>
              <a:rPr lang="en-US" b="1" dirty="0"/>
              <a:t>some function </a:t>
            </a:r>
            <a:r>
              <a:rPr lang="en-US" dirty="0"/>
              <a:t>J(theta_0, theta_1), and we want to </a:t>
            </a:r>
            <a:r>
              <a:rPr lang="en-US" b="1" dirty="0"/>
              <a:t>minimize</a:t>
            </a:r>
            <a:r>
              <a:rPr lang="en-US" dirty="0"/>
              <a:t> this function</a:t>
            </a:r>
          </a:p>
          <a:p>
            <a:r>
              <a:rPr lang="en-US" dirty="0"/>
              <a:t>We start with </a:t>
            </a:r>
            <a:r>
              <a:rPr lang="en-US" b="1" dirty="0"/>
              <a:t>some parameter</a:t>
            </a:r>
            <a:r>
              <a:rPr lang="en-US" dirty="0"/>
              <a:t>, theta_0 and theta_1 and evaluate J at this point and then we </a:t>
            </a:r>
            <a:r>
              <a:rPr lang="en-US" b="1" dirty="0"/>
              <a:t>keep changing </a:t>
            </a:r>
            <a:r>
              <a:rPr lang="en-US" dirty="0"/>
              <a:t>these parameters so that the value of J reduces</a:t>
            </a:r>
          </a:p>
          <a:p>
            <a:r>
              <a:rPr lang="en-US" dirty="0"/>
              <a:t>We stop until J does not change/reduce</a:t>
            </a:r>
          </a:p>
          <a:p>
            <a:pPr marL="0" indent="0">
              <a:buNone/>
            </a:pPr>
            <a:r>
              <a:rPr lang="en-US" b="1" dirty="0"/>
              <a:t>Gradient descent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	</a:t>
            </a:r>
            <a:r>
              <a:rPr lang="en-US" sz="2400" dirty="0"/>
              <a:t>it is because as we approach min slope gets smaller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6E5F3-9143-456F-B1CD-80449E23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50" y="4211662"/>
            <a:ext cx="6886551" cy="1373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E9408-B12F-40E6-9704-F13CB76B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7" y="4190193"/>
            <a:ext cx="3714750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33386-BC2E-49B5-8F93-FDD7E864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6" y="5940962"/>
            <a:ext cx="6515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7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1423-B61A-4578-A9DC-D43AB5F7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3" y="151566"/>
            <a:ext cx="11794589" cy="6530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descent for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D2DB0-0544-43A5-8349-7CAE0064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2" y="641545"/>
            <a:ext cx="3790950" cy="270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47B78-DC52-4B4E-89DA-C08B191A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60" y="650485"/>
            <a:ext cx="5260249" cy="2683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152B5-BEE3-4CBA-9D79-23EE19C64850}"/>
              </a:ext>
            </a:extLst>
          </p:cNvPr>
          <p:cNvSpPr txBox="1"/>
          <p:nvPr/>
        </p:nvSpPr>
        <p:spPr>
          <a:xfrm>
            <a:off x="267286" y="3559126"/>
            <a:ext cx="113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term for computing gradient descent is derivative term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72EE8-F24D-4FA6-BC06-130D06A46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492" y="3451200"/>
            <a:ext cx="1423914" cy="678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26B1F-D70A-46AB-8DE8-F69B50B0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20" y="4261850"/>
            <a:ext cx="6028665" cy="1140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9142F-CB72-41AD-B196-E08FD60F8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195" y="4322592"/>
            <a:ext cx="5495925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91F6F-881F-4E7D-A606-EA57E1E57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92" y="5479952"/>
            <a:ext cx="5465850" cy="766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062750-DE16-402F-8CD7-B7129274E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6369002"/>
            <a:ext cx="4028049" cy="368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6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777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week 1</vt:lpstr>
      <vt:lpstr>PowerPoint Presentation</vt:lpstr>
      <vt:lpstr>PowerPoint Presentation</vt:lpstr>
      <vt:lpstr>Reinforcement learning</vt:lpstr>
      <vt:lpstr>Linear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week 1</dc:title>
  <dc:creator>Valiyev, Mahammad</dc:creator>
  <cp:lastModifiedBy>Valiyev, Mahammad</cp:lastModifiedBy>
  <cp:revision>70</cp:revision>
  <dcterms:created xsi:type="dcterms:W3CDTF">2020-03-19T08:47:32Z</dcterms:created>
  <dcterms:modified xsi:type="dcterms:W3CDTF">2020-08-03T14:23:25Z</dcterms:modified>
</cp:coreProperties>
</file>