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E146-4A2B-4376-A8E1-74926C499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9076F-E663-4250-843E-10514443E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FAA42-2926-4CCD-9BD4-C674EEFE2C5A}"/>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1E5FDDED-CD9D-4EE0-86F7-8CBAEF664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1EC76-FD0A-4D62-9755-347F5BDD8739}"/>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275211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22BF-A1D5-4873-B7AF-B5E22C85F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C91F7-5B09-46F1-8F3C-A5A5054C9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A4162-0AC5-4A68-848C-976CE5E670D2}"/>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7BB744B8-DAC4-46CB-810E-7BD7C26CC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97C57-B3B3-46BD-96BC-ADEA62B906D6}"/>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85152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98951-C9CA-44F6-B219-2A6A1AA19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9D49D-6B87-4D17-8300-BB66B1461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DE935-BE5B-4812-8E73-8B6722A72A35}"/>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C2EE84E3-706D-4836-B3C9-14A267398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E67FB-DEFA-4DD9-8B37-01CEDBD4EEDB}"/>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100315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BBE5-A6C8-46A6-925F-930D466B0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869F5-99E8-45A7-9B04-EEDADCB6E8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5D6E8-7729-42EC-971C-4EF017583F3D}"/>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1907DF3E-5914-42F8-950A-324737977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D51E9-51A4-4745-8C3B-FDC61C2824B3}"/>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261544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C944-37B3-42B2-AFF5-98BD3CAEB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436131-48DB-46F2-B2C4-BB7268D6C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872908-4822-4AFD-9586-AF3CABB0ED12}"/>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E127CA00-F133-4DB4-A073-B20FE16C3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CA382-6379-4245-A518-661D5A92033F}"/>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304165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E29-6F7C-40AD-AFBE-57A089A14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65508-362F-4507-A45C-D11238CB8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7E02E-B19B-4A11-86D2-EFA9345E0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5A8C75-9AD1-4B5B-BB43-107BB31426F4}"/>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6" name="Footer Placeholder 5">
            <a:extLst>
              <a:ext uri="{FF2B5EF4-FFF2-40B4-BE49-F238E27FC236}">
                <a16:creationId xmlns:a16="http://schemas.microsoft.com/office/drawing/2014/main" id="{564ADDAD-A61B-4C60-98E3-FFBEBAE8F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6BEC8-6A7E-41E0-A22A-94E499B96F56}"/>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155884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087C-B773-43B2-A23F-F9C44CBA5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0A86C-095E-44A1-91E7-6EBA8F60E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4AC8D-D52F-4C3B-B7FA-D2540F6A7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81774-0AA5-4EF9-8BDF-A2F79F663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1E38B-A65D-49A7-B8D0-7333780DE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AD54AB-02DD-4872-B453-1BFCF5B20C18}"/>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8" name="Footer Placeholder 7">
            <a:extLst>
              <a:ext uri="{FF2B5EF4-FFF2-40B4-BE49-F238E27FC236}">
                <a16:creationId xmlns:a16="http://schemas.microsoft.com/office/drawing/2014/main" id="{91E447B5-CBC5-404F-8490-9B1546054A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0B5B92-A7F4-4448-817C-331D49397B0A}"/>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401477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5457-A32A-4395-B1C1-DA94B9672D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CB0D08-D814-41E8-A496-A054FFCCEB31}"/>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4" name="Footer Placeholder 3">
            <a:extLst>
              <a:ext uri="{FF2B5EF4-FFF2-40B4-BE49-F238E27FC236}">
                <a16:creationId xmlns:a16="http://schemas.microsoft.com/office/drawing/2014/main" id="{6ABD05B2-EE27-497F-A1F9-3ABA6F7878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31B5D-FE8B-4B93-B34E-33720895D0FF}"/>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25430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06492-15BF-4D3A-B984-CF4E8D1E1AC5}"/>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3" name="Footer Placeholder 2">
            <a:extLst>
              <a:ext uri="{FF2B5EF4-FFF2-40B4-BE49-F238E27FC236}">
                <a16:creationId xmlns:a16="http://schemas.microsoft.com/office/drawing/2014/main" id="{D96238AE-4FD8-41EA-9C77-A885909B99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08C2CC-3A03-4C06-B2D5-3BEDA9885C69}"/>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135063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A3A5-41C0-4391-A0B7-C5DEB328A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359D4-E46E-45B7-91BE-188FD7F40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B4B988-7C5C-4670-AE32-6D429428E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3EDC9-5DCA-44F7-A0FF-444A212DA6B8}"/>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6" name="Footer Placeholder 5">
            <a:extLst>
              <a:ext uri="{FF2B5EF4-FFF2-40B4-BE49-F238E27FC236}">
                <a16:creationId xmlns:a16="http://schemas.microsoft.com/office/drawing/2014/main" id="{59E840D5-90E5-4B1A-8031-0CBC608BD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16A7F-8D4A-45D5-A29C-496C63E0261B}"/>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220509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DCC7-2776-417E-918B-42B0B1BF7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EBF97-FCA8-4D5E-B09B-3EB089435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29467-F918-4EDA-B895-ED73A58CC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85693-9C61-4C6A-8121-C4ACA3C35403}"/>
              </a:ext>
            </a:extLst>
          </p:cNvPr>
          <p:cNvSpPr>
            <a:spLocks noGrp="1"/>
          </p:cNvSpPr>
          <p:nvPr>
            <p:ph type="dt" sz="half" idx="10"/>
          </p:nvPr>
        </p:nvSpPr>
        <p:spPr/>
        <p:txBody>
          <a:bodyPr/>
          <a:lstStyle/>
          <a:p>
            <a:fld id="{64F06E19-99A6-4285-A03B-863D4BA24219}" type="datetimeFigureOut">
              <a:rPr lang="en-US" smtClean="0"/>
              <a:t>8/3/2020</a:t>
            </a:fld>
            <a:endParaRPr lang="en-US"/>
          </a:p>
        </p:txBody>
      </p:sp>
      <p:sp>
        <p:nvSpPr>
          <p:cNvPr id="6" name="Footer Placeholder 5">
            <a:extLst>
              <a:ext uri="{FF2B5EF4-FFF2-40B4-BE49-F238E27FC236}">
                <a16:creationId xmlns:a16="http://schemas.microsoft.com/office/drawing/2014/main" id="{996FBCFE-9132-4846-BEA3-42257A465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53038-92A1-4ADE-B515-B13A7BBB4121}"/>
              </a:ext>
            </a:extLst>
          </p:cNvPr>
          <p:cNvSpPr>
            <a:spLocks noGrp="1"/>
          </p:cNvSpPr>
          <p:nvPr>
            <p:ph type="sldNum" sz="quarter" idx="12"/>
          </p:nvPr>
        </p:nvSpPr>
        <p:spPr/>
        <p:txBody>
          <a:bodyPr/>
          <a:lstStyle/>
          <a:p>
            <a:fld id="{D2110AF4-EC0E-4CD6-A062-82B84980C0CA}" type="slidenum">
              <a:rPr lang="en-US" smtClean="0"/>
              <a:t>‹#›</a:t>
            </a:fld>
            <a:endParaRPr lang="en-US"/>
          </a:p>
        </p:txBody>
      </p:sp>
    </p:spTree>
    <p:extLst>
      <p:ext uri="{BB962C8B-B14F-4D97-AF65-F5344CB8AC3E}">
        <p14:creationId xmlns:p14="http://schemas.microsoft.com/office/powerpoint/2010/main" val="345909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1D566-F5F6-454E-80FC-28BBC7546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4638A-74A0-4DA3-82CC-BE7524DD2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735E-44B4-4CF8-9FCE-28FA7D706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6E19-99A6-4285-A03B-863D4BA24219}" type="datetimeFigureOut">
              <a:rPr lang="en-US" smtClean="0"/>
              <a:t>8/3/2020</a:t>
            </a:fld>
            <a:endParaRPr lang="en-US"/>
          </a:p>
        </p:txBody>
      </p:sp>
      <p:sp>
        <p:nvSpPr>
          <p:cNvPr id="5" name="Footer Placeholder 4">
            <a:extLst>
              <a:ext uri="{FF2B5EF4-FFF2-40B4-BE49-F238E27FC236}">
                <a16:creationId xmlns:a16="http://schemas.microsoft.com/office/drawing/2014/main" id="{5FF8B11D-B7D9-4A70-BADB-C9CEB0A8D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901C0-F52E-4E4F-B0A1-AF6133A4D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10AF4-EC0E-4CD6-A062-82B84980C0CA}" type="slidenum">
              <a:rPr lang="en-US" smtClean="0"/>
              <a:t>‹#›</a:t>
            </a:fld>
            <a:endParaRPr lang="en-US"/>
          </a:p>
        </p:txBody>
      </p:sp>
    </p:spTree>
    <p:extLst>
      <p:ext uri="{BB962C8B-B14F-4D97-AF65-F5344CB8AC3E}">
        <p14:creationId xmlns:p14="http://schemas.microsoft.com/office/powerpoint/2010/main" val="4009888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530D-627C-4FF8-8B5B-4D8685C06946}"/>
              </a:ext>
            </a:extLst>
          </p:cNvPr>
          <p:cNvSpPr>
            <a:spLocks noGrp="1"/>
          </p:cNvSpPr>
          <p:nvPr>
            <p:ph type="ctrTitle"/>
          </p:nvPr>
        </p:nvSpPr>
        <p:spPr>
          <a:xfrm>
            <a:off x="1369254" y="250165"/>
            <a:ext cx="9308123" cy="2387600"/>
          </a:xfrm>
        </p:spPr>
        <p:txBody>
          <a:bodyPr>
            <a:normAutofit/>
          </a:bodyPr>
          <a:lstStyle/>
          <a:p>
            <a:r>
              <a:rPr lang="en-US" dirty="0"/>
              <a:t>Week 10</a:t>
            </a:r>
            <a:br>
              <a:rPr lang="en-US" dirty="0"/>
            </a:br>
            <a:r>
              <a:rPr lang="en-US" dirty="0"/>
              <a:t>Large scale Machine Learning</a:t>
            </a:r>
          </a:p>
        </p:txBody>
      </p:sp>
      <p:sp>
        <p:nvSpPr>
          <p:cNvPr id="3" name="Subtitle 2">
            <a:extLst>
              <a:ext uri="{FF2B5EF4-FFF2-40B4-BE49-F238E27FC236}">
                <a16:creationId xmlns:a16="http://schemas.microsoft.com/office/drawing/2014/main" id="{546DF037-DAF5-4D51-94DC-2D43504B4269}"/>
              </a:ext>
            </a:extLst>
          </p:cNvPr>
          <p:cNvSpPr>
            <a:spLocks noGrp="1"/>
          </p:cNvSpPr>
          <p:nvPr>
            <p:ph type="subTitle" idx="1"/>
          </p:nvPr>
        </p:nvSpPr>
        <p:spPr>
          <a:xfrm>
            <a:off x="1327052" y="3011193"/>
            <a:ext cx="9659816" cy="2615883"/>
          </a:xfrm>
        </p:spPr>
        <p:txBody>
          <a:bodyPr>
            <a:normAutofit/>
          </a:bodyPr>
          <a:lstStyle/>
          <a:p>
            <a:r>
              <a:rPr lang="en-GB" sz="2600" dirty="0"/>
              <a:t>This week, we will be covering </a:t>
            </a:r>
            <a:r>
              <a:rPr lang="en-GB" sz="2600" b="1" dirty="0"/>
              <a:t>large scale machine learning</a:t>
            </a:r>
            <a:r>
              <a:rPr lang="en-GB" sz="2600" dirty="0"/>
              <a:t>. Machine learning </a:t>
            </a:r>
            <a:r>
              <a:rPr lang="en-GB" sz="2600" b="1" dirty="0"/>
              <a:t>works best </a:t>
            </a:r>
            <a:r>
              <a:rPr lang="en-GB" sz="2600" dirty="0"/>
              <a:t>when there is an </a:t>
            </a:r>
            <a:r>
              <a:rPr lang="en-GB" sz="2600" b="1" dirty="0"/>
              <a:t>abundance of data </a:t>
            </a:r>
            <a:r>
              <a:rPr lang="en-GB" sz="2600" dirty="0"/>
              <a:t>to leverage for training. With the amount data that many </a:t>
            </a:r>
            <a:r>
              <a:rPr lang="en-GB" sz="2600" b="1" dirty="0"/>
              <a:t>websites/companies </a:t>
            </a:r>
            <a:r>
              <a:rPr lang="en-GB" sz="2600" dirty="0"/>
              <a:t>are gathering today, knowing </a:t>
            </a:r>
            <a:r>
              <a:rPr lang="en-GB" sz="2600" b="1" dirty="0"/>
              <a:t>how to handle ‘big data’ </a:t>
            </a:r>
            <a:r>
              <a:rPr lang="en-GB" sz="2600" dirty="0"/>
              <a:t>is one of the </a:t>
            </a:r>
            <a:r>
              <a:rPr lang="en-GB" sz="2600" b="1" dirty="0"/>
              <a:t>most sought after skills </a:t>
            </a:r>
            <a:r>
              <a:rPr lang="en-GB" sz="2600" dirty="0"/>
              <a:t>in Silicon Valley.</a:t>
            </a:r>
            <a:endParaRPr lang="en-US" sz="2600" dirty="0"/>
          </a:p>
        </p:txBody>
      </p:sp>
    </p:spTree>
    <p:extLst>
      <p:ext uri="{BB962C8B-B14F-4D97-AF65-F5344CB8AC3E}">
        <p14:creationId xmlns:p14="http://schemas.microsoft.com/office/powerpoint/2010/main" val="80638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Learning with large datasets</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45463"/>
            <a:ext cx="11963401" cy="6122622"/>
          </a:xfrm>
        </p:spPr>
        <p:txBody>
          <a:bodyPr>
            <a:normAutofit/>
          </a:bodyPr>
          <a:lstStyle/>
          <a:p>
            <a:r>
              <a:rPr lang="en-US" sz="2600" dirty="0"/>
              <a:t>One of the best ways to get high performance ML system is to take low bias (complex) algorithm and train it on a lot of data</a:t>
            </a:r>
          </a:p>
          <a:p>
            <a:r>
              <a:rPr lang="en-US" sz="2600" dirty="0"/>
              <a:t>The one with more data wins always over the best algo</a:t>
            </a:r>
          </a:p>
          <a:p>
            <a:r>
              <a:rPr lang="en-US" sz="2600" dirty="0"/>
              <a:t>Large data sets require more efficient computational problems</a:t>
            </a:r>
          </a:p>
          <a:p>
            <a:r>
              <a:rPr lang="en-US" sz="2600" dirty="0"/>
              <a:t>When m is large say 100 000 000, we to sum 10^6 times</a:t>
            </a:r>
          </a:p>
          <a:p>
            <a:r>
              <a:rPr lang="en-US" sz="2600" dirty="0"/>
              <a:t>Clearly it will take a lot of computational effort</a:t>
            </a:r>
          </a:p>
          <a:p>
            <a:r>
              <a:rPr lang="en-US" sz="2600" dirty="0"/>
              <a:t>2 solutions: 1) may be even we do not need so many training examples, if for given problem our algo is high bias, then using large train </a:t>
            </a:r>
            <a:r>
              <a:rPr lang="en-US" sz="2600" dirty="0" err="1"/>
              <a:t>examp</a:t>
            </a:r>
            <a:r>
              <a:rPr lang="en-US" sz="2600" dirty="0"/>
              <a:t> wont give better results</a:t>
            </a:r>
          </a:p>
          <a:p>
            <a:r>
              <a:rPr lang="en-US" sz="2600" dirty="0"/>
              <a:t>2) if algo is high var, using large training examples will help, but we need to develop new computationally efficient methods 1) stochastic gradient descent 2) MapReduce</a:t>
            </a:r>
          </a:p>
        </p:txBody>
      </p:sp>
      <p:pic>
        <p:nvPicPr>
          <p:cNvPr id="4" name="Picture 3">
            <a:extLst>
              <a:ext uri="{FF2B5EF4-FFF2-40B4-BE49-F238E27FC236}">
                <a16:creationId xmlns:a16="http://schemas.microsoft.com/office/drawing/2014/main" id="{8BEB8056-9AE0-4A63-B281-C2860ADFD8CC}"/>
              </a:ext>
            </a:extLst>
          </p:cNvPr>
          <p:cNvPicPr>
            <a:picLocks noChangeAspect="1"/>
          </p:cNvPicPr>
          <p:nvPr/>
        </p:nvPicPr>
        <p:blipFill>
          <a:blip r:embed="rId2"/>
          <a:stretch>
            <a:fillRect/>
          </a:stretch>
        </p:blipFill>
        <p:spPr>
          <a:xfrm>
            <a:off x="8084910" y="2264974"/>
            <a:ext cx="4050818" cy="752976"/>
          </a:xfrm>
          <a:prstGeom prst="rect">
            <a:avLst/>
          </a:prstGeom>
          <a:ln>
            <a:solidFill>
              <a:schemeClr val="tx1"/>
            </a:solidFill>
          </a:ln>
        </p:spPr>
      </p:pic>
      <p:pic>
        <p:nvPicPr>
          <p:cNvPr id="5" name="Picture 4">
            <a:extLst>
              <a:ext uri="{FF2B5EF4-FFF2-40B4-BE49-F238E27FC236}">
                <a16:creationId xmlns:a16="http://schemas.microsoft.com/office/drawing/2014/main" id="{7535B9D1-8D1F-4592-947B-76623E5A25BE}"/>
              </a:ext>
            </a:extLst>
          </p:cNvPr>
          <p:cNvPicPr>
            <a:picLocks noChangeAspect="1"/>
          </p:cNvPicPr>
          <p:nvPr/>
        </p:nvPicPr>
        <p:blipFill>
          <a:blip r:embed="rId3"/>
          <a:stretch>
            <a:fillRect/>
          </a:stretch>
        </p:blipFill>
        <p:spPr>
          <a:xfrm>
            <a:off x="5458264" y="4931340"/>
            <a:ext cx="6492385" cy="1859251"/>
          </a:xfrm>
          <a:prstGeom prst="rect">
            <a:avLst/>
          </a:prstGeom>
          <a:ln>
            <a:solidFill>
              <a:schemeClr val="tx1"/>
            </a:solidFill>
          </a:ln>
        </p:spPr>
      </p:pic>
    </p:spTree>
    <p:extLst>
      <p:ext uri="{BB962C8B-B14F-4D97-AF65-F5344CB8AC3E}">
        <p14:creationId xmlns:p14="http://schemas.microsoft.com/office/powerpoint/2010/main" val="202402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Stochastic gradient descent</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1963401" cy="6122622"/>
          </a:xfrm>
        </p:spPr>
        <p:txBody>
          <a:bodyPr/>
          <a:lstStyle/>
          <a:p>
            <a:r>
              <a:rPr lang="en-US" sz="2600" dirty="0"/>
              <a:t>For algos like LR, log R, neural networks, we came up with cost function, then used some </a:t>
            </a:r>
            <a:r>
              <a:rPr lang="en-US" sz="2600" dirty="0" err="1"/>
              <a:t>optimiz</a:t>
            </a:r>
            <a:r>
              <a:rPr lang="en-US" sz="2600" dirty="0"/>
              <a:t> technique (gradient descent) to find optimal parameters</a:t>
            </a:r>
          </a:p>
          <a:p>
            <a:r>
              <a:rPr lang="en-US" sz="2600" dirty="0"/>
              <a:t>This version of gradient descent is called batch grad d,</a:t>
            </a:r>
          </a:p>
          <a:p>
            <a:pPr marL="0" indent="0">
              <a:buNone/>
            </a:pPr>
            <a:r>
              <a:rPr lang="en-US" sz="2600" dirty="0"/>
              <a:t>Because at each step we use all training examples</a:t>
            </a:r>
          </a:p>
          <a:p>
            <a:pPr marL="0" indent="0">
              <a:buNone/>
            </a:pPr>
            <a:r>
              <a:rPr lang="en-US" sz="2600" dirty="0"/>
              <a:t>So 300 000 000 sums just for 1 step of gradient descent for only 1 theta</a:t>
            </a:r>
          </a:p>
          <a:p>
            <a:r>
              <a:rPr lang="en-US" sz="2600" dirty="0"/>
              <a:t>In stochastic gradient desc we 1) shuffle data 2) use grad d using only 1 tr ex at a time</a:t>
            </a:r>
          </a:p>
          <a:p>
            <a:endParaRPr lang="en-US" sz="2600" dirty="0"/>
          </a:p>
          <a:p>
            <a:endParaRPr lang="en-US" sz="2600" dirty="0"/>
          </a:p>
          <a:p>
            <a:endParaRPr lang="en-US" sz="2600" dirty="0"/>
          </a:p>
          <a:p>
            <a:r>
              <a:rPr lang="en-US" sz="2500" dirty="0"/>
              <a:t>Stochastic grad descent performs each step faster, however, it does not reduce the cost function at each step, and also does not converge, but wander around optimal region (acceptable for most prob) and overall it takes more steps than batch gradient descent</a:t>
            </a:r>
          </a:p>
          <a:p>
            <a:r>
              <a:rPr lang="en-US" sz="2500" dirty="0"/>
              <a:t>Outer loop needs to be performed around 1-10x depending on m (if m is large, less loops)</a:t>
            </a:r>
          </a:p>
          <a:p>
            <a:endParaRPr lang="en-US" sz="2600" dirty="0"/>
          </a:p>
          <a:p>
            <a:endParaRPr lang="en-US" dirty="0"/>
          </a:p>
        </p:txBody>
      </p:sp>
      <p:pic>
        <p:nvPicPr>
          <p:cNvPr id="4" name="Picture 3">
            <a:extLst>
              <a:ext uri="{FF2B5EF4-FFF2-40B4-BE49-F238E27FC236}">
                <a16:creationId xmlns:a16="http://schemas.microsoft.com/office/drawing/2014/main" id="{259FD4FA-59AD-41D3-9FAF-D92AF5E57EE4}"/>
              </a:ext>
            </a:extLst>
          </p:cNvPr>
          <p:cNvPicPr>
            <a:picLocks noChangeAspect="1"/>
          </p:cNvPicPr>
          <p:nvPr/>
        </p:nvPicPr>
        <p:blipFill>
          <a:blip r:embed="rId2"/>
          <a:stretch>
            <a:fillRect/>
          </a:stretch>
        </p:blipFill>
        <p:spPr>
          <a:xfrm>
            <a:off x="8596077" y="1277959"/>
            <a:ext cx="3354135" cy="1226091"/>
          </a:xfrm>
          <a:prstGeom prst="rect">
            <a:avLst/>
          </a:prstGeom>
          <a:ln>
            <a:solidFill>
              <a:schemeClr val="tx1"/>
            </a:solidFill>
          </a:ln>
        </p:spPr>
      </p:pic>
      <p:pic>
        <p:nvPicPr>
          <p:cNvPr id="5" name="Picture 4">
            <a:extLst>
              <a:ext uri="{FF2B5EF4-FFF2-40B4-BE49-F238E27FC236}">
                <a16:creationId xmlns:a16="http://schemas.microsoft.com/office/drawing/2014/main" id="{0B1F2B02-E37D-4A52-A61D-B5BF638563FA}"/>
              </a:ext>
            </a:extLst>
          </p:cNvPr>
          <p:cNvPicPr>
            <a:picLocks noChangeAspect="1"/>
          </p:cNvPicPr>
          <p:nvPr/>
        </p:nvPicPr>
        <p:blipFill>
          <a:blip r:embed="rId3"/>
          <a:stretch>
            <a:fillRect/>
          </a:stretch>
        </p:blipFill>
        <p:spPr>
          <a:xfrm>
            <a:off x="7696785" y="3249561"/>
            <a:ext cx="2410863" cy="1702265"/>
          </a:xfrm>
          <a:prstGeom prst="rect">
            <a:avLst/>
          </a:prstGeom>
          <a:ln>
            <a:solidFill>
              <a:schemeClr val="tx1"/>
            </a:solidFill>
          </a:ln>
        </p:spPr>
      </p:pic>
      <p:pic>
        <p:nvPicPr>
          <p:cNvPr id="6" name="Picture 5">
            <a:extLst>
              <a:ext uri="{FF2B5EF4-FFF2-40B4-BE49-F238E27FC236}">
                <a16:creationId xmlns:a16="http://schemas.microsoft.com/office/drawing/2014/main" id="{B009F494-621C-4447-B62C-699241B8568C}"/>
              </a:ext>
            </a:extLst>
          </p:cNvPr>
          <p:cNvPicPr>
            <a:picLocks noChangeAspect="1"/>
          </p:cNvPicPr>
          <p:nvPr/>
        </p:nvPicPr>
        <p:blipFill>
          <a:blip r:embed="rId4"/>
          <a:stretch>
            <a:fillRect/>
          </a:stretch>
        </p:blipFill>
        <p:spPr>
          <a:xfrm>
            <a:off x="163098" y="3331257"/>
            <a:ext cx="3790950" cy="1123950"/>
          </a:xfrm>
          <a:prstGeom prst="rect">
            <a:avLst/>
          </a:prstGeom>
          <a:ln>
            <a:solidFill>
              <a:schemeClr val="tx1"/>
            </a:solidFill>
          </a:ln>
        </p:spPr>
      </p:pic>
      <p:pic>
        <p:nvPicPr>
          <p:cNvPr id="7" name="Picture 6">
            <a:extLst>
              <a:ext uri="{FF2B5EF4-FFF2-40B4-BE49-F238E27FC236}">
                <a16:creationId xmlns:a16="http://schemas.microsoft.com/office/drawing/2014/main" id="{B93FA191-1C76-4FAC-A9F5-5A29F220D01E}"/>
              </a:ext>
            </a:extLst>
          </p:cNvPr>
          <p:cNvPicPr>
            <a:picLocks noChangeAspect="1"/>
          </p:cNvPicPr>
          <p:nvPr/>
        </p:nvPicPr>
        <p:blipFill>
          <a:blip r:embed="rId5"/>
          <a:stretch>
            <a:fillRect/>
          </a:stretch>
        </p:blipFill>
        <p:spPr>
          <a:xfrm>
            <a:off x="4059996" y="3251907"/>
            <a:ext cx="3311475" cy="1734925"/>
          </a:xfrm>
          <a:prstGeom prst="rect">
            <a:avLst/>
          </a:prstGeom>
          <a:ln>
            <a:solidFill>
              <a:schemeClr val="tx1"/>
            </a:solidFill>
          </a:ln>
        </p:spPr>
      </p:pic>
    </p:spTree>
    <p:extLst>
      <p:ext uri="{BB962C8B-B14F-4D97-AF65-F5344CB8AC3E}">
        <p14:creationId xmlns:p14="http://schemas.microsoft.com/office/powerpoint/2010/main" val="217593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Autofit/>
          </a:bodyPr>
          <a:lstStyle/>
          <a:p>
            <a:r>
              <a:rPr lang="en-US" sz="3600" dirty="0"/>
              <a:t>Mini batch gradient descent (another variation of these ideas</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1963401" cy="6122622"/>
          </a:xfrm>
        </p:spPr>
        <p:txBody>
          <a:bodyPr/>
          <a:lstStyle/>
          <a:p>
            <a:r>
              <a:rPr lang="en-US" sz="2600" dirty="0"/>
              <a:t>Mini batch even sometimes works faster than stochastic gradient descent</a:t>
            </a:r>
          </a:p>
          <a:p>
            <a:pPr marL="514350" indent="-514350">
              <a:buAutoNum type="arabicParenR"/>
            </a:pPr>
            <a:r>
              <a:rPr lang="en-US" sz="2600" dirty="0"/>
              <a:t>Batch grad. descent: use all m examples in each iteration</a:t>
            </a:r>
          </a:p>
          <a:p>
            <a:pPr marL="514350" indent="-514350">
              <a:buAutoNum type="arabicParenR"/>
            </a:pPr>
            <a:r>
              <a:rPr lang="en-US" sz="2600" dirty="0"/>
              <a:t>Stochastic gradient descent: use 1 example in each iteration</a:t>
            </a:r>
          </a:p>
          <a:p>
            <a:pPr marL="514350" indent="-514350">
              <a:buAutoNum type="arabicParenR"/>
            </a:pPr>
            <a:r>
              <a:rPr lang="en-US" sz="2600" dirty="0"/>
              <a:t>Mini-batch gradient descent: use b examples in each iteration </a:t>
            </a:r>
            <a:r>
              <a:rPr lang="en-US" dirty="0"/>
              <a:t>(b ranges 2-100)</a:t>
            </a:r>
          </a:p>
          <a:p>
            <a:r>
              <a:rPr lang="en-US" dirty="0"/>
              <a:t>Mini batch is faster than batch always, and </a:t>
            </a:r>
            <a:r>
              <a:rPr lang="en-US" dirty="0" err="1"/>
              <a:t>stoch</a:t>
            </a:r>
            <a:r>
              <a:rPr lang="en-US" dirty="0"/>
              <a:t> when we can vectorize the implementation and parallelize computations (Usually use b=10)</a:t>
            </a:r>
          </a:p>
          <a:p>
            <a:r>
              <a:rPr lang="en-US" dirty="0"/>
              <a:t>So, choose good value of b and </a:t>
            </a:r>
          </a:p>
          <a:p>
            <a:r>
              <a:rPr lang="en-US" dirty="0"/>
              <a:t>vectorize and get faster results</a:t>
            </a:r>
          </a:p>
          <a:p>
            <a:pPr marL="0" indent="0">
              <a:buNone/>
            </a:pPr>
            <a:endParaRPr lang="en-US" dirty="0"/>
          </a:p>
        </p:txBody>
      </p:sp>
      <p:pic>
        <p:nvPicPr>
          <p:cNvPr id="5" name="Picture 4">
            <a:extLst>
              <a:ext uri="{FF2B5EF4-FFF2-40B4-BE49-F238E27FC236}">
                <a16:creationId xmlns:a16="http://schemas.microsoft.com/office/drawing/2014/main" id="{439B8EC6-FDCF-4805-B440-E0B9116BF847}"/>
              </a:ext>
            </a:extLst>
          </p:cNvPr>
          <p:cNvPicPr>
            <a:picLocks noChangeAspect="1"/>
          </p:cNvPicPr>
          <p:nvPr/>
        </p:nvPicPr>
        <p:blipFill>
          <a:blip r:embed="rId2"/>
          <a:stretch>
            <a:fillRect/>
          </a:stretch>
        </p:blipFill>
        <p:spPr>
          <a:xfrm>
            <a:off x="6202315" y="3337486"/>
            <a:ext cx="5108111" cy="3383045"/>
          </a:xfrm>
          <a:prstGeom prst="rect">
            <a:avLst/>
          </a:prstGeom>
          <a:ln>
            <a:solidFill>
              <a:schemeClr val="tx1"/>
            </a:solidFill>
          </a:ln>
        </p:spPr>
      </p:pic>
    </p:spTree>
    <p:extLst>
      <p:ext uri="{BB962C8B-B14F-4D97-AF65-F5344CB8AC3E}">
        <p14:creationId xmlns:p14="http://schemas.microsoft.com/office/powerpoint/2010/main" val="31410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Stochastic gradient descent convergence</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50406" y="587667"/>
            <a:ext cx="12005606" cy="6122622"/>
          </a:xfrm>
        </p:spPr>
        <p:txBody>
          <a:bodyPr>
            <a:normAutofit/>
          </a:bodyPr>
          <a:lstStyle/>
          <a:p>
            <a:r>
              <a:rPr lang="en-US" sz="2500" dirty="0"/>
              <a:t>How do we know that stochastic gradient descent converged and how do we tune alpha while using SGD?</a:t>
            </a:r>
          </a:p>
          <a:p>
            <a:r>
              <a:rPr lang="en-US" sz="2500" b="1" dirty="0"/>
              <a:t>Batch gradient descent</a:t>
            </a:r>
            <a:r>
              <a:rPr lang="en-US" sz="2500" dirty="0"/>
              <a:t>: Plot               cost function as a function of the number of iterations of gradient descent (computer cost, go over entire training set and optimize theta by 1 step then compute cost again)</a:t>
            </a:r>
          </a:p>
          <a:p>
            <a:r>
              <a:rPr lang="en-US" sz="2500" b="1" dirty="0"/>
              <a:t>Stochastic gradient descent</a:t>
            </a:r>
            <a:r>
              <a:rPr lang="en-US" sz="2500" dirty="0"/>
              <a:t>: compute cost after every step before updating theta’s. but plot average Cost (avg over 1000 </a:t>
            </a:r>
            <a:r>
              <a:rPr lang="en-US" sz="2500" dirty="0" err="1"/>
              <a:t>iter</a:t>
            </a:r>
            <a:r>
              <a:rPr lang="en-US" sz="2500" dirty="0"/>
              <a:t>) vs N of iterations for every 1000 iterations</a:t>
            </a:r>
          </a:p>
          <a:p>
            <a:endParaRPr lang="en-US" sz="2500" dirty="0"/>
          </a:p>
          <a:p>
            <a:r>
              <a:rPr lang="en-US" sz="2500" dirty="0"/>
              <a:t>1- </a:t>
            </a:r>
            <a:r>
              <a:rPr lang="en-US" sz="2500" b="1" dirty="0"/>
              <a:t>blue</a:t>
            </a:r>
            <a:r>
              <a:rPr lang="en-US" sz="2500" dirty="0"/>
              <a:t> cost over </a:t>
            </a:r>
            <a:r>
              <a:rPr lang="en-US" sz="2500" b="1" dirty="0"/>
              <a:t>1000 tr ex</a:t>
            </a:r>
            <a:r>
              <a:rPr lang="en-US" sz="2500" dirty="0"/>
              <a:t>; </a:t>
            </a:r>
            <a:r>
              <a:rPr lang="en-US" sz="2500" b="1" dirty="0"/>
              <a:t>red</a:t>
            </a:r>
            <a:r>
              <a:rPr lang="en-US" sz="2500" dirty="0"/>
              <a:t> when </a:t>
            </a:r>
            <a:r>
              <a:rPr lang="en-US" sz="2500" b="1" dirty="0"/>
              <a:t>alpha is reduced </a:t>
            </a:r>
            <a:r>
              <a:rPr lang="en-US" sz="2500" dirty="0"/>
              <a:t>a bit (might get </a:t>
            </a:r>
            <a:r>
              <a:rPr lang="en-US" sz="2500" b="1" dirty="0"/>
              <a:t>slightly</a:t>
            </a:r>
            <a:r>
              <a:rPr lang="en-US" sz="2500" dirty="0"/>
              <a:t> </a:t>
            </a:r>
            <a:r>
              <a:rPr lang="en-US" sz="2500" b="1" dirty="0"/>
              <a:t>less cost</a:t>
            </a:r>
            <a:r>
              <a:rPr lang="en-US" sz="2500" dirty="0"/>
              <a:t>)</a:t>
            </a:r>
          </a:p>
          <a:p>
            <a:r>
              <a:rPr lang="en-US" sz="2500" b="1" dirty="0"/>
              <a:t>2-red</a:t>
            </a:r>
            <a:r>
              <a:rPr lang="en-US" sz="2500" dirty="0"/>
              <a:t> when we avg over </a:t>
            </a:r>
            <a:r>
              <a:rPr lang="en-US" sz="2500" b="1" dirty="0"/>
              <a:t>5000</a:t>
            </a:r>
            <a:r>
              <a:rPr lang="en-US" sz="2500" dirty="0"/>
              <a:t> training samples; graph is </a:t>
            </a:r>
            <a:r>
              <a:rPr lang="en-US" sz="2500" b="1" dirty="0"/>
              <a:t>smoothed out (delay in feedback</a:t>
            </a:r>
          </a:p>
          <a:p>
            <a:r>
              <a:rPr lang="en-US" sz="2500" dirty="0"/>
              <a:t>3- either </a:t>
            </a:r>
            <a:r>
              <a:rPr lang="en-US" sz="2500" b="1" dirty="0" err="1"/>
              <a:t>decr</a:t>
            </a:r>
            <a:r>
              <a:rPr lang="en-US" sz="2500" dirty="0"/>
              <a:t> </a:t>
            </a:r>
            <a:r>
              <a:rPr lang="en-US" sz="2500" b="1" dirty="0"/>
              <a:t>slowly</a:t>
            </a:r>
            <a:r>
              <a:rPr lang="en-US" sz="2500" dirty="0"/>
              <a:t>, we see it by </a:t>
            </a:r>
            <a:r>
              <a:rPr lang="en-US" sz="2500" b="1" dirty="0" err="1"/>
              <a:t>incr</a:t>
            </a:r>
            <a:r>
              <a:rPr lang="en-US" sz="2500" b="1" dirty="0"/>
              <a:t> train size </a:t>
            </a:r>
            <a:r>
              <a:rPr lang="en-US" sz="2500" dirty="0"/>
              <a:t>(red) or problem (</a:t>
            </a:r>
            <a:r>
              <a:rPr lang="en-US" sz="2500" dirty="0" err="1"/>
              <a:t>decr</a:t>
            </a:r>
            <a:r>
              <a:rPr lang="en-US" sz="2500" dirty="0"/>
              <a:t> alpha or other </a:t>
            </a:r>
            <a:r>
              <a:rPr lang="en-US" sz="2500" dirty="0" err="1"/>
              <a:t>pr</a:t>
            </a:r>
            <a:r>
              <a:rPr lang="en-US" sz="2500" dirty="0"/>
              <a:t>)</a:t>
            </a:r>
          </a:p>
          <a:p>
            <a:r>
              <a:rPr lang="en-US" sz="2500" dirty="0"/>
              <a:t>                                                                                                                          4 </a:t>
            </a:r>
            <a:r>
              <a:rPr lang="en-US" sz="2500" b="1" dirty="0" err="1"/>
              <a:t>divergin</a:t>
            </a:r>
            <a:r>
              <a:rPr lang="en-US" sz="2500" b="1" dirty="0"/>
              <a:t> (</a:t>
            </a:r>
            <a:r>
              <a:rPr lang="en-US" sz="2500" b="1" dirty="0" err="1"/>
              <a:t>dec</a:t>
            </a:r>
            <a:r>
              <a:rPr lang="en-US" sz="2500" b="1" dirty="0"/>
              <a:t> alpha)</a:t>
            </a:r>
          </a:p>
        </p:txBody>
      </p:sp>
      <p:pic>
        <p:nvPicPr>
          <p:cNvPr id="5" name="Picture 4">
            <a:extLst>
              <a:ext uri="{FF2B5EF4-FFF2-40B4-BE49-F238E27FC236}">
                <a16:creationId xmlns:a16="http://schemas.microsoft.com/office/drawing/2014/main" id="{B312B3A5-BBDB-4DCF-BA73-9B82BC407D5C}"/>
              </a:ext>
            </a:extLst>
          </p:cNvPr>
          <p:cNvPicPr>
            <a:picLocks noChangeAspect="1"/>
          </p:cNvPicPr>
          <p:nvPr/>
        </p:nvPicPr>
        <p:blipFill>
          <a:blip r:embed="rId2"/>
          <a:stretch>
            <a:fillRect/>
          </a:stretch>
        </p:blipFill>
        <p:spPr>
          <a:xfrm>
            <a:off x="4074061" y="1372918"/>
            <a:ext cx="941070" cy="371475"/>
          </a:xfrm>
          <a:prstGeom prst="rect">
            <a:avLst/>
          </a:prstGeom>
          <a:ln>
            <a:solidFill>
              <a:schemeClr val="tx1"/>
            </a:solidFill>
          </a:ln>
        </p:spPr>
      </p:pic>
      <p:pic>
        <p:nvPicPr>
          <p:cNvPr id="6" name="Picture 5">
            <a:extLst>
              <a:ext uri="{FF2B5EF4-FFF2-40B4-BE49-F238E27FC236}">
                <a16:creationId xmlns:a16="http://schemas.microsoft.com/office/drawing/2014/main" id="{386714A5-0461-4ED3-BF81-C23EFCC657AC}"/>
              </a:ext>
            </a:extLst>
          </p:cNvPr>
          <p:cNvPicPr>
            <a:picLocks noChangeAspect="1"/>
          </p:cNvPicPr>
          <p:nvPr/>
        </p:nvPicPr>
        <p:blipFill>
          <a:blip r:embed="rId3"/>
          <a:stretch>
            <a:fillRect/>
          </a:stretch>
        </p:blipFill>
        <p:spPr>
          <a:xfrm>
            <a:off x="8947052" y="2116746"/>
            <a:ext cx="3068736" cy="585554"/>
          </a:xfrm>
          <a:prstGeom prst="rect">
            <a:avLst/>
          </a:prstGeom>
          <a:ln>
            <a:solidFill>
              <a:schemeClr val="tx1"/>
            </a:solidFill>
          </a:ln>
        </p:spPr>
      </p:pic>
      <p:pic>
        <p:nvPicPr>
          <p:cNvPr id="7" name="Picture 6">
            <a:extLst>
              <a:ext uri="{FF2B5EF4-FFF2-40B4-BE49-F238E27FC236}">
                <a16:creationId xmlns:a16="http://schemas.microsoft.com/office/drawing/2014/main" id="{20DECBFC-9BA3-4918-97F2-8B380FC0E365}"/>
              </a:ext>
            </a:extLst>
          </p:cNvPr>
          <p:cNvPicPr>
            <a:picLocks noChangeAspect="1"/>
          </p:cNvPicPr>
          <p:nvPr/>
        </p:nvPicPr>
        <p:blipFill>
          <a:blip r:embed="rId4"/>
          <a:stretch>
            <a:fillRect/>
          </a:stretch>
        </p:blipFill>
        <p:spPr>
          <a:xfrm>
            <a:off x="9940437" y="3342615"/>
            <a:ext cx="2113235" cy="413459"/>
          </a:xfrm>
          <a:prstGeom prst="rect">
            <a:avLst/>
          </a:prstGeom>
          <a:ln>
            <a:solidFill>
              <a:schemeClr val="tx1"/>
            </a:solidFill>
          </a:ln>
        </p:spPr>
      </p:pic>
      <p:pic>
        <p:nvPicPr>
          <p:cNvPr id="8" name="Picture 7">
            <a:extLst>
              <a:ext uri="{FF2B5EF4-FFF2-40B4-BE49-F238E27FC236}">
                <a16:creationId xmlns:a16="http://schemas.microsoft.com/office/drawing/2014/main" id="{2B8ADF8A-2D4E-4F05-9618-97E6397B913D}"/>
              </a:ext>
            </a:extLst>
          </p:cNvPr>
          <p:cNvPicPr>
            <a:picLocks noChangeAspect="1"/>
          </p:cNvPicPr>
          <p:nvPr/>
        </p:nvPicPr>
        <p:blipFill>
          <a:blip r:embed="rId5"/>
          <a:stretch>
            <a:fillRect/>
          </a:stretch>
        </p:blipFill>
        <p:spPr>
          <a:xfrm>
            <a:off x="379679" y="3275718"/>
            <a:ext cx="7943850" cy="419100"/>
          </a:xfrm>
          <a:prstGeom prst="rect">
            <a:avLst/>
          </a:prstGeom>
          <a:ln>
            <a:solidFill>
              <a:schemeClr val="tx1"/>
            </a:solidFill>
          </a:ln>
        </p:spPr>
      </p:pic>
      <p:pic>
        <p:nvPicPr>
          <p:cNvPr id="9" name="Picture 8">
            <a:extLst>
              <a:ext uri="{FF2B5EF4-FFF2-40B4-BE49-F238E27FC236}">
                <a16:creationId xmlns:a16="http://schemas.microsoft.com/office/drawing/2014/main" id="{B8D4A61A-2991-46AA-BB3A-AB0A3BAFEA3C}"/>
              </a:ext>
            </a:extLst>
          </p:cNvPr>
          <p:cNvPicPr>
            <a:picLocks noChangeAspect="1"/>
          </p:cNvPicPr>
          <p:nvPr/>
        </p:nvPicPr>
        <p:blipFill>
          <a:blip r:embed="rId6"/>
          <a:stretch>
            <a:fillRect/>
          </a:stretch>
        </p:blipFill>
        <p:spPr>
          <a:xfrm>
            <a:off x="159506" y="5091332"/>
            <a:ext cx="3038475" cy="1752600"/>
          </a:xfrm>
          <a:prstGeom prst="rect">
            <a:avLst/>
          </a:prstGeom>
          <a:ln>
            <a:solidFill>
              <a:schemeClr val="tx1"/>
            </a:solidFill>
          </a:ln>
        </p:spPr>
      </p:pic>
      <p:pic>
        <p:nvPicPr>
          <p:cNvPr id="10" name="Picture 9">
            <a:extLst>
              <a:ext uri="{FF2B5EF4-FFF2-40B4-BE49-F238E27FC236}">
                <a16:creationId xmlns:a16="http://schemas.microsoft.com/office/drawing/2014/main" id="{9FEA6261-FC00-479C-B4A6-F5BE8B93629A}"/>
              </a:ext>
            </a:extLst>
          </p:cNvPr>
          <p:cNvPicPr>
            <a:picLocks noChangeAspect="1"/>
          </p:cNvPicPr>
          <p:nvPr/>
        </p:nvPicPr>
        <p:blipFill>
          <a:blip r:embed="rId7"/>
          <a:stretch>
            <a:fillRect/>
          </a:stretch>
        </p:blipFill>
        <p:spPr>
          <a:xfrm>
            <a:off x="3300757" y="5106572"/>
            <a:ext cx="2640752" cy="1709224"/>
          </a:xfrm>
          <a:prstGeom prst="rect">
            <a:avLst/>
          </a:prstGeom>
          <a:ln>
            <a:solidFill>
              <a:schemeClr val="tx1"/>
            </a:solidFill>
          </a:ln>
        </p:spPr>
      </p:pic>
      <p:pic>
        <p:nvPicPr>
          <p:cNvPr id="11" name="Picture 10">
            <a:extLst>
              <a:ext uri="{FF2B5EF4-FFF2-40B4-BE49-F238E27FC236}">
                <a16:creationId xmlns:a16="http://schemas.microsoft.com/office/drawing/2014/main" id="{32BFFA1E-4303-4FF6-8916-93F9FC8B5770}"/>
              </a:ext>
            </a:extLst>
          </p:cNvPr>
          <p:cNvPicPr>
            <a:picLocks noChangeAspect="1"/>
          </p:cNvPicPr>
          <p:nvPr/>
        </p:nvPicPr>
        <p:blipFill>
          <a:blip r:embed="rId8"/>
          <a:stretch>
            <a:fillRect/>
          </a:stretch>
        </p:blipFill>
        <p:spPr>
          <a:xfrm>
            <a:off x="6035920" y="5175372"/>
            <a:ext cx="2933700" cy="1571625"/>
          </a:xfrm>
          <a:prstGeom prst="rect">
            <a:avLst/>
          </a:prstGeom>
        </p:spPr>
      </p:pic>
      <p:pic>
        <p:nvPicPr>
          <p:cNvPr id="12" name="Picture 11">
            <a:extLst>
              <a:ext uri="{FF2B5EF4-FFF2-40B4-BE49-F238E27FC236}">
                <a16:creationId xmlns:a16="http://schemas.microsoft.com/office/drawing/2014/main" id="{C411E701-F528-4363-BB9C-36B5B9FA66BE}"/>
              </a:ext>
            </a:extLst>
          </p:cNvPr>
          <p:cNvPicPr>
            <a:picLocks noChangeAspect="1"/>
          </p:cNvPicPr>
          <p:nvPr/>
        </p:nvPicPr>
        <p:blipFill>
          <a:blip r:embed="rId9"/>
          <a:stretch>
            <a:fillRect/>
          </a:stretch>
        </p:blipFill>
        <p:spPr>
          <a:xfrm>
            <a:off x="9186203" y="5570962"/>
            <a:ext cx="2940148" cy="1277278"/>
          </a:xfrm>
          <a:prstGeom prst="rect">
            <a:avLst/>
          </a:prstGeom>
          <a:ln>
            <a:solidFill>
              <a:schemeClr val="tx1"/>
            </a:solidFill>
          </a:ln>
        </p:spPr>
      </p:pic>
    </p:spTree>
    <p:extLst>
      <p:ext uri="{BB962C8B-B14F-4D97-AF65-F5344CB8AC3E}">
        <p14:creationId xmlns:p14="http://schemas.microsoft.com/office/powerpoint/2010/main" val="103888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Choosing learning rate alpha</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1963401" cy="6122622"/>
          </a:xfrm>
        </p:spPr>
        <p:txBody>
          <a:bodyPr/>
          <a:lstStyle/>
          <a:p>
            <a:r>
              <a:rPr lang="en-US" sz="2600" b="1" dirty="0"/>
              <a:t>Learning rate </a:t>
            </a:r>
            <a:r>
              <a:rPr lang="en-US" sz="2600" dirty="0"/>
              <a:t>is typically held </a:t>
            </a:r>
            <a:r>
              <a:rPr lang="en-US" sz="2600" b="1" dirty="0"/>
              <a:t>constant</a:t>
            </a:r>
            <a:r>
              <a:rPr lang="en-US" sz="2600" dirty="0"/>
              <a:t>, however,</a:t>
            </a:r>
          </a:p>
          <a:p>
            <a:pPr marL="0" indent="0">
              <a:buNone/>
            </a:pPr>
            <a:r>
              <a:rPr lang="en-US" sz="2600" dirty="0"/>
              <a:t>we can slowly decrease alpha over time if we want</a:t>
            </a:r>
          </a:p>
          <a:p>
            <a:pPr marL="0" indent="0">
              <a:buNone/>
            </a:pPr>
            <a:r>
              <a:rPr lang="en-US" sz="2600" dirty="0"/>
              <a:t>Theta to converge to global min by </a:t>
            </a:r>
            <a:r>
              <a:rPr lang="en-US" sz="2600" dirty="0" err="1"/>
              <a:t>decr</a:t>
            </a:r>
            <a:r>
              <a:rPr lang="en-US" sz="2600" dirty="0"/>
              <a:t> it slowly</a:t>
            </a:r>
          </a:p>
          <a:p>
            <a:r>
              <a:rPr lang="en-US" sz="2600" dirty="0"/>
              <a:t>E.g. alpha=const1/(N_of_iter+const2); alpha  -&gt; 0</a:t>
            </a:r>
          </a:p>
          <a:p>
            <a:endParaRPr lang="en-US" sz="2600" dirty="0"/>
          </a:p>
          <a:p>
            <a:pPr marL="0" indent="0">
              <a:buNone/>
            </a:pPr>
            <a:endParaRPr lang="en-US" dirty="0"/>
          </a:p>
          <a:p>
            <a:r>
              <a:rPr lang="en-US" sz="2600" dirty="0"/>
              <a:t>If we choose to decrease alpha, we end up spending</a:t>
            </a:r>
          </a:p>
          <a:p>
            <a:pPr marL="0" indent="0">
              <a:buNone/>
            </a:pPr>
            <a:r>
              <a:rPr lang="en-US" sz="2600" dirty="0"/>
              <a:t> time with extra parameters const 1 and const 2.</a:t>
            </a:r>
          </a:p>
          <a:p>
            <a:r>
              <a:rPr lang="en-US" sz="2600" dirty="0"/>
              <a:t>Decreasing learning rate helps to  achieve global min (usually we are content with approx. min rather playing with extra parameters)</a:t>
            </a:r>
          </a:p>
          <a:p>
            <a:r>
              <a:rPr lang="en-US" sz="2600" dirty="0"/>
              <a:t>So diagnostic plot (J vs N of iterations is useful for both 1) checking our algo is doing fine and 2) to tune learning rate alpha</a:t>
            </a:r>
          </a:p>
        </p:txBody>
      </p:sp>
      <p:pic>
        <p:nvPicPr>
          <p:cNvPr id="4" name="Picture 3">
            <a:extLst>
              <a:ext uri="{FF2B5EF4-FFF2-40B4-BE49-F238E27FC236}">
                <a16:creationId xmlns:a16="http://schemas.microsoft.com/office/drawing/2014/main" id="{7A38EF8C-142F-4070-8FF0-378B609D70B8}"/>
              </a:ext>
            </a:extLst>
          </p:cNvPr>
          <p:cNvPicPr>
            <a:picLocks noChangeAspect="1"/>
          </p:cNvPicPr>
          <p:nvPr/>
        </p:nvPicPr>
        <p:blipFill>
          <a:blip r:embed="rId2"/>
          <a:stretch>
            <a:fillRect/>
          </a:stretch>
        </p:blipFill>
        <p:spPr>
          <a:xfrm>
            <a:off x="7562851" y="908979"/>
            <a:ext cx="4381500" cy="3295650"/>
          </a:xfrm>
          <a:prstGeom prst="rect">
            <a:avLst/>
          </a:prstGeom>
          <a:ln>
            <a:solidFill>
              <a:schemeClr val="tx1"/>
            </a:solidFill>
          </a:ln>
        </p:spPr>
      </p:pic>
      <p:pic>
        <p:nvPicPr>
          <p:cNvPr id="6" name="Picture 5">
            <a:extLst>
              <a:ext uri="{FF2B5EF4-FFF2-40B4-BE49-F238E27FC236}">
                <a16:creationId xmlns:a16="http://schemas.microsoft.com/office/drawing/2014/main" id="{BBA47B8D-012B-48FB-9ABD-48A754366926}"/>
              </a:ext>
            </a:extLst>
          </p:cNvPr>
          <p:cNvPicPr>
            <a:picLocks noChangeAspect="1"/>
          </p:cNvPicPr>
          <p:nvPr/>
        </p:nvPicPr>
        <p:blipFill>
          <a:blip r:embed="rId3"/>
          <a:stretch>
            <a:fillRect/>
          </a:stretch>
        </p:blipFill>
        <p:spPr>
          <a:xfrm>
            <a:off x="391697" y="2436861"/>
            <a:ext cx="5426182" cy="573625"/>
          </a:xfrm>
          <a:prstGeom prst="rect">
            <a:avLst/>
          </a:prstGeom>
        </p:spPr>
      </p:pic>
    </p:spTree>
    <p:extLst>
      <p:ext uri="{BB962C8B-B14F-4D97-AF65-F5344CB8AC3E}">
        <p14:creationId xmlns:p14="http://schemas.microsoft.com/office/powerpoint/2010/main" val="376304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Online learning- another large-scale ML setting</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2085322" cy="6122622"/>
          </a:xfrm>
        </p:spPr>
        <p:txBody>
          <a:bodyPr>
            <a:normAutofit/>
          </a:bodyPr>
          <a:lstStyle/>
          <a:p>
            <a:r>
              <a:rPr lang="en-US" sz="2500" dirty="0"/>
              <a:t>In online systems (websites) we have continuous stream of data and when we have continuous large stream of data we use data once and then discard it</a:t>
            </a:r>
          </a:p>
          <a:p>
            <a:r>
              <a:rPr lang="en-US" sz="2500" dirty="0"/>
              <a:t>Let’s say we have a shipping service website, where user comes, specifies origin and destination and we offer to ship package for some price and user either chooses to ship a product (y=1) or not (y=0)</a:t>
            </a:r>
          </a:p>
          <a:p>
            <a:r>
              <a:rPr lang="en-US" sz="2500" dirty="0"/>
              <a:t>Features x capture properties of user, origin/destination and asking price and we want to learn                         to optimize the price, that is given features what is probability of y=1?</a:t>
            </a:r>
          </a:p>
          <a:p>
            <a:r>
              <a:rPr lang="en-US" sz="2500" dirty="0"/>
              <a:t> Our algo is as following : repeat forever </a:t>
            </a:r>
            <a:r>
              <a:rPr lang="en-US" sz="2500" i="1" dirty="0"/>
              <a:t>{ 1) get (</a:t>
            </a:r>
            <a:r>
              <a:rPr lang="en-US" sz="2500" i="1" dirty="0" err="1"/>
              <a:t>x,y</a:t>
            </a:r>
            <a:r>
              <a:rPr lang="en-US" sz="2500" i="1" dirty="0"/>
              <a:t>) for user;  2) update theta’s using (</a:t>
            </a:r>
            <a:r>
              <a:rPr lang="en-US" sz="2500" i="1" dirty="0" err="1"/>
              <a:t>x,y</a:t>
            </a:r>
            <a:r>
              <a:rPr lang="en-US" sz="2500" i="1" dirty="0"/>
              <a:t>) </a:t>
            </a:r>
          </a:p>
          <a:p>
            <a:pPr marL="0" indent="0">
              <a:buNone/>
            </a:pPr>
            <a:r>
              <a:rPr lang="en-US" sz="2500" i="1" dirty="0"/>
              <a:t>That is                                               for all                     }</a:t>
            </a:r>
          </a:p>
          <a:p>
            <a:r>
              <a:rPr lang="en-US" sz="2500" dirty="0"/>
              <a:t>This algo can adapt to changing user preferences</a:t>
            </a:r>
          </a:p>
          <a:p>
            <a:endParaRPr lang="en-US" sz="2500" dirty="0"/>
          </a:p>
        </p:txBody>
      </p:sp>
      <p:pic>
        <p:nvPicPr>
          <p:cNvPr id="5" name="Picture 4">
            <a:extLst>
              <a:ext uri="{FF2B5EF4-FFF2-40B4-BE49-F238E27FC236}">
                <a16:creationId xmlns:a16="http://schemas.microsoft.com/office/drawing/2014/main" id="{79C0D709-2E15-44D8-95FF-9007F4FA6DC4}"/>
              </a:ext>
            </a:extLst>
          </p:cNvPr>
          <p:cNvPicPr>
            <a:picLocks noChangeAspect="1"/>
          </p:cNvPicPr>
          <p:nvPr/>
        </p:nvPicPr>
        <p:blipFill>
          <a:blip r:embed="rId2"/>
          <a:stretch>
            <a:fillRect/>
          </a:stretch>
        </p:blipFill>
        <p:spPr>
          <a:xfrm>
            <a:off x="1188206" y="2930110"/>
            <a:ext cx="1526858" cy="370597"/>
          </a:xfrm>
          <a:prstGeom prst="rect">
            <a:avLst/>
          </a:prstGeom>
          <a:ln>
            <a:solidFill>
              <a:schemeClr val="tx1"/>
            </a:solidFill>
          </a:ln>
        </p:spPr>
      </p:pic>
      <p:pic>
        <p:nvPicPr>
          <p:cNvPr id="6" name="Picture 5">
            <a:extLst>
              <a:ext uri="{FF2B5EF4-FFF2-40B4-BE49-F238E27FC236}">
                <a16:creationId xmlns:a16="http://schemas.microsoft.com/office/drawing/2014/main" id="{96422247-931A-46CC-A5C6-99D001F3696E}"/>
              </a:ext>
            </a:extLst>
          </p:cNvPr>
          <p:cNvPicPr>
            <a:picLocks noChangeAspect="1"/>
          </p:cNvPicPr>
          <p:nvPr/>
        </p:nvPicPr>
        <p:blipFill>
          <a:blip r:embed="rId3"/>
          <a:stretch>
            <a:fillRect/>
          </a:stretch>
        </p:blipFill>
        <p:spPr>
          <a:xfrm>
            <a:off x="1145854" y="3830001"/>
            <a:ext cx="3145057" cy="418441"/>
          </a:xfrm>
          <a:prstGeom prst="rect">
            <a:avLst/>
          </a:prstGeom>
          <a:ln>
            <a:solidFill>
              <a:schemeClr val="tx1"/>
            </a:solidFill>
          </a:ln>
        </p:spPr>
      </p:pic>
      <p:pic>
        <p:nvPicPr>
          <p:cNvPr id="7" name="Picture 6">
            <a:extLst>
              <a:ext uri="{FF2B5EF4-FFF2-40B4-BE49-F238E27FC236}">
                <a16:creationId xmlns:a16="http://schemas.microsoft.com/office/drawing/2014/main" id="{DB120DBF-2D07-427A-AC04-BF7A38C52AB6}"/>
              </a:ext>
            </a:extLst>
          </p:cNvPr>
          <p:cNvPicPr>
            <a:picLocks noChangeAspect="1"/>
          </p:cNvPicPr>
          <p:nvPr/>
        </p:nvPicPr>
        <p:blipFill>
          <a:blip r:embed="rId4"/>
          <a:stretch>
            <a:fillRect/>
          </a:stretch>
        </p:blipFill>
        <p:spPr>
          <a:xfrm>
            <a:off x="5263953" y="3792561"/>
            <a:ext cx="1268613" cy="413678"/>
          </a:xfrm>
          <a:prstGeom prst="rect">
            <a:avLst/>
          </a:prstGeom>
          <a:ln>
            <a:solidFill>
              <a:schemeClr val="tx1"/>
            </a:solidFill>
          </a:ln>
        </p:spPr>
      </p:pic>
      <p:pic>
        <p:nvPicPr>
          <p:cNvPr id="8" name="Picture 7">
            <a:extLst>
              <a:ext uri="{FF2B5EF4-FFF2-40B4-BE49-F238E27FC236}">
                <a16:creationId xmlns:a16="http://schemas.microsoft.com/office/drawing/2014/main" id="{6BB6B103-9262-405D-9755-E4E990016099}"/>
              </a:ext>
            </a:extLst>
          </p:cNvPr>
          <p:cNvPicPr>
            <a:picLocks noChangeAspect="1"/>
          </p:cNvPicPr>
          <p:nvPr/>
        </p:nvPicPr>
        <p:blipFill>
          <a:blip r:embed="rId5"/>
          <a:stretch>
            <a:fillRect/>
          </a:stretch>
        </p:blipFill>
        <p:spPr>
          <a:xfrm>
            <a:off x="4348235" y="4687106"/>
            <a:ext cx="7687867" cy="1938777"/>
          </a:xfrm>
          <a:prstGeom prst="rect">
            <a:avLst/>
          </a:prstGeom>
          <a:ln>
            <a:solidFill>
              <a:schemeClr val="tx1"/>
            </a:solidFill>
          </a:ln>
        </p:spPr>
      </p:pic>
    </p:spTree>
    <p:extLst>
      <p:ext uri="{BB962C8B-B14F-4D97-AF65-F5344CB8AC3E}">
        <p14:creationId xmlns:p14="http://schemas.microsoft.com/office/powerpoint/2010/main" val="33445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Other online learning example</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1963401" cy="6122622"/>
          </a:xfrm>
        </p:spPr>
        <p:txBody>
          <a:bodyPr>
            <a:normAutofit/>
          </a:bodyPr>
          <a:lstStyle/>
          <a:p>
            <a:r>
              <a:rPr lang="en-US" sz="2600" dirty="0"/>
              <a:t>Product search (learning to search)</a:t>
            </a:r>
          </a:p>
          <a:p>
            <a:r>
              <a:rPr lang="en-US" sz="2600" dirty="0"/>
              <a:t>User searches for ‘</a:t>
            </a:r>
            <a:r>
              <a:rPr lang="en-US" sz="2600" b="1" dirty="0"/>
              <a:t>Android phone 1080p camera</a:t>
            </a:r>
            <a:r>
              <a:rPr lang="en-US" sz="2600" dirty="0"/>
              <a:t>’</a:t>
            </a:r>
          </a:p>
          <a:p>
            <a:r>
              <a:rPr lang="en-US" sz="2600" dirty="0"/>
              <a:t>We have </a:t>
            </a:r>
            <a:r>
              <a:rPr lang="en-US" sz="2600" b="1" dirty="0"/>
              <a:t>100</a:t>
            </a:r>
            <a:r>
              <a:rPr lang="en-US" sz="2600" dirty="0"/>
              <a:t> phones in our store and we will </a:t>
            </a:r>
            <a:r>
              <a:rPr lang="en-US" sz="2600" b="1" dirty="0"/>
              <a:t>return 10 results</a:t>
            </a:r>
          </a:p>
          <a:p>
            <a:r>
              <a:rPr lang="en-US" sz="2600" dirty="0"/>
              <a:t>X=</a:t>
            </a:r>
            <a:r>
              <a:rPr lang="en-US" sz="2600" b="1" dirty="0"/>
              <a:t>features of phone</a:t>
            </a:r>
            <a:r>
              <a:rPr lang="en-US" sz="2600" dirty="0"/>
              <a:t>, </a:t>
            </a:r>
            <a:r>
              <a:rPr lang="en-US" sz="2600" b="1" dirty="0"/>
              <a:t>how many words </a:t>
            </a:r>
            <a:r>
              <a:rPr lang="en-US" sz="2600" dirty="0"/>
              <a:t>in user query match name of phone, how many words in query match description of phone, </a:t>
            </a:r>
            <a:r>
              <a:rPr lang="en-US" sz="2600" dirty="0" err="1"/>
              <a:t>etc</a:t>
            </a:r>
            <a:endParaRPr lang="en-US" sz="2600" dirty="0"/>
          </a:p>
          <a:p>
            <a:r>
              <a:rPr lang="en-US" sz="2600" dirty="0"/>
              <a:t>Y=1 if user clicks on link, y=0 otherwise, we learn                    </a:t>
            </a:r>
            <a:r>
              <a:rPr lang="en-US" sz="2600" b="1" dirty="0"/>
              <a:t>probability</a:t>
            </a:r>
            <a:r>
              <a:rPr lang="en-US" sz="2600" dirty="0"/>
              <a:t> of </a:t>
            </a:r>
            <a:r>
              <a:rPr lang="en-US" sz="2600" b="1" dirty="0"/>
              <a:t>clicking given data </a:t>
            </a:r>
            <a:r>
              <a:rPr lang="en-US" sz="2600" dirty="0"/>
              <a:t>and our </a:t>
            </a:r>
            <a:r>
              <a:rPr lang="en-US" sz="2600" b="1" dirty="0"/>
              <a:t>learned parameters</a:t>
            </a:r>
          </a:p>
          <a:p>
            <a:r>
              <a:rPr lang="en-US" sz="2600" dirty="0"/>
              <a:t>Then based on model we </a:t>
            </a:r>
            <a:r>
              <a:rPr lang="en-US" sz="2600" b="1" dirty="0"/>
              <a:t>choose 10 phones </a:t>
            </a:r>
            <a:r>
              <a:rPr lang="en-US" sz="2600" dirty="0"/>
              <a:t>they are most likely to click, that is </a:t>
            </a:r>
            <a:r>
              <a:rPr lang="en-US" sz="2600" b="1" dirty="0"/>
              <a:t>10 phones with the highest probability</a:t>
            </a:r>
          </a:p>
          <a:p>
            <a:r>
              <a:rPr lang="en-US" sz="2600" b="1" dirty="0"/>
              <a:t>Other examples </a:t>
            </a:r>
            <a:r>
              <a:rPr lang="en-US" sz="2600" dirty="0"/>
              <a:t>of online learning: 1) choosing </a:t>
            </a:r>
            <a:r>
              <a:rPr lang="en-US" sz="2600" b="1" dirty="0"/>
              <a:t>special offers </a:t>
            </a:r>
            <a:r>
              <a:rPr lang="en-US" sz="2600" dirty="0"/>
              <a:t>to show to user 2) </a:t>
            </a:r>
            <a:r>
              <a:rPr lang="en-US" sz="2600" b="1" dirty="0"/>
              <a:t>customize selection </a:t>
            </a:r>
            <a:r>
              <a:rPr lang="en-US" sz="2600" dirty="0"/>
              <a:t>of new articles; </a:t>
            </a:r>
            <a:r>
              <a:rPr lang="en-US" sz="2600" b="1" dirty="0"/>
              <a:t>product recommendations</a:t>
            </a:r>
          </a:p>
          <a:p>
            <a:r>
              <a:rPr lang="en-US" sz="2600" b="1" dirty="0"/>
              <a:t>Advantages </a:t>
            </a:r>
            <a:r>
              <a:rPr lang="en-US" sz="2600" dirty="0"/>
              <a:t>of online learning algo: 1) adapt to user preferences 2) no need to save</a:t>
            </a:r>
          </a:p>
          <a:p>
            <a:r>
              <a:rPr lang="en-US" sz="2600" b="1" dirty="0"/>
              <a:t>This</a:t>
            </a:r>
            <a:r>
              <a:rPr lang="en-US" sz="2600" dirty="0"/>
              <a:t> is similar to stochastic gradient descent, using 1 example at a time</a:t>
            </a:r>
            <a:endParaRPr lang="en-US" sz="2600" b="1" dirty="0"/>
          </a:p>
        </p:txBody>
      </p:sp>
      <p:pic>
        <p:nvPicPr>
          <p:cNvPr id="5" name="Picture 4">
            <a:extLst>
              <a:ext uri="{FF2B5EF4-FFF2-40B4-BE49-F238E27FC236}">
                <a16:creationId xmlns:a16="http://schemas.microsoft.com/office/drawing/2014/main" id="{42C1844B-54ED-49AB-ADF6-002834CBAFEA}"/>
              </a:ext>
            </a:extLst>
          </p:cNvPr>
          <p:cNvPicPr>
            <a:picLocks noChangeAspect="1"/>
          </p:cNvPicPr>
          <p:nvPr/>
        </p:nvPicPr>
        <p:blipFill>
          <a:blip r:embed="rId2"/>
          <a:stretch>
            <a:fillRect/>
          </a:stretch>
        </p:blipFill>
        <p:spPr>
          <a:xfrm>
            <a:off x="6961383" y="2887905"/>
            <a:ext cx="1450302" cy="389866"/>
          </a:xfrm>
          <a:prstGeom prst="rect">
            <a:avLst/>
          </a:prstGeom>
        </p:spPr>
      </p:pic>
    </p:spTree>
    <p:extLst>
      <p:ext uri="{BB962C8B-B14F-4D97-AF65-F5344CB8AC3E}">
        <p14:creationId xmlns:p14="http://schemas.microsoft.com/office/powerpoint/2010/main" val="2262614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62F-EB70-4B17-83C5-8C7D02B86C35}"/>
              </a:ext>
            </a:extLst>
          </p:cNvPr>
          <p:cNvSpPr>
            <a:spLocks noGrp="1"/>
          </p:cNvSpPr>
          <p:nvPr>
            <p:ph type="title"/>
          </p:nvPr>
        </p:nvSpPr>
        <p:spPr>
          <a:xfrm>
            <a:off x="78543" y="41566"/>
            <a:ext cx="11766452" cy="591479"/>
          </a:xfrm>
        </p:spPr>
        <p:txBody>
          <a:bodyPr>
            <a:normAutofit fontScale="90000"/>
          </a:bodyPr>
          <a:lstStyle/>
          <a:p>
            <a:r>
              <a:rPr lang="en-US" dirty="0"/>
              <a:t>Map Reduce and data parallelism</a:t>
            </a:r>
          </a:p>
        </p:txBody>
      </p:sp>
      <p:sp>
        <p:nvSpPr>
          <p:cNvPr id="3" name="Content Placeholder 2">
            <a:extLst>
              <a:ext uri="{FF2B5EF4-FFF2-40B4-BE49-F238E27FC236}">
                <a16:creationId xmlns:a16="http://schemas.microsoft.com/office/drawing/2014/main" id="{CC863278-4BE3-4B6D-9644-AC47214292FF}"/>
              </a:ext>
            </a:extLst>
          </p:cNvPr>
          <p:cNvSpPr>
            <a:spLocks noGrp="1"/>
          </p:cNvSpPr>
          <p:nvPr>
            <p:ph idx="1"/>
          </p:nvPr>
        </p:nvSpPr>
        <p:spPr>
          <a:xfrm>
            <a:off x="106678" y="587667"/>
            <a:ext cx="11963401" cy="6122622"/>
          </a:xfrm>
        </p:spPr>
        <p:txBody>
          <a:bodyPr>
            <a:normAutofit/>
          </a:bodyPr>
          <a:lstStyle/>
          <a:p>
            <a:r>
              <a:rPr lang="en-US" sz="2600" dirty="0"/>
              <a:t>This enables to scale ML algo to even bigger data than stochastic gradient descent</a:t>
            </a:r>
          </a:p>
          <a:p>
            <a:r>
              <a:rPr lang="en-US" sz="2600" dirty="0"/>
              <a:t>Basic idea of map reduce is to split the training data between different machines, compute the variable on each of those pieces and then combine</a:t>
            </a:r>
          </a:p>
          <a:p>
            <a:endParaRPr lang="en-US" sz="2600" dirty="0"/>
          </a:p>
          <a:p>
            <a:endParaRPr lang="en-US" sz="2600" dirty="0"/>
          </a:p>
          <a:p>
            <a:endParaRPr lang="en-US" sz="2600" dirty="0"/>
          </a:p>
          <a:p>
            <a:r>
              <a:rPr lang="en-US" sz="2600" dirty="0"/>
              <a:t> To use map reduce approach we need to ask: can an algo be expressed </a:t>
            </a:r>
          </a:p>
          <a:p>
            <a:pPr marL="0" indent="0">
              <a:buNone/>
            </a:pPr>
            <a:r>
              <a:rPr lang="en-US" sz="2600" dirty="0"/>
              <a:t>as a summation over training set (many actually can be expressed)</a:t>
            </a:r>
          </a:p>
          <a:p>
            <a:r>
              <a:rPr lang="en-US" sz="2600" dirty="0" err="1"/>
              <a:t>E.g</a:t>
            </a:r>
            <a:r>
              <a:rPr lang="en-US" sz="2600" dirty="0"/>
              <a:t> for logistic regression:</a:t>
            </a:r>
          </a:p>
          <a:p>
            <a:r>
              <a:rPr lang="en-US" sz="2600" dirty="0"/>
              <a:t>We can apply map reduce for </a:t>
            </a:r>
            <a:r>
              <a:rPr lang="en-US" sz="2600" b="1" dirty="0"/>
              <a:t>both cost and grad </a:t>
            </a:r>
            <a:r>
              <a:rPr lang="en-US" sz="2600" dirty="0"/>
              <a:t>terms</a:t>
            </a:r>
          </a:p>
          <a:p>
            <a:r>
              <a:rPr lang="en-US" sz="2600" dirty="0"/>
              <a:t>We can also apply this method in 1 multicore computer</a:t>
            </a:r>
          </a:p>
          <a:p>
            <a:endParaRPr lang="en-US" sz="2600" dirty="0"/>
          </a:p>
        </p:txBody>
      </p:sp>
      <p:pic>
        <p:nvPicPr>
          <p:cNvPr id="4" name="Picture 3">
            <a:extLst>
              <a:ext uri="{FF2B5EF4-FFF2-40B4-BE49-F238E27FC236}">
                <a16:creationId xmlns:a16="http://schemas.microsoft.com/office/drawing/2014/main" id="{FDF23F0E-6CC6-45A1-8AA5-5C22D803C4F8}"/>
              </a:ext>
            </a:extLst>
          </p:cNvPr>
          <p:cNvPicPr>
            <a:picLocks noChangeAspect="1"/>
          </p:cNvPicPr>
          <p:nvPr/>
        </p:nvPicPr>
        <p:blipFill>
          <a:blip r:embed="rId2"/>
          <a:stretch>
            <a:fillRect/>
          </a:stretch>
        </p:blipFill>
        <p:spPr>
          <a:xfrm>
            <a:off x="401443" y="1902070"/>
            <a:ext cx="10714696" cy="587912"/>
          </a:xfrm>
          <a:prstGeom prst="rect">
            <a:avLst/>
          </a:prstGeom>
          <a:ln>
            <a:solidFill>
              <a:schemeClr val="tx1"/>
            </a:solidFill>
          </a:ln>
        </p:spPr>
      </p:pic>
      <p:pic>
        <p:nvPicPr>
          <p:cNvPr id="5" name="Picture 4">
            <a:extLst>
              <a:ext uri="{FF2B5EF4-FFF2-40B4-BE49-F238E27FC236}">
                <a16:creationId xmlns:a16="http://schemas.microsoft.com/office/drawing/2014/main" id="{5870179C-C2E5-4657-956F-A331B0CF5E81}"/>
              </a:ext>
            </a:extLst>
          </p:cNvPr>
          <p:cNvPicPr>
            <a:picLocks noChangeAspect="1"/>
          </p:cNvPicPr>
          <p:nvPr/>
        </p:nvPicPr>
        <p:blipFill>
          <a:blip r:embed="rId3"/>
          <a:stretch>
            <a:fillRect/>
          </a:stretch>
        </p:blipFill>
        <p:spPr>
          <a:xfrm>
            <a:off x="26373" y="2594829"/>
            <a:ext cx="2593429" cy="429725"/>
          </a:xfrm>
          <a:prstGeom prst="rect">
            <a:avLst/>
          </a:prstGeom>
          <a:ln>
            <a:solidFill>
              <a:schemeClr val="tx1"/>
            </a:solidFill>
          </a:ln>
        </p:spPr>
      </p:pic>
      <p:pic>
        <p:nvPicPr>
          <p:cNvPr id="6" name="Picture 5">
            <a:extLst>
              <a:ext uri="{FF2B5EF4-FFF2-40B4-BE49-F238E27FC236}">
                <a16:creationId xmlns:a16="http://schemas.microsoft.com/office/drawing/2014/main" id="{316D48DA-7D50-4E24-8542-146EB16BA72D}"/>
              </a:ext>
            </a:extLst>
          </p:cNvPr>
          <p:cNvPicPr>
            <a:picLocks noChangeAspect="1"/>
          </p:cNvPicPr>
          <p:nvPr/>
        </p:nvPicPr>
        <p:blipFill>
          <a:blip r:embed="rId4"/>
          <a:stretch>
            <a:fillRect/>
          </a:stretch>
        </p:blipFill>
        <p:spPr>
          <a:xfrm>
            <a:off x="2661792" y="2629266"/>
            <a:ext cx="3322364" cy="339017"/>
          </a:xfrm>
          <a:prstGeom prst="rect">
            <a:avLst/>
          </a:prstGeom>
          <a:ln>
            <a:solidFill>
              <a:schemeClr val="tx1"/>
            </a:solidFill>
          </a:ln>
        </p:spPr>
      </p:pic>
      <p:pic>
        <p:nvPicPr>
          <p:cNvPr id="7" name="Picture 6">
            <a:extLst>
              <a:ext uri="{FF2B5EF4-FFF2-40B4-BE49-F238E27FC236}">
                <a16:creationId xmlns:a16="http://schemas.microsoft.com/office/drawing/2014/main" id="{9704AADF-0EAC-4D92-B155-17B9D8AF074E}"/>
              </a:ext>
            </a:extLst>
          </p:cNvPr>
          <p:cNvPicPr>
            <a:picLocks noChangeAspect="1"/>
          </p:cNvPicPr>
          <p:nvPr/>
        </p:nvPicPr>
        <p:blipFill>
          <a:blip r:embed="rId5"/>
          <a:stretch>
            <a:fillRect/>
          </a:stretch>
        </p:blipFill>
        <p:spPr>
          <a:xfrm>
            <a:off x="6019646" y="2629265"/>
            <a:ext cx="3219450" cy="333375"/>
          </a:xfrm>
          <a:prstGeom prst="rect">
            <a:avLst/>
          </a:prstGeom>
          <a:ln>
            <a:solidFill>
              <a:schemeClr val="tx1"/>
            </a:solidFill>
          </a:ln>
        </p:spPr>
      </p:pic>
      <p:pic>
        <p:nvPicPr>
          <p:cNvPr id="8" name="Picture 7">
            <a:extLst>
              <a:ext uri="{FF2B5EF4-FFF2-40B4-BE49-F238E27FC236}">
                <a16:creationId xmlns:a16="http://schemas.microsoft.com/office/drawing/2014/main" id="{D460E2E3-806C-4BFD-890C-7A85ED25BEA5}"/>
              </a:ext>
            </a:extLst>
          </p:cNvPr>
          <p:cNvPicPr>
            <a:picLocks noChangeAspect="1"/>
          </p:cNvPicPr>
          <p:nvPr/>
        </p:nvPicPr>
        <p:blipFill>
          <a:blip r:embed="rId6"/>
          <a:stretch>
            <a:fillRect/>
          </a:stretch>
        </p:blipFill>
        <p:spPr>
          <a:xfrm>
            <a:off x="9355015" y="2648097"/>
            <a:ext cx="2763423" cy="276342"/>
          </a:xfrm>
          <a:prstGeom prst="rect">
            <a:avLst/>
          </a:prstGeom>
          <a:ln>
            <a:solidFill>
              <a:schemeClr val="tx1"/>
            </a:solidFill>
          </a:ln>
        </p:spPr>
      </p:pic>
      <p:pic>
        <p:nvPicPr>
          <p:cNvPr id="9" name="Picture 8">
            <a:extLst>
              <a:ext uri="{FF2B5EF4-FFF2-40B4-BE49-F238E27FC236}">
                <a16:creationId xmlns:a16="http://schemas.microsoft.com/office/drawing/2014/main" id="{999135BD-3C6F-4ECA-99F0-9EFF18B58B2A}"/>
              </a:ext>
            </a:extLst>
          </p:cNvPr>
          <p:cNvPicPr>
            <a:picLocks noChangeAspect="1"/>
          </p:cNvPicPr>
          <p:nvPr/>
        </p:nvPicPr>
        <p:blipFill>
          <a:blip r:embed="rId7"/>
          <a:stretch>
            <a:fillRect/>
          </a:stretch>
        </p:blipFill>
        <p:spPr>
          <a:xfrm>
            <a:off x="10074116" y="2991802"/>
            <a:ext cx="2035751" cy="1889688"/>
          </a:xfrm>
          <a:prstGeom prst="rect">
            <a:avLst/>
          </a:prstGeom>
          <a:ln>
            <a:solidFill>
              <a:schemeClr val="tx1"/>
            </a:solidFill>
          </a:ln>
        </p:spPr>
      </p:pic>
      <p:pic>
        <p:nvPicPr>
          <p:cNvPr id="10" name="Picture 9">
            <a:extLst>
              <a:ext uri="{FF2B5EF4-FFF2-40B4-BE49-F238E27FC236}">
                <a16:creationId xmlns:a16="http://schemas.microsoft.com/office/drawing/2014/main" id="{B1AE37D1-BD9C-43B2-9DC4-3960BFBA0C03}"/>
              </a:ext>
            </a:extLst>
          </p:cNvPr>
          <p:cNvPicPr>
            <a:picLocks noChangeAspect="1"/>
          </p:cNvPicPr>
          <p:nvPr/>
        </p:nvPicPr>
        <p:blipFill>
          <a:blip r:embed="rId8"/>
          <a:stretch>
            <a:fillRect/>
          </a:stretch>
        </p:blipFill>
        <p:spPr>
          <a:xfrm>
            <a:off x="3938952" y="4267564"/>
            <a:ext cx="5891873" cy="602031"/>
          </a:xfrm>
          <a:prstGeom prst="rect">
            <a:avLst/>
          </a:prstGeom>
          <a:ln>
            <a:solidFill>
              <a:schemeClr val="tx1"/>
            </a:solidFill>
          </a:ln>
        </p:spPr>
      </p:pic>
      <p:pic>
        <p:nvPicPr>
          <p:cNvPr id="11" name="Picture 10">
            <a:extLst>
              <a:ext uri="{FF2B5EF4-FFF2-40B4-BE49-F238E27FC236}">
                <a16:creationId xmlns:a16="http://schemas.microsoft.com/office/drawing/2014/main" id="{B6D1B598-5880-4BFC-9FBF-F1629688486E}"/>
              </a:ext>
            </a:extLst>
          </p:cNvPr>
          <p:cNvPicPr>
            <a:picLocks noChangeAspect="1"/>
          </p:cNvPicPr>
          <p:nvPr/>
        </p:nvPicPr>
        <p:blipFill>
          <a:blip r:embed="rId9"/>
          <a:stretch>
            <a:fillRect/>
          </a:stretch>
        </p:blipFill>
        <p:spPr>
          <a:xfrm>
            <a:off x="7916372" y="4956443"/>
            <a:ext cx="4227125" cy="698770"/>
          </a:xfrm>
          <a:prstGeom prst="rect">
            <a:avLst/>
          </a:prstGeom>
          <a:ln>
            <a:solidFill>
              <a:schemeClr val="tx1"/>
            </a:solidFill>
          </a:ln>
        </p:spPr>
      </p:pic>
      <p:pic>
        <p:nvPicPr>
          <p:cNvPr id="12" name="Picture 11">
            <a:extLst>
              <a:ext uri="{FF2B5EF4-FFF2-40B4-BE49-F238E27FC236}">
                <a16:creationId xmlns:a16="http://schemas.microsoft.com/office/drawing/2014/main" id="{E9D87227-921C-43F5-BCA9-A430B0F7054C}"/>
              </a:ext>
            </a:extLst>
          </p:cNvPr>
          <p:cNvPicPr>
            <a:picLocks noChangeAspect="1"/>
          </p:cNvPicPr>
          <p:nvPr/>
        </p:nvPicPr>
        <p:blipFill>
          <a:blip r:embed="rId10"/>
          <a:stretch>
            <a:fillRect/>
          </a:stretch>
        </p:blipFill>
        <p:spPr>
          <a:xfrm>
            <a:off x="416388" y="5887330"/>
            <a:ext cx="9445064" cy="632306"/>
          </a:xfrm>
          <a:prstGeom prst="rect">
            <a:avLst/>
          </a:prstGeom>
          <a:ln>
            <a:solidFill>
              <a:schemeClr val="tx1"/>
            </a:solidFill>
          </a:ln>
        </p:spPr>
      </p:pic>
    </p:spTree>
    <p:extLst>
      <p:ext uri="{BB962C8B-B14F-4D97-AF65-F5344CB8AC3E}">
        <p14:creationId xmlns:p14="http://schemas.microsoft.com/office/powerpoint/2010/main" val="410441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1182</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Week 10 Large scale Machine Learning</vt:lpstr>
      <vt:lpstr>Learning with large datasets</vt:lpstr>
      <vt:lpstr>Stochastic gradient descent</vt:lpstr>
      <vt:lpstr>Mini batch gradient descent (another variation of these ideas</vt:lpstr>
      <vt:lpstr>Stochastic gradient descent convergence</vt:lpstr>
      <vt:lpstr>Choosing learning rate alpha</vt:lpstr>
      <vt:lpstr>Online learning- another large-scale ML setting</vt:lpstr>
      <vt:lpstr>Other online learning example</vt:lpstr>
      <vt:lpstr>Map Reduce and data parallelism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Large scale Machine Learning</dc:title>
  <dc:creator>Valiyev, Mahammad</dc:creator>
  <cp:lastModifiedBy>Valiyev, Mahammad</cp:lastModifiedBy>
  <cp:revision>114</cp:revision>
  <dcterms:created xsi:type="dcterms:W3CDTF">2020-07-21T09:37:10Z</dcterms:created>
  <dcterms:modified xsi:type="dcterms:W3CDTF">2020-08-03T14:22:54Z</dcterms:modified>
</cp:coreProperties>
</file>