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7F3D-AF34-4A8B-94C2-22C6599B7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C9681-CEE6-4E54-9AEA-69321F02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33D34-D515-4C88-AA1E-BABFCEF75546}"/>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C3ED7256-D0C3-4F0B-8F23-52180B893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79BE9-7F15-462C-84AB-1E90F146E347}"/>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412417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94FC-F9A7-4857-91AB-3B3EC9955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9B6C0-9B5B-4F70-AB13-8C47E407F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C3267-73F1-4E80-A629-DA11127CB68B}"/>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54B15048-92A5-458D-BD50-F89AA27AF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1FA6B-8EF9-4E79-B3D3-94A1EEB5E351}"/>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243987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BF221-2935-4DC0-8E37-30D2908D6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ADBF6-61BB-4480-9659-5BBE6ED68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663E1-8316-404C-8EDD-5CE8857DBE5D}"/>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6F2CB47A-874D-4B11-BEAF-0D0003A26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46088-7B0F-4EB3-ADEC-94EAF3ABE0C2}"/>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203446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3506-43D7-4D29-83F4-7AE9C7C82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1F9CF-1A62-438D-9D8F-937A53913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6A290-532D-4026-922B-AB1BF99687E7}"/>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AD952608-CE41-4B42-BAB1-759A80B0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A7540-DBBD-4F7B-889F-D1177C296403}"/>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197857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18D4-A7BC-4151-843B-98E3625D2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7C8D62-83F9-43B8-A023-8B4E02716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50335-E12F-4593-BA39-36E4828D2C79}"/>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30056D82-C741-40C4-9C98-BB2B57BA7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00ED9-8D05-47DD-A99A-794E9CDBE14B}"/>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346067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77EB-4081-4678-8260-98B9CEB54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E48B1-E7FB-429A-8731-8EF9EB5A3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F59D7-C08D-473A-B604-AB960E969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8C4BB-0C64-411B-8B69-56CB3EF219A4}"/>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6" name="Footer Placeholder 5">
            <a:extLst>
              <a:ext uri="{FF2B5EF4-FFF2-40B4-BE49-F238E27FC236}">
                <a16:creationId xmlns:a16="http://schemas.microsoft.com/office/drawing/2014/main" id="{288C9F46-436D-436E-8F41-9F493C25F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4F138-6935-4A41-9BE6-C0EF12F9FA73}"/>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352472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7715-ECB4-493A-9034-EB6DDE1BF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6FB87-0DEE-45F2-A830-7BF74E97D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2DC3F-39ED-4DC7-8061-6471982F9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D7EB9-7F39-4731-A32D-993818ADF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A3477-2251-4C8D-B558-8B18100DEC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06893C-0E30-4DBF-A457-4B9E7A5BAD8E}"/>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8" name="Footer Placeholder 7">
            <a:extLst>
              <a:ext uri="{FF2B5EF4-FFF2-40B4-BE49-F238E27FC236}">
                <a16:creationId xmlns:a16="http://schemas.microsoft.com/office/drawing/2014/main" id="{EABA61C4-BC7F-4C07-9E1F-B669B71F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E4AEC6-1562-4784-9FB3-586868F9E10E}"/>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202255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7EA4-66DE-49DF-BFCD-43BC7DA29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13D515-D5C2-4CC4-B144-66B082FC561B}"/>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4" name="Footer Placeholder 3">
            <a:extLst>
              <a:ext uri="{FF2B5EF4-FFF2-40B4-BE49-F238E27FC236}">
                <a16:creationId xmlns:a16="http://schemas.microsoft.com/office/drawing/2014/main" id="{F3CD64E3-FABA-49E5-B34B-24B9966156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A5336-E1AE-4C77-B1E7-1D14793C91C8}"/>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175819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45BC3-FCE9-4432-9635-583F60889DE2}"/>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3" name="Footer Placeholder 2">
            <a:extLst>
              <a:ext uri="{FF2B5EF4-FFF2-40B4-BE49-F238E27FC236}">
                <a16:creationId xmlns:a16="http://schemas.microsoft.com/office/drawing/2014/main" id="{71C2D825-6049-406F-8895-DF7981D08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660462-71DD-4195-81B7-D0A50B492A69}"/>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331584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B44-1405-476D-979A-54709353A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0FE25-7D56-4DB5-BD45-C70833CDC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22E55-DF6B-4882-A8C4-4D565AC72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50524-E7E5-400B-8FEA-4B55C10A2103}"/>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6" name="Footer Placeholder 5">
            <a:extLst>
              <a:ext uri="{FF2B5EF4-FFF2-40B4-BE49-F238E27FC236}">
                <a16:creationId xmlns:a16="http://schemas.microsoft.com/office/drawing/2014/main" id="{B06ED31A-260A-4A45-8F91-FF0839EE7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B5B13-DF9B-4694-B5C3-34A8CAC7F2A7}"/>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232626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1867-A5A7-4351-97AB-7A48E36B3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88ED-6567-4810-A3DC-522AC2BC8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7F3581-C37D-49F1-983C-98054AC32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8965C-C056-4F99-8CA0-399151FBD8E6}"/>
              </a:ext>
            </a:extLst>
          </p:cNvPr>
          <p:cNvSpPr>
            <a:spLocks noGrp="1"/>
          </p:cNvSpPr>
          <p:nvPr>
            <p:ph type="dt" sz="half" idx="10"/>
          </p:nvPr>
        </p:nvSpPr>
        <p:spPr/>
        <p:txBody>
          <a:bodyPr/>
          <a:lstStyle/>
          <a:p>
            <a:fld id="{1BD5D191-1A93-4C90-8386-45BE5EA2D4A6}" type="datetimeFigureOut">
              <a:rPr lang="en-US" smtClean="0"/>
              <a:t>8/3/2020</a:t>
            </a:fld>
            <a:endParaRPr lang="en-US"/>
          </a:p>
        </p:txBody>
      </p:sp>
      <p:sp>
        <p:nvSpPr>
          <p:cNvPr id="6" name="Footer Placeholder 5">
            <a:extLst>
              <a:ext uri="{FF2B5EF4-FFF2-40B4-BE49-F238E27FC236}">
                <a16:creationId xmlns:a16="http://schemas.microsoft.com/office/drawing/2014/main" id="{37E75506-940F-4D76-B0EC-30EB8BC5B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F562C-B6C7-4C3D-9876-DF29972B9077}"/>
              </a:ext>
            </a:extLst>
          </p:cNvPr>
          <p:cNvSpPr>
            <a:spLocks noGrp="1"/>
          </p:cNvSpPr>
          <p:nvPr>
            <p:ph type="sldNum" sz="quarter" idx="12"/>
          </p:nvPr>
        </p:nvSpPr>
        <p:spPr/>
        <p:txBody>
          <a:bodyPr/>
          <a:lstStyle/>
          <a:p>
            <a:fld id="{80A0473C-7776-4979-8C88-F41234E7DDF6}" type="slidenum">
              <a:rPr lang="en-US" smtClean="0"/>
              <a:t>‹#›</a:t>
            </a:fld>
            <a:endParaRPr lang="en-US"/>
          </a:p>
        </p:txBody>
      </p:sp>
    </p:spTree>
    <p:extLst>
      <p:ext uri="{BB962C8B-B14F-4D97-AF65-F5344CB8AC3E}">
        <p14:creationId xmlns:p14="http://schemas.microsoft.com/office/powerpoint/2010/main" val="366001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3A358-7666-4B34-9D34-E1F231F4C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EC075-F8A3-4128-84BD-C519D2C7E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A2E41-51D6-45ED-89E8-36C73BD1F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5D191-1A93-4C90-8386-45BE5EA2D4A6}" type="datetimeFigureOut">
              <a:rPr lang="en-US" smtClean="0"/>
              <a:t>8/3/2020</a:t>
            </a:fld>
            <a:endParaRPr lang="en-US"/>
          </a:p>
        </p:txBody>
      </p:sp>
      <p:sp>
        <p:nvSpPr>
          <p:cNvPr id="5" name="Footer Placeholder 4">
            <a:extLst>
              <a:ext uri="{FF2B5EF4-FFF2-40B4-BE49-F238E27FC236}">
                <a16:creationId xmlns:a16="http://schemas.microsoft.com/office/drawing/2014/main" id="{48916895-5DCC-4BE6-82FB-980BCA176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1C1374-2332-4B7C-9154-1B0018226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0473C-7776-4979-8C88-F41234E7DDF6}" type="slidenum">
              <a:rPr lang="en-US" smtClean="0"/>
              <a:t>‹#›</a:t>
            </a:fld>
            <a:endParaRPr lang="en-US"/>
          </a:p>
        </p:txBody>
      </p:sp>
    </p:spTree>
    <p:extLst>
      <p:ext uri="{BB962C8B-B14F-4D97-AF65-F5344CB8AC3E}">
        <p14:creationId xmlns:p14="http://schemas.microsoft.com/office/powerpoint/2010/main" val="292054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8DBE-577E-4D99-BA53-A9B0A24190A1}"/>
              </a:ext>
            </a:extLst>
          </p:cNvPr>
          <p:cNvSpPr>
            <a:spLocks noGrp="1"/>
          </p:cNvSpPr>
          <p:nvPr>
            <p:ph type="ctrTitle"/>
          </p:nvPr>
        </p:nvSpPr>
        <p:spPr>
          <a:xfrm>
            <a:off x="1509932" y="728467"/>
            <a:ext cx="9144000" cy="2387600"/>
          </a:xfrm>
        </p:spPr>
        <p:txBody>
          <a:bodyPr>
            <a:normAutofit fontScale="90000"/>
          </a:bodyPr>
          <a:lstStyle/>
          <a:p>
            <a:r>
              <a:rPr lang="en-US" dirty="0"/>
              <a:t>Week 11</a:t>
            </a:r>
            <a:br>
              <a:rPr lang="en-US" dirty="0"/>
            </a:br>
            <a:r>
              <a:rPr lang="en-US" dirty="0"/>
              <a:t>Application example: Photo OCR</a:t>
            </a:r>
          </a:p>
        </p:txBody>
      </p:sp>
      <p:sp>
        <p:nvSpPr>
          <p:cNvPr id="3" name="Subtitle 2">
            <a:extLst>
              <a:ext uri="{FF2B5EF4-FFF2-40B4-BE49-F238E27FC236}">
                <a16:creationId xmlns:a16="http://schemas.microsoft.com/office/drawing/2014/main" id="{8A7F1CC2-598B-4417-886B-5777C4E35F54}"/>
              </a:ext>
            </a:extLst>
          </p:cNvPr>
          <p:cNvSpPr>
            <a:spLocks noGrp="1"/>
          </p:cNvSpPr>
          <p:nvPr>
            <p:ph type="subTitle" idx="1"/>
          </p:nvPr>
        </p:nvSpPr>
        <p:spPr>
          <a:xfrm>
            <a:off x="1308295" y="3123028"/>
            <a:ext cx="10072468" cy="2658793"/>
          </a:xfrm>
        </p:spPr>
        <p:txBody>
          <a:bodyPr>
            <a:normAutofit/>
          </a:bodyPr>
          <a:lstStyle/>
          <a:p>
            <a:r>
              <a:rPr lang="en-GB" sz="2800" dirty="0"/>
              <a:t>This week, we will walk you through a </a:t>
            </a:r>
            <a:r>
              <a:rPr lang="en-GB" sz="2800" b="1" dirty="0"/>
              <a:t>complex</a:t>
            </a:r>
            <a:r>
              <a:rPr lang="en-GB" sz="2800" dirty="0"/>
              <a:t>, </a:t>
            </a:r>
            <a:r>
              <a:rPr lang="en-GB" sz="2800" b="1" dirty="0"/>
              <a:t>end-to-end application</a:t>
            </a:r>
            <a:r>
              <a:rPr lang="en-GB" sz="2800" dirty="0"/>
              <a:t> of machine learning, to the application of </a:t>
            </a:r>
            <a:r>
              <a:rPr lang="en-GB" sz="2800" b="1" dirty="0"/>
              <a:t>Photo OCR</a:t>
            </a:r>
            <a:r>
              <a:rPr lang="en-GB" sz="2800" dirty="0"/>
              <a:t>. Identifying and </a:t>
            </a:r>
            <a:r>
              <a:rPr lang="en-GB" sz="2800" b="1" dirty="0"/>
              <a:t>recognizing</a:t>
            </a:r>
            <a:r>
              <a:rPr lang="en-GB" sz="2800" dirty="0"/>
              <a:t> </a:t>
            </a:r>
            <a:r>
              <a:rPr lang="en-GB" sz="2800" b="1" dirty="0"/>
              <a:t>objects</a:t>
            </a:r>
            <a:r>
              <a:rPr lang="en-GB" sz="2800" dirty="0"/>
              <a:t>, </a:t>
            </a:r>
            <a:r>
              <a:rPr lang="en-GB" sz="2800" b="1" dirty="0"/>
              <a:t>words</a:t>
            </a:r>
            <a:r>
              <a:rPr lang="en-GB" sz="2800" dirty="0"/>
              <a:t>, and </a:t>
            </a:r>
            <a:r>
              <a:rPr lang="en-GB" sz="2800" b="1" dirty="0"/>
              <a:t>digits</a:t>
            </a:r>
            <a:r>
              <a:rPr lang="en-GB" sz="2800" dirty="0"/>
              <a:t> in an image is a </a:t>
            </a:r>
            <a:r>
              <a:rPr lang="en-GB" sz="2800" b="1" dirty="0"/>
              <a:t>challenging</a:t>
            </a:r>
            <a:r>
              <a:rPr lang="en-GB" sz="2800" dirty="0"/>
              <a:t> task. We discuss how a </a:t>
            </a:r>
            <a:r>
              <a:rPr lang="en-GB" sz="2800" b="1" dirty="0"/>
              <a:t>pipeline</a:t>
            </a:r>
            <a:r>
              <a:rPr lang="en-GB" sz="2800" dirty="0"/>
              <a:t> can be </a:t>
            </a:r>
            <a:r>
              <a:rPr lang="en-GB" sz="2800" b="1" dirty="0"/>
              <a:t>built</a:t>
            </a:r>
            <a:r>
              <a:rPr lang="en-GB" sz="2800" dirty="0"/>
              <a:t> to tackle this problem and how to </a:t>
            </a:r>
            <a:r>
              <a:rPr lang="en-GB" sz="2800" b="1" dirty="0" err="1"/>
              <a:t>analyze</a:t>
            </a:r>
            <a:r>
              <a:rPr lang="en-GB" sz="2800" dirty="0"/>
              <a:t> and </a:t>
            </a:r>
            <a:r>
              <a:rPr lang="en-GB" sz="2800" b="1" dirty="0"/>
              <a:t>improve</a:t>
            </a:r>
            <a:r>
              <a:rPr lang="en-GB" sz="2800" dirty="0"/>
              <a:t> the </a:t>
            </a:r>
            <a:r>
              <a:rPr lang="en-GB" sz="2800" b="1" dirty="0"/>
              <a:t>performance</a:t>
            </a:r>
            <a:r>
              <a:rPr lang="en-GB" sz="2800" dirty="0"/>
              <a:t> of such a system.</a:t>
            </a:r>
            <a:endParaRPr lang="en-US" sz="2800" dirty="0"/>
          </a:p>
        </p:txBody>
      </p:sp>
    </p:spTree>
    <p:extLst>
      <p:ext uri="{BB962C8B-B14F-4D97-AF65-F5344CB8AC3E}">
        <p14:creationId xmlns:p14="http://schemas.microsoft.com/office/powerpoint/2010/main" val="51164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F4E-1E1C-48A8-B595-A53F59EBF2F8}"/>
              </a:ext>
            </a:extLst>
          </p:cNvPr>
          <p:cNvSpPr>
            <a:spLocks noGrp="1"/>
          </p:cNvSpPr>
          <p:nvPr>
            <p:ph type="title"/>
          </p:nvPr>
        </p:nvSpPr>
        <p:spPr>
          <a:xfrm>
            <a:off x="78544" y="55636"/>
            <a:ext cx="11991536" cy="450802"/>
          </a:xfrm>
        </p:spPr>
        <p:txBody>
          <a:bodyPr>
            <a:normAutofit fontScale="90000"/>
          </a:bodyPr>
          <a:lstStyle/>
          <a:p>
            <a:r>
              <a:rPr lang="en-US" dirty="0"/>
              <a:t>Problem description and pipeline</a:t>
            </a:r>
          </a:p>
        </p:txBody>
      </p:sp>
      <p:sp>
        <p:nvSpPr>
          <p:cNvPr id="3" name="Content Placeholder 2">
            <a:extLst>
              <a:ext uri="{FF2B5EF4-FFF2-40B4-BE49-F238E27FC236}">
                <a16:creationId xmlns:a16="http://schemas.microsoft.com/office/drawing/2014/main" id="{1BE28A72-3B8B-44A0-8332-0EDDC92C2D15}"/>
              </a:ext>
            </a:extLst>
          </p:cNvPr>
          <p:cNvSpPr>
            <a:spLocks noGrp="1"/>
          </p:cNvSpPr>
          <p:nvPr>
            <p:ph idx="1"/>
          </p:nvPr>
        </p:nvSpPr>
        <p:spPr>
          <a:xfrm>
            <a:off x="64475" y="643937"/>
            <a:ext cx="11991537" cy="6080419"/>
          </a:xfrm>
        </p:spPr>
        <p:txBody>
          <a:bodyPr>
            <a:normAutofit/>
          </a:bodyPr>
          <a:lstStyle/>
          <a:p>
            <a:r>
              <a:rPr lang="en-US" sz="2600" dirty="0"/>
              <a:t>3 reasons for discussing this example: 1) to show an example of how </a:t>
            </a:r>
            <a:r>
              <a:rPr lang="en-US" sz="2600" b="1" dirty="0"/>
              <a:t>complex ML system</a:t>
            </a:r>
            <a:r>
              <a:rPr lang="en-US" sz="2600" dirty="0"/>
              <a:t> can be </a:t>
            </a:r>
            <a:r>
              <a:rPr lang="en-US" sz="2600" b="1" dirty="0"/>
              <a:t>put together 2</a:t>
            </a:r>
            <a:r>
              <a:rPr lang="en-US" sz="2600" dirty="0"/>
              <a:t>) concept of ML pipeline and how to allocate resources when trying to decide what to do next 3) couple of interesting ML ideas such as application of ML to computer vision problems and idea of artificial data synthesis</a:t>
            </a:r>
          </a:p>
          <a:p>
            <a:r>
              <a:rPr lang="en-US" sz="2600" b="1" dirty="0"/>
              <a:t>Photo OCR</a:t>
            </a:r>
            <a:r>
              <a:rPr lang="en-US" sz="2600" dirty="0"/>
              <a:t> optical character recognition (get to computers read the images)</a:t>
            </a:r>
          </a:p>
          <a:p>
            <a:r>
              <a:rPr lang="en-US" sz="2600" dirty="0"/>
              <a:t>Photo OCR </a:t>
            </a:r>
            <a:r>
              <a:rPr lang="en-US" sz="2600" b="1" dirty="0"/>
              <a:t>pipeline</a:t>
            </a:r>
            <a:r>
              <a:rPr lang="en-US" sz="2600" dirty="0"/>
              <a:t>: 1) Text detection 2) character segmentation</a:t>
            </a:r>
          </a:p>
          <a:p>
            <a:pPr marL="0" indent="0">
              <a:buNone/>
            </a:pPr>
            <a:r>
              <a:rPr lang="en-US" sz="2600" dirty="0"/>
              <a:t>3) Character classification</a:t>
            </a:r>
          </a:p>
          <a:p>
            <a:r>
              <a:rPr lang="en-US" sz="2600" dirty="0"/>
              <a:t>When designing ML system one of the important decisions to be is designing pipeline (breaking the task into modules)</a:t>
            </a:r>
          </a:p>
          <a:p>
            <a:r>
              <a:rPr lang="en-US" sz="2600" dirty="0"/>
              <a:t>Performance of each of those modules will affect the final performance</a:t>
            </a:r>
          </a:p>
        </p:txBody>
      </p:sp>
      <p:pic>
        <p:nvPicPr>
          <p:cNvPr id="5" name="Picture 4">
            <a:extLst>
              <a:ext uri="{FF2B5EF4-FFF2-40B4-BE49-F238E27FC236}">
                <a16:creationId xmlns:a16="http://schemas.microsoft.com/office/drawing/2014/main" id="{7CB01305-11BA-4798-A442-F2E0B28691BD}"/>
              </a:ext>
            </a:extLst>
          </p:cNvPr>
          <p:cNvPicPr>
            <a:picLocks noChangeAspect="1"/>
          </p:cNvPicPr>
          <p:nvPr/>
        </p:nvPicPr>
        <p:blipFill>
          <a:blip r:embed="rId2"/>
          <a:stretch>
            <a:fillRect/>
          </a:stretch>
        </p:blipFill>
        <p:spPr>
          <a:xfrm>
            <a:off x="9320432" y="2494817"/>
            <a:ext cx="915499" cy="600075"/>
          </a:xfrm>
          <a:prstGeom prst="rect">
            <a:avLst/>
          </a:prstGeom>
        </p:spPr>
      </p:pic>
      <p:pic>
        <p:nvPicPr>
          <p:cNvPr id="6" name="Picture 5">
            <a:extLst>
              <a:ext uri="{FF2B5EF4-FFF2-40B4-BE49-F238E27FC236}">
                <a16:creationId xmlns:a16="http://schemas.microsoft.com/office/drawing/2014/main" id="{E69029A9-656D-4B92-BF73-FBB20824FD81}"/>
              </a:ext>
            </a:extLst>
          </p:cNvPr>
          <p:cNvPicPr>
            <a:picLocks noChangeAspect="1"/>
          </p:cNvPicPr>
          <p:nvPr/>
        </p:nvPicPr>
        <p:blipFill>
          <a:blip r:embed="rId3"/>
          <a:stretch>
            <a:fillRect/>
          </a:stretch>
        </p:blipFill>
        <p:spPr>
          <a:xfrm>
            <a:off x="3685732" y="3025726"/>
            <a:ext cx="1123072" cy="561536"/>
          </a:xfrm>
          <a:prstGeom prst="rect">
            <a:avLst/>
          </a:prstGeom>
          <a:ln>
            <a:solidFill>
              <a:schemeClr val="tx1"/>
            </a:solidFill>
          </a:ln>
        </p:spPr>
      </p:pic>
      <p:pic>
        <p:nvPicPr>
          <p:cNvPr id="7" name="Picture 6">
            <a:extLst>
              <a:ext uri="{FF2B5EF4-FFF2-40B4-BE49-F238E27FC236}">
                <a16:creationId xmlns:a16="http://schemas.microsoft.com/office/drawing/2014/main" id="{A1470810-0758-48E3-AF80-2ACD88FB5D79}"/>
              </a:ext>
            </a:extLst>
          </p:cNvPr>
          <p:cNvPicPr>
            <a:picLocks noChangeAspect="1"/>
          </p:cNvPicPr>
          <p:nvPr/>
        </p:nvPicPr>
        <p:blipFill>
          <a:blip r:embed="rId4"/>
          <a:stretch>
            <a:fillRect/>
          </a:stretch>
        </p:blipFill>
        <p:spPr>
          <a:xfrm>
            <a:off x="5247248" y="3068491"/>
            <a:ext cx="6494583" cy="651046"/>
          </a:xfrm>
          <a:prstGeom prst="rect">
            <a:avLst/>
          </a:prstGeom>
          <a:ln>
            <a:solidFill>
              <a:schemeClr val="tx1"/>
            </a:solidFill>
          </a:ln>
        </p:spPr>
      </p:pic>
    </p:spTree>
    <p:extLst>
      <p:ext uri="{BB962C8B-B14F-4D97-AF65-F5344CB8AC3E}">
        <p14:creationId xmlns:p14="http://schemas.microsoft.com/office/powerpoint/2010/main" val="244171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F4E-1E1C-48A8-B595-A53F59EBF2F8}"/>
              </a:ext>
            </a:extLst>
          </p:cNvPr>
          <p:cNvSpPr>
            <a:spLocks noGrp="1"/>
          </p:cNvSpPr>
          <p:nvPr>
            <p:ph type="title"/>
          </p:nvPr>
        </p:nvSpPr>
        <p:spPr>
          <a:xfrm>
            <a:off x="78544" y="55636"/>
            <a:ext cx="11991536" cy="450802"/>
          </a:xfrm>
        </p:spPr>
        <p:txBody>
          <a:bodyPr>
            <a:normAutofit fontScale="90000"/>
          </a:bodyPr>
          <a:lstStyle/>
          <a:p>
            <a:r>
              <a:rPr lang="en-US" dirty="0"/>
              <a:t>Sliding windows</a:t>
            </a:r>
          </a:p>
        </p:txBody>
      </p:sp>
      <p:sp>
        <p:nvSpPr>
          <p:cNvPr id="3" name="Content Placeholder 2">
            <a:extLst>
              <a:ext uri="{FF2B5EF4-FFF2-40B4-BE49-F238E27FC236}">
                <a16:creationId xmlns:a16="http://schemas.microsoft.com/office/drawing/2014/main" id="{1BE28A72-3B8B-44A0-8332-0EDDC92C2D15}"/>
              </a:ext>
            </a:extLst>
          </p:cNvPr>
          <p:cNvSpPr>
            <a:spLocks noGrp="1"/>
          </p:cNvSpPr>
          <p:nvPr>
            <p:ph idx="1"/>
          </p:nvPr>
        </p:nvSpPr>
        <p:spPr>
          <a:xfrm>
            <a:off x="64475" y="643937"/>
            <a:ext cx="11991537" cy="6080419"/>
          </a:xfrm>
        </p:spPr>
        <p:txBody>
          <a:bodyPr>
            <a:normAutofit/>
          </a:bodyPr>
          <a:lstStyle/>
          <a:p>
            <a:r>
              <a:rPr lang="en-US" sz="2600" dirty="0"/>
              <a:t>1</a:t>
            </a:r>
            <a:r>
              <a:rPr lang="en-US" sz="2600" baseline="30000" dirty="0"/>
              <a:t>st</a:t>
            </a:r>
            <a:r>
              <a:rPr lang="en-US" sz="2600" dirty="0"/>
              <a:t> stage of pipeline is image detection</a:t>
            </a:r>
          </a:p>
          <a:p>
            <a:r>
              <a:rPr lang="en-US" sz="2600" dirty="0"/>
              <a:t>In pedestrian detection, aspect ratios are similar, but in text detection they are different</a:t>
            </a:r>
          </a:p>
          <a:p>
            <a:r>
              <a:rPr lang="en-US" sz="2600" dirty="0"/>
              <a:t>Pedestrian classification- choose some aspect ratio say 82*36 pixels and collect data containing both positive and negative examples, when given new test data run 82*36 sliding windows on a sample</a:t>
            </a:r>
          </a:p>
          <a:p>
            <a:r>
              <a:rPr lang="en-US" sz="2600" dirty="0" err="1"/>
              <a:t>Stepsize</a:t>
            </a:r>
            <a:r>
              <a:rPr lang="en-US" sz="2600" dirty="0"/>
              <a:t>-pixels between windows- 1 is best but computationally expensive</a:t>
            </a:r>
          </a:p>
          <a:p>
            <a:r>
              <a:rPr lang="en-US" sz="2600" dirty="0"/>
              <a:t>Then fixing the aspect ratio increase or decrease the size of patch and slide again</a:t>
            </a:r>
          </a:p>
          <a:p>
            <a:r>
              <a:rPr lang="en-US" sz="2600" dirty="0"/>
              <a:t>We can do the same with texts- collect training data of both y=1 and y=0</a:t>
            </a:r>
          </a:p>
          <a:p>
            <a:r>
              <a:rPr lang="en-US" sz="2600" dirty="0"/>
              <a:t>2</a:t>
            </a:r>
            <a:r>
              <a:rPr lang="en-US" sz="2600" baseline="30000" dirty="0"/>
              <a:t>nd</a:t>
            </a:r>
            <a:r>
              <a:rPr lang="en-US" sz="2600" dirty="0"/>
              <a:t> stage is cutting detection region into separate pieces, at this stage we can again use supervised learning approach, collect data where letters split and where not (y=0)</a:t>
            </a:r>
          </a:p>
          <a:p>
            <a:r>
              <a:rPr lang="en-US" sz="2600" dirty="0"/>
              <a:t>Having collected data, use sliding window approach again</a:t>
            </a:r>
          </a:p>
          <a:p>
            <a:r>
              <a:rPr lang="en-US" sz="2600" dirty="0"/>
              <a:t>Last step is character classification A -&gt; A; collect labeled data and train</a:t>
            </a:r>
          </a:p>
        </p:txBody>
      </p:sp>
    </p:spTree>
    <p:extLst>
      <p:ext uri="{BB962C8B-B14F-4D97-AF65-F5344CB8AC3E}">
        <p14:creationId xmlns:p14="http://schemas.microsoft.com/office/powerpoint/2010/main" val="273793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F4E-1E1C-48A8-B595-A53F59EBF2F8}"/>
              </a:ext>
            </a:extLst>
          </p:cNvPr>
          <p:cNvSpPr>
            <a:spLocks noGrp="1"/>
          </p:cNvSpPr>
          <p:nvPr>
            <p:ph type="title"/>
          </p:nvPr>
        </p:nvSpPr>
        <p:spPr>
          <a:xfrm>
            <a:off x="78544" y="55636"/>
            <a:ext cx="11991536" cy="450802"/>
          </a:xfrm>
        </p:spPr>
        <p:txBody>
          <a:bodyPr>
            <a:normAutofit fontScale="90000"/>
          </a:bodyPr>
          <a:lstStyle/>
          <a:p>
            <a:r>
              <a:rPr lang="en-US" dirty="0"/>
              <a:t>Getting lots of data and artificial data</a:t>
            </a:r>
          </a:p>
        </p:txBody>
      </p:sp>
      <p:sp>
        <p:nvSpPr>
          <p:cNvPr id="3" name="Content Placeholder 2">
            <a:extLst>
              <a:ext uri="{FF2B5EF4-FFF2-40B4-BE49-F238E27FC236}">
                <a16:creationId xmlns:a16="http://schemas.microsoft.com/office/drawing/2014/main" id="{1BE28A72-3B8B-44A0-8332-0EDDC92C2D15}"/>
              </a:ext>
            </a:extLst>
          </p:cNvPr>
          <p:cNvSpPr>
            <a:spLocks noGrp="1"/>
          </p:cNvSpPr>
          <p:nvPr>
            <p:ph idx="1"/>
          </p:nvPr>
        </p:nvSpPr>
        <p:spPr>
          <a:xfrm>
            <a:off x="64475" y="643937"/>
            <a:ext cx="11991537" cy="6080419"/>
          </a:xfrm>
        </p:spPr>
        <p:txBody>
          <a:bodyPr>
            <a:normAutofit/>
          </a:bodyPr>
          <a:lstStyle/>
          <a:p>
            <a:r>
              <a:rPr lang="en-US" sz="2600" dirty="0"/>
              <a:t>2 variations: 1) generating data from scratch 2) amplifying small data into large</a:t>
            </a:r>
          </a:p>
          <a:p>
            <a:r>
              <a:rPr lang="en-US" sz="2600" dirty="0"/>
              <a:t>For character recognition: pick some font, choose some letter and put it on some random background, so now you have new training set (you can try some variations by changing backgrounds, by applying rotations to letter)</a:t>
            </a:r>
          </a:p>
          <a:p>
            <a:r>
              <a:rPr lang="en-US" sz="2600" dirty="0"/>
              <a:t>Thus, you can have a supply of unlimited training data from scratch</a:t>
            </a:r>
          </a:p>
          <a:p>
            <a:r>
              <a:rPr lang="en-US" sz="2600" dirty="0"/>
              <a:t>2) Amplifying small data into large – apply some distortion to picture</a:t>
            </a:r>
          </a:p>
          <a:p>
            <a:r>
              <a:rPr lang="en-US" sz="2600" dirty="0"/>
              <a:t>We can create additional speech data by introducing different noises</a:t>
            </a:r>
          </a:p>
          <a:p>
            <a:r>
              <a:rPr lang="en-US" sz="2600" dirty="0"/>
              <a:t>Distortions introduced </a:t>
            </a:r>
            <a:r>
              <a:rPr lang="en-US" sz="2600" b="1" dirty="0"/>
              <a:t>should be representative </a:t>
            </a:r>
            <a:r>
              <a:rPr lang="en-US" sz="2600" dirty="0"/>
              <a:t>of the type of noise/distortions in the test set</a:t>
            </a:r>
          </a:p>
          <a:p>
            <a:r>
              <a:rPr lang="en-US" sz="2600" dirty="0"/>
              <a:t>We should make sure we have a low bias classifier before expending the effort (plot learning curves to check). If not low bias, keep increasing the number of features/number of hidden units in neural net until we have a low bias classifier</a:t>
            </a:r>
          </a:p>
          <a:p>
            <a:r>
              <a:rPr lang="en-US" sz="2600" dirty="0"/>
              <a:t>3 ways to get more data: 1) Artificial data synthesis 2) Collect/label yourself 3) Crowdsource</a:t>
            </a:r>
          </a:p>
        </p:txBody>
      </p:sp>
    </p:spTree>
    <p:extLst>
      <p:ext uri="{BB962C8B-B14F-4D97-AF65-F5344CB8AC3E}">
        <p14:creationId xmlns:p14="http://schemas.microsoft.com/office/powerpoint/2010/main" val="4498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F4E-1E1C-48A8-B595-A53F59EBF2F8}"/>
              </a:ext>
            </a:extLst>
          </p:cNvPr>
          <p:cNvSpPr>
            <a:spLocks noGrp="1"/>
          </p:cNvSpPr>
          <p:nvPr>
            <p:ph type="title"/>
          </p:nvPr>
        </p:nvSpPr>
        <p:spPr>
          <a:xfrm>
            <a:off x="78544" y="55636"/>
            <a:ext cx="11991536" cy="450802"/>
          </a:xfrm>
        </p:spPr>
        <p:txBody>
          <a:bodyPr>
            <a:normAutofit fontScale="90000"/>
          </a:bodyPr>
          <a:lstStyle/>
          <a:p>
            <a:r>
              <a:rPr lang="en-GB" dirty="0"/>
              <a:t>C</a:t>
            </a:r>
            <a:r>
              <a:rPr lang="en-US" dirty="0" err="1"/>
              <a:t>eiling</a:t>
            </a:r>
            <a:r>
              <a:rPr lang="en-US" dirty="0"/>
              <a:t> analysis</a:t>
            </a:r>
          </a:p>
        </p:txBody>
      </p:sp>
      <p:sp>
        <p:nvSpPr>
          <p:cNvPr id="3" name="Content Placeholder 2">
            <a:extLst>
              <a:ext uri="{FF2B5EF4-FFF2-40B4-BE49-F238E27FC236}">
                <a16:creationId xmlns:a16="http://schemas.microsoft.com/office/drawing/2014/main" id="{1BE28A72-3B8B-44A0-8332-0EDDC92C2D15}"/>
              </a:ext>
            </a:extLst>
          </p:cNvPr>
          <p:cNvSpPr>
            <a:spLocks noGrp="1"/>
          </p:cNvSpPr>
          <p:nvPr>
            <p:ph idx="1"/>
          </p:nvPr>
        </p:nvSpPr>
        <p:spPr>
          <a:xfrm>
            <a:off x="64475" y="643937"/>
            <a:ext cx="11991537" cy="6080419"/>
          </a:xfrm>
        </p:spPr>
        <p:txBody>
          <a:bodyPr/>
          <a:lstStyle/>
          <a:p>
            <a:r>
              <a:rPr lang="en-GB" dirty="0"/>
              <a:t>P</a:t>
            </a:r>
            <a:r>
              <a:rPr lang="en-US" dirty="0" err="1"/>
              <a:t>rioritizing</a:t>
            </a:r>
            <a:r>
              <a:rPr lang="en-US" dirty="0"/>
              <a:t> the work is important, </a:t>
            </a:r>
            <a:r>
              <a:rPr lang="en-US" dirty="0" err="1"/>
              <a:t>i.e</a:t>
            </a:r>
            <a:r>
              <a:rPr lang="en-US" dirty="0"/>
              <a:t> looking at which part of ML pipeline to spend more time on</a:t>
            </a:r>
          </a:p>
          <a:p>
            <a:r>
              <a:rPr lang="en-US" dirty="0"/>
              <a:t>One option is to manually do each step, so that to increase the performance of stage to 100%, for example manually identify areas with text, and pass them to the next stage and see how overall performance is changing</a:t>
            </a:r>
          </a:p>
          <a:p>
            <a:r>
              <a:rPr lang="en-US" b="1" dirty="0"/>
              <a:t>Plug in the ground-truth labels for</a:t>
            </a:r>
          </a:p>
          <a:p>
            <a:pPr marL="0" indent="0">
              <a:buNone/>
            </a:pPr>
            <a:r>
              <a:rPr lang="en-US" b="1" dirty="0"/>
              <a:t>Each step and see how overall performance</a:t>
            </a:r>
          </a:p>
          <a:p>
            <a:pPr marL="0" indent="0">
              <a:buNone/>
            </a:pPr>
            <a:r>
              <a:rPr lang="en-US" b="1" dirty="0"/>
              <a:t>Changes, if changes a lot, then work on </a:t>
            </a:r>
          </a:p>
          <a:p>
            <a:pPr marL="0" indent="0">
              <a:buNone/>
            </a:pPr>
            <a:r>
              <a:rPr lang="en-US" b="1" dirty="0"/>
              <a:t>This part to improve it</a:t>
            </a:r>
          </a:p>
        </p:txBody>
      </p:sp>
      <p:pic>
        <p:nvPicPr>
          <p:cNvPr id="5" name="Picture 4">
            <a:extLst>
              <a:ext uri="{FF2B5EF4-FFF2-40B4-BE49-F238E27FC236}">
                <a16:creationId xmlns:a16="http://schemas.microsoft.com/office/drawing/2014/main" id="{1D83C07E-78C4-408E-8486-5C1F314AF666}"/>
              </a:ext>
            </a:extLst>
          </p:cNvPr>
          <p:cNvPicPr>
            <a:picLocks noChangeAspect="1"/>
          </p:cNvPicPr>
          <p:nvPr/>
        </p:nvPicPr>
        <p:blipFill>
          <a:blip r:embed="rId2"/>
          <a:stretch>
            <a:fillRect/>
          </a:stretch>
        </p:blipFill>
        <p:spPr>
          <a:xfrm>
            <a:off x="6630717" y="2769133"/>
            <a:ext cx="5476875" cy="1657350"/>
          </a:xfrm>
          <a:prstGeom prst="rect">
            <a:avLst/>
          </a:prstGeom>
          <a:ln>
            <a:solidFill>
              <a:schemeClr val="tx1"/>
            </a:solidFill>
          </a:ln>
        </p:spPr>
      </p:pic>
    </p:spTree>
    <p:extLst>
      <p:ext uri="{BB962C8B-B14F-4D97-AF65-F5344CB8AC3E}">
        <p14:creationId xmlns:p14="http://schemas.microsoft.com/office/powerpoint/2010/main" val="3236583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638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Week 11 Application example: Photo OCR</vt:lpstr>
      <vt:lpstr>Problem description and pipeline</vt:lpstr>
      <vt:lpstr>Sliding windows</vt:lpstr>
      <vt:lpstr>Getting lots of data and artificial data</vt:lpstr>
      <vt:lpstr>Ceiling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Application example: Photo OCR</dc:title>
  <dc:creator>Valiyev, Mahammad</dc:creator>
  <cp:lastModifiedBy>Valiyev, Mahammad</cp:lastModifiedBy>
  <cp:revision>78</cp:revision>
  <dcterms:created xsi:type="dcterms:W3CDTF">2020-07-21T18:57:28Z</dcterms:created>
  <dcterms:modified xsi:type="dcterms:W3CDTF">2020-08-03T14:22:11Z</dcterms:modified>
</cp:coreProperties>
</file>