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0438-9784-441A-B358-3C7A9B9A7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9B01A-6A09-467F-A75F-8FF3097D2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1B7DD-C54C-4462-8FD7-56A6C0F2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37FB-EB8C-4C16-929F-06777DA8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593E-B330-4CA6-A422-D2674D94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5EAE-2CDF-471E-8199-AFF3A59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AAC98-264A-4A8D-AFC9-58960273E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8B6C-9C6A-481A-B686-3BB02B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2BE8-67E4-4CF4-A694-A022F171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EC20-12CA-482F-9222-5DD5F5C8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2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0AA53-7470-46C9-A919-871589F6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DFF6-21FD-46CF-A245-AF2D2650E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2FA4-418C-475C-B012-B69C91E2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C4675-BD3F-46C2-B8FD-10782CC4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0F3DC-D16D-4D2D-95EA-0C3FFCF8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88BF-4859-415F-8FE2-46A75031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6A8D-2E08-46F5-9617-3B2208B6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62A2-1B32-449A-AB64-BE2D2515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5FF5-B7E3-435B-B9B6-D2390829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0EE6-7B44-4125-891A-9117A6AB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F04C-8FD2-4A66-9AA1-48221491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179E-9EE0-4A99-B218-1E5F5815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48BC-CD16-4F09-A479-D8804F05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4381C-E651-43A5-A043-C30BE44C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4639-3A5B-4564-8C07-06DDD5EC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931D-C967-49BC-8F7E-20C2818D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36C7-4745-418F-8F42-04498DDFE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ADF34-FE10-4582-816F-673DC2C77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C3BE-5BEC-4303-BE79-279F7D78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2F42-BE6F-4C79-AAF0-DBD3627D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2763F-8C95-4A0E-8622-B40D73C8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3EB1-76CB-48FE-B050-C1D8D73C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5B6BE-B9AE-46BA-986C-0018F899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61305-DC23-4B4B-8939-F10B85F61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5E2D0-D981-4B91-840D-9843CA1A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8CB2D-9B59-4594-A3B6-2F1AF53C3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A9633-4D1C-45B7-99BF-5C07506C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E07E4-CC9F-465D-BDC0-B4E2A558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77BD2-927D-40E8-9C67-73D5BD4C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7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DD71-3F30-4098-865D-2CE59C7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85B53-19CB-4245-B1F8-34FD59B2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261AB-75BC-4EFB-A423-13FBECAA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79CB6-A812-4E4D-AD4C-791A9A86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9BB88-4B3E-4984-A9BE-C8DBCA5C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09949-A907-49FA-A772-97A883ED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9349C-9AB9-43AE-B92A-E5332106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C56B-9D1A-4E70-895D-2CB70A5F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7306-9069-49D1-8698-31F7ECED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D645-AF27-4B4A-A87E-8293BA2C8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0F849-CA5E-4746-B2DD-26DB5A87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ED34F-1249-45D9-A366-521B6125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5CAE1-8261-4D81-9F64-736B567F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7952-E4E8-4F54-8DB9-D62DFAC5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565AC-FF38-4EE6-B17D-4E743E742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48DCB-FF93-47D0-9879-13872D1A5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A32F6-CA60-41A3-A0B2-1532B033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41528-8DDB-429F-816B-713A1698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34CF5-AEB5-4E71-A492-9403050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461E4-A8A2-46D0-B11B-CD925C48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68D77-AF8A-47B1-A348-0C277DA3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34012-3A90-468E-94B2-016EE21DC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7C34-9FBD-4C7C-B3F4-2243402116FF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F2170-9786-494E-A5D7-00718A3AC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228C4-E546-46B3-A072-FCB07EBEE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C2B2-35AF-48AF-A61D-8C02DF24D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D8F0-9916-429D-B17A-D45AF5F2A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</a:t>
            </a:r>
            <a:br>
              <a:rPr lang="en-US" dirty="0"/>
            </a:br>
            <a:r>
              <a:rPr lang="en-US" dirty="0"/>
              <a:t>Multivariate regression</a:t>
            </a:r>
          </a:p>
        </p:txBody>
      </p:sp>
    </p:spTree>
    <p:extLst>
      <p:ext uri="{BB962C8B-B14F-4D97-AF65-F5344CB8AC3E}">
        <p14:creationId xmlns:p14="http://schemas.microsoft.com/office/powerpoint/2010/main" val="189529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F18F-522F-4250-B3DF-26610202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151569"/>
            <a:ext cx="11766452" cy="65727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Normal equation</a:t>
            </a:r>
          </a:p>
          <a:p>
            <a:r>
              <a:rPr lang="en-US" dirty="0"/>
              <a:t>Normal equation is a method to </a:t>
            </a:r>
            <a:r>
              <a:rPr lang="en-US" b="1" dirty="0"/>
              <a:t>solve for theta </a:t>
            </a:r>
            <a:r>
              <a:rPr lang="en-US" dirty="0"/>
              <a:t>used in linear regression </a:t>
            </a:r>
            <a:r>
              <a:rPr lang="en-US" b="1" dirty="0"/>
              <a:t>analytically (in one step)</a:t>
            </a:r>
          </a:p>
          <a:p>
            <a:r>
              <a:rPr lang="en-US" dirty="0"/>
              <a:t>In calculus, in order to find min of function we find derivative  </a:t>
            </a:r>
            <a:r>
              <a:rPr lang="en-US" dirty="0" err="1"/>
              <a:t>wrt</a:t>
            </a:r>
            <a:r>
              <a:rPr lang="en-US" dirty="0"/>
              <a:t> to parameters and equate it to 0</a:t>
            </a:r>
          </a:p>
          <a:p>
            <a:r>
              <a:rPr lang="en-US" dirty="0"/>
              <a:t>In our problem, theta is not a single parameter but </a:t>
            </a:r>
          </a:p>
          <a:p>
            <a:pPr marL="0" indent="0">
              <a:buNone/>
            </a:pPr>
            <a:r>
              <a:rPr lang="en-US" dirty="0"/>
              <a:t>rather a vector of parameters, so we need to take derivative</a:t>
            </a:r>
          </a:p>
          <a:p>
            <a:pPr marL="0" indent="0">
              <a:buNone/>
            </a:pPr>
            <a:r>
              <a:rPr lang="en-US" dirty="0" err="1"/>
              <a:t>Wrt</a:t>
            </a:r>
            <a:r>
              <a:rPr lang="en-US" dirty="0"/>
              <a:t> to each parameter, equate to 0 and solve them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ED7853-06BD-4C6C-84BD-40BF36AA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040" y="2131695"/>
            <a:ext cx="3324960" cy="1823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F0AC6-EA31-467C-BB19-01938DC4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22" y="4199572"/>
            <a:ext cx="7610475" cy="1933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67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F18F-522F-4250-B3DF-26610202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151569"/>
            <a:ext cx="11766452" cy="6572787"/>
          </a:xfrm>
        </p:spPr>
        <p:txBody>
          <a:bodyPr>
            <a:normAutofit/>
          </a:bodyPr>
          <a:lstStyle/>
          <a:p>
            <a:r>
              <a:rPr lang="en-US" sz="2400" dirty="0"/>
              <a:t>Let’s say we have 4 training examples, m=4</a:t>
            </a:r>
          </a:p>
          <a:p>
            <a:r>
              <a:rPr lang="en-US" sz="2400" dirty="0"/>
              <a:t>We add 1</a:t>
            </a:r>
            <a:r>
              <a:rPr lang="en-US" sz="2400" baseline="30000" dirty="0"/>
              <a:t>st</a:t>
            </a:r>
            <a:r>
              <a:rPr lang="en-US" sz="2400" dirty="0"/>
              <a:t> column for x0</a:t>
            </a:r>
          </a:p>
          <a:p>
            <a:r>
              <a:rPr lang="en-US" sz="2400" dirty="0"/>
              <a:t>Then we have a matrix X and vector y</a:t>
            </a:r>
          </a:p>
          <a:p>
            <a:r>
              <a:rPr lang="en-US" sz="2400" dirty="0"/>
              <a:t>We can find theta by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378D19-FBEF-41DA-B7E7-46B589D0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566" y="107630"/>
            <a:ext cx="6155274" cy="1677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81BEF8-F4B2-4727-A3B6-BE48DAA6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590" y="1915447"/>
            <a:ext cx="2437522" cy="1179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06DCA-FCA5-433B-830B-DE63647B0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2810" y="1910389"/>
            <a:ext cx="2299190" cy="1254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0FA5B2-2E43-4D74-B8E3-F26396918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320" y="1455784"/>
            <a:ext cx="2381250" cy="48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92D1EB-3245-428A-81FF-252E6503D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25" y="1990358"/>
            <a:ext cx="6442563" cy="397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44B62-AAE8-434F-B022-94C47FFD85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68" y="3150430"/>
            <a:ext cx="2352675" cy="2076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C2B9B9-4A85-445E-AF81-B48AD222DB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6721" y="3134604"/>
            <a:ext cx="4800600" cy="2305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D9440-2167-4B74-91D9-0894F8D568AE}"/>
              </a:ext>
            </a:extLst>
          </p:cNvPr>
          <p:cNvSpPr txBox="1"/>
          <p:nvPr/>
        </p:nvSpPr>
        <p:spPr>
          <a:xfrm>
            <a:off x="8145194" y="3390314"/>
            <a:ext cx="388268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In the case we use normal equation, there is </a:t>
            </a:r>
            <a:r>
              <a:rPr lang="en-GB" sz="2400" b="1" dirty="0"/>
              <a:t>no need for feature scaling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C23B-70A2-48A2-8B31-8189839580D3}"/>
              </a:ext>
            </a:extLst>
          </p:cNvPr>
          <p:cNvSpPr txBox="1"/>
          <p:nvPr/>
        </p:nvSpPr>
        <p:spPr>
          <a:xfrm>
            <a:off x="194603" y="5512191"/>
            <a:ext cx="11875477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200" dirty="0"/>
              <a:t>When finding optimal values for theta we have equation		            =0, here we can neglect m and </a:t>
            </a:r>
            <a:r>
              <a:rPr lang="en-GB" sz="2200" dirty="0" err="1"/>
              <a:t>xj</a:t>
            </a:r>
            <a:r>
              <a:rPr lang="en-GB" sz="2200" dirty="0"/>
              <a:t>, so h(x)-</a:t>
            </a:r>
            <a:r>
              <a:rPr lang="en-GB" sz="2200" dirty="0" err="1"/>
              <a:t>yi</a:t>
            </a:r>
            <a:r>
              <a:rPr lang="en-GB" sz="2200" dirty="0"/>
              <a:t> should be 0, so h(x)=y, whereas h(x)=x0*theta_0+x1*theta_1 etc for all the i’s, that is training samples so h(x)=X*theta=y, we multiply both sides XT*X*theta=XT*y and then we invert </a:t>
            </a:r>
            <a:r>
              <a:rPr lang="en-GB" sz="2200" dirty="0" err="1"/>
              <a:t>equat</a:t>
            </a: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A30722-AFD3-4981-BC1F-741904B6D6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1409" y="5451010"/>
            <a:ext cx="1637558" cy="485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110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F18F-522F-4250-B3DF-26610202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151569"/>
            <a:ext cx="11766452" cy="6572787"/>
          </a:xfrm>
        </p:spPr>
        <p:txBody>
          <a:bodyPr/>
          <a:lstStyle/>
          <a:p>
            <a:r>
              <a:rPr lang="en-GB" dirty="0"/>
              <a:t>Here we compare using gradient descent to normal equation for finding the values of vector theta</a:t>
            </a:r>
          </a:p>
          <a:p>
            <a:r>
              <a:rPr lang="en-GB" dirty="0"/>
              <a:t>Gradient descent: </a:t>
            </a:r>
            <a:r>
              <a:rPr lang="en-GB" dirty="0" err="1"/>
              <a:t>Disadv</a:t>
            </a:r>
            <a:r>
              <a:rPr lang="en-GB" dirty="0"/>
              <a:t>: 1) need to choose alfa 2) needs many iterations </a:t>
            </a:r>
            <a:r>
              <a:rPr lang="en-GB" dirty="0" err="1"/>
              <a:t>Adv:works</a:t>
            </a:r>
            <a:r>
              <a:rPr lang="en-GB" dirty="0"/>
              <a:t> well even when n is large (greater than 10 000 features)</a:t>
            </a:r>
          </a:p>
          <a:p>
            <a:r>
              <a:rPr lang="en-GB" dirty="0"/>
              <a:t>Normal equation: Adv: 1) no need to choose alfa 2) don’t need to iterate</a:t>
            </a:r>
          </a:p>
          <a:p>
            <a:pPr marL="0" indent="0">
              <a:buNone/>
            </a:pPr>
            <a:r>
              <a:rPr lang="en-GB" dirty="0" err="1"/>
              <a:t>Disadv</a:t>
            </a:r>
            <a:r>
              <a:rPr lang="en-GB" dirty="0"/>
              <a:t>: 1) need to compute inverse of XT*X, so it is slow when n&gt;10 000</a:t>
            </a:r>
          </a:p>
          <a:p>
            <a:pPr marL="0" indent="0">
              <a:buNone/>
            </a:pPr>
            <a:r>
              <a:rPr lang="en-GB" dirty="0"/>
              <a:t>So, criteria for choosing between gradient descent and normal equation is </a:t>
            </a:r>
            <a:r>
              <a:rPr lang="en-GB" b="1" u="sng" dirty="0">
                <a:solidFill>
                  <a:srgbClr val="FF0000"/>
                </a:solidFill>
              </a:rPr>
              <a:t>n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6B34F-D56D-40DA-8DF0-8DF67CE8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97" y="3388876"/>
            <a:ext cx="6970726" cy="3434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70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F18F-522F-4250-B3DF-26610202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151569"/>
            <a:ext cx="11766452" cy="6572787"/>
          </a:xfrm>
        </p:spPr>
        <p:txBody>
          <a:bodyPr/>
          <a:lstStyle/>
          <a:p>
            <a:r>
              <a:rPr lang="en-GB" b="1" dirty="0"/>
              <a:t>I</a:t>
            </a:r>
            <a:r>
              <a:rPr lang="en-US" b="1" dirty="0" err="1"/>
              <a:t>ssue</a:t>
            </a:r>
            <a:r>
              <a:rPr lang="en-US" b="1" dirty="0"/>
              <a:t> of non-invertibility in normal equation</a:t>
            </a:r>
          </a:p>
          <a:p>
            <a:r>
              <a:rPr lang="en-US" dirty="0"/>
              <a:t>This happens very rarely, and if even happens </a:t>
            </a:r>
            <a:r>
              <a:rPr lang="en-US" dirty="0" err="1"/>
              <a:t>matlab</a:t>
            </a:r>
            <a:r>
              <a:rPr lang="en-US" dirty="0"/>
              <a:t>/octave does the job</a:t>
            </a:r>
          </a:p>
          <a:p>
            <a:r>
              <a:rPr lang="en-US" dirty="0"/>
              <a:t>Non-square matrices does not have inverse</a:t>
            </a:r>
          </a:p>
          <a:p>
            <a:r>
              <a:rPr lang="en-US" dirty="0"/>
              <a:t>So XT*X is non- invertible if </a:t>
            </a:r>
            <a:r>
              <a:rPr lang="en-US" b="1" dirty="0"/>
              <a:t>1) we have redundant features (meaning linearly dependent columns, then we should delete those redundant columns or</a:t>
            </a:r>
          </a:p>
          <a:p>
            <a:pPr marL="0" indent="0">
              <a:buNone/>
            </a:pPr>
            <a:r>
              <a:rPr lang="en-US" b="1" dirty="0"/>
              <a:t>2) We have too many features (m&lt;n), compared to number of training samples</a:t>
            </a:r>
          </a:p>
          <a:p>
            <a:pPr marL="0" indent="0">
              <a:buNone/>
            </a:pPr>
            <a:r>
              <a:rPr lang="en-US" dirty="0"/>
              <a:t>In this case we either </a:t>
            </a:r>
            <a:r>
              <a:rPr lang="en-US" b="1" dirty="0"/>
              <a:t>delete</a:t>
            </a:r>
            <a:r>
              <a:rPr lang="en-US" dirty="0"/>
              <a:t> some features, or use </a:t>
            </a:r>
            <a:r>
              <a:rPr lang="en-US" b="1" dirty="0"/>
              <a:t>regularization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AF830-9572-4EDF-88F5-865B0947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17" y="56272"/>
            <a:ext cx="3069780" cy="6262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0608EA-3C6A-4710-9630-7D282A93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56" y="3559125"/>
            <a:ext cx="6538168" cy="3272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627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ACE4-EC34-45CB-8604-1623A8EE9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09" y="109363"/>
            <a:ext cx="11921200" cy="6643129"/>
          </a:xfrm>
        </p:spPr>
        <p:txBody>
          <a:bodyPr>
            <a:normAutofit/>
          </a:bodyPr>
          <a:lstStyle/>
          <a:p>
            <a:r>
              <a:rPr lang="en-US" sz="2600" dirty="0"/>
              <a:t>Now, we have more features, n-number of features, m- number of training examples</a:t>
            </a:r>
          </a:p>
          <a:p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02253-A54F-4C01-B642-3E1F0D0E7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9" y="613043"/>
            <a:ext cx="5234373" cy="357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8DB02-0206-4D5B-8032-EFA71D69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208" y="617146"/>
            <a:ext cx="470535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3C0EC-1754-4A4E-905E-8A0EA5928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9" y="1196266"/>
            <a:ext cx="4229100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1CD99B-88D7-4CF2-9E2E-A293EF455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214" y="1263820"/>
            <a:ext cx="5772150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18DC5-CF7A-4AA6-BA1E-CD78981EC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014" y="2065460"/>
            <a:ext cx="745807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A0FC22-0A80-4E2D-BF45-617259615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61" y="2763787"/>
            <a:ext cx="21621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95DC8-EF8F-44C7-A17E-0BD61EF0CC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0031" y="2710741"/>
            <a:ext cx="215265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50549-524E-457F-916D-3BE359EB89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607" y="2992608"/>
            <a:ext cx="483870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470E0F-7642-47C5-A0BC-30724CAFD9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8740" y="3040234"/>
            <a:ext cx="112395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4F0B66-0E7C-40E8-A185-89E511A4FE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8760" y="4044241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67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BA4A-913D-4102-90ED-69F5704F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3" y="207840"/>
            <a:ext cx="11653911" cy="6544651"/>
          </a:xfrm>
        </p:spPr>
        <p:txBody>
          <a:bodyPr/>
          <a:lstStyle/>
          <a:p>
            <a:r>
              <a:rPr lang="en-US" dirty="0"/>
              <a:t>Multilinear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9EDF1-C706-4EEC-87A5-CD613F91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485" y="166760"/>
            <a:ext cx="794385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A67D62-E74A-401D-8CC8-46C05D69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483" y="715180"/>
            <a:ext cx="3962400" cy="44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09C86C-AE19-4D03-898B-6075217A8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77" y="649752"/>
            <a:ext cx="6172200" cy="1028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8CE2B-58D6-48DA-8BE9-A640F2422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08" y="1729154"/>
            <a:ext cx="3286930" cy="465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90E0CA-6FB4-4380-AEA5-7DFFA244F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679" y="1723951"/>
            <a:ext cx="3690994" cy="484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D5C4F1-403C-489E-8985-3AA39A35E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407" y="2393852"/>
            <a:ext cx="779145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C6471C-23C2-44C9-8080-91A6F308CB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461" y="4283392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044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BA4A-913D-4102-90ED-69F5704F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3" y="207840"/>
            <a:ext cx="11653911" cy="6544651"/>
          </a:xfrm>
        </p:spPr>
        <p:txBody>
          <a:bodyPr>
            <a:normAutofit/>
          </a:bodyPr>
          <a:lstStyle/>
          <a:p>
            <a:r>
              <a:rPr lang="en-US" dirty="0"/>
              <a:t>Practical tricks to make gradient descent work better (faster): </a:t>
            </a:r>
            <a:r>
              <a:rPr lang="en-US" b="1" dirty="0"/>
              <a:t>Feature scaling</a:t>
            </a:r>
          </a:p>
          <a:p>
            <a:r>
              <a:rPr lang="en-US" b="1" dirty="0"/>
              <a:t>The idea is to make sure that features are in a similar scale</a:t>
            </a:r>
          </a:p>
          <a:p>
            <a:r>
              <a:rPr lang="en-US" dirty="0"/>
              <a:t>As range for x1&gt;x2, the cost function is more sensitive to</a:t>
            </a:r>
          </a:p>
          <a:p>
            <a:pPr marL="0" indent="0">
              <a:buNone/>
            </a:pPr>
            <a:r>
              <a:rPr lang="en-US" dirty="0"/>
              <a:t>Theta 1, that is small changes in theta1 results in larger changes</a:t>
            </a:r>
          </a:p>
          <a:p>
            <a:pPr marL="0" indent="0">
              <a:buNone/>
            </a:pPr>
            <a:r>
              <a:rPr lang="en-US" dirty="0"/>
              <a:t>In cost function rather than theta_2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This range of between -1 and 1 is not strict,[0,3], [-2, 0.5] are ok</a:t>
            </a:r>
          </a:p>
          <a:p>
            <a:r>
              <a:rPr lang="en-US" sz="2600" dirty="0"/>
              <a:t>To feature scale we can 1) </a:t>
            </a:r>
            <a:r>
              <a:rPr lang="en-US" sz="2600" b="1" dirty="0">
                <a:solidFill>
                  <a:srgbClr val="FF0000"/>
                </a:solidFill>
              </a:rPr>
              <a:t>Divide by maximum</a:t>
            </a:r>
          </a:p>
          <a:p>
            <a:r>
              <a:rPr lang="en-US" sz="2600" dirty="0">
                <a:solidFill>
                  <a:srgbClr val="FF0000"/>
                </a:solidFill>
              </a:rPr>
              <a:t>2) use mean normalization (</a:t>
            </a:r>
            <a:r>
              <a:rPr lang="en-US" sz="2600" dirty="0" err="1">
                <a:solidFill>
                  <a:srgbClr val="FF0000"/>
                </a:solidFill>
              </a:rPr>
              <a:t>substract</a:t>
            </a:r>
            <a:r>
              <a:rPr lang="en-US" sz="2600" dirty="0">
                <a:solidFill>
                  <a:srgbClr val="FF0000"/>
                </a:solidFill>
              </a:rPr>
              <a:t> mean and divide by max or range or std)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10EC5-A658-4E3B-89C2-0E6006ED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075" y="657296"/>
            <a:ext cx="2660922" cy="2536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411FBF-D715-40D2-9F72-5FB4C8570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376" y="3254250"/>
            <a:ext cx="3413760" cy="650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E97D1-E20F-4D70-AC32-8DB28763F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88" y="2871567"/>
            <a:ext cx="3887519" cy="1208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10CFCF-C1D3-433C-88AB-6AD2C8D79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36" y="2284240"/>
            <a:ext cx="2413196" cy="17696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66991-8F0D-47D7-91F4-F5E026C8E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837" y="4264780"/>
            <a:ext cx="722947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2496E-C26A-4B7D-96E0-E483E68EA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6879" y="3970819"/>
            <a:ext cx="2687223" cy="771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7B322-6CAE-4355-B99A-7E32FC758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7201" y="4849463"/>
            <a:ext cx="2924799" cy="890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39DC7E-7985-4D7C-A2B9-99E16C6C83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996" y="6173959"/>
            <a:ext cx="2114550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753759-9BE7-41D2-AAAF-59E112C3E9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2512" y="6276901"/>
            <a:ext cx="2730159" cy="434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398357-5055-40FD-9D14-1533C8FCE0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9084" y="6211690"/>
            <a:ext cx="1474251" cy="5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3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BA4A-913D-4102-90ED-69F5704F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3" y="207840"/>
            <a:ext cx="11653911" cy="654465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Normalizing rescales data to the unit interval</a:t>
            </a:r>
          </a:p>
          <a:p>
            <a:pPr marL="0" indent="0">
              <a:buNone/>
            </a:pPr>
            <a:r>
              <a:rPr lang="en-US" sz="2600" dirty="0"/>
              <a:t>That is between 0 and 1</a:t>
            </a:r>
          </a:p>
          <a:p>
            <a:r>
              <a:rPr lang="en-US" sz="2600" dirty="0"/>
              <a:t>Standardizing turns data into z scores</a:t>
            </a:r>
          </a:p>
          <a:p>
            <a:r>
              <a:rPr lang="en-US" sz="2600" dirty="0"/>
              <a:t>Centering makes mean of data equal to 0</a:t>
            </a:r>
          </a:p>
          <a:p>
            <a:r>
              <a:rPr lang="en-US" sz="2600" dirty="0"/>
              <a:t>It is worth to note that all of these 3 methods are </a:t>
            </a:r>
          </a:p>
          <a:p>
            <a:r>
              <a:rPr lang="en-US" sz="2600" dirty="0"/>
              <a:t>linear transformations, so they </a:t>
            </a:r>
            <a:r>
              <a:rPr lang="en-US" sz="2600" b="1" dirty="0"/>
              <a:t>do not Change the shape </a:t>
            </a:r>
            <a:r>
              <a:rPr lang="en-US" sz="2600" dirty="0"/>
              <a:t>of distribution</a:t>
            </a:r>
          </a:p>
          <a:p>
            <a:r>
              <a:rPr lang="en-GB" sz="2600" dirty="0"/>
              <a:t>We can </a:t>
            </a:r>
            <a:r>
              <a:rPr lang="en-GB" sz="2600" b="1" dirty="0"/>
              <a:t>speed up </a:t>
            </a:r>
            <a:r>
              <a:rPr lang="en-GB" sz="2600" dirty="0"/>
              <a:t>gradient descent by having each of </a:t>
            </a:r>
          </a:p>
          <a:p>
            <a:pPr marL="0" indent="0">
              <a:buNone/>
            </a:pPr>
            <a:r>
              <a:rPr lang="en-GB" sz="2600" dirty="0"/>
              <a:t>our input values in  roughly the </a:t>
            </a:r>
            <a:r>
              <a:rPr lang="en-GB" sz="2600" b="1" dirty="0"/>
              <a:t>same range</a:t>
            </a:r>
            <a:r>
              <a:rPr lang="en-GB" sz="2600" dirty="0"/>
              <a:t>. </a:t>
            </a:r>
          </a:p>
          <a:p>
            <a:pPr marL="0" indent="0">
              <a:buNone/>
            </a:pPr>
            <a:r>
              <a:rPr lang="en-GB" sz="2600" dirty="0"/>
              <a:t>This is because θ will descend </a:t>
            </a:r>
            <a:r>
              <a:rPr lang="en-GB" sz="2600" b="1" dirty="0"/>
              <a:t>quickly</a:t>
            </a:r>
            <a:r>
              <a:rPr lang="en-GB" sz="2600" dirty="0"/>
              <a:t> on </a:t>
            </a:r>
            <a:r>
              <a:rPr lang="en-GB" sz="2600" b="1" dirty="0"/>
              <a:t>small ranges </a:t>
            </a:r>
            <a:r>
              <a:rPr lang="en-GB" sz="2600" dirty="0"/>
              <a:t>and</a:t>
            </a:r>
          </a:p>
          <a:p>
            <a:pPr marL="0" indent="0">
              <a:buNone/>
            </a:pPr>
            <a:r>
              <a:rPr lang="en-GB" sz="2600" dirty="0"/>
              <a:t> </a:t>
            </a:r>
            <a:r>
              <a:rPr lang="en-GB" sz="2600" b="1" dirty="0"/>
              <a:t>slowly on large ranges</a:t>
            </a:r>
            <a:r>
              <a:rPr lang="en-GB" sz="2600" dirty="0"/>
              <a:t>, and so will </a:t>
            </a:r>
            <a:r>
              <a:rPr lang="en-GB" sz="2600" b="1" dirty="0"/>
              <a:t>oscillate inefficiently </a:t>
            </a:r>
          </a:p>
          <a:p>
            <a:pPr marL="0" indent="0">
              <a:buNone/>
            </a:pPr>
            <a:r>
              <a:rPr lang="en-GB" sz="2600" dirty="0"/>
              <a:t>down to the optimum when the variables are very uneven.</a:t>
            </a:r>
          </a:p>
          <a:p>
            <a:r>
              <a:rPr lang="en-GB" sz="2600" dirty="0"/>
              <a:t>Two techniques to help with this are </a:t>
            </a:r>
            <a:r>
              <a:rPr lang="en-GB" sz="2600" b="1" dirty="0">
                <a:solidFill>
                  <a:srgbClr val="FF0000"/>
                </a:solidFill>
              </a:rPr>
              <a:t>feature scaling</a:t>
            </a:r>
            <a:r>
              <a:rPr lang="en-GB" sz="2600" dirty="0">
                <a:solidFill>
                  <a:srgbClr val="FF0000"/>
                </a:solidFill>
              </a:rPr>
              <a:t> </a:t>
            </a:r>
            <a:r>
              <a:rPr lang="en-GB" sz="2600" dirty="0"/>
              <a:t>and </a:t>
            </a:r>
            <a:r>
              <a:rPr lang="en-GB" sz="2600" b="1" dirty="0">
                <a:solidFill>
                  <a:srgbClr val="FF0000"/>
                </a:solidFill>
              </a:rPr>
              <a:t>mean normalization</a:t>
            </a:r>
            <a:r>
              <a:rPr lang="en-GB" sz="2600" dirty="0"/>
              <a:t>. </a:t>
            </a:r>
            <a:r>
              <a:rPr lang="en-GB" sz="2600" dirty="0">
                <a:solidFill>
                  <a:srgbClr val="FF0000"/>
                </a:solidFill>
              </a:rPr>
              <a:t>Feature scaling</a:t>
            </a:r>
            <a:r>
              <a:rPr lang="en-GB" sz="2600" dirty="0"/>
              <a:t> involves </a:t>
            </a:r>
            <a:r>
              <a:rPr lang="en-GB" sz="2600" dirty="0">
                <a:solidFill>
                  <a:srgbClr val="FF0000"/>
                </a:solidFill>
              </a:rPr>
              <a:t>dividing the input values by the range </a:t>
            </a:r>
            <a:r>
              <a:rPr lang="en-GB" sz="2600" dirty="0"/>
              <a:t>(i.e. the maximum value minus the minimum value) of the input variable, resulting in a new range of just 1. </a:t>
            </a:r>
            <a:r>
              <a:rPr lang="en-GB" sz="2600" dirty="0">
                <a:solidFill>
                  <a:srgbClr val="FF0000"/>
                </a:solidFill>
              </a:rPr>
              <a:t>Mean normalization</a:t>
            </a:r>
            <a:r>
              <a:rPr lang="en-GB" sz="2600" dirty="0"/>
              <a:t> involves </a:t>
            </a:r>
            <a:r>
              <a:rPr lang="en-GB" sz="2600" dirty="0">
                <a:solidFill>
                  <a:srgbClr val="FF0000"/>
                </a:solidFill>
              </a:rPr>
              <a:t>subtracting the average value </a:t>
            </a:r>
            <a:r>
              <a:rPr lang="en-GB" sz="2600" dirty="0"/>
              <a:t>for an input variable from the values for that input variable resulting in a new average value for the input variable of just zero.</a:t>
            </a:r>
            <a:endParaRPr 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8CDF26-3CBB-4CF1-861B-03BE468F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074" y="34944"/>
            <a:ext cx="3863926" cy="2318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540A5E-C1C8-4AC5-A93E-4D3266FFB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35" y="2636225"/>
            <a:ext cx="3934265" cy="2222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082207-C236-4FE1-95F2-426CC6E4C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811" y="138185"/>
            <a:ext cx="1482340" cy="705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847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BA4A-913D-4102-90ED-69F5704F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5" y="123432"/>
            <a:ext cx="11653911" cy="6544651"/>
          </a:xfrm>
        </p:spPr>
        <p:txBody>
          <a:bodyPr>
            <a:normAutofit/>
          </a:bodyPr>
          <a:lstStyle/>
          <a:p>
            <a:r>
              <a:rPr lang="en-US" sz="2400" dirty="0"/>
              <a:t>Another trick is about the </a:t>
            </a:r>
            <a:r>
              <a:rPr lang="en-US" sz="2400" b="1" dirty="0">
                <a:solidFill>
                  <a:srgbClr val="FF0000"/>
                </a:solidFill>
              </a:rPr>
              <a:t>learning rate –alpha</a:t>
            </a:r>
          </a:p>
          <a:p>
            <a:r>
              <a:rPr lang="en-US" sz="2400" dirty="0"/>
              <a:t>We can </a:t>
            </a:r>
            <a:r>
              <a:rPr lang="en-US" sz="2400" dirty="0">
                <a:solidFill>
                  <a:srgbClr val="FF0000"/>
                </a:solidFill>
              </a:rPr>
              <a:t>plot J(alpha) as gradient descent runs</a:t>
            </a:r>
          </a:p>
          <a:p>
            <a:r>
              <a:rPr lang="en-US" sz="2400" dirty="0"/>
              <a:t>If gradient descent is working properly </a:t>
            </a:r>
            <a:r>
              <a:rPr lang="en-US" sz="2400" dirty="0">
                <a:solidFill>
                  <a:srgbClr val="FF0000"/>
                </a:solidFill>
              </a:rPr>
              <a:t>J should decrease</a:t>
            </a:r>
          </a:p>
          <a:p>
            <a:r>
              <a:rPr lang="en-US" sz="2400" dirty="0"/>
              <a:t>By looking at curve J-N of iterations we can also judge</a:t>
            </a:r>
          </a:p>
          <a:p>
            <a:pPr marL="0" indent="0">
              <a:buNone/>
            </a:pPr>
            <a:r>
              <a:rPr lang="en-US" sz="2400" dirty="0"/>
              <a:t>Whether gradient descent converges or not (graph flattens)</a:t>
            </a:r>
          </a:p>
          <a:p>
            <a:r>
              <a:rPr lang="en-US" sz="2400" dirty="0"/>
              <a:t>We can also use an </a:t>
            </a:r>
            <a:r>
              <a:rPr lang="en-US" sz="2400" dirty="0">
                <a:solidFill>
                  <a:srgbClr val="FF0000"/>
                </a:solidFill>
              </a:rPr>
              <a:t>automatic convergence test</a:t>
            </a:r>
          </a:p>
          <a:p>
            <a:r>
              <a:rPr lang="en-US" sz="2400" dirty="0"/>
              <a:t>However, choosing </a:t>
            </a:r>
            <a:r>
              <a:rPr lang="en-US" sz="2400" dirty="0">
                <a:solidFill>
                  <a:srgbClr val="FF0000"/>
                </a:solidFill>
              </a:rPr>
              <a:t>threshold for value </a:t>
            </a:r>
            <a:r>
              <a:rPr lang="en-US" sz="2400" dirty="0"/>
              <a:t>of</a:t>
            </a:r>
          </a:p>
          <a:p>
            <a:pPr marL="0" indent="0">
              <a:buNone/>
            </a:pPr>
            <a:r>
              <a:rPr lang="en-US" sz="2400" dirty="0"/>
              <a:t>Convergence is hard so it is </a:t>
            </a:r>
            <a:r>
              <a:rPr lang="en-US" sz="2400" dirty="0">
                <a:solidFill>
                  <a:srgbClr val="FF0000"/>
                </a:solidFill>
              </a:rPr>
              <a:t>better to look at graph</a:t>
            </a:r>
          </a:p>
          <a:p>
            <a:r>
              <a:rPr lang="en-US" sz="2400" dirty="0"/>
              <a:t>If we have a graph like on the right, meaning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Cost function value increases </a:t>
            </a:r>
            <a:r>
              <a:rPr lang="en-US" sz="2400" dirty="0"/>
              <a:t>per iteration, that</a:t>
            </a:r>
          </a:p>
          <a:p>
            <a:pPr marL="0" indent="0">
              <a:buNone/>
            </a:pPr>
            <a:r>
              <a:rPr lang="en-US" sz="2400" dirty="0"/>
              <a:t>May mean we are using </a:t>
            </a:r>
            <a:r>
              <a:rPr lang="en-US" sz="2400" dirty="0">
                <a:solidFill>
                  <a:srgbClr val="FF0000"/>
                </a:solidFill>
              </a:rPr>
              <a:t>large value of alpha</a:t>
            </a:r>
          </a:p>
          <a:p>
            <a:r>
              <a:rPr lang="en-US" sz="2400" dirty="0"/>
              <a:t>If the value of cost function fluctuates then again we should decrease</a:t>
            </a:r>
          </a:p>
          <a:p>
            <a:pPr marL="0" indent="0">
              <a:buNone/>
            </a:pPr>
            <a:r>
              <a:rPr lang="en-US" sz="2400" dirty="0"/>
              <a:t>The learning rate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3F15F-34DA-4247-8C03-0737C3117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283" y="146318"/>
            <a:ext cx="4623581" cy="2103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CF7888-AB27-4A15-B606-8B06E6A52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943" y="2353994"/>
            <a:ext cx="2884874" cy="2921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141CC-9B17-4531-A35B-D0353A58D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65" y="2402351"/>
            <a:ext cx="2564933" cy="903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EDF41B-F5AB-4BC8-AB61-04E09A70B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858" y="3458894"/>
            <a:ext cx="25908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4284C-07B2-4F0C-9BAA-07766BA53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6375" y="5546334"/>
            <a:ext cx="3205675" cy="1194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92817-EF86-4B18-B778-FE7870746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297" y="6168023"/>
            <a:ext cx="7000875" cy="54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2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BA4A-913D-4102-90ED-69F5704F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1" y="95296"/>
            <a:ext cx="11949336" cy="6544651"/>
          </a:xfrm>
        </p:spPr>
        <p:txBody>
          <a:bodyPr>
            <a:normAutofit/>
          </a:bodyPr>
          <a:lstStyle/>
          <a:p>
            <a:r>
              <a:rPr lang="en-US" sz="2400" dirty="0"/>
              <a:t>Plotting J as function of number of iterations is always good idea</a:t>
            </a:r>
          </a:p>
          <a:p>
            <a:r>
              <a:rPr lang="en-US" sz="2400" dirty="0"/>
              <a:t>We need the value of learning rate that causes a sharp decrease in the value of cost function</a:t>
            </a:r>
          </a:p>
          <a:p>
            <a:r>
              <a:rPr lang="en-US" sz="2400" dirty="0"/>
              <a:t>So we should experiment with alpha (large and low values first, then </a:t>
            </a:r>
            <a:r>
              <a:rPr lang="en-US" sz="2400" dirty="0" err="1"/>
              <a:t>smth</a:t>
            </a:r>
            <a:r>
              <a:rPr lang="en-US" sz="2400" dirty="0"/>
              <a:t> in between) and choose the one just slightly less than the one causing fast decrease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2450E9-449B-480B-808B-9C0BCDFE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70" y="2134040"/>
            <a:ext cx="8191500" cy="436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771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BA4A-913D-4102-90ED-69F5704F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53" y="207840"/>
            <a:ext cx="11653911" cy="6544651"/>
          </a:xfrm>
        </p:spPr>
        <p:txBody>
          <a:bodyPr/>
          <a:lstStyle/>
          <a:p>
            <a:r>
              <a:rPr lang="en-GB" b="1" dirty="0"/>
              <a:t>Normalization</a:t>
            </a:r>
            <a:r>
              <a:rPr lang="en-GB" dirty="0"/>
              <a:t> is a good technique to use when you </a:t>
            </a:r>
            <a:r>
              <a:rPr lang="en-GB" b="1" dirty="0"/>
              <a:t>do not know </a:t>
            </a:r>
            <a:r>
              <a:rPr lang="en-GB" dirty="0"/>
              <a:t>the </a:t>
            </a:r>
            <a:r>
              <a:rPr lang="en-GB" b="1" dirty="0"/>
              <a:t>distribution</a:t>
            </a:r>
            <a:r>
              <a:rPr lang="en-GB" dirty="0"/>
              <a:t> of </a:t>
            </a:r>
            <a:r>
              <a:rPr lang="en-GB" b="1" dirty="0"/>
              <a:t>your data </a:t>
            </a:r>
            <a:r>
              <a:rPr lang="en-GB" dirty="0"/>
              <a:t>or when you know the distribution is </a:t>
            </a:r>
            <a:r>
              <a:rPr lang="en-GB" b="1" dirty="0"/>
              <a:t>not Gaussian </a:t>
            </a:r>
            <a:r>
              <a:rPr lang="en-GB" dirty="0"/>
              <a:t>(a bell curve). Normalization is useful when your data has </a:t>
            </a:r>
            <a:r>
              <a:rPr lang="en-GB" b="1" dirty="0"/>
              <a:t>varying scales </a:t>
            </a:r>
            <a:r>
              <a:rPr lang="en-GB" dirty="0"/>
              <a:t>and the algorithm you are using </a:t>
            </a:r>
            <a:r>
              <a:rPr lang="en-GB" b="1" dirty="0"/>
              <a:t>does not make assumptions </a:t>
            </a:r>
            <a:r>
              <a:rPr lang="en-GB" dirty="0"/>
              <a:t>about the </a:t>
            </a:r>
            <a:r>
              <a:rPr lang="en-GB" b="1" dirty="0"/>
              <a:t>distribution of your data</a:t>
            </a:r>
            <a:r>
              <a:rPr lang="en-GB" dirty="0"/>
              <a:t>, such as </a:t>
            </a:r>
            <a:r>
              <a:rPr lang="en-GB" b="1" dirty="0"/>
              <a:t>k-nearest neighbours </a:t>
            </a:r>
            <a:r>
              <a:rPr lang="en-GB" dirty="0"/>
              <a:t>and </a:t>
            </a:r>
            <a:r>
              <a:rPr lang="en-GB" b="1" dirty="0"/>
              <a:t>artificial neural networks.</a:t>
            </a:r>
          </a:p>
          <a:p>
            <a:r>
              <a:rPr lang="en-GB" b="1" dirty="0"/>
              <a:t>Standardization</a:t>
            </a:r>
            <a:r>
              <a:rPr lang="en-GB" dirty="0"/>
              <a:t> assumes that your data has a </a:t>
            </a:r>
            <a:r>
              <a:rPr lang="en-GB" b="1" dirty="0"/>
              <a:t>Gaussian (bell curve) distribution</a:t>
            </a:r>
            <a:r>
              <a:rPr lang="en-GB" dirty="0"/>
              <a:t>. This does not strictly have to be true, but the technique is </a:t>
            </a:r>
            <a:r>
              <a:rPr lang="en-GB" b="1" dirty="0"/>
              <a:t>more effective</a:t>
            </a:r>
            <a:r>
              <a:rPr lang="en-GB" dirty="0"/>
              <a:t> if your attribute distribution is Gaussian. Standardization is useful when your data has varying scales and the algorithm you are using does make assumptions about your data having a Gaussian distribution, such as </a:t>
            </a:r>
            <a:r>
              <a:rPr lang="en-GB" b="1" dirty="0"/>
              <a:t>linear regression, logistic regression, and linear discriminant analysis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0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F18F-522F-4250-B3DF-26610202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151569"/>
            <a:ext cx="11766452" cy="657278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Feature engineering and polynomial regression</a:t>
            </a:r>
          </a:p>
          <a:p>
            <a:r>
              <a:rPr lang="en-US" dirty="0"/>
              <a:t>Sometimes by defining new features we can  get a better model</a:t>
            </a:r>
          </a:p>
          <a:p>
            <a:r>
              <a:rPr lang="en-US" dirty="0"/>
              <a:t>For example, we might be given a frontage and depth of house, we can multiply them and get the area of a house as a </a:t>
            </a:r>
            <a:r>
              <a:rPr lang="en-US" b="1" dirty="0"/>
              <a:t>new feature</a:t>
            </a:r>
          </a:p>
          <a:p>
            <a:r>
              <a:rPr lang="en-US" dirty="0"/>
              <a:t>We might have a data looking as on the right</a:t>
            </a:r>
          </a:p>
          <a:p>
            <a:r>
              <a:rPr lang="en-US" dirty="0"/>
              <a:t>We can fit quadratic function (eventually goes down)</a:t>
            </a:r>
          </a:p>
          <a:p>
            <a:pPr marL="0" indent="0">
              <a:buNone/>
            </a:pPr>
            <a:r>
              <a:rPr lang="en-US" dirty="0"/>
              <a:t>Or cubic (does not go down)</a:t>
            </a:r>
          </a:p>
          <a:p>
            <a:r>
              <a:rPr lang="en-US" dirty="0"/>
              <a:t>we can fit cubic polynomial as linear regression by using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here feature scaling becomes even </a:t>
            </a:r>
            <a:r>
              <a:rPr lang="en-US" b="1" dirty="0"/>
              <a:t>more important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D7735-3E3A-45A1-B7F8-863199EF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76" y="1980833"/>
            <a:ext cx="3260273" cy="1536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1AF53C-6BFA-41E8-8391-59ECFA7F7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894" y="3655695"/>
            <a:ext cx="2400007" cy="8259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6F227-3F2B-4763-B958-0DC24F2A6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71" y="4065416"/>
            <a:ext cx="48387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8BB2F2-1565-4A86-8A3C-99C279591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657" y="4046146"/>
            <a:ext cx="1287903" cy="807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31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1133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 2 Multivariate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regression</dc:title>
  <dc:creator>Valiyev, Mahammad</dc:creator>
  <cp:lastModifiedBy>Valiyev, Mahammad</cp:lastModifiedBy>
  <cp:revision>123</cp:revision>
  <dcterms:created xsi:type="dcterms:W3CDTF">2020-03-27T18:44:46Z</dcterms:created>
  <dcterms:modified xsi:type="dcterms:W3CDTF">2020-08-03T14:25:04Z</dcterms:modified>
</cp:coreProperties>
</file>