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6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46AE-E415-442C-BFEB-046D2CD2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302B-9B0D-48F6-A846-B3519FAC8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7CB1-DEA1-416F-A189-466C8801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F6AC-EFFF-46AA-9D1D-A81CA6D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9FE0-0435-4BFA-A23C-2B09C54F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4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51A6-1F50-43C1-97BA-3FA0E77A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F3CE3-9F2F-45A3-9A02-4586FE074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FF39-81F7-4407-98D3-F38E6F4B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9BFFA-07D4-45E1-A401-FB28ADF2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3D8C-B4AA-47BE-BC35-470FF1D2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78024-95F9-4A5C-87E6-894457DC0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DDEBE-A06B-496A-AAA2-CEE36DB03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6975-9BB4-4262-9D88-625A1132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8140-ED66-41C0-8BB8-92321F2D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8823-6321-4C04-A9B5-456D5F69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1706-BE4C-4939-918C-E2CD1B9D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2EC4-33F1-44B6-9013-D96C5F47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2DF4-EA6D-449F-9D29-EF6D53C3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882B-509E-4665-8BEE-F5BBAA0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F8F6-C0F4-4AC6-A51D-4F0B5333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4983-51A4-4F29-B766-384E0F40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A0D4E-1E41-4F99-B5F3-7CE6F560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4366-53D4-4796-8253-8408ABEA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73D8-35D1-487E-9631-70C904B6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19D0-9FD9-4730-B203-42A6ACA9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E5AB-19B8-4599-ACE7-9608DCF1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F932-D1EC-4E3F-868D-14A5C2F6C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373BA-75D3-415F-BEE8-FCA28B61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B805-8012-4D89-B340-81100EAC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AAF8-EEEE-44CF-8D7B-2CB0DF6C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28ED0-6E63-4C3F-8822-335908B2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01DD-7AFC-4653-A306-5E6A0C6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5F187-9A9B-4DEB-B492-DB268D14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C2AB-3E05-4EA2-8A4F-7C3799A0F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B854B-D1D1-40CB-9B9B-8C724B6B2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98190-2126-45F6-AB0A-F4368C7C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6A4AD-C8E8-45D1-86F7-22FFEB5F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BD7F5-3A6F-44BC-9ADA-D17B83CD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7C5AC-0E3E-4F7A-9843-7D147D1C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3C74-4C42-49AA-804F-D33F981A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3CC3D-B619-421E-A536-35A8752D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5CBBB-9DBE-44C0-89AC-E378AE39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DA09-7E1B-44E0-B023-E59DABA6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F25C4-C276-4E8B-83C3-9107AC8D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E1221-B8B1-42A2-8BFC-E8391B51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47A9-4736-4EE6-9560-8DE65A48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4869-0E2A-44CC-932A-4DDE13C8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6180-F11D-47F8-847A-7B0205BAE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4D34B-0075-4A63-8DBB-30E297612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1272-450B-4C96-A5D5-6EDDD7ED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BD9B-5A50-4746-9A98-D3D118C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9CE4B-68E1-47FD-A5BE-888CBF5A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5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6BC6-A2F6-4DCF-94F5-B6EEA849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BD3DF-2F4F-4032-B301-19C5C8348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3924C-A9B4-46D4-8670-0B73A8F3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E3F8A-B455-43CE-AD03-34F41895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F17C0-3FDB-461C-BB83-D39324B8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B027-4F72-4C48-B21C-B450B03E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E1A3A-D84D-49C8-8FDD-0D2155AC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1078D-8732-4E95-9FF9-83E976CD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14DC6-E5F9-4632-B598-AC24E03B8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B8840-D442-413A-A631-34807D20429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F011-8869-453E-9E28-EB66FCCCD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8C4A-8D34-4539-9402-998B0346C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ABE2-A057-410E-96CE-17473598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15/the-normal-equation-and-matrix-calculus/" TargetMode="External"/><Relationship Id="rId2" Type="http://schemas.openxmlformats.org/officeDocument/2006/relationships/hyperlink" Target="https://eli.thegreenplace.net/2014/derivation-of-the-normal-equation-for-linear-regres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.nus.edu.sg/~cs5240/lecture/matrix-differentiation.pdf" TargetMode="External"/><Relationship Id="rId4" Type="http://schemas.openxmlformats.org/officeDocument/2006/relationships/hyperlink" Target="https://explained.ai/matrix-calculu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ECA1-E397-451B-8097-2FF28465B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1889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1645-2DB4-46D9-835F-EF887AF1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3" y="123434"/>
            <a:ext cx="11907129" cy="6629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bias (given even the data/evidence model has bias (</a:t>
            </a:r>
            <a:r>
              <a:rPr lang="en-US" dirty="0" err="1"/>
              <a:t>e.g</a:t>
            </a:r>
            <a:r>
              <a:rPr lang="en-US" dirty="0"/>
              <a:t> it wants to fit a certain model)</a:t>
            </a:r>
          </a:p>
          <a:p>
            <a:r>
              <a:rPr lang="en-US" dirty="0"/>
              <a:t>High bias vs high variance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We can have </a:t>
            </a:r>
            <a:r>
              <a:rPr lang="en-US" sz="2400" b="1" dirty="0"/>
              <a:t>underfitting (simple model)</a:t>
            </a:r>
            <a:r>
              <a:rPr lang="en-US" sz="2400" dirty="0"/>
              <a:t>, when model does not fit very well on training set, we can also have </a:t>
            </a:r>
            <a:r>
              <a:rPr lang="en-US" sz="2400" b="1" dirty="0"/>
              <a:t>overfit</a:t>
            </a:r>
            <a:r>
              <a:rPr lang="en-US" sz="2400" dirty="0"/>
              <a:t> (</a:t>
            </a:r>
            <a:r>
              <a:rPr lang="en-US" sz="2400" b="1" dirty="0"/>
              <a:t>too many features</a:t>
            </a:r>
            <a:r>
              <a:rPr lang="en-US" sz="2400" dirty="0"/>
              <a:t>) when model fit very well to training set (cost function eq to 0, but does not generalize beyond the training set very well</a:t>
            </a:r>
          </a:p>
          <a:p>
            <a:r>
              <a:rPr lang="en-US" sz="2400" dirty="0"/>
              <a:t>When have a lot of features and little training data then overfitting may become a problem</a:t>
            </a:r>
          </a:p>
          <a:p>
            <a:r>
              <a:rPr lang="en-US" sz="2400" b="1" dirty="0"/>
              <a:t>Options to address overfitting</a:t>
            </a:r>
            <a:r>
              <a:rPr lang="en-US" sz="2400" dirty="0"/>
              <a:t>: 1) </a:t>
            </a:r>
            <a:r>
              <a:rPr lang="en-US" sz="2400" b="1" dirty="0"/>
              <a:t>Reduce the number of features</a:t>
            </a:r>
            <a:r>
              <a:rPr lang="en-US" sz="2400" dirty="0"/>
              <a:t>: either by manually selecting which features to keep or using model selection algorithm which decided which features to keep. However </a:t>
            </a:r>
            <a:r>
              <a:rPr lang="en-US" sz="2400" dirty="0" err="1"/>
              <a:t>disadv</a:t>
            </a:r>
            <a:r>
              <a:rPr lang="en-US" sz="2400" dirty="0"/>
              <a:t> of this option is that we throw away potentially useful data</a:t>
            </a:r>
          </a:p>
          <a:p>
            <a:r>
              <a:rPr lang="en-US" sz="2400" dirty="0"/>
              <a:t>2) </a:t>
            </a:r>
            <a:r>
              <a:rPr lang="en-US" sz="2400" b="1" dirty="0"/>
              <a:t>Regularization: </a:t>
            </a:r>
            <a:r>
              <a:rPr lang="en-US" sz="2400" dirty="0"/>
              <a:t>idea is to </a:t>
            </a:r>
            <a:r>
              <a:rPr lang="en-US" sz="2400" b="1" dirty="0"/>
              <a:t>keep all the features</a:t>
            </a:r>
            <a:r>
              <a:rPr lang="en-US" sz="2400" dirty="0"/>
              <a:t>, but </a:t>
            </a:r>
            <a:r>
              <a:rPr lang="en-US" sz="2400" b="1" dirty="0"/>
              <a:t>reduce</a:t>
            </a:r>
            <a:r>
              <a:rPr lang="en-US" sz="2400" dirty="0"/>
              <a:t> magnitude/values of parameters </a:t>
            </a:r>
            <a:r>
              <a:rPr lang="en-US" sz="2400" b="1" dirty="0" err="1"/>
              <a:t>theta_j</a:t>
            </a:r>
            <a:r>
              <a:rPr lang="en-US" sz="2400" b="1" dirty="0"/>
              <a:t> </a:t>
            </a:r>
            <a:r>
              <a:rPr lang="en-US" sz="2400" dirty="0"/>
              <a:t>and it works well when we have a lot features, each of which contributes to predicting y (a lot of slightly useful features)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3B64C-3871-49EA-B673-95688FDA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89" y="512148"/>
            <a:ext cx="7646156" cy="2270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022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3E52-E821-4BB4-8149-44428EC3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2" y="109364"/>
            <a:ext cx="11794588" cy="6600923"/>
          </a:xfrm>
        </p:spPr>
        <p:txBody>
          <a:bodyPr>
            <a:normAutofit/>
          </a:bodyPr>
          <a:lstStyle/>
          <a:p>
            <a:r>
              <a:rPr lang="en-US" sz="2400" dirty="0"/>
              <a:t>Suppose we have model with theta 1,2,3,4</a:t>
            </a:r>
          </a:p>
          <a:p>
            <a:r>
              <a:rPr lang="en-US" sz="2400" dirty="0"/>
              <a:t>If on top of linear regression cost function we </a:t>
            </a:r>
          </a:p>
          <a:p>
            <a:pPr marL="0" indent="0">
              <a:buNone/>
            </a:pPr>
            <a:r>
              <a:rPr lang="en-US" sz="2400" dirty="0"/>
              <a:t>Will add additional terms like 1000*(theta3)^2 +1000* (theta4)^2, while optimizing cost function we will get around 0 for values of theta 3 and theta 4, so it will look like as if we do not have them</a:t>
            </a:r>
          </a:p>
          <a:p>
            <a:r>
              <a:rPr lang="en-US" sz="2400" dirty="0"/>
              <a:t>So general idea for regularization is to use </a:t>
            </a:r>
            <a:r>
              <a:rPr lang="en-US" sz="2400" b="1" dirty="0"/>
              <a:t>small</a:t>
            </a:r>
            <a:r>
              <a:rPr lang="en-US" sz="2400" dirty="0"/>
              <a:t> values for </a:t>
            </a:r>
            <a:r>
              <a:rPr lang="en-US" sz="2400" b="1" dirty="0"/>
              <a:t>all parameters of theta</a:t>
            </a:r>
          </a:p>
          <a:p>
            <a:r>
              <a:rPr lang="en-US" sz="2400" dirty="0"/>
              <a:t>It leads to a simpler hypothesis and it is less prone to overfitting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Lyamda</a:t>
            </a:r>
            <a:r>
              <a:rPr lang="en-US" sz="2400" dirty="0"/>
              <a:t>- regularization parameter</a:t>
            </a:r>
          </a:p>
          <a:p>
            <a:r>
              <a:rPr lang="en-US" sz="2400" dirty="0"/>
              <a:t>So in the equation above we have 2 goals</a:t>
            </a:r>
          </a:p>
          <a:p>
            <a:pPr marL="457200" indent="-457200">
              <a:buAutoNum type="arabicParenR"/>
            </a:pPr>
            <a:r>
              <a:rPr lang="en-US" sz="2400" dirty="0"/>
              <a:t>First part for finding optimal parameters</a:t>
            </a:r>
          </a:p>
          <a:p>
            <a:pPr marL="457200" indent="-457200">
              <a:buAutoNum type="arabicParenR"/>
            </a:pPr>
            <a:r>
              <a:rPr lang="en-US" sz="2400" dirty="0"/>
              <a:t>Making sure values for theta are not big, so </a:t>
            </a:r>
            <a:r>
              <a:rPr lang="en-US" sz="2400" dirty="0" err="1"/>
              <a:t>lyamda</a:t>
            </a:r>
            <a:r>
              <a:rPr lang="en-US" sz="2400" dirty="0"/>
              <a:t> here controls the trade off (if it is low then we can overfit, if it is high we can underfit; all parameters except theta_0 will be 0)</a:t>
            </a:r>
          </a:p>
          <a:p>
            <a:pPr marL="0" indent="0">
              <a:buNone/>
            </a:pPr>
            <a:r>
              <a:rPr lang="en-US" sz="2400" dirty="0"/>
              <a:t>We need to </a:t>
            </a:r>
            <a:r>
              <a:rPr lang="en-US" sz="2400" b="1" dirty="0"/>
              <a:t>choose </a:t>
            </a:r>
            <a:r>
              <a:rPr lang="en-US" sz="2400" b="1" dirty="0" err="1"/>
              <a:t>lyamda</a:t>
            </a:r>
            <a:r>
              <a:rPr lang="en-US" sz="2400" b="1" dirty="0"/>
              <a:t> smartly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DB556-62CA-4FE6-AE8B-C9114AF7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68" y="54292"/>
            <a:ext cx="4844855" cy="1062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C6FE5-1BB9-4F5E-967E-4015D684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2976049"/>
            <a:ext cx="5627515" cy="2404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DD3CB-4585-4B5B-8FDE-859D2777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025" y="2005084"/>
            <a:ext cx="1454566" cy="442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EF1E6-56B9-4D57-B7F0-5DC56BD96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20" y="2985866"/>
            <a:ext cx="5536301" cy="995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704B1-6B98-45E4-9B6B-116289434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751" y="6154175"/>
            <a:ext cx="365760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548A6-3E0A-41D4-B1CA-D0D8F2ED3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5826" y="6059366"/>
            <a:ext cx="20097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6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9001-8EF5-434F-8220-0316254C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1434271"/>
            <a:ext cx="8727831" cy="1325563"/>
          </a:xfrm>
        </p:spPr>
        <p:txBody>
          <a:bodyPr/>
          <a:lstStyle/>
          <a:p>
            <a:r>
              <a:rPr lang="en-US" dirty="0"/>
              <a:t>Regularization for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5BC9F-29C4-4643-854E-272714BAB6BB}"/>
              </a:ext>
            </a:extLst>
          </p:cNvPr>
          <p:cNvSpPr txBox="1"/>
          <p:nvPr/>
        </p:nvSpPr>
        <p:spPr>
          <a:xfrm>
            <a:off x="942536" y="2968283"/>
            <a:ext cx="9973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Why do we divide by m the regularization term?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we have more training samples we want to penalize less, so with more training samples we need less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Dividing the regularization term by the number of samples reduces its significance for larger datasets. And, indeed, since regularization is needed to prevent overfitting, its impact should be reduced (in </a:t>
            </a:r>
            <a:r>
              <a:rPr lang="en-GB" sz="2000" dirty="0" err="1"/>
              <a:t>favor</a:t>
            </a:r>
            <a:r>
              <a:rPr lang="en-GB" sz="2000" dirty="0"/>
              <a:t> of the impact of the data itself) if a larger amount of data is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3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5F5C-8314-4D63-B58E-FE93B892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0" y="151570"/>
            <a:ext cx="11822723" cy="6600922"/>
          </a:xfrm>
        </p:spPr>
        <p:txBody>
          <a:bodyPr>
            <a:normAutofit/>
          </a:bodyPr>
          <a:lstStyle/>
          <a:p>
            <a:r>
              <a:rPr lang="en-US" sz="2400" dirty="0"/>
              <a:t>If we take </a:t>
            </a:r>
            <a:r>
              <a:rPr lang="en-US" sz="2400" dirty="0" err="1"/>
              <a:t>deriv</a:t>
            </a:r>
            <a:r>
              <a:rPr lang="en-US" sz="2400" dirty="0"/>
              <a:t> of:</a:t>
            </a:r>
          </a:p>
          <a:p>
            <a:r>
              <a:rPr lang="en-US" sz="2400" dirty="0"/>
              <a:t>For j=0 we do not have regularization term</a:t>
            </a:r>
          </a:p>
          <a:p>
            <a:r>
              <a:rPr lang="en-US" sz="2400" dirty="0"/>
              <a:t>Thus we update the following implement</a:t>
            </a:r>
          </a:p>
          <a:p>
            <a:pPr marL="0" indent="0">
              <a:buNone/>
            </a:pPr>
            <a:r>
              <a:rPr lang="en-US" sz="2400" dirty="0"/>
              <a:t>For the gradient descent algorithm</a:t>
            </a:r>
          </a:p>
          <a:p>
            <a:r>
              <a:rPr lang="en-US" sz="2400" dirty="0"/>
              <a:t>We can reorganize the update equation and</a:t>
            </a:r>
          </a:p>
          <a:p>
            <a:pPr marL="0" indent="0">
              <a:buNone/>
            </a:pPr>
            <a:r>
              <a:rPr lang="en-US" sz="2400" dirty="0"/>
              <a:t>Write it in the following form:</a:t>
            </a:r>
          </a:p>
          <a:p>
            <a:r>
              <a:rPr lang="en-US" sz="2400" dirty="0"/>
              <a:t>Where term                   for small </a:t>
            </a:r>
            <a:r>
              <a:rPr lang="en-US" sz="2400" dirty="0" err="1"/>
              <a:t>lyam</a:t>
            </a:r>
            <a:r>
              <a:rPr lang="en-US" sz="2400" dirty="0"/>
              <a:t> and large m is around 0 so overall value is around 0.99</a:t>
            </a:r>
          </a:p>
          <a:p>
            <a:r>
              <a:rPr lang="en-US" sz="2400" dirty="0"/>
              <a:t>That means in each update we 1</a:t>
            </a:r>
            <a:r>
              <a:rPr lang="en-US" sz="2400" baseline="30000" dirty="0"/>
              <a:t>st</a:t>
            </a:r>
            <a:r>
              <a:rPr lang="en-US" sz="2400" dirty="0"/>
              <a:t> decrease each theta by 0.01 and then subtract the usual term</a:t>
            </a:r>
          </a:p>
          <a:p>
            <a:r>
              <a:rPr lang="en-US" sz="2400" b="1" dirty="0"/>
              <a:t>We also can apply regularization to normal equation</a:t>
            </a:r>
          </a:p>
          <a:p>
            <a:r>
              <a:rPr lang="en-US" sz="2400" dirty="0"/>
              <a:t>For the case if m&lt;n, that is N of samples </a:t>
            </a:r>
          </a:p>
          <a:p>
            <a:pPr marL="0" indent="0">
              <a:buNone/>
            </a:pPr>
            <a:r>
              <a:rPr lang="en-US" sz="2400" dirty="0"/>
              <a:t>Is less than the number of features</a:t>
            </a:r>
          </a:p>
          <a:p>
            <a:pPr marL="0" indent="0">
              <a:buNone/>
            </a:pPr>
            <a:r>
              <a:rPr lang="en-US" sz="2400" dirty="0"/>
              <a:t>(X’*X) matrix is not invertible, but if we use</a:t>
            </a:r>
          </a:p>
          <a:p>
            <a:pPr marL="0" indent="0">
              <a:buNone/>
            </a:pPr>
            <a:r>
              <a:rPr lang="en-US" sz="2400" dirty="0"/>
              <a:t>Regularization then it is not a problem, it is guaranteed that above matrix is invertible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239A1-5FA0-4F45-AB65-62CA41EF2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0" y="28134"/>
            <a:ext cx="3912564" cy="703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8273A-9CFE-488E-ADF3-04A2477D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24" y="935868"/>
            <a:ext cx="6355229" cy="941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20A34-5356-41E1-84F8-3635DEE54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24099"/>
            <a:ext cx="5101446" cy="715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4DFCE-290C-4EE3-B6E5-F0003C571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597" y="1935993"/>
            <a:ext cx="5833403" cy="812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C0C2C-2FC1-49C7-B666-A22C6B5BE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245" y="2826434"/>
            <a:ext cx="978657" cy="423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A453D-1F31-4E66-BD66-ED769B32B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1284" y="3908326"/>
            <a:ext cx="2664628" cy="579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E90FF-BD24-4BCC-9238-BE372F27C5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018" y="4536465"/>
            <a:ext cx="5205924" cy="1445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623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9001-8EF5-434F-8220-0316254C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77" y="2742566"/>
            <a:ext cx="8727831" cy="1325563"/>
          </a:xfrm>
        </p:spPr>
        <p:txBody>
          <a:bodyPr/>
          <a:lstStyle/>
          <a:p>
            <a:r>
              <a:rPr lang="en-US" dirty="0"/>
              <a:t>Regularization for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7739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C8ED-7FBE-432B-BCDF-157FA734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8" y="137501"/>
            <a:ext cx="11794588" cy="6586855"/>
          </a:xfrm>
        </p:spPr>
        <p:txBody>
          <a:bodyPr/>
          <a:lstStyle/>
          <a:p>
            <a:r>
              <a:rPr lang="en-US" dirty="0"/>
              <a:t>Cost function for Logistic </a:t>
            </a:r>
            <a:r>
              <a:rPr lang="en-US" dirty="0" err="1"/>
              <a:t>regres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regularization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Gradient descent for logistic regression using regularization, this is same as in the case of linear regression,</a:t>
            </a:r>
          </a:p>
          <a:p>
            <a:pPr marL="0" indent="0">
              <a:buNone/>
            </a:pPr>
            <a:r>
              <a:rPr lang="en-US" dirty="0"/>
              <a:t>However, the </a:t>
            </a:r>
            <a:r>
              <a:rPr lang="en-US" b="1" dirty="0" err="1"/>
              <a:t>hypot</a:t>
            </a:r>
            <a:r>
              <a:rPr lang="en-US" b="1" dirty="0"/>
              <a:t> function </a:t>
            </a:r>
            <a:r>
              <a:rPr lang="en-US" dirty="0"/>
              <a:t>is different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6FB2A-170A-4216-8638-DC1E5871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26" y="50628"/>
            <a:ext cx="6747802" cy="1219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D3F175-1412-4A84-AE0E-1A3449B9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43" y="2109421"/>
            <a:ext cx="5923670" cy="1793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2420F-CA44-4018-A51B-A4722625F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2" y="2972899"/>
            <a:ext cx="2181225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756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7BD-3472-4B5B-AA80-FAD1C392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115AC-61AF-4EAD-8971-CE09B9035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395F6-329B-49E1-9D74-4E0AE09B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40" y="321652"/>
            <a:ext cx="11010751" cy="59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9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1B77-F663-460B-914A-715B0DCF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111906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0057-DBD8-4074-829A-ABAABBB7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0" y="826818"/>
            <a:ext cx="11639843" cy="5869404"/>
          </a:xfrm>
        </p:spPr>
        <p:txBody>
          <a:bodyPr/>
          <a:lstStyle/>
          <a:p>
            <a:r>
              <a:rPr lang="en-US" dirty="0"/>
              <a:t>Derivation of normal equation for linear regression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https://eli.thegreenplace.net/2014/derivation-of-the-normal-equation-for-linear-regression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3"/>
              </a:rPr>
              <a:t>https://eli.thegreenplace.net/2015/the-normal-equation-and-matrix-calculus/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Derivation of normal equation for linear regression with regularization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https://explained.ai/matrix-calculus/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https://www.comp.nus.edu.sg/~cs5240/lecture/matrix-differentiation.pdf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2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F68B-5571-40F5-B9DD-403F52F7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14300"/>
            <a:ext cx="11849100" cy="656082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Matrix calculus (scalar by vector derivative)</a:t>
            </a:r>
          </a:p>
          <a:p>
            <a:r>
              <a:rPr lang="en-US" dirty="0"/>
              <a:t>Say we have f(v)=</a:t>
            </a:r>
            <a:r>
              <a:rPr lang="en-US" dirty="0" err="1"/>
              <a:t>aT</a:t>
            </a:r>
            <a:r>
              <a:rPr lang="en-US" dirty="0"/>
              <a:t>*v=a1*v1+a2*v2+…+an*</a:t>
            </a:r>
            <a:r>
              <a:rPr lang="en-US" dirty="0" err="1"/>
              <a:t>vn</a:t>
            </a:r>
            <a:endParaRPr lang="en-US" dirty="0"/>
          </a:p>
          <a:p>
            <a:r>
              <a:rPr lang="en-US" dirty="0"/>
              <a:t>We want to compute df/dv. We derive by each component of the vector separately and combine the results into a new vector</a:t>
            </a:r>
          </a:p>
          <a:p>
            <a:r>
              <a:rPr lang="en-US" dirty="0"/>
              <a:t>In other words df/dv=a</a:t>
            </a:r>
          </a:p>
          <a:p>
            <a:pPr marL="0" indent="0">
              <a:buNone/>
            </a:pPr>
            <a:r>
              <a:rPr lang="en-US" dirty="0"/>
              <a:t>Algorithm for computing scalar-by-vector derivatives:</a:t>
            </a:r>
          </a:p>
          <a:p>
            <a:pPr marL="514350" indent="-514350">
              <a:buAutoNum type="arabicParenR"/>
            </a:pPr>
            <a:r>
              <a:rPr lang="en-US" dirty="0"/>
              <a:t>Figure out dimensions of all vectors and matrices</a:t>
            </a:r>
          </a:p>
          <a:p>
            <a:pPr marL="514350" indent="-514350">
              <a:buAutoNum type="arabicParenR"/>
            </a:pPr>
            <a:r>
              <a:rPr lang="en-US" dirty="0"/>
              <a:t>Expand the vector equations into their full form. Ending up with a scalar</a:t>
            </a:r>
          </a:p>
          <a:p>
            <a:pPr marL="514350" indent="-514350">
              <a:buAutoNum type="arabicParenR"/>
            </a:pPr>
            <a:r>
              <a:rPr lang="en-US" dirty="0"/>
              <a:t>Compute the derivative of the scalar by each component of the variable vector separately</a:t>
            </a:r>
          </a:p>
          <a:p>
            <a:pPr marL="514350" indent="-514350">
              <a:buAutoNum type="arabicParenR"/>
            </a:pPr>
            <a:r>
              <a:rPr lang="en-US" dirty="0"/>
              <a:t>Combine the derivatives into a vector</a:t>
            </a:r>
          </a:p>
          <a:p>
            <a:r>
              <a:rPr lang="en-US" dirty="0"/>
              <a:t>We want to find 		where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component does not theta so it does not contribute anything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0C0D8-9888-4F51-B1EF-5C5188D1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20" y="1615440"/>
            <a:ext cx="1531620" cy="1928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2758E-14B1-4589-A818-469C0C2C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55" y="574357"/>
            <a:ext cx="4500567" cy="500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75A38-82C4-4904-95A6-0B1F37EB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444" y="1664017"/>
            <a:ext cx="1316251" cy="942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FF65D-D428-4559-8CE1-3173CABEC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460" y="5361622"/>
            <a:ext cx="487680" cy="629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612E9-A754-4DE6-8682-321011307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994" y="5430202"/>
            <a:ext cx="5143935" cy="581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082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8ACD-060B-4CEB-A491-E81656B4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91440"/>
            <a:ext cx="11826240" cy="6606540"/>
          </a:xfrm>
        </p:spPr>
        <p:txBody>
          <a:bodyPr>
            <a:normAutofit/>
          </a:bodyPr>
          <a:lstStyle/>
          <a:p>
            <a:r>
              <a:rPr lang="en-US" sz="2400" dirty="0"/>
              <a:t>So we are left with</a:t>
            </a:r>
          </a:p>
          <a:p>
            <a:r>
              <a:rPr lang="en-US" sz="2400" dirty="0"/>
              <a:t>Let’s start with the 2</a:t>
            </a:r>
            <a:r>
              <a:rPr lang="en-US" sz="2400" baseline="30000" dirty="0"/>
              <a:t>nd</a:t>
            </a:r>
            <a:r>
              <a:rPr lang="en-US" sz="2400" dirty="0"/>
              <a:t> term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                           so                      thus we have the derivative of 2</a:t>
            </a:r>
            <a:r>
              <a:rPr lang="en-US" sz="2400" baseline="30000" dirty="0"/>
              <a:t>nd</a:t>
            </a:r>
            <a:r>
              <a:rPr lang="en-US" sz="2400" dirty="0"/>
              <a:t> term</a:t>
            </a:r>
          </a:p>
          <a:p>
            <a:r>
              <a:rPr lang="en-US" sz="2400" dirty="0"/>
              <a:t>                                       we go back to the 1</a:t>
            </a:r>
            <a:r>
              <a:rPr lang="en-US" sz="2400" baseline="30000" dirty="0"/>
              <a:t>st</a:t>
            </a:r>
            <a:r>
              <a:rPr lang="en-US" sz="2400" dirty="0"/>
              <a:t> term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E29A3-B76E-4B77-9279-E253117C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54" y="45720"/>
            <a:ext cx="3438093" cy="5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0F972B-F884-4265-8A3B-3448FDA8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0" y="451484"/>
            <a:ext cx="2160270" cy="462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C111D-35FA-45E4-8393-D7FE95DB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1202055"/>
            <a:ext cx="3829050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40E50-B492-4C15-B68C-272BC7BCD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872" y="1183005"/>
            <a:ext cx="3305175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25172-1374-49ED-8EAD-D5F3ABCAA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47" y="2269000"/>
            <a:ext cx="8949452" cy="449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B71018-C884-445E-A513-2C6F42052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360" y="1575435"/>
            <a:ext cx="3672840" cy="49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9E241-1B3D-4DD7-AB04-1FA05EE0D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633" y="2815296"/>
            <a:ext cx="2624855" cy="1334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FD0860-6BBA-4324-B79B-B6D7C41A5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292" y="2787894"/>
            <a:ext cx="1096432" cy="475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A70902-E254-4355-BBF6-80BBE8A182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3826" y="2712793"/>
            <a:ext cx="1576265" cy="536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E89697-BAC5-489D-BA4F-93A17F2306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5021" y="3220109"/>
            <a:ext cx="1960941" cy="493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57E157-DD53-4BE1-8564-61DCA12CB0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017" y="4266247"/>
            <a:ext cx="5408820" cy="922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07985C-4891-4AF7-BEE3-6CFC3A21E8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0" y="3760471"/>
            <a:ext cx="7238366" cy="418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624669-9477-447F-955E-07BD54331B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8822" y="4361497"/>
            <a:ext cx="5978653" cy="621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CAB946-D453-4BBB-BF80-ED2D4991C9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982" y="5320664"/>
            <a:ext cx="5724716" cy="302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451C05-CEEC-4A83-9B73-12963B4415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05525" y="5143500"/>
            <a:ext cx="3427096" cy="530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C94472-4585-4D8A-8E96-AE454D982A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77412" y="5179694"/>
            <a:ext cx="2087537" cy="558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37832D-25CD-4C26-87FC-6691D4D42D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2965" y="5838824"/>
            <a:ext cx="4439892" cy="676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924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F1DF-2CAE-434D-BD8E-28B657CF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5" y="151569"/>
            <a:ext cx="11822723" cy="6572788"/>
          </a:xfrm>
        </p:spPr>
        <p:txBody>
          <a:bodyPr>
            <a:normAutofit/>
          </a:bodyPr>
          <a:lstStyle/>
          <a:p>
            <a:r>
              <a:rPr lang="en-GB" sz="2500" b="1" dirty="0"/>
              <a:t>Logistic regression </a:t>
            </a:r>
            <a:r>
              <a:rPr lang="en-GB" sz="2500" dirty="0"/>
              <a:t>is a method for </a:t>
            </a:r>
            <a:r>
              <a:rPr lang="en-GB" sz="2500" b="1" dirty="0"/>
              <a:t>classifying data </a:t>
            </a:r>
            <a:r>
              <a:rPr lang="en-GB" sz="2500" dirty="0"/>
              <a:t>into </a:t>
            </a:r>
            <a:r>
              <a:rPr lang="en-GB" sz="2500" b="1" dirty="0"/>
              <a:t>discrete</a:t>
            </a:r>
            <a:r>
              <a:rPr lang="en-GB" sz="2500" dirty="0"/>
              <a:t> outcomes. For example, we might use </a:t>
            </a:r>
            <a:r>
              <a:rPr lang="en-GB" sz="2500" b="1" dirty="0"/>
              <a:t>logistic regression </a:t>
            </a:r>
            <a:r>
              <a:rPr lang="en-GB" sz="2500" dirty="0"/>
              <a:t>to classify an email as </a:t>
            </a:r>
            <a:r>
              <a:rPr lang="en-GB" sz="2500" b="1" dirty="0"/>
              <a:t>spam or not spam</a:t>
            </a:r>
            <a:r>
              <a:rPr lang="en-GB" sz="2500" dirty="0"/>
              <a:t>. In this module, we introduce the </a:t>
            </a:r>
            <a:r>
              <a:rPr lang="en-GB" sz="2500" b="1" dirty="0"/>
              <a:t>notion of classification</a:t>
            </a:r>
            <a:r>
              <a:rPr lang="en-GB" sz="2500" dirty="0"/>
              <a:t>, the </a:t>
            </a:r>
            <a:r>
              <a:rPr lang="en-GB" sz="2500" b="1" dirty="0"/>
              <a:t>cost function</a:t>
            </a:r>
            <a:r>
              <a:rPr lang="en-GB" sz="2500" dirty="0"/>
              <a:t> for logistic regression, and the application of logistic regression to </a:t>
            </a:r>
            <a:r>
              <a:rPr lang="en-GB" sz="2500" b="1" dirty="0"/>
              <a:t>multi-class classification</a:t>
            </a:r>
            <a:r>
              <a:rPr lang="en-GB" sz="2500" dirty="0"/>
              <a:t>.</a:t>
            </a:r>
          </a:p>
          <a:p>
            <a:r>
              <a:rPr lang="en-GB" sz="2500" dirty="0"/>
              <a:t>We are also covering </a:t>
            </a:r>
            <a:r>
              <a:rPr lang="en-GB" sz="2500" b="1" dirty="0"/>
              <a:t>regularization</a:t>
            </a:r>
            <a:r>
              <a:rPr lang="en-GB" sz="2500" dirty="0"/>
              <a:t>. Machine learning models need to </a:t>
            </a:r>
            <a:r>
              <a:rPr lang="en-GB" sz="2500" b="1" dirty="0"/>
              <a:t>generalize</a:t>
            </a:r>
            <a:r>
              <a:rPr lang="en-GB" sz="2500" dirty="0"/>
              <a:t> well to new examples that the model has not seen in practice. We’ll introduce regularization, which helps </a:t>
            </a:r>
            <a:r>
              <a:rPr lang="en-GB" sz="2500" b="1" dirty="0"/>
              <a:t>prevent models from overfitting </a:t>
            </a:r>
            <a:r>
              <a:rPr lang="en-GB" sz="2500" dirty="0"/>
              <a:t>the training data.</a:t>
            </a:r>
          </a:p>
          <a:p>
            <a:r>
              <a:rPr lang="en-US" sz="2500" dirty="0"/>
              <a:t>So in classification problem y takes value of 0 (negative/absence) or 1 (positive/presence), however this is arbitrary. Binary classification</a:t>
            </a:r>
          </a:p>
          <a:p>
            <a:r>
              <a:rPr lang="en-US" sz="2500" dirty="0"/>
              <a:t>Multiclass classification is also possible, where y takes value of 0,1,2,3 </a:t>
            </a:r>
            <a:r>
              <a:rPr lang="en-US" sz="2500" dirty="0" err="1"/>
              <a:t>etc</a:t>
            </a:r>
            <a:endParaRPr lang="en-US" sz="2500" dirty="0"/>
          </a:p>
          <a:p>
            <a:r>
              <a:rPr lang="en-US" sz="2500" dirty="0"/>
              <a:t>We can try linear regression here, by fitting line</a:t>
            </a:r>
          </a:p>
          <a:p>
            <a:r>
              <a:rPr lang="en-US" sz="2500" dirty="0"/>
              <a:t>And putting threshold at value of h(x) 0.5</a:t>
            </a:r>
          </a:p>
          <a:p>
            <a:r>
              <a:rPr lang="en-US" sz="2500" dirty="0"/>
              <a:t>If h(x)&gt;0.5 then predict y=1, if h(x)&lt;0.5 predict</a:t>
            </a:r>
          </a:p>
          <a:p>
            <a:pPr marL="0" indent="0">
              <a:buNone/>
            </a:pPr>
            <a:r>
              <a:rPr lang="en-US" sz="2500" dirty="0"/>
              <a:t>Y=0. But putting additional example spoils algorithm. Also it can output y&gt;1 y&lt;0, which is clearly unreasonable. So we use Logistic regression which has outputs between only 0 and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41880-4116-4D79-86F1-DDA02671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453" y="4023873"/>
            <a:ext cx="4696547" cy="1497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84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2DA9-206A-49CA-819C-5B4FCF46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51569"/>
            <a:ext cx="11864926" cy="6586856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classification</a:t>
            </a:r>
            <a:r>
              <a:rPr lang="en-US" dirty="0"/>
              <a:t> we want a </a:t>
            </a:r>
            <a:r>
              <a:rPr lang="en-US" b="1" dirty="0"/>
              <a:t>hypothesis function </a:t>
            </a:r>
            <a:r>
              <a:rPr lang="en-US" dirty="0"/>
              <a:t>that outputs values between 0 and 1</a:t>
            </a:r>
          </a:p>
          <a:p>
            <a:r>
              <a:rPr lang="en-US" dirty="0"/>
              <a:t>Hypothesis function for linear regression was h(theta)=theta’*x</a:t>
            </a:r>
          </a:p>
          <a:p>
            <a:r>
              <a:rPr lang="en-US" dirty="0"/>
              <a:t>For logistic regression we apply g function to h, where g is logistic or sigmoid function</a:t>
            </a:r>
          </a:p>
          <a:p>
            <a:endParaRPr lang="en-US" dirty="0"/>
          </a:p>
          <a:p>
            <a:r>
              <a:rPr lang="en-US" dirty="0"/>
              <a:t>So we need to find parameters for theta</a:t>
            </a:r>
          </a:p>
          <a:p>
            <a:r>
              <a:rPr lang="en-US" dirty="0"/>
              <a:t>H(x) is interpreted as probability of outputting 1 based on input 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hypothesis function outputs values between</a:t>
            </a:r>
          </a:p>
          <a:p>
            <a:pPr marL="0" indent="0">
              <a:buNone/>
            </a:pPr>
            <a:r>
              <a:rPr lang="en-US" dirty="0"/>
              <a:t>0 and 1, so we need a way to map between probabilities to 0 and 1, thus we should decide on decision boundary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D505E-B9D8-409F-A5BA-9C748AAE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9" y="2354578"/>
            <a:ext cx="2645532" cy="713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ABCDC-395B-4BC1-BAB0-0CB30539F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51" y="2353919"/>
            <a:ext cx="1760294" cy="657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1A193E-0C50-4CFE-A818-BECB89377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974" y="2287683"/>
            <a:ext cx="2215075" cy="704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3141C-6F7F-4B25-955E-806E53D0D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902" y="1997539"/>
            <a:ext cx="3218432" cy="1532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0E9F2-BF67-4E17-A4A8-D0093C056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00" y="3895945"/>
            <a:ext cx="7248525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7B9CDE-1647-429F-A2F6-56A6E4B41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1406" y="3868906"/>
            <a:ext cx="4693386" cy="801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1AF82F-66AC-4832-A79D-216295A5A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4353" y="4709524"/>
            <a:ext cx="4566556" cy="532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38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12C9-B9CC-4544-9CD5-5B7E26B5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7" y="109366"/>
            <a:ext cx="11878994" cy="6692362"/>
          </a:xfrm>
        </p:spPr>
        <p:txBody>
          <a:bodyPr/>
          <a:lstStyle/>
          <a:p>
            <a:r>
              <a:rPr lang="en-US" dirty="0"/>
              <a:t>In sigmoid function h(z)=1/(1+exp(-z)), h(z)&gt;0.5 and outputs 1, when z&gt;0 and in our case z=</a:t>
            </a:r>
            <a:r>
              <a:rPr lang="en-US" dirty="0" err="1"/>
              <a:t>theta’x</a:t>
            </a:r>
            <a:r>
              <a:rPr lang="en-US" dirty="0"/>
              <a:t>, so for outputting 1 we should have theta’*x&gt;0</a:t>
            </a:r>
          </a:p>
          <a:p>
            <a:r>
              <a:rPr lang="en-US" dirty="0"/>
              <a:t>Let’s try to get an intuitive understanding of how</a:t>
            </a:r>
          </a:p>
          <a:p>
            <a:pPr marL="0" indent="0">
              <a:buNone/>
            </a:pPr>
            <a:r>
              <a:rPr lang="en-US" dirty="0"/>
              <a:t>Hypothesis function works</a:t>
            </a:r>
          </a:p>
          <a:p>
            <a:r>
              <a:rPr lang="en-US" dirty="0"/>
              <a:t>Earlier we said for hypothesis function to output 1, h(x)&gt;0.5 and z&gt;0, so for particular parameter vector [-3, 1, 1], z looks like -3+x1+x2&gt;0, so x1+x2&gt;3 it is an equation of line and separates the parameter space into 2 </a:t>
            </a:r>
          </a:p>
          <a:p>
            <a:pPr marL="0" indent="0">
              <a:buNone/>
            </a:pPr>
            <a:r>
              <a:rPr lang="en-US" sz="2400" dirty="0"/>
              <a:t>Halfplanes and once we determine theta’s it does not depend on data</a:t>
            </a:r>
          </a:p>
          <a:p>
            <a:r>
              <a:rPr lang="en-US" sz="2400" dirty="0"/>
              <a:t>We can also fit </a:t>
            </a:r>
            <a:r>
              <a:rPr lang="en-US" sz="2400" b="1" dirty="0"/>
              <a:t>non-linear decision boundaries </a:t>
            </a:r>
            <a:r>
              <a:rPr lang="en-US" sz="2400" dirty="0"/>
              <a:t>with logistic regression</a:t>
            </a:r>
          </a:p>
          <a:p>
            <a:r>
              <a:rPr lang="en-US" sz="2400" dirty="0"/>
              <a:t>We can do this by adding extra polynomial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27D5C-4181-4EF9-AA83-D3479417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926123"/>
            <a:ext cx="439102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F6488-2CB6-4318-9F01-8824900D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551" y="2805402"/>
            <a:ext cx="2113811" cy="1808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C7625-DD59-45A1-BC82-F37F5EE5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776" y="4893287"/>
            <a:ext cx="2234369" cy="1648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E982B-983D-416B-ABC7-6992D00E6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156" y="4907645"/>
            <a:ext cx="2019300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26D6B1-798A-4393-B6B8-11990260F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28" y="4676994"/>
            <a:ext cx="3600596" cy="978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74E0F-9B4C-49F0-AA2C-ECAB8F0F3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68" y="5741228"/>
            <a:ext cx="5257800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50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ED7E-C470-4884-851C-BA93826E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" y="95298"/>
            <a:ext cx="11878995" cy="6600923"/>
          </a:xfrm>
        </p:spPr>
        <p:txBody>
          <a:bodyPr/>
          <a:lstStyle/>
          <a:p>
            <a:r>
              <a:rPr lang="en-US" dirty="0"/>
              <a:t>We are given a training set (x1,y1,…, </a:t>
            </a:r>
            <a:r>
              <a:rPr lang="en-US" dirty="0" err="1"/>
              <a:t>xm,y</a:t>
            </a:r>
            <a:r>
              <a:rPr lang="az-Latn-AZ" dirty="0"/>
              <a:t>m</a:t>
            </a:r>
            <a:r>
              <a:rPr lang="en-US" dirty="0"/>
              <a:t>) m examples and n features,</a:t>
            </a:r>
          </a:p>
          <a:p>
            <a:pPr marL="0" indent="0">
              <a:buNone/>
            </a:pPr>
            <a:r>
              <a:rPr lang="en-US" dirty="0"/>
              <a:t>Where y is either 1 or 0</a:t>
            </a:r>
          </a:p>
          <a:p>
            <a:r>
              <a:rPr lang="en-US" dirty="0"/>
              <a:t>So question is how find parameter theta for h</a:t>
            </a:r>
          </a:p>
          <a:p>
            <a:r>
              <a:rPr lang="en-US" dirty="0"/>
              <a:t>For Linear reg we had cost function:</a:t>
            </a:r>
          </a:p>
          <a:p>
            <a:r>
              <a:rPr lang="en-US" dirty="0"/>
              <a:t>If we plug h for logistic regression in that cost function resulting J will not be a convex function, so we would better to use another cost function that will give us convex function</a:t>
            </a:r>
          </a:p>
          <a:p>
            <a:r>
              <a:rPr lang="en-US" dirty="0"/>
              <a:t>This is for y=1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is the cost function for single training example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1A489-714E-4C5A-ADB2-3722D614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222" y="79057"/>
            <a:ext cx="1433057" cy="1406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7E19C-508E-4445-91D6-C89545BF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30" y="585787"/>
            <a:ext cx="2933700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3A2A5-C211-4377-B6C2-BACA94CA1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1568768"/>
            <a:ext cx="6225540" cy="624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9C991-8A15-43DC-8931-B3904C24F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517" y="2973705"/>
            <a:ext cx="5953125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6A47A-EBF3-4835-88C5-F8647154E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318" y="4130845"/>
            <a:ext cx="1992258" cy="1677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51D912-2105-499E-A14B-27AC68EAC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808" y="4100366"/>
            <a:ext cx="3756660" cy="17628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79948-6DD1-4171-A1FA-4B5C8A99C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550" y="4109745"/>
            <a:ext cx="1832267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9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37D2-2DCC-4E94-939C-F1C9C9BB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8" y="81230"/>
            <a:ext cx="11850859" cy="6706430"/>
          </a:xfrm>
        </p:spPr>
        <p:txBody>
          <a:bodyPr>
            <a:normAutofit/>
          </a:bodyPr>
          <a:lstStyle/>
          <a:p>
            <a:r>
              <a:rPr lang="en-US" sz="2400" dirty="0"/>
              <a:t>After changing the expression for cost </a:t>
            </a:r>
            <a:r>
              <a:rPr lang="en-US" sz="2400" dirty="0" err="1"/>
              <a:t>func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integrating it into one expression, our </a:t>
            </a:r>
          </a:p>
          <a:p>
            <a:pPr marL="0" indent="0">
              <a:buNone/>
            </a:pPr>
            <a:r>
              <a:rPr lang="en-US" sz="2400" dirty="0"/>
              <a:t>Aim is to minimize it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Also Feature scaling useful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6E80E-9D87-422D-A1D6-87C1718A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64" y="1506634"/>
            <a:ext cx="7048500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DCDB5-A399-4448-B9DF-0A07614A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52" y="55387"/>
            <a:ext cx="6257925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7E8EB-8A6D-4FD1-8F9B-23CF47AEC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58" y="2321096"/>
            <a:ext cx="8201025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AE2C2-7039-449C-924B-5DE812B8C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683" y="2331206"/>
            <a:ext cx="1314450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F2E7FE-5676-4C5B-8E6E-2E4B9391E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37" y="4457774"/>
            <a:ext cx="5160426" cy="2268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F2627-BB17-4CEC-9F90-0D6A4F96E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0747" y="5418551"/>
            <a:ext cx="4524093" cy="686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2E034C-5F28-4361-A2EF-ADBBCF600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1191" y="6192128"/>
            <a:ext cx="320992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0371E4-8380-4EDA-8178-4213683B50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9289" y="3265975"/>
            <a:ext cx="3021279" cy="715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55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4EF3-F3F9-4795-8544-BC738DF9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7" y="109367"/>
            <a:ext cx="11907129" cy="66149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Advanced optimization algorithms</a:t>
            </a:r>
          </a:p>
          <a:p>
            <a:r>
              <a:rPr lang="en-US" dirty="0"/>
              <a:t>For gradient descent to work we need to compute the cost function J(theta) and its gradient </a:t>
            </a:r>
          </a:p>
          <a:p>
            <a:r>
              <a:rPr lang="en-US" dirty="0"/>
              <a:t>We can use other algorithms: 1) Conjugate gradient 2) BFGS 3) l-BFGS</a:t>
            </a:r>
          </a:p>
          <a:p>
            <a:pPr marL="0" indent="0">
              <a:buNone/>
            </a:pPr>
            <a:r>
              <a:rPr lang="en-US" dirty="0"/>
              <a:t>Are better at computing both J and its derivative</a:t>
            </a:r>
          </a:p>
          <a:p>
            <a:r>
              <a:rPr lang="en-US" dirty="0"/>
              <a:t>Advantages 1) they converge faster 2) no need to pick manually learning rate</a:t>
            </a:r>
          </a:p>
          <a:p>
            <a:r>
              <a:rPr lang="en-US" dirty="0"/>
              <a:t>Disadvantage is that they are more complex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4230E-DF1F-44BD-9EBD-9B526F0F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133" y="1151427"/>
            <a:ext cx="1562100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860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276D-6EDF-470D-B46F-BB97940B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109366"/>
            <a:ext cx="11864927" cy="6643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Multiclass classification (y=1,y=2,y=3 </a:t>
            </a:r>
            <a:r>
              <a:rPr lang="en-US" b="1" dirty="0" err="1"/>
              <a:t>etc</a:t>
            </a:r>
            <a:r>
              <a:rPr lang="en-US" b="1" dirty="0"/>
              <a:t>) can start with 0 or 1, does not matt</a:t>
            </a:r>
          </a:p>
          <a:p>
            <a:r>
              <a:rPr lang="en-US" sz="2600" dirty="0"/>
              <a:t>For example: weather classification: sunny, cloudy, windy, rainy.</a:t>
            </a:r>
          </a:p>
          <a:p>
            <a:r>
              <a:rPr lang="en-US" sz="2600" dirty="0"/>
              <a:t>We will turn the problem into 3 separate binary classification prob</a:t>
            </a:r>
          </a:p>
          <a:p>
            <a:r>
              <a:rPr lang="en-US" sz="2600" dirty="0"/>
              <a:t>We can start with class 1, we create fake training set, 2 and 3 neg</a:t>
            </a:r>
          </a:p>
          <a:p>
            <a:pPr marL="0" indent="0">
              <a:buNone/>
            </a:pPr>
            <a:r>
              <a:rPr lang="en-US" sz="2600" dirty="0"/>
              <a:t>Whereas 1 is positive</a:t>
            </a:r>
          </a:p>
          <a:p>
            <a:r>
              <a:rPr lang="en-US" sz="2600" dirty="0"/>
              <a:t>We do the same in the 2</a:t>
            </a:r>
            <a:r>
              <a:rPr lang="en-US" sz="2600" baseline="30000" dirty="0"/>
              <a:t>nd</a:t>
            </a:r>
            <a:r>
              <a:rPr lang="en-US" sz="2600" dirty="0"/>
              <a:t> case, class 2 is positive the other ones are</a:t>
            </a:r>
          </a:p>
          <a:p>
            <a:pPr marL="0" indent="0">
              <a:buNone/>
            </a:pPr>
            <a:r>
              <a:rPr lang="en-US" sz="2600" dirty="0"/>
              <a:t>Negative and we fit different classifiers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400" dirty="0"/>
              <a:t>So based on training data, we create n fake datasets, and train logistic</a:t>
            </a:r>
          </a:p>
          <a:p>
            <a:pPr marL="0" indent="0">
              <a:buNone/>
            </a:pPr>
            <a:r>
              <a:rPr lang="en-US" sz="2400" dirty="0"/>
              <a:t>Classifier for each case, then save this classifiers.</a:t>
            </a:r>
          </a:p>
          <a:p>
            <a:r>
              <a:rPr lang="en-US" sz="2400" dirty="0"/>
              <a:t>When given new data we try each of the classifiers and see which outputs</a:t>
            </a:r>
          </a:p>
          <a:p>
            <a:pPr marL="0" indent="0">
              <a:buNone/>
            </a:pPr>
            <a:r>
              <a:rPr lang="en-US" sz="2400" dirty="0"/>
              <a:t>The highest probability and choose that class</a:t>
            </a:r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0F697-0CE9-445E-8F59-672EE50B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058" y="566076"/>
            <a:ext cx="1651256" cy="2191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1A4A3-2AF2-460A-9C72-2E15D11E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09" y="2917727"/>
            <a:ext cx="892020" cy="613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9FB3A-0987-43E8-B212-A1BDDDAB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164" y="2964913"/>
            <a:ext cx="933450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D7DA7-E18C-4F9C-9C74-6BB523089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252" y="2897946"/>
            <a:ext cx="2394921" cy="3666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19173E-86F2-4AB5-8931-700FFE125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137" y="2969675"/>
            <a:ext cx="90487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98180-F1FD-4DA1-AACC-62773F1B6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3205381"/>
            <a:ext cx="42291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CD7483-9A3F-4586-90D9-AABD24A75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630" y="3711452"/>
            <a:ext cx="5036238" cy="1243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0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82F3-8750-4F8F-990A-C9365109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90" y="2686294"/>
            <a:ext cx="7335129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The problem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28162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1646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Week 3: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problem of overfitting</vt:lpstr>
      <vt:lpstr>PowerPoint Presentation</vt:lpstr>
      <vt:lpstr>PowerPoint Presentation</vt:lpstr>
      <vt:lpstr>Regularization for linear regression</vt:lpstr>
      <vt:lpstr>PowerPoint Presentation</vt:lpstr>
      <vt:lpstr>Regularization for logistic regression</vt:lpstr>
      <vt:lpstr>PowerPoint Presentation</vt:lpstr>
      <vt:lpstr>PowerPoint Presentation</vt:lpstr>
      <vt:lpstr>Matrix calculus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Logistic regression</dc:title>
  <dc:creator>Valiyev, Mahammad</dc:creator>
  <cp:lastModifiedBy>Valiyev, Mahammad</cp:lastModifiedBy>
  <cp:revision>215</cp:revision>
  <dcterms:created xsi:type="dcterms:W3CDTF">2020-04-07T18:37:00Z</dcterms:created>
  <dcterms:modified xsi:type="dcterms:W3CDTF">2020-08-03T14:23:48Z</dcterms:modified>
</cp:coreProperties>
</file>